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33FF"/>
    <a:srgbClr val="297D53"/>
    <a:srgbClr val="A8E2C5"/>
    <a:srgbClr val="FF66CC"/>
    <a:srgbClr val="660033"/>
    <a:srgbClr val="D60093"/>
    <a:srgbClr val="CC3399"/>
    <a:srgbClr val="69C496"/>
    <a:srgbClr val="669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74" d="100"/>
          <a:sy n="74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4: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Emission (flow control)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1265" y="1918365"/>
            <a:ext cx="357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frame, move all the particles. Stop the particles which have gone out of range.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16" y="1360592"/>
            <a:ext cx="7064721" cy="53399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onDrawFrame</a:t>
            </a:r>
            <a:r>
              <a:rPr lang="en-US" sz="1100" dirty="0">
                <a:latin typeface="Consolas" panose="020B0609020204030204" pitchFamily="49" charset="0"/>
              </a:rPr>
              <a:t>(float elapsed)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if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isEnabled</a:t>
            </a:r>
            <a:r>
              <a:rPr lang="en-US" sz="1100" dirty="0" smtClean="0">
                <a:latin typeface="Consolas" panose="020B0609020204030204" pitchFamily="49" charset="0"/>
              </a:rPr>
              <a:t>())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step(elapsed);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protected </a:t>
            </a:r>
            <a:r>
              <a:rPr lang="en-US" sz="1100" dirty="0">
                <a:latin typeface="Consolas" panose="020B0609020204030204" pitchFamily="49" charset="0"/>
              </a:rPr>
              <a:t>void step(float elapsed)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float </a:t>
            </a:r>
            <a:r>
              <a:rPr lang="en-US" sz="1100" dirty="0" err="1">
                <a:latin typeface="Consolas" panose="020B0609020204030204" pitchFamily="49" charset="0"/>
              </a:rPr>
              <a:t>emitTime</a:t>
            </a:r>
            <a:r>
              <a:rPr lang="en-US" sz="1100" dirty="0">
                <a:latin typeface="Consolas" panose="020B0609020204030204" pitchFamily="49" charset="0"/>
              </a:rPr>
              <a:t> = 1 / </a:t>
            </a:r>
            <a:r>
              <a:rPr lang="en-US" sz="1100" dirty="0" err="1">
                <a:latin typeface="Consolas" panose="020B0609020204030204" pitchFamily="49" charset="0"/>
              </a:rPr>
              <a:t>EmissionRate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mLastEmitTime</a:t>
            </a:r>
            <a:r>
              <a:rPr lang="en-US" sz="1100" dirty="0">
                <a:latin typeface="Consolas" panose="020B0609020204030204" pitchFamily="49" charset="0"/>
              </a:rPr>
              <a:t> += elapsed;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synchronized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mActiveParticles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latin typeface="Consolas" panose="020B0609020204030204" pitchFamily="49" charset="0"/>
              </a:rPr>
              <a:t>for </a:t>
            </a:r>
            <a:r>
              <a:rPr lang="en-US" sz="1100" dirty="0">
                <a:latin typeface="Consolas" panose="020B0609020204030204" pitchFamily="49" charset="0"/>
              </a:rPr>
              <a:t>(Iterator&lt;Particle&gt; </a:t>
            </a:r>
            <a:r>
              <a:rPr lang="en-US" sz="1100" dirty="0" err="1">
                <a:latin typeface="Consolas" panose="020B0609020204030204" pitchFamily="49" charset="0"/>
              </a:rPr>
              <a:t>iter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mActiveParticles.iterator</a:t>
            </a:r>
            <a:r>
              <a:rPr lang="en-US" sz="1100" dirty="0">
                <a:latin typeface="Consolas" panose="020B0609020204030204" pitchFamily="49" charset="0"/>
              </a:rPr>
              <a:t>(); </a:t>
            </a:r>
            <a:r>
              <a:rPr lang="en-US" sz="1100" dirty="0" err="1">
                <a:latin typeface="Consolas" panose="020B0609020204030204" pitchFamily="49" charset="0"/>
              </a:rPr>
              <a:t>iter.hasNext</a:t>
            </a:r>
            <a:r>
              <a:rPr lang="en-US" sz="1100" dirty="0">
                <a:latin typeface="Consolas" panose="020B0609020204030204" pitchFamily="49" charset="0"/>
              </a:rPr>
              <a:t>();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Particle </a:t>
            </a:r>
            <a:r>
              <a:rPr lang="en-US" sz="1100" dirty="0" err="1">
                <a:latin typeface="Consolas" panose="020B0609020204030204" pitchFamily="49" charset="0"/>
              </a:rPr>
              <a:t>particle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iter.next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particle.move</a:t>
            </a:r>
            <a:r>
              <a:rPr lang="en-US" sz="1100" dirty="0">
                <a:latin typeface="Consolas" panose="020B0609020204030204" pitchFamily="49" charset="0"/>
              </a:rPr>
              <a:t>(elapsed);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if (</a:t>
            </a:r>
            <a:r>
              <a:rPr lang="en-US" sz="1100" dirty="0" err="1">
                <a:latin typeface="Consolas" panose="020B0609020204030204" pitchFamily="49" charset="0"/>
              </a:rPr>
              <a:t>particle.Distance</a:t>
            </a:r>
            <a:r>
              <a:rPr lang="en-US" sz="1100" dirty="0">
                <a:latin typeface="Consolas" panose="020B0609020204030204" pitchFamily="49" charset="0"/>
              </a:rPr>
              <a:t> &gt; </a:t>
            </a:r>
            <a:r>
              <a:rPr lang="en-US" sz="1100" dirty="0" err="1">
                <a:latin typeface="Consolas" panose="020B0609020204030204" pitchFamily="49" charset="0"/>
              </a:rPr>
              <a:t>MaxDistance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iter.remove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</a:t>
            </a:r>
            <a:r>
              <a:rPr lang="en-US" sz="1100" dirty="0" smtClean="0">
                <a:latin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</a:rPr>
              <a:t>mFreeParticles.add</a:t>
            </a:r>
            <a:r>
              <a:rPr lang="en-US" sz="1100" dirty="0">
                <a:latin typeface="Consolas" panose="020B0609020204030204" pitchFamily="49" charset="0"/>
              </a:rPr>
              <a:t>(particle);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</a:t>
            </a:r>
            <a:r>
              <a:rPr lang="en-US" sz="1100" dirty="0" smtClean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</a:rPr>
              <a:t>particle.getOwnerObject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setEnable</a:t>
            </a:r>
            <a:r>
              <a:rPr lang="en-US" sz="1100" dirty="0">
                <a:latin typeface="Consolas" panose="020B0609020204030204" pitchFamily="49" charset="0"/>
              </a:rPr>
              <a:t>(false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     if 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mLastEmitTime</a:t>
            </a:r>
            <a:r>
              <a:rPr lang="en-US" sz="1100" dirty="0">
                <a:latin typeface="Consolas" panose="020B0609020204030204" pitchFamily="49" charset="0"/>
              </a:rPr>
              <a:t> &gt;= </a:t>
            </a:r>
            <a:r>
              <a:rPr lang="en-US" sz="1100" dirty="0" err="1">
                <a:latin typeface="Consolas" panose="020B0609020204030204" pitchFamily="49" charset="0"/>
              </a:rPr>
              <a:t>emitTime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</a:t>
            </a:r>
            <a:r>
              <a:rPr lang="en-US" sz="1100" dirty="0" smtClean="0">
                <a:latin typeface="Consolas" panose="020B0609020204030204" pitchFamily="49" charset="0"/>
              </a:rPr>
              <a:t> 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emit();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mLastEmitTime</a:t>
            </a:r>
            <a:r>
              <a:rPr lang="en-US" sz="11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9301" y="4454367"/>
            <a:ext cx="357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Emit another particle if it is time. This emitter will emit at most one particle per frame.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02867" y="4916032"/>
            <a:ext cx="3974470" cy="47983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3702867" y="2380030"/>
            <a:ext cx="4078398" cy="99691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Emitter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8708" y="1697431"/>
            <a:ext cx="9717387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>
                <a:latin typeface="Consolas" panose="020B0609020204030204" pitchFamily="49" charset="0"/>
              </a:rPr>
              <a:t>ParticleEmitter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mParticleSystem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>
                <a:latin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mMaterials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 err="1">
                <a:latin typeface="Consolas" panose="020B0609020204030204" pitchFamily="49" charset="0"/>
              </a:rPr>
              <a:t>GVRMesh</a:t>
            </a:r>
            <a:r>
              <a:rPr lang="en-US" sz="1200" dirty="0"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</a:rPr>
              <a:t>mSphereMesh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private </a:t>
            </a:r>
            <a:r>
              <a:rPr lang="en-US" sz="1200" dirty="0">
                <a:latin typeface="Consolas" panose="020B0609020204030204" pitchFamily="49" charset="0"/>
              </a:rPr>
              <a:t>Random      </a:t>
            </a:r>
            <a:r>
              <a:rPr lang="en-US" sz="1200" dirty="0" err="1">
                <a:latin typeface="Consolas" panose="020B0609020204030204" pitchFamily="49" charset="0"/>
              </a:rPr>
              <a:t>mRandom</a:t>
            </a:r>
            <a:r>
              <a:rPr lang="en-US" sz="1200" dirty="0">
                <a:latin typeface="Consolas" panose="020B0609020204030204" pitchFamily="49" charset="0"/>
              </a:rPr>
              <a:t> = new Random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public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onInit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context</a:t>
            </a:r>
            <a:r>
              <a:rPr lang="en-US" sz="1200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. . .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particleRoot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particleRoot.setName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ParticleSystem</a:t>
            </a:r>
            <a:r>
              <a:rPr lang="en-US" sz="12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ParticleEmitter.MakeParticle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particleCreator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ParticleEmitter.MakeParticle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        public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create(</a:t>
            </a:r>
            <a:r>
              <a:rPr lang="en-US" sz="1200" dirty="0" err="1" smtClean="0">
                <a:latin typeface="Consolas" panose="020B0609020204030204" pitchFamily="49" charset="0"/>
              </a:rPr>
              <a:t>GVRContext</a:t>
            </a:r>
            <a:r>
              <a:rPr lang="en-US" sz="1200" dirty="0" smtClean="0">
                <a:latin typeface="Consolas" panose="020B0609020204030204" pitchFamily="49" charset="0"/>
              </a:rPr>
              <a:t> context) { return </a:t>
            </a:r>
            <a:r>
              <a:rPr lang="en-US" sz="1200" dirty="0" err="1" smtClean="0">
                <a:latin typeface="Consolas" panose="020B0609020204030204" pitchFamily="49" charset="0"/>
              </a:rPr>
              <a:t>makeBalloon</a:t>
            </a:r>
            <a:r>
              <a:rPr lang="en-US" sz="1200" dirty="0" smtClean="0">
                <a:latin typeface="Consolas" panose="020B0609020204030204" pitchFamily="49" charset="0"/>
              </a:rPr>
              <a:t>(context); }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};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</a:t>
            </a:r>
            <a:r>
              <a:rPr lang="en-US" sz="1200" dirty="0" err="1">
                <a:latin typeface="Consolas" panose="020B0609020204030204" pitchFamily="49" charset="0"/>
              </a:rPr>
              <a:t>ParticleEmitter</a:t>
            </a:r>
            <a:r>
              <a:rPr lang="en-US" sz="1200" dirty="0">
                <a:latin typeface="Consolas" panose="020B0609020204030204" pitchFamily="49" charset="0"/>
              </a:rPr>
              <a:t>(context, </a:t>
            </a:r>
            <a:r>
              <a:rPr lang="en-US" sz="1200" dirty="0" err="1">
                <a:latin typeface="Consolas" panose="020B0609020204030204" pitchFamily="49" charset="0"/>
              </a:rPr>
              <a:t>mScene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particleCreator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mParticleSystem.MaxDistance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10.0f;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mParticleSystem.TotalParticles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10;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mParticleSystem.EmissionRate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3;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mParticleSystem.Velocity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ParticleEmitter.Range</a:t>
            </a:r>
            <a:r>
              <a:rPr lang="en-US" sz="1200" dirty="0">
                <a:latin typeface="Consolas" panose="020B0609020204030204" pitchFamily="49" charset="0"/>
              </a:rPr>
              <a:t>&lt;Float&gt;(</a:t>
            </a:r>
            <a:r>
              <a:rPr lang="en-US" sz="1200" dirty="0" smtClean="0">
                <a:latin typeface="Consolas" panose="020B0609020204030204" pitchFamily="49" charset="0"/>
              </a:rPr>
              <a:t>2, 6);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mParticleSystem.EmitterArea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= new </a:t>
            </a:r>
            <a:r>
              <a:rPr lang="en-US" sz="1200" dirty="0" err="1">
                <a:latin typeface="Consolas" panose="020B0609020204030204" pitchFamily="49" charset="0"/>
              </a:rPr>
              <a:t>ParticleEmitter.Range</a:t>
            </a:r>
            <a:r>
              <a:rPr lang="en-US" sz="1200" dirty="0">
                <a:latin typeface="Consolas" panose="020B0609020204030204" pitchFamily="49" charset="0"/>
              </a:rPr>
              <a:t>&lt;Vector2f&gt;(new Vector2f(-</a:t>
            </a:r>
            <a:r>
              <a:rPr lang="en-US" sz="1200" dirty="0" smtClean="0">
                <a:latin typeface="Consolas" panose="020B0609020204030204" pitchFamily="49" charset="0"/>
              </a:rPr>
              <a:t>5, 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smtClean="0">
                <a:latin typeface="Consolas" panose="020B0609020204030204" pitchFamily="49" charset="0"/>
              </a:rPr>
              <a:t>2), </a:t>
            </a:r>
            <a:r>
              <a:rPr lang="en-US" sz="1200" dirty="0">
                <a:latin typeface="Consolas" panose="020B0609020204030204" pitchFamily="49" charset="0"/>
              </a:rPr>
              <a:t>new </a:t>
            </a:r>
            <a:r>
              <a:rPr lang="en-US" sz="1200" dirty="0" smtClean="0">
                <a:latin typeface="Consolas" panose="020B0609020204030204" pitchFamily="49" charset="0"/>
              </a:rPr>
              <a:t>Vector2f(5, 2));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setRotationByAxis</a:t>
            </a:r>
            <a:r>
              <a:rPr lang="en-US" sz="1200" dirty="0">
                <a:latin typeface="Consolas" panose="020B0609020204030204" pitchFamily="49" charset="0"/>
              </a:rPr>
              <a:t>(-90.0f, 1, 0, 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(0, -3.0f, -3.0f);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particleRoot.attachComponent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mParticleSystem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mScene.addSceneObject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particleRoot</a:t>
            </a:r>
            <a:r>
              <a:rPr lang="en-US" sz="1200" dirty="0" smtClean="0">
                <a:latin typeface="Consolas" panose="020B0609020204030204" pitchFamily="49" charset="0"/>
              </a:rPr>
              <a:t>); 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9432" y="2630596"/>
            <a:ext cx="3232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Define </a:t>
            </a:r>
            <a:r>
              <a:rPr lang="en-US" dirty="0" err="1" smtClean="0"/>
              <a:t>MakeParticle</a:t>
            </a:r>
            <a:r>
              <a:rPr lang="en-US" dirty="0" smtClean="0"/>
              <a:t> interface for making particles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85708" y="5100026"/>
            <a:ext cx="368626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Rotate and position emitter to emit upwards in front of the viewer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05076" y="2755717"/>
            <a:ext cx="1584356" cy="50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893806" y="5296277"/>
            <a:ext cx="1496840" cy="3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3072" y="3820948"/>
            <a:ext cx="35308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Set up emitter properties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8815" y="5886056"/>
            <a:ext cx="35308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Emitter starts when attached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05881" y="5482318"/>
            <a:ext cx="643551" cy="403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163933" y="3995257"/>
            <a:ext cx="849139" cy="10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127919" y="998047"/>
            <a:ext cx="2401845" cy="1398768"/>
            <a:chOff x="7913987" y="4115941"/>
            <a:chExt cx="2401845" cy="1398768"/>
          </a:xfrm>
        </p:grpSpPr>
        <p:sp>
          <p:nvSpPr>
            <p:cNvPr id="16" name="Rectangle 15"/>
            <p:cNvSpPr/>
            <p:nvPr/>
          </p:nvSpPr>
          <p:spPr>
            <a:xfrm>
              <a:off x="8495784" y="4185963"/>
              <a:ext cx="795981" cy="2483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emitter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13987" y="4765940"/>
              <a:ext cx="867548" cy="2483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particle0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65341" y="4765940"/>
              <a:ext cx="867548" cy="2483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particle1</a:t>
              </a:r>
              <a:endParaRPr lang="en-US" sz="1400" dirty="0"/>
            </a:p>
          </p:txBody>
        </p:sp>
        <p:cxnSp>
          <p:nvCxnSpPr>
            <p:cNvPr id="19" name="Straight Arrow Connector 18"/>
            <p:cNvCxnSpPr>
              <a:stCxn id="16" idx="2"/>
              <a:endCxn id="17" idx="0"/>
            </p:cNvCxnSpPr>
            <p:nvPr/>
          </p:nvCxnSpPr>
          <p:spPr>
            <a:xfrm flipH="1">
              <a:off x="8347761" y="4434289"/>
              <a:ext cx="546014" cy="33165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2"/>
              <a:endCxn id="18" idx="0"/>
            </p:cNvCxnSpPr>
            <p:nvPr/>
          </p:nvCxnSpPr>
          <p:spPr>
            <a:xfrm>
              <a:off x="8893775" y="4434289"/>
              <a:ext cx="505340" cy="33165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9028412" y="5275811"/>
              <a:ext cx="741406" cy="23889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Particle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977058" y="5275812"/>
              <a:ext cx="741406" cy="23889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Particle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17" idx="2"/>
              <a:endCxn id="22" idx="0"/>
            </p:cNvCxnSpPr>
            <p:nvPr/>
          </p:nvCxnSpPr>
          <p:spPr>
            <a:xfrm>
              <a:off x="8347761" y="5014266"/>
              <a:ext cx="0" cy="261546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2"/>
              <a:endCxn id="21" idx="0"/>
            </p:cNvCxnSpPr>
            <p:nvPr/>
          </p:nvCxnSpPr>
          <p:spPr>
            <a:xfrm>
              <a:off x="9399115" y="5014266"/>
              <a:ext cx="0" cy="261545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9574426" y="4115941"/>
              <a:ext cx="741406" cy="38837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Particle</a:t>
              </a:r>
              <a:br>
                <a:rPr lang="en-US" sz="1200" dirty="0" smtClean="0"/>
              </a:br>
              <a:r>
                <a:rPr lang="en-US" sz="1200" dirty="0" smtClean="0"/>
                <a:t>Emitter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>
              <a:stCxn id="16" idx="3"/>
              <a:endCxn id="25" idx="1"/>
            </p:cNvCxnSpPr>
            <p:nvPr/>
          </p:nvCxnSpPr>
          <p:spPr>
            <a:xfrm>
              <a:off x="9291765" y="4310126"/>
              <a:ext cx="282661" cy="0"/>
            </a:xfrm>
            <a:prstGeom prst="straightConnector1">
              <a:avLst/>
            </a:prstGeom>
            <a:ln w="127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61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Particles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246" y="1388745"/>
            <a:ext cx="7505323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ArrayList</a:t>
            </a:r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makeMaterials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[][] colors = new float[][]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latin typeface="Consolas" panose="020B0609020204030204" pitchFamily="49" charset="0"/>
              </a:rPr>
              <a:t>{ </a:t>
            </a:r>
            <a:r>
              <a:rPr lang="en-US" sz="1200" dirty="0">
                <a:latin typeface="Consolas" panose="020B0609020204030204" pitchFamily="49" charset="0"/>
              </a:rPr>
              <a:t>1.0f,   0.0f,   0.0f,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smtClean="0">
                <a:latin typeface="Consolas" panose="020B0609020204030204" pitchFamily="49" charset="0"/>
              </a:rPr>
              <a:t>{ </a:t>
            </a:r>
            <a:r>
              <a:rPr lang="en-US" sz="1200" dirty="0">
                <a:latin typeface="Consolas" panose="020B0609020204030204" pitchFamily="49" charset="0"/>
              </a:rPr>
              <a:t>0.0f,   1.0f,   0.0f,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0.0f,   0.0f,   1.0f,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{ 1.0f,   0.0f,   1.0f,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{ 1.0f,   1.0f,   0.0f,   0.8f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{ 0.0f,   1.0f,   1.0f,   0.8f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ArrayList</a:t>
            </a:r>
            <a:r>
              <a:rPr lang="en-US" sz="1200" dirty="0" smtClean="0">
                <a:latin typeface="Consolas" panose="020B0609020204030204" pitchFamily="49" charset="0"/>
              </a:rPr>
              <a:t>&lt;</a:t>
            </a:r>
            <a:r>
              <a:rPr lang="en-US" sz="1200" dirty="0" err="1" smtClean="0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&gt; materials = new </a:t>
            </a:r>
            <a:r>
              <a:rPr lang="en-US" sz="1200" dirty="0" err="1">
                <a:latin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for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6; ++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GVRMaterial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mtl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GVRMaterial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mtl.setDiffuseColor</a:t>
            </a:r>
            <a:r>
              <a:rPr lang="en-US" sz="1200" dirty="0" smtClean="0">
                <a:latin typeface="Consolas" panose="020B0609020204030204" pitchFamily="49" charset="0"/>
              </a:rPr>
              <a:t>(colors[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][0], colors[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][1], colors[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][2], colors[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][3]);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 smtClean="0">
                <a:latin typeface="Consolas" panose="020B0609020204030204" pitchFamily="49" charset="0"/>
              </a:rPr>
              <a:t>materials.add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mtl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return </a:t>
            </a:r>
            <a:r>
              <a:rPr lang="en-US" sz="1200" dirty="0">
                <a:latin typeface="Consolas" panose="020B0609020204030204" pitchFamily="49" charset="0"/>
              </a:rPr>
              <a:t>materials;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9953" y="3151029"/>
            <a:ext cx="6512459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makeBalloon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GVRContext</a:t>
            </a:r>
            <a:r>
              <a:rPr lang="en-US" sz="1200" dirty="0" smtClean="0">
                <a:latin typeface="Consolas" panose="020B0609020204030204" pitchFamily="49" charset="0"/>
              </a:rPr>
              <a:t> context)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 balloon = new </a:t>
            </a:r>
            <a:r>
              <a:rPr lang="en-US" sz="12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200" dirty="0" smtClean="0">
                <a:latin typeface="Consolas" panose="020B0609020204030204" pitchFamily="49" charset="0"/>
              </a:rPr>
              <a:t>(context,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mSphereMesh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GVRRenderData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rdata</a:t>
            </a:r>
            <a:r>
              <a:rPr lang="en-US" sz="1200" dirty="0" smtClean="0"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</a:rPr>
              <a:t>balloon.getRenderData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GVRSphereCollider</a:t>
            </a:r>
            <a:r>
              <a:rPr lang="en-US" sz="1200" dirty="0" smtClean="0">
                <a:latin typeface="Consolas" panose="020B0609020204030204" pitchFamily="49" charset="0"/>
              </a:rPr>
              <a:t> collider = new </a:t>
            </a:r>
            <a:r>
              <a:rPr lang="en-US" sz="1200" dirty="0" err="1" smtClean="0">
                <a:latin typeface="Consolas" panose="020B0609020204030204" pitchFamily="49" charset="0"/>
              </a:rPr>
              <a:t>GVRSphereCollider</a:t>
            </a:r>
            <a:r>
              <a:rPr lang="en-US" sz="1200" dirty="0" smtClean="0">
                <a:latin typeface="Consolas" panose="020B0609020204030204" pitchFamily="49" charset="0"/>
              </a:rPr>
              <a:t>(context);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mtlIndex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mRandom.nextInt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mMaterials.size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- 1);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balloon.setName</a:t>
            </a:r>
            <a:r>
              <a:rPr lang="en-US" sz="1200" dirty="0" smtClean="0">
                <a:latin typeface="Consolas" panose="020B0609020204030204" pitchFamily="49" charset="0"/>
              </a:rPr>
              <a:t>("balloon");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rdata.setShaderTemplate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GVRPhongShader.class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rdata.setAlphaBlend</a:t>
            </a:r>
            <a:r>
              <a:rPr lang="en-US" sz="1200" dirty="0" smtClean="0">
                <a:latin typeface="Consolas" panose="020B0609020204030204" pitchFamily="49" charset="0"/>
              </a:rPr>
              <a:t>(true);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rdata.setMaterial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mMaterials.get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mtlIndex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rdata.setRenderingOrder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GVRRenderingOrder.TRANSPARENT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collider.setRadius</a:t>
            </a:r>
            <a:r>
              <a:rPr lang="en-US" sz="1200" dirty="0" smtClean="0">
                <a:latin typeface="Consolas" panose="020B0609020204030204" pitchFamily="49" charset="0"/>
              </a:rPr>
              <a:t>(0.8f);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balloon.attachComponent</a:t>
            </a:r>
            <a:r>
              <a:rPr lang="en-US" sz="1200" dirty="0" smtClean="0">
                <a:latin typeface="Consolas" panose="020B0609020204030204" pitchFamily="49" charset="0"/>
              </a:rPr>
              <a:t>(collider);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return balloon;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6609" y="1669723"/>
            <a:ext cx="314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Create a table of materials with different colors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4854" y="2284495"/>
            <a:ext cx="3069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Modify </a:t>
            </a:r>
            <a:r>
              <a:rPr lang="en-US" b="1" dirty="0" err="1" smtClean="0">
                <a:solidFill>
                  <a:srgbClr val="002060"/>
                </a:solidFill>
              </a:rPr>
              <a:t>makeBalloon</a:t>
            </a:r>
            <a:r>
              <a:rPr lang="en-US" b="1" dirty="0" smtClean="0">
                <a:solidFill>
                  <a:srgbClr val="002060"/>
                </a:solidFill>
              </a:rPr>
              <a:t> to randomly select a material from the table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281004" y="1155261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59945" y="1423794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0579" y="1764303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69632" y="1437067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7030A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99520" y="1203014"/>
            <a:ext cx="378941" cy="3542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8" y="309893"/>
            <a:ext cx="10515600" cy="1325563"/>
          </a:xfrm>
        </p:spPr>
        <p:txBody>
          <a:bodyPr/>
          <a:lstStyle/>
          <a:p>
            <a:r>
              <a:rPr lang="en-US" dirty="0" smtClean="0"/>
              <a:t>Lesson 4 Scene Graph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06103" y="1507786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45" y="1460792"/>
            <a:ext cx="928704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2319" y="2126943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accent2">
                    <a:lumMod val="50000"/>
                  </a:schemeClr>
                </a:solidFill>
              </a:rPr>
              <a:t>headtracker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7694" y="2732744"/>
            <a:ext cx="1314287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64683" y="149883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CameraRig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9094" y="1453404"/>
            <a:ext cx="1314287" cy="4579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camera</a:t>
            </a:r>
          </a:p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rig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04405" y="2757356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2670" y="276154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DirectLight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33448" y="2761545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8073" y="2145597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99031" y="2149917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72253" y="1881167"/>
            <a:ext cx="863243" cy="352281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400" dirty="0">
              <a:solidFill>
                <a:srgbClr val="D60093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052499" y="3343268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44" y="2318779"/>
            <a:ext cx="480470" cy="42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16" y="3858335"/>
            <a:ext cx="673093" cy="39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01" y="3908162"/>
            <a:ext cx="675274" cy="5990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50545" y="4023075"/>
            <a:ext cx="1314287" cy="428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balloon0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83229" y="4103700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0952" y="4898133"/>
            <a:ext cx="1248537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495498" y="5597921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44" y="6165692"/>
            <a:ext cx="652729" cy="57907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600874" y="6305176"/>
            <a:ext cx="647432" cy="401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2451244" y="5584887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Material0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27" idx="0"/>
          </p:cNvCxnSpPr>
          <p:nvPr/>
        </p:nvCxnSpPr>
        <p:spPr>
          <a:xfrm flipH="1">
            <a:off x="1903609" y="5950203"/>
            <a:ext cx="23511" cy="21548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1" idx="0"/>
          </p:cNvCxnSpPr>
          <p:nvPr/>
        </p:nvCxnSpPr>
        <p:spPr>
          <a:xfrm flipH="1">
            <a:off x="2924590" y="5835071"/>
            <a:ext cx="1" cy="470105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  <a:endCxn id="26" idx="0"/>
          </p:cNvCxnSpPr>
          <p:nvPr/>
        </p:nvCxnSpPr>
        <p:spPr>
          <a:xfrm flipH="1">
            <a:off x="1927120" y="5235097"/>
            <a:ext cx="218101" cy="362824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81190" y="5235097"/>
            <a:ext cx="779370" cy="349790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2"/>
          </p:cNvCxnSpPr>
          <p:nvPr/>
        </p:nvCxnSpPr>
        <p:spPr>
          <a:xfrm>
            <a:off x="2392542" y="4440664"/>
            <a:ext cx="24902" cy="480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3"/>
            <a:endCxn id="20" idx="1"/>
          </p:cNvCxnSpPr>
          <p:nvPr/>
        </p:nvCxnSpPr>
        <p:spPr>
          <a:xfrm>
            <a:off x="1664832" y="4237077"/>
            <a:ext cx="218397" cy="351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7587788" y="1889906"/>
            <a:ext cx="401745" cy="343542"/>
            <a:chOff x="7999403" y="2430979"/>
            <a:chExt cx="677669" cy="622133"/>
          </a:xfrm>
        </p:grpSpPr>
        <p:sp>
          <p:nvSpPr>
            <p:cNvPr id="50" name="Rectangle 49"/>
            <p:cNvSpPr/>
            <p:nvPr/>
          </p:nvSpPr>
          <p:spPr>
            <a:xfrm>
              <a:off x="7999403" y="2430979"/>
              <a:ext cx="677669" cy="622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7999404" y="2437626"/>
              <a:ext cx="677668" cy="61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426949" y="2423818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63" name="Straight Arrow Connector 62"/>
          <p:cNvCxnSpPr>
            <a:stCxn id="18" idx="3"/>
          </p:cNvCxnSpPr>
          <p:nvPr/>
        </p:nvCxnSpPr>
        <p:spPr>
          <a:xfrm flipV="1">
            <a:off x="6015756" y="2057308"/>
            <a:ext cx="356497" cy="256772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8" idx="3"/>
            <a:endCxn id="59" idx="1"/>
          </p:cNvCxnSpPr>
          <p:nvPr/>
        </p:nvCxnSpPr>
        <p:spPr>
          <a:xfrm>
            <a:off x="6015756" y="2314079"/>
            <a:ext cx="411193" cy="23483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57641" y="2057308"/>
            <a:ext cx="330147" cy="436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</p:cNvCxnSpPr>
          <p:nvPr/>
        </p:nvCxnSpPr>
        <p:spPr>
          <a:xfrm flipV="1">
            <a:off x="7373642" y="2548909"/>
            <a:ext cx="242466" cy="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47579" y="3394316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86" name="Straight Arrow Connector 85"/>
          <p:cNvCxnSpPr>
            <a:stCxn id="24" idx="4"/>
            <a:endCxn id="30" idx="0"/>
          </p:cNvCxnSpPr>
          <p:nvPr/>
        </p:nvCxnSpPr>
        <p:spPr>
          <a:xfrm>
            <a:off x="5484120" y="3695549"/>
            <a:ext cx="11019" cy="212613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29" idx="0"/>
          </p:cNvCxnSpPr>
          <p:nvPr/>
        </p:nvCxnSpPr>
        <p:spPr>
          <a:xfrm flipH="1">
            <a:off x="6720363" y="3644500"/>
            <a:ext cx="563" cy="21383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2"/>
            <a:endCxn id="24" idx="0"/>
          </p:cNvCxnSpPr>
          <p:nvPr/>
        </p:nvCxnSpPr>
        <p:spPr>
          <a:xfrm>
            <a:off x="5477290" y="3098510"/>
            <a:ext cx="6830" cy="24475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2"/>
            <a:endCxn id="76" idx="0"/>
          </p:cNvCxnSpPr>
          <p:nvPr/>
        </p:nvCxnSpPr>
        <p:spPr>
          <a:xfrm>
            <a:off x="5477290" y="3098510"/>
            <a:ext cx="1243636" cy="295806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" idx="3"/>
            <a:endCxn id="15" idx="1"/>
          </p:cNvCxnSpPr>
          <p:nvPr/>
        </p:nvCxnSpPr>
        <p:spPr>
          <a:xfrm>
            <a:off x="3411981" y="2924201"/>
            <a:ext cx="292425" cy="163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17" idx="1"/>
          </p:cNvCxnSpPr>
          <p:nvPr/>
        </p:nvCxnSpPr>
        <p:spPr>
          <a:xfrm>
            <a:off x="4723031" y="2925839"/>
            <a:ext cx="210417" cy="4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7" idx="3"/>
            <a:endCxn id="16" idx="1"/>
          </p:cNvCxnSpPr>
          <p:nvPr/>
        </p:nvCxnSpPr>
        <p:spPr>
          <a:xfrm flipV="1">
            <a:off x="6021131" y="2930027"/>
            <a:ext cx="261539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3"/>
            <a:endCxn id="19" idx="1"/>
          </p:cNvCxnSpPr>
          <p:nvPr/>
        </p:nvCxnSpPr>
        <p:spPr>
          <a:xfrm flipV="1">
            <a:off x="3406606" y="2318400"/>
            <a:ext cx="29242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4" idx="3"/>
            <a:endCxn id="6" idx="1"/>
          </p:cNvCxnSpPr>
          <p:nvPr/>
        </p:nvCxnSpPr>
        <p:spPr>
          <a:xfrm flipV="1">
            <a:off x="3383381" y="1676268"/>
            <a:ext cx="422722" cy="61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8" idx="1"/>
          </p:cNvCxnSpPr>
          <p:nvPr/>
        </p:nvCxnSpPr>
        <p:spPr>
          <a:xfrm>
            <a:off x="4726447" y="2314079"/>
            <a:ext cx="20162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3"/>
            <a:endCxn id="12" idx="1"/>
          </p:cNvCxnSpPr>
          <p:nvPr/>
        </p:nvCxnSpPr>
        <p:spPr>
          <a:xfrm flipV="1">
            <a:off x="4824728" y="1667320"/>
            <a:ext cx="239955" cy="89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3"/>
            <a:endCxn id="14" idx="1"/>
          </p:cNvCxnSpPr>
          <p:nvPr/>
        </p:nvCxnSpPr>
        <p:spPr>
          <a:xfrm>
            <a:off x="1526949" y="1652249"/>
            <a:ext cx="542145" cy="301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0" idx="1"/>
          </p:cNvCxnSpPr>
          <p:nvPr/>
        </p:nvCxnSpPr>
        <p:spPr>
          <a:xfrm>
            <a:off x="1520952" y="1741364"/>
            <a:ext cx="571367" cy="5770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1" idx="1"/>
          </p:cNvCxnSpPr>
          <p:nvPr/>
        </p:nvCxnSpPr>
        <p:spPr>
          <a:xfrm>
            <a:off x="1391733" y="1835802"/>
            <a:ext cx="705961" cy="108839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036133" y="1835802"/>
            <a:ext cx="19271" cy="132623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14365290" y="122450"/>
            <a:ext cx="954443" cy="3155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323263" y="1491232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Picker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9" name="Straight Arrow Connector 98"/>
          <p:cNvCxnSpPr>
            <a:stCxn id="12" idx="3"/>
            <a:endCxn id="92" idx="1"/>
          </p:cNvCxnSpPr>
          <p:nvPr/>
        </p:nvCxnSpPr>
        <p:spPr>
          <a:xfrm flipV="1">
            <a:off x="6083308" y="1659714"/>
            <a:ext cx="239955" cy="760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37830" y="4891181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6090" y="3162034"/>
            <a:ext cx="1428051" cy="3829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</a:rPr>
              <a:t>particleRoot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182789" y="3225834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775481" y="3380011"/>
            <a:ext cx="422722" cy="612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568759" y="3221047"/>
            <a:ext cx="1372241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2060"/>
                </a:solidFill>
              </a:rPr>
              <a:t>ParticleEmitter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/>
          <p:cNvCxnSpPr>
            <a:stCxn id="83" idx="3"/>
            <a:endCxn id="85" idx="1"/>
          </p:cNvCxnSpPr>
          <p:nvPr/>
        </p:nvCxnSpPr>
        <p:spPr>
          <a:xfrm flipV="1">
            <a:off x="3201414" y="3389529"/>
            <a:ext cx="367345" cy="47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7" idx="2"/>
            <a:endCxn id="13" idx="0"/>
          </p:cNvCxnSpPr>
          <p:nvPr/>
        </p:nvCxnSpPr>
        <p:spPr>
          <a:xfrm flipH="1">
            <a:off x="1007689" y="3544948"/>
            <a:ext cx="12427" cy="47812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001128" y="4065012"/>
            <a:ext cx="1314287" cy="4280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balloon1</a:t>
            </a: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4421955" y="4323978"/>
            <a:ext cx="10186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Transform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313343" y="4775692"/>
            <a:ext cx="1087683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RenderData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5036364" y="5447882"/>
            <a:ext cx="863243" cy="352282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60093"/>
                </a:solidFill>
              </a:rPr>
              <a:t>Mesh</a:t>
            </a:r>
            <a:endParaRPr lang="en-US" sz="1200" dirty="0">
              <a:solidFill>
                <a:srgbClr val="D60093"/>
              </a:solidFill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00" y="6028883"/>
            <a:ext cx="652729" cy="57907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6247314" y="6199657"/>
            <a:ext cx="647432" cy="401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Rectangle 139"/>
          <p:cNvSpPr/>
          <p:nvPr/>
        </p:nvSpPr>
        <p:spPr>
          <a:xfrm>
            <a:off x="6083915" y="5459795"/>
            <a:ext cx="946693" cy="25018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6600"/>
                </a:solidFill>
              </a:rPr>
              <a:t>Material1</a:t>
            </a:r>
            <a:endParaRPr lang="en-US" sz="1400" dirty="0">
              <a:solidFill>
                <a:srgbClr val="FF6600"/>
              </a:solidFill>
            </a:endParaRPr>
          </a:p>
        </p:txBody>
      </p:sp>
      <p:cxnSp>
        <p:nvCxnSpPr>
          <p:cNvPr id="141" name="Straight Arrow Connector 140"/>
          <p:cNvCxnSpPr>
            <a:stCxn id="137" idx="4"/>
            <a:endCxn id="138" idx="0"/>
          </p:cNvCxnSpPr>
          <p:nvPr/>
        </p:nvCxnSpPr>
        <p:spPr>
          <a:xfrm>
            <a:off x="5467986" y="5800164"/>
            <a:ext cx="19179" cy="22871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0" idx="2"/>
            <a:endCxn id="139" idx="0"/>
          </p:cNvCxnSpPr>
          <p:nvPr/>
        </p:nvCxnSpPr>
        <p:spPr>
          <a:xfrm>
            <a:off x="6557262" y="5709979"/>
            <a:ext cx="13768" cy="489678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6" idx="2"/>
          </p:cNvCxnSpPr>
          <p:nvPr/>
        </p:nvCxnSpPr>
        <p:spPr>
          <a:xfrm flipH="1">
            <a:off x="5423425" y="5112656"/>
            <a:ext cx="433760" cy="332921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5973224" y="5119878"/>
            <a:ext cx="700077" cy="347139"/>
          </a:xfrm>
          <a:prstGeom prst="straightConnector1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4" idx="2"/>
            <a:endCxn id="136" idx="1"/>
          </p:cNvCxnSpPr>
          <p:nvPr/>
        </p:nvCxnSpPr>
        <p:spPr>
          <a:xfrm>
            <a:off x="4931268" y="4660942"/>
            <a:ext cx="382075" cy="28323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3" idx="3"/>
            <a:endCxn id="134" idx="1"/>
          </p:cNvCxnSpPr>
          <p:nvPr/>
        </p:nvCxnSpPr>
        <p:spPr>
          <a:xfrm>
            <a:off x="4315415" y="4279014"/>
            <a:ext cx="106540" cy="21344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997830" y="4856450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SphereCollider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8" name="Straight Arrow Connector 147"/>
          <p:cNvCxnSpPr>
            <a:stCxn id="209" idx="0"/>
            <a:endCxn id="147" idx="2"/>
          </p:cNvCxnSpPr>
          <p:nvPr/>
        </p:nvCxnSpPr>
        <p:spPr>
          <a:xfrm flipH="1" flipV="1">
            <a:off x="3669343" y="5193414"/>
            <a:ext cx="506375" cy="1875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37830" y="5448010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Particle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 flipV="1">
            <a:off x="479247" y="5234830"/>
            <a:ext cx="528442" cy="21318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endCxn id="195" idx="3"/>
          </p:cNvCxnSpPr>
          <p:nvPr/>
        </p:nvCxnSpPr>
        <p:spPr>
          <a:xfrm flipH="1">
            <a:off x="1380855" y="5234830"/>
            <a:ext cx="502374" cy="38166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/>
          <p:cNvSpPr/>
          <p:nvPr/>
        </p:nvSpPr>
        <p:spPr>
          <a:xfrm>
            <a:off x="3504205" y="5380965"/>
            <a:ext cx="1343025" cy="33696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Particle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10" name="Straight Arrow Connector 209"/>
          <p:cNvCxnSpPr/>
          <p:nvPr/>
        </p:nvCxnSpPr>
        <p:spPr>
          <a:xfrm flipH="1">
            <a:off x="4485574" y="5119878"/>
            <a:ext cx="835161" cy="32339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endCxn id="133" idx="0"/>
          </p:cNvCxnSpPr>
          <p:nvPr/>
        </p:nvCxnSpPr>
        <p:spPr>
          <a:xfrm>
            <a:off x="1224204" y="3558011"/>
            <a:ext cx="2434068" cy="50700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191" y="972674"/>
            <a:ext cx="3743787" cy="37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Extend Your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Components attach to scene objects</a:t>
            </a:r>
          </a:p>
          <a:p>
            <a:pPr lvl="1"/>
            <a:r>
              <a:rPr lang="en-US" dirty="0" smtClean="0"/>
              <a:t>Every </a:t>
            </a:r>
            <a:r>
              <a:rPr lang="en-US" dirty="0" err="1" smtClean="0"/>
              <a:t>GVRSceneObject</a:t>
            </a:r>
            <a:r>
              <a:rPr lang="en-US" dirty="0" smtClean="0"/>
              <a:t> has a list of components</a:t>
            </a:r>
          </a:p>
          <a:p>
            <a:pPr lvl="1"/>
            <a:r>
              <a:rPr lang="en-US" dirty="0" smtClean="0"/>
              <a:t>Only one instance of each component type allowed</a:t>
            </a:r>
          </a:p>
          <a:p>
            <a:pPr lvl="1"/>
            <a:r>
              <a:rPr lang="en-US" dirty="0" smtClean="0"/>
              <a:t>Components may be attached and detached at run-time</a:t>
            </a:r>
          </a:p>
          <a:p>
            <a:pPr lvl="1"/>
            <a:r>
              <a:rPr lang="en-US" i="1" dirty="0" err="1" smtClean="0"/>
              <a:t>attachComponent</a:t>
            </a:r>
            <a:r>
              <a:rPr lang="en-US" dirty="0" smtClean="0"/>
              <a:t>	attach component to scene object</a:t>
            </a:r>
          </a:p>
          <a:p>
            <a:pPr lvl="1"/>
            <a:r>
              <a:rPr lang="en-US" i="1" dirty="0" err="1" smtClean="0"/>
              <a:t>getComponent</a:t>
            </a:r>
            <a:r>
              <a:rPr lang="en-US" dirty="0" smtClean="0"/>
              <a:t>		get component of given type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GVRComponent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Base class for all components</a:t>
            </a:r>
          </a:p>
          <a:p>
            <a:pPr lvl="1"/>
            <a:r>
              <a:rPr lang="en-US" dirty="0" smtClean="0"/>
              <a:t>Native components are managed by C++ code</a:t>
            </a:r>
          </a:p>
          <a:p>
            <a:pPr lvl="1"/>
            <a:r>
              <a:rPr lang="en-US" dirty="0" smtClean="0"/>
              <a:t>Behavior components are completely in Java</a:t>
            </a:r>
          </a:p>
          <a:p>
            <a:pPr lvl="1"/>
            <a:r>
              <a:rPr lang="en-US" i="1" dirty="0" err="1" smtClean="0"/>
              <a:t>getComponentType</a:t>
            </a:r>
            <a:r>
              <a:rPr lang="en-US" dirty="0" smtClean="0"/>
              <a:t>	returns component type</a:t>
            </a:r>
          </a:p>
          <a:p>
            <a:pPr lvl="1"/>
            <a:r>
              <a:rPr lang="en-US" i="1" dirty="0" err="1" smtClean="0"/>
              <a:t>setEnable</a:t>
            </a:r>
            <a:r>
              <a:rPr lang="en-US" dirty="0" smtClean="0"/>
              <a:t>		enable / disable component</a:t>
            </a:r>
          </a:p>
          <a:p>
            <a:pPr lvl="1"/>
            <a:r>
              <a:rPr lang="en-US" i="1" dirty="0" err="1" smtClean="0"/>
              <a:t>getObjectOwner</a:t>
            </a:r>
            <a:r>
              <a:rPr lang="en-US" dirty="0" smtClean="0"/>
              <a:t>		get </a:t>
            </a:r>
            <a:r>
              <a:rPr lang="en-US" dirty="0" err="1" smtClean="0"/>
              <a:t>GVRSceneObject</a:t>
            </a:r>
            <a:r>
              <a:rPr lang="en-US" dirty="0" smtClean="0"/>
              <a:t> the component is attached to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84733"/>
              </p:ext>
            </p:extLst>
          </p:nvPr>
        </p:nvGraphicFramePr>
        <p:xfrm>
          <a:off x="540820" y="1780760"/>
          <a:ext cx="72502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34"/>
                <a:gridCol w="5428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Component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GVRTransform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4x4</a:t>
                      </a:r>
                      <a:r>
                        <a:rPr lang="en-US" sz="1600" baseline="0" dirty="0" smtClean="0"/>
                        <a:t> matrix giving position and orientation of scene object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GVRRenderData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mesh and material to render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GVRCamera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 camera</a:t>
                      </a:r>
                      <a:r>
                        <a:rPr lang="en-US" sz="1600" baseline="0" dirty="0" smtClean="0"/>
                        <a:t> (for one eye)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GVRCameraRig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Camera rig with left, right and center cameras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GVRCollider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Collision geometry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GVRLightBase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Illumination source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GVRBone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Bone (transform) of skinned character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066480" y="1724592"/>
            <a:ext cx="2867914" cy="3044667"/>
            <a:chOff x="6498635" y="1679733"/>
            <a:chExt cx="2867914" cy="3044667"/>
          </a:xfrm>
        </p:grpSpPr>
        <p:sp>
          <p:nvSpPr>
            <p:cNvPr id="25" name="Rectangle 24"/>
            <p:cNvSpPr/>
            <p:nvPr/>
          </p:nvSpPr>
          <p:spPr>
            <a:xfrm>
              <a:off x="8294840" y="2013517"/>
              <a:ext cx="946835" cy="36763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Transform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41560" y="1980329"/>
              <a:ext cx="1097214" cy="40082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Scene Object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23516" y="3404455"/>
              <a:ext cx="733301" cy="362898"/>
            </a:xfrm>
            <a:prstGeom prst="rect">
              <a:avLst/>
            </a:prstGeom>
            <a:gradFill flip="none" rotWithShape="1">
              <a:gsLst>
                <a:gs pos="0">
                  <a:srgbClr val="FF6600">
                    <a:shade val="30000"/>
                    <a:satMod val="115000"/>
                  </a:srgbClr>
                </a:gs>
                <a:gs pos="50000">
                  <a:srgbClr val="FF6600">
                    <a:shade val="67500"/>
                    <a:satMod val="115000"/>
                  </a:srgbClr>
                </a:gs>
                <a:gs pos="100000">
                  <a:srgbClr val="FF66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/>
                <a:t>Mesh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07957" y="2739155"/>
              <a:ext cx="946835" cy="36763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RenderData</a:t>
              </a:r>
              <a:endParaRPr lang="en-US" sz="1050" b="1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169967" y="2677779"/>
              <a:ext cx="1196582" cy="42901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/>
                <a:t>SphereCollider</a:t>
              </a:r>
              <a:endParaRPr lang="en-US" sz="1050" b="1" dirty="0" smtClean="0"/>
            </a:p>
            <a:p>
              <a:pPr algn="ctr"/>
              <a:r>
                <a:rPr lang="en-US" sz="1050" b="1" dirty="0" smtClean="0"/>
                <a:t>radius</a:t>
              </a:r>
            </a:p>
          </p:txBody>
        </p:sp>
        <p:cxnSp>
          <p:nvCxnSpPr>
            <p:cNvPr id="39" name="Straight Arrow Connector 38"/>
            <p:cNvCxnSpPr>
              <a:stCxn id="29" idx="3"/>
              <a:endCxn id="25" idx="1"/>
            </p:cNvCxnSpPr>
            <p:nvPr/>
          </p:nvCxnSpPr>
          <p:spPr>
            <a:xfrm>
              <a:off x="7638774" y="2180741"/>
              <a:ext cx="656066" cy="1659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6" idx="0"/>
            </p:cNvCxnSpPr>
            <p:nvPr/>
          </p:nvCxnSpPr>
          <p:spPr>
            <a:xfrm>
              <a:off x="7081374" y="2381153"/>
              <a:ext cx="1" cy="35800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7" idx="1"/>
            </p:cNvCxnSpPr>
            <p:nvPr/>
          </p:nvCxnSpPr>
          <p:spPr>
            <a:xfrm>
              <a:off x="7350844" y="2364559"/>
              <a:ext cx="819123" cy="5277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2"/>
              <a:endCxn id="30" idx="0"/>
            </p:cNvCxnSpPr>
            <p:nvPr/>
          </p:nvCxnSpPr>
          <p:spPr>
            <a:xfrm>
              <a:off x="7081375" y="3106791"/>
              <a:ext cx="8792" cy="2976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009" y="4097377"/>
              <a:ext cx="706781" cy="62702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cxnSp>
          <p:nvCxnSpPr>
            <p:cNvPr id="46" name="Straight Arrow Connector 45"/>
            <p:cNvCxnSpPr>
              <a:stCxn id="30" idx="2"/>
            </p:cNvCxnSpPr>
            <p:nvPr/>
          </p:nvCxnSpPr>
          <p:spPr>
            <a:xfrm flipH="1">
              <a:off x="7090166" y="3767353"/>
              <a:ext cx="1" cy="2976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7108399" y="4065017"/>
              <a:ext cx="348418" cy="3458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5683928">
              <a:off x="6107030" y="2071338"/>
              <a:ext cx="2699572" cy="1916361"/>
            </a:xfrm>
            <a:prstGeom prst="arc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urved Connector 48"/>
            <p:cNvCxnSpPr>
              <a:stCxn id="25" idx="3"/>
              <a:endCxn id="37" idx="3"/>
            </p:cNvCxnSpPr>
            <p:nvPr/>
          </p:nvCxnSpPr>
          <p:spPr>
            <a:xfrm>
              <a:off x="9241675" y="2197335"/>
              <a:ext cx="124874" cy="694950"/>
            </a:xfrm>
            <a:prstGeom prst="curvedConnector3">
              <a:avLst>
                <a:gd name="adj1" fmla="val 283065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919097" y="4970352"/>
            <a:ext cx="649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Native components are partially implemented in C++ and reference data structures in the C++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GVRBehavior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GVRBehavior</a:t>
            </a:r>
            <a:r>
              <a:rPr lang="en-US" dirty="0" smtClean="0"/>
              <a:t> is the base class for Java components</a:t>
            </a:r>
          </a:p>
          <a:p>
            <a:pPr lvl="1"/>
            <a:r>
              <a:rPr lang="en-US" dirty="0" smtClean="0"/>
              <a:t>Subclasses must implement </a:t>
            </a:r>
            <a:r>
              <a:rPr lang="en-US" i="1" dirty="0" err="1" smtClean="0"/>
              <a:t>getComponentType</a:t>
            </a:r>
            <a:r>
              <a:rPr lang="en-US" dirty="0" smtClean="0"/>
              <a:t>() to return a unique type for the component</a:t>
            </a:r>
          </a:p>
          <a:p>
            <a:pPr lvl="1"/>
            <a:r>
              <a:rPr lang="en-US" i="1" dirty="0" err="1" smtClean="0"/>
              <a:t>GVRBehavior.newComponentType</a:t>
            </a:r>
            <a:r>
              <a:rPr lang="en-US" dirty="0" smtClean="0"/>
              <a:t> will generate a unique type</a:t>
            </a:r>
          </a:p>
          <a:p>
            <a:r>
              <a:rPr lang="en-US" dirty="0" err="1" smtClean="0"/>
              <a:t>GVRBehavior</a:t>
            </a:r>
            <a:r>
              <a:rPr lang="en-US" dirty="0" smtClean="0"/>
              <a:t> callbacks</a:t>
            </a:r>
          </a:p>
          <a:p>
            <a:pPr lvl="1"/>
            <a:r>
              <a:rPr lang="en-US" dirty="0" err="1" smtClean="0"/>
              <a:t>onAttach</a:t>
            </a:r>
            <a:r>
              <a:rPr lang="en-US" dirty="0" smtClean="0"/>
              <a:t>	called when attached to a scene object</a:t>
            </a:r>
          </a:p>
          <a:p>
            <a:pPr lvl="1"/>
            <a:r>
              <a:rPr lang="en-US" dirty="0" err="1" smtClean="0"/>
              <a:t>onDetach</a:t>
            </a:r>
            <a:r>
              <a:rPr lang="en-US" dirty="0" smtClean="0"/>
              <a:t>	called when detached from a scene object</a:t>
            </a:r>
          </a:p>
          <a:p>
            <a:pPr lvl="1"/>
            <a:r>
              <a:rPr lang="en-US" dirty="0" err="1" smtClean="0"/>
              <a:t>onDrawFrame</a:t>
            </a:r>
            <a:r>
              <a:rPr lang="en-US" dirty="0" smtClean="0"/>
              <a:t>	called once per frame</a:t>
            </a:r>
          </a:p>
          <a:p>
            <a:r>
              <a:rPr lang="en-US" dirty="0" err="1" smtClean="0"/>
              <a:t>GVRPicker</a:t>
            </a:r>
            <a:r>
              <a:rPr lang="en-US" dirty="0" smtClean="0"/>
              <a:t> is a Java-only component derived from </a:t>
            </a:r>
            <a:r>
              <a:rPr lang="en-US" dirty="0" err="1" smtClean="0"/>
              <a:t>GVRBehavior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Component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59" y="1530511"/>
            <a:ext cx="9848928" cy="141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Component to move an object at constant velocity</a:t>
            </a:r>
          </a:p>
          <a:p>
            <a:r>
              <a:rPr lang="en-US" sz="2400" dirty="0" smtClean="0"/>
              <a:t>Takes input velocity and direction</a:t>
            </a:r>
          </a:p>
          <a:p>
            <a:r>
              <a:rPr lang="en-US" sz="2400" dirty="0" smtClean="0"/>
              <a:t>Overrides </a:t>
            </a:r>
            <a:r>
              <a:rPr lang="en-US" sz="2400" dirty="0" err="1" smtClean="0"/>
              <a:t>onDrawFrame</a:t>
            </a:r>
            <a:r>
              <a:rPr lang="en-US" sz="2400" dirty="0" smtClean="0"/>
              <a:t> to set the scene object translation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8359" y="2943696"/>
            <a:ext cx="8123977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Particle extends </a:t>
            </a:r>
            <a:r>
              <a:rPr lang="en-US" sz="1200" dirty="0" err="1">
                <a:latin typeface="Consolas" panose="020B0609020204030204" pitchFamily="49" charset="0"/>
              </a:rPr>
              <a:t>GVRBehavior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static private long TYPE_PARTICLE = </a:t>
            </a:r>
            <a:r>
              <a:rPr lang="en-US" sz="1200" dirty="0" err="1">
                <a:latin typeface="Consolas" panose="020B0609020204030204" pitchFamily="49" charset="0"/>
              </a:rPr>
              <a:t>newComponentType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org.gearvrf.balloons.Particle.class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float            Velocity;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Vector3f         Direction;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float            Distance;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Vector3f        </a:t>
            </a:r>
            <a:r>
              <a:rPr lang="en-US" sz="1200" dirty="0" err="1">
                <a:latin typeface="Consolas" panose="020B0609020204030204" pitchFamily="49" charset="0"/>
              </a:rPr>
              <a:t>mStartPos</a:t>
            </a:r>
            <a:r>
              <a:rPr lang="en-US" sz="1200" dirty="0">
                <a:latin typeface="Consolas" panose="020B0609020204030204" pitchFamily="49" charset="0"/>
              </a:rPr>
              <a:t> = new Vector3f(0, 0, 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Vector3f        </a:t>
            </a:r>
            <a:r>
              <a:rPr lang="en-US" sz="1200" dirty="0" err="1">
                <a:latin typeface="Consolas" panose="020B0609020204030204" pitchFamily="49" charset="0"/>
              </a:rPr>
              <a:t>mCurPos</a:t>
            </a:r>
            <a:r>
              <a:rPr lang="en-US" sz="1200" dirty="0">
                <a:latin typeface="Consolas" panose="020B0609020204030204" pitchFamily="49" charset="0"/>
              </a:rPr>
              <a:t> = new Vector3f(0, 0, 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Particle(</a:t>
            </a:r>
            <a:r>
              <a:rPr lang="en-US" sz="1200" dirty="0" err="1">
                <a:latin typeface="Consolas" panose="020B0609020204030204" pitchFamily="49" charset="0"/>
              </a:rPr>
              <a:t>GVRContext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, float velocity, Vector3f direction)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super(</a:t>
            </a:r>
            <a:r>
              <a:rPr lang="en-US" sz="1200" dirty="0" err="1">
                <a:latin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Velocity = velocity;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Direction = direction;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mType</a:t>
            </a:r>
            <a:r>
              <a:rPr lang="en-US" sz="1200" dirty="0">
                <a:latin typeface="Consolas" panose="020B0609020204030204" pitchFamily="49" charset="0"/>
              </a:rPr>
              <a:t> = TYPE_PARTICLE;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static public long </a:t>
            </a:r>
            <a:r>
              <a:rPr lang="en-US" sz="1200" dirty="0" err="1">
                <a:latin typeface="Consolas" panose="020B0609020204030204" pitchFamily="49" charset="0"/>
              </a:rPr>
              <a:t>getComponentType</a:t>
            </a:r>
            <a:r>
              <a:rPr lang="en-US" sz="1200" dirty="0">
                <a:latin typeface="Consolas" panose="020B0609020204030204" pitchFamily="49" charset="0"/>
              </a:rPr>
              <a:t>() { return TYPE_PARTICLE;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2484" y="3795026"/>
            <a:ext cx="35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Provide unique component 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69326" y="3585172"/>
            <a:ext cx="2126943" cy="289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333112" y="4164358"/>
            <a:ext cx="2163157" cy="188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Component (position)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025" y="1447895"/>
            <a:ext cx="9615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Particle component updates the position of the </a:t>
            </a:r>
            <a:r>
              <a:rPr lang="en-US" dirty="0" err="1" smtClean="0"/>
              <a:t>GVRSceneObject</a:t>
            </a:r>
            <a:r>
              <a:rPr lang="en-US" dirty="0" smtClean="0"/>
              <a:t> it is attached to. This is done by setting the position of the </a:t>
            </a:r>
            <a:r>
              <a:rPr lang="en-US" dirty="0" err="1" smtClean="0"/>
              <a:t>GVRTransform</a:t>
            </a:r>
            <a:r>
              <a:rPr lang="en-US" dirty="0" smtClean="0"/>
              <a:t> component attached to that scene object.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026" y="2128432"/>
            <a:ext cx="6338196" cy="44935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setPosition</a:t>
            </a:r>
            <a:r>
              <a:rPr lang="en-US" sz="1100" dirty="0">
                <a:latin typeface="Consolas" panose="020B0609020204030204" pitchFamily="49" charset="0"/>
              </a:rPr>
              <a:t>(Vector3f </a:t>
            </a:r>
            <a:r>
              <a:rPr lang="en-US" sz="1100" dirty="0" err="1">
                <a:latin typeface="Consolas" panose="020B0609020204030204" pitchFamily="49" charset="0"/>
              </a:rPr>
              <a:t>pos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GVRSceneObject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owner =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getOwnerObject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 Distance = 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mCurPos.x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mStartPos.x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pos.x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mCurPos.y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mStartPos.y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pos.y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mCurPos.z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mStartPos.z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pos.z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if (owner != null)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owner.getTransform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setPosition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mCurPos.x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mCurPos.y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mCurPos.z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Vector3f </a:t>
            </a:r>
            <a:r>
              <a:rPr lang="en-US" sz="1100" dirty="0" err="1">
                <a:latin typeface="Consolas" panose="020B0609020204030204" pitchFamily="49" charset="0"/>
              </a:rPr>
              <a:t>getPosition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Matrix4f </a:t>
            </a:r>
            <a:r>
              <a:rPr lang="en-US" sz="1100" dirty="0" err="1">
                <a:latin typeface="Consolas" panose="020B0609020204030204" pitchFamily="49" charset="0"/>
              </a:rPr>
              <a:t>localmtx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getOwnerObject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>
                <a:latin typeface="Consolas" panose="020B0609020204030204" pitchFamily="49" charset="0"/>
              </a:rPr>
              <a:t>getTransform</a:t>
            </a:r>
            <a:r>
              <a:rPr lang="en-US" sz="1100" dirty="0">
                <a:latin typeface="Consolas" panose="020B0609020204030204" pitchFamily="49" charset="0"/>
              </a:rPr>
              <a:t>().getLocalModelMatrix4f();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localmtx.getTranslation</a:t>
            </a:r>
            <a:r>
              <a:rPr lang="en-US" sz="1100" dirty="0" smtClean="0"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latin typeface="Consolas" panose="020B0609020204030204" pitchFamily="49" charset="0"/>
              </a:rPr>
              <a:t>mCurPos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latin typeface="Consolas" panose="020B0609020204030204" pitchFamily="49" charset="0"/>
              </a:rPr>
              <a:t>return </a:t>
            </a:r>
            <a:r>
              <a:rPr lang="en-US" sz="1100" dirty="0" err="1">
                <a:latin typeface="Consolas" panose="020B0609020204030204" pitchFamily="49" charset="0"/>
              </a:rPr>
              <a:t>mCurPos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onAttach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GVRSceneObject</a:t>
            </a:r>
            <a:r>
              <a:rPr lang="en-US" sz="1100" dirty="0">
                <a:latin typeface="Consolas" panose="020B0609020204030204" pitchFamily="49" charset="0"/>
              </a:rPr>
              <a:t> owner)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super.onAttach</a:t>
            </a:r>
            <a:r>
              <a:rPr lang="en-US" sz="1100" dirty="0" smtClean="0">
                <a:latin typeface="Consolas" panose="020B0609020204030204" pitchFamily="49" charset="0"/>
              </a:rPr>
              <a:t>(owner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getPosition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mStartPos.x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>
                <a:latin typeface="Consolas" panose="020B0609020204030204" pitchFamily="49" charset="0"/>
              </a:rPr>
              <a:t>mCurPos.x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mStartPos.y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err="1" smtClean="0">
                <a:latin typeface="Consolas" panose="020B0609020204030204" pitchFamily="49" charset="0"/>
              </a:rPr>
              <a:t>mCurPos.y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</a:rPr>
              <a:t>mStartPos.z</a:t>
            </a:r>
            <a:r>
              <a:rPr lang="en-US" sz="1100" dirty="0" smtClean="0">
                <a:latin typeface="Consolas" panose="020B0609020204030204" pitchFamily="49" charset="0"/>
              </a:rPr>
              <a:t> = </a:t>
            </a:r>
            <a:r>
              <a:rPr lang="en-US" sz="1100" dirty="0" err="1" smtClean="0">
                <a:latin typeface="Consolas" panose="020B0609020204030204" pitchFamily="49" charset="0"/>
              </a:rPr>
              <a:t>mCurPos.z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6024" y="2873103"/>
            <a:ext cx="3340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getOwnerObject</a:t>
            </a:r>
            <a:r>
              <a:rPr lang="en-US" dirty="0" smtClean="0"/>
              <a:t> gets the </a:t>
            </a:r>
            <a:r>
              <a:rPr lang="en-US" dirty="0" err="1" smtClean="0"/>
              <a:t>GVRSceneObject</a:t>
            </a:r>
            <a:r>
              <a:rPr lang="en-US" dirty="0" smtClean="0"/>
              <a:t> the component is attached to</a:t>
            </a:r>
          </a:p>
          <a:p>
            <a:endParaRPr lang="en-US" dirty="0"/>
          </a:p>
          <a:p>
            <a:r>
              <a:rPr lang="en-US" dirty="0" err="1" smtClean="0"/>
              <a:t>mStartPos</a:t>
            </a:r>
            <a:r>
              <a:rPr lang="en-US" dirty="0" smtClean="0"/>
              <a:t> is the starting position of the particle.</a:t>
            </a:r>
          </a:p>
          <a:p>
            <a:endParaRPr lang="en-US" dirty="0"/>
          </a:p>
          <a:p>
            <a:r>
              <a:rPr lang="en-US" dirty="0" smtClean="0"/>
              <a:t>When it is attached to the scene object the starting position is set.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60484" y="5338119"/>
            <a:ext cx="4155540" cy="510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66940" y="2724775"/>
            <a:ext cx="3449084" cy="652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Component (movement)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Called each frame to move the particle based on its velocity and direction.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i="1" dirty="0" smtClean="0"/>
              <a:t>time</a:t>
            </a:r>
            <a:r>
              <a:rPr lang="en-US" sz="2400" dirty="0" smtClean="0"/>
              <a:t> argument is the elapsed time since last frame.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73521" y="3129975"/>
            <a:ext cx="6430978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public void move(float time)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GVRSceneObject</a:t>
            </a:r>
            <a:r>
              <a:rPr lang="en-US" sz="1200" dirty="0">
                <a:latin typeface="Consolas" panose="020B0609020204030204" pitchFamily="49" charset="0"/>
              </a:rPr>
              <a:t> owner = </a:t>
            </a:r>
            <a:r>
              <a:rPr lang="en-US" sz="1200" dirty="0" err="1">
                <a:latin typeface="Consolas" panose="020B0609020204030204" pitchFamily="49" charset="0"/>
              </a:rPr>
              <a:t>getOwnerObject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if </a:t>
            </a:r>
            <a:r>
              <a:rPr lang="en-US" sz="1200" dirty="0">
                <a:latin typeface="Consolas" panose="020B0609020204030204" pitchFamily="49" charset="0"/>
              </a:rPr>
              <a:t>(owner == null)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getPosition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mCurPos.x</a:t>
            </a:r>
            <a:r>
              <a:rPr lang="en-US" sz="1200" dirty="0"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latin typeface="Consolas" panose="020B0609020204030204" pitchFamily="49" charset="0"/>
              </a:rPr>
              <a:t>Direction.x</a:t>
            </a:r>
            <a:r>
              <a:rPr lang="en-US" sz="1200" dirty="0">
                <a:latin typeface="Consolas" panose="020B0609020204030204" pitchFamily="49" charset="0"/>
              </a:rPr>
              <a:t> * Velocity * time;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mCurPos.y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+= </a:t>
            </a:r>
            <a:r>
              <a:rPr lang="en-US" sz="1200" dirty="0" err="1">
                <a:latin typeface="Consolas" panose="020B0609020204030204" pitchFamily="49" charset="0"/>
              </a:rPr>
              <a:t>Direction.y</a:t>
            </a:r>
            <a:r>
              <a:rPr lang="en-US" sz="1200" dirty="0">
                <a:latin typeface="Consolas" panose="020B0609020204030204" pitchFamily="49" charset="0"/>
              </a:rPr>
              <a:t> * Velocity * time;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mCurPos.z</a:t>
            </a:r>
            <a:r>
              <a:rPr lang="en-US" sz="1200" dirty="0"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latin typeface="Consolas" panose="020B0609020204030204" pitchFamily="49" charset="0"/>
              </a:rPr>
              <a:t>Direction.z</a:t>
            </a:r>
            <a:r>
              <a:rPr lang="en-US" sz="1200" dirty="0">
                <a:latin typeface="Consolas" panose="020B0609020204030204" pitchFamily="49" charset="0"/>
              </a:rPr>
              <a:t> * Velocity * time;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owner.getTransform</a:t>
            </a:r>
            <a:r>
              <a:rPr lang="en-US" sz="1200" dirty="0">
                <a:latin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</a:rPr>
              <a:t>setPosition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mCurPos.x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mCurPos.y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mCurPos.z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Distance 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mCurPos.sub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mStartPos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mCurPos</a:t>
            </a:r>
            <a:r>
              <a:rPr lang="en-US" sz="1200" dirty="0">
                <a:latin typeface="Consolas" panose="020B0609020204030204" pitchFamily="49" charset="0"/>
              </a:rPr>
              <a:t>).length();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Emitter Component (setup)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708" y="1445545"/>
            <a:ext cx="7853270" cy="5001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TotalParticles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50;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MaxActiveParticles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20;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>
                <a:latin typeface="Consolas" panose="020B0609020204030204" pitchFamily="49" charset="0"/>
              </a:rPr>
              <a:t>float  </a:t>
            </a:r>
            <a:r>
              <a:rPr lang="en-US" sz="1100" dirty="0" smtClean="0">
                <a:latin typeface="Consolas" panose="020B0609020204030204" pitchFamily="49" charset="0"/>
              </a:rPr>
              <a:t>          </a:t>
            </a:r>
            <a:r>
              <a:rPr lang="en-US" sz="1100" dirty="0" err="1" smtClean="0">
                <a:latin typeface="Consolas" panose="020B0609020204030204" pitchFamily="49" charset="0"/>
              </a:rPr>
              <a:t>EmissionRate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2;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public </a:t>
            </a:r>
            <a:r>
              <a:rPr lang="en-US" sz="1100" dirty="0" smtClean="0">
                <a:latin typeface="Consolas" panose="020B0609020204030204" pitchFamily="49" charset="0"/>
              </a:rPr>
              <a:t>float            </a:t>
            </a:r>
            <a:r>
              <a:rPr lang="en-US" sz="1100" dirty="0" err="1" smtClean="0">
                <a:latin typeface="Consolas" panose="020B0609020204030204" pitchFamily="49" charset="0"/>
              </a:rPr>
              <a:t>MaxDistance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</a:t>
            </a:r>
            <a:r>
              <a:rPr lang="en-US" sz="1100" dirty="0" smtClean="0">
                <a:latin typeface="Consolas" panose="020B0609020204030204" pitchFamily="49" charset="0"/>
              </a:rPr>
              <a:t>10;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public Range&lt;Float</a:t>
            </a:r>
            <a:r>
              <a:rPr lang="en-US" sz="1100" dirty="0">
                <a:latin typeface="Consolas" panose="020B0609020204030204" pitchFamily="49" charset="0"/>
              </a:rPr>
              <a:t>&gt;  </a:t>
            </a:r>
            <a:r>
              <a:rPr lang="en-US" sz="1100" dirty="0" smtClean="0">
                <a:latin typeface="Consolas" panose="020B0609020204030204" pitchFamily="49" charset="0"/>
              </a:rPr>
              <a:t>   Velocity </a:t>
            </a:r>
            <a:r>
              <a:rPr lang="en-US" sz="1100" dirty="0">
                <a:latin typeface="Consolas" panose="020B0609020204030204" pitchFamily="49" charset="0"/>
              </a:rPr>
              <a:t>= new Range&lt;Float&gt;(</a:t>
            </a:r>
            <a:r>
              <a:rPr lang="en-US" sz="1100" dirty="0" smtClean="0">
                <a:latin typeface="Consolas" panose="020B0609020204030204" pitchFamily="49" charset="0"/>
              </a:rPr>
              <a:t>1);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public Range&lt;Vector3f</a:t>
            </a:r>
            <a:r>
              <a:rPr lang="en-US" sz="1100" dirty="0">
                <a:latin typeface="Consolas" panose="020B0609020204030204" pitchFamily="49" charset="0"/>
              </a:rPr>
              <a:t>&gt;  Direction = new Range&lt;Vector3f&gt;(new Vector3f(0, 0, 1));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public Range&lt;Vector2f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EmitterArea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new Range&lt;Vector2f&gt;(new Vector2f(-</a:t>
            </a:r>
            <a:r>
              <a:rPr lang="en-US" sz="1100" dirty="0" smtClean="0">
                <a:latin typeface="Consolas" panose="020B0609020204030204" pitchFamily="49" charset="0"/>
              </a:rPr>
              <a:t>5, </a:t>
            </a:r>
            <a:r>
              <a:rPr lang="en-US" sz="1100" dirty="0">
                <a:latin typeface="Consolas" panose="020B0609020204030204" pitchFamily="49" charset="0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5), </a:t>
            </a:r>
            <a:r>
              <a:rPr lang="en-US" sz="1100" dirty="0">
                <a:latin typeface="Consolas" panose="020B0609020204030204" pitchFamily="49" charset="0"/>
              </a:rPr>
              <a:t>new </a:t>
            </a:r>
            <a:r>
              <a:rPr lang="en-US" sz="1100" dirty="0" smtClean="0">
                <a:latin typeface="Consolas" panose="020B0609020204030204" pitchFamily="49" charset="0"/>
              </a:rPr>
              <a:t>Vector2f(5, 5));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>
                <a:latin typeface="Consolas" panose="020B0609020204030204" pitchFamily="49" charset="0"/>
              </a:rPr>
              <a:t>ArrayList</a:t>
            </a:r>
            <a:r>
              <a:rPr lang="en-US" sz="1100" dirty="0">
                <a:latin typeface="Consolas" panose="020B0609020204030204" pitchFamily="49" charset="0"/>
              </a:rPr>
              <a:t>&lt;Particle&gt; </a:t>
            </a:r>
            <a:r>
              <a:rPr lang="en-US" sz="1100" dirty="0" err="1">
                <a:latin typeface="Consolas" panose="020B0609020204030204" pitchFamily="49" charset="0"/>
              </a:rPr>
              <a:t>mFreeParticles</a:t>
            </a:r>
            <a:r>
              <a:rPr lang="en-US" sz="1100" dirty="0" smtClean="0">
                <a:latin typeface="Consolas" panose="020B0609020204030204" pitchFamily="49" charset="0"/>
              </a:rPr>
              <a:t>;	     // list of free particles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>
                <a:latin typeface="Consolas" panose="020B0609020204030204" pitchFamily="49" charset="0"/>
              </a:rPr>
              <a:t>ArrayList</a:t>
            </a:r>
            <a:r>
              <a:rPr lang="en-US" sz="1100" dirty="0">
                <a:latin typeface="Consolas" panose="020B0609020204030204" pitchFamily="49" charset="0"/>
              </a:rPr>
              <a:t>&lt;Particle&gt; </a:t>
            </a:r>
            <a:r>
              <a:rPr lang="en-US" sz="1100" dirty="0" err="1">
                <a:latin typeface="Consolas" panose="020B0609020204030204" pitchFamily="49" charset="0"/>
              </a:rPr>
              <a:t>mActiveParticles</a:t>
            </a:r>
            <a:r>
              <a:rPr lang="en-US" sz="1100" dirty="0" smtClean="0">
                <a:latin typeface="Consolas" panose="020B0609020204030204" pitchFamily="49" charset="0"/>
              </a:rPr>
              <a:t>;        // list of active particles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>
                <a:latin typeface="Consolas" panose="020B0609020204030204" pitchFamily="49" charset="0"/>
              </a:rPr>
              <a:t>GVRScene</a:t>
            </a:r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latin typeface="Consolas" panose="020B0609020204030204" pitchFamily="49" charset="0"/>
              </a:rPr>
              <a:t>         </a:t>
            </a:r>
            <a:r>
              <a:rPr lang="en-US" sz="1100" dirty="0" err="1" smtClean="0">
                <a:latin typeface="Consolas" panose="020B0609020204030204" pitchFamily="49" charset="0"/>
              </a:rPr>
              <a:t>mScene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>
                <a:latin typeface="Consolas" panose="020B0609020204030204" pitchFamily="49" charset="0"/>
              </a:rPr>
              <a:t>Random      </a:t>
            </a: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mRandom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new Random</a:t>
            </a:r>
            <a:r>
              <a:rPr lang="en-US" sz="1100" dirty="0" smtClean="0">
                <a:latin typeface="Consolas" panose="020B0609020204030204" pitchFamily="49" charset="0"/>
              </a:rPr>
              <a:t>();  // random number generator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>
                <a:latin typeface="Consolas" panose="020B0609020204030204" pitchFamily="49" charset="0"/>
              </a:rPr>
              <a:t>float       </a:t>
            </a: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mLastEmitTime</a:t>
            </a:r>
            <a:r>
              <a:rPr lang="en-US" sz="1100" dirty="0" smtClean="0">
                <a:latin typeface="Consolas" panose="020B0609020204030204" pitchFamily="49" charset="0"/>
              </a:rPr>
              <a:t>;           // last time particle was emitted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        </a:t>
            </a: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mNumParticles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 0</a:t>
            </a:r>
            <a:r>
              <a:rPr lang="en-US" sz="1100" dirty="0" smtClean="0">
                <a:latin typeface="Consolas" panose="020B0609020204030204" pitchFamily="49" charset="0"/>
              </a:rPr>
              <a:t>;       // number of particles created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private </a:t>
            </a:r>
            <a:r>
              <a:rPr lang="en-US" sz="1100" dirty="0" err="1" smtClean="0">
                <a:latin typeface="Consolas" panose="020B0609020204030204" pitchFamily="49" charset="0"/>
              </a:rPr>
              <a:t>MakeParticle</a:t>
            </a:r>
            <a:r>
              <a:rPr lang="en-US" sz="1100" dirty="0" smtClean="0"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latin typeface="Consolas" panose="020B0609020204030204" pitchFamily="49" charset="0"/>
              </a:rPr>
              <a:t>mMakeParticle</a:t>
            </a:r>
            <a:r>
              <a:rPr lang="en-US" sz="1100" dirty="0" smtClean="0">
                <a:latin typeface="Consolas" panose="020B0609020204030204" pitchFamily="49" charset="0"/>
              </a:rPr>
              <a:t>;           // new particle creator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static </a:t>
            </a:r>
            <a:r>
              <a:rPr lang="en-US" sz="1100" dirty="0">
                <a:latin typeface="Consolas" panose="020B0609020204030204" pitchFamily="49" charset="0"/>
              </a:rPr>
              <a:t>private long TYPE_PARTICLE_EMITTER = </a:t>
            </a:r>
            <a:r>
              <a:rPr lang="en-US" sz="1100" dirty="0" err="1">
                <a:latin typeface="Consolas" panose="020B0609020204030204" pitchFamily="49" charset="0"/>
              </a:rPr>
              <a:t>newComponentType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ParticleEmitter.class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public </a:t>
            </a:r>
            <a:r>
              <a:rPr lang="en-US" sz="1100" dirty="0" err="1">
                <a:latin typeface="Consolas" panose="020B0609020204030204" pitchFamily="49" charset="0"/>
              </a:rPr>
              <a:t>ParticleEmitter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GVRContext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ctx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GVRScene</a:t>
            </a:r>
            <a:r>
              <a:rPr lang="en-US" sz="1100" dirty="0">
                <a:latin typeface="Consolas" panose="020B0609020204030204" pitchFamily="49" charset="0"/>
              </a:rPr>
              <a:t> scene, </a:t>
            </a:r>
            <a:r>
              <a:rPr lang="en-US" sz="1100" dirty="0" err="1">
                <a:latin typeface="Consolas" panose="020B0609020204030204" pitchFamily="49" charset="0"/>
              </a:rPr>
              <a:t>MakeParticle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newParticle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super(</a:t>
            </a:r>
            <a:r>
              <a:rPr lang="en-US" sz="1100" dirty="0" err="1">
                <a:latin typeface="Consolas" panose="020B0609020204030204" pitchFamily="49" charset="0"/>
              </a:rPr>
              <a:t>ctx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mFreeParticles</a:t>
            </a:r>
            <a:r>
              <a:rPr lang="en-US" sz="1100" dirty="0">
                <a:latin typeface="Consolas" panose="020B0609020204030204" pitchFamily="49" charset="0"/>
              </a:rPr>
              <a:t> = new </a:t>
            </a:r>
            <a:r>
              <a:rPr lang="en-US" sz="1100" dirty="0" err="1">
                <a:latin typeface="Consolas" panose="020B0609020204030204" pitchFamily="49" charset="0"/>
              </a:rPr>
              <a:t>ArrayList</a:t>
            </a:r>
            <a:r>
              <a:rPr lang="en-US" sz="1100" dirty="0">
                <a:latin typeface="Consolas" panose="020B0609020204030204" pitchFamily="49" charset="0"/>
              </a:rPr>
              <a:t>&lt;Particle&gt;();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mActiveParticles</a:t>
            </a:r>
            <a:r>
              <a:rPr lang="en-US" sz="1100" dirty="0">
                <a:latin typeface="Consolas" panose="020B0609020204030204" pitchFamily="49" charset="0"/>
              </a:rPr>
              <a:t> = new </a:t>
            </a:r>
            <a:r>
              <a:rPr lang="en-US" sz="1100" dirty="0" err="1">
                <a:latin typeface="Consolas" panose="020B0609020204030204" pitchFamily="49" charset="0"/>
              </a:rPr>
              <a:t>ArrayList</a:t>
            </a:r>
            <a:r>
              <a:rPr lang="en-US" sz="1100" dirty="0">
                <a:latin typeface="Consolas" panose="020B0609020204030204" pitchFamily="49" charset="0"/>
              </a:rPr>
              <a:t>&lt;Particle&gt;();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mMakeParticle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newParticle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mScene</a:t>
            </a:r>
            <a:r>
              <a:rPr lang="en-US" sz="1100" dirty="0">
                <a:latin typeface="Consolas" panose="020B0609020204030204" pitchFamily="49" charset="0"/>
              </a:rPr>
              <a:t> = scene;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mType</a:t>
            </a:r>
            <a:r>
              <a:rPr lang="en-US" sz="1100" dirty="0">
                <a:latin typeface="Consolas" panose="020B0609020204030204" pitchFamily="49" charset="0"/>
              </a:rPr>
              <a:t> = TYPE_PARTICLE_EMITTER;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static </a:t>
            </a:r>
            <a:r>
              <a:rPr lang="en-US" sz="1100" dirty="0">
                <a:latin typeface="Consolas" panose="020B0609020204030204" pitchFamily="49" charset="0"/>
              </a:rPr>
              <a:t>public long </a:t>
            </a:r>
            <a:r>
              <a:rPr lang="en-US" sz="1100" dirty="0" err="1">
                <a:latin typeface="Consolas" panose="020B0609020204030204" pitchFamily="49" charset="0"/>
              </a:rPr>
              <a:t>getComponentType</a:t>
            </a:r>
            <a:r>
              <a:rPr lang="en-US" sz="1100" dirty="0">
                <a:latin typeface="Consolas" panose="020B0609020204030204" pitchFamily="49" charset="0"/>
              </a:rPr>
              <a:t>() { return TYPE_PARTICLE_EMITTER;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4794" y="1544399"/>
            <a:ext cx="3720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Emits particles over time from a specified area. The velocity and direction of the particles are randomly generated and lie within the given range.</a:t>
            </a:r>
          </a:p>
          <a:p>
            <a:endParaRPr lang="en-US" dirty="0"/>
          </a:p>
          <a:p>
            <a:r>
              <a:rPr lang="en-US" dirty="0" smtClean="0"/>
              <a:t>Particles are emitted from a rectangular area in the X, Y plane towards the negative Z axis. Transforming the scene object the particle emitter belongs to will transform the particles as well.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503773" y="5049795"/>
            <a:ext cx="3046604" cy="1285103"/>
            <a:chOff x="7961871" y="4020065"/>
            <a:chExt cx="3046604" cy="128510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690919" y="4020065"/>
              <a:ext cx="16476" cy="1285103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136924" y="4308388"/>
              <a:ext cx="1140940" cy="73728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961871" y="4677032"/>
              <a:ext cx="1491047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311978" y="4407243"/>
              <a:ext cx="790833" cy="543698"/>
            </a:xfrm>
            <a:prstGeom prst="rect">
              <a:avLst/>
            </a:prstGeom>
            <a:solidFill>
              <a:srgbClr val="A8E2C5">
                <a:alpha val="36863"/>
              </a:srgbClr>
            </a:solidFill>
            <a:ln>
              <a:solidFill>
                <a:srgbClr val="297D53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8402595" y="4193059"/>
              <a:ext cx="477794" cy="296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8966886" y="4587738"/>
              <a:ext cx="477794" cy="296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8601333" y="4291175"/>
              <a:ext cx="477794" cy="296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8629136" y="4587737"/>
              <a:ext cx="477794" cy="2965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8872420" y="4162192"/>
              <a:ext cx="62029" cy="73379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9070346" y="4237755"/>
              <a:ext cx="62029" cy="73379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115829" y="4550095"/>
              <a:ext cx="62029" cy="73379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397190" y="4531865"/>
              <a:ext cx="62029" cy="73379"/>
            </a:xfrm>
            <a:prstGeom prst="ellipse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26745" y="4977808"/>
              <a:ext cx="350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+z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28437" y="4118693"/>
              <a:ext cx="3501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-z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753732" y="4977807"/>
              <a:ext cx="1198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3">
                      <a:lumMod val="50000"/>
                    </a:schemeClr>
                  </a:solidFill>
                </a:rPr>
                <a:t>Emitter area</a:t>
              </a:r>
              <a:endParaRPr lang="en-US" sz="12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 flipV="1">
              <a:off x="8754612" y="4898965"/>
              <a:ext cx="480883" cy="136954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495800" y="4162192"/>
              <a:ext cx="151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Default particle direction 0,0,-1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9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72" y="0"/>
            <a:ext cx="10515600" cy="1325563"/>
          </a:xfrm>
        </p:spPr>
        <p:txBody>
          <a:bodyPr/>
          <a:lstStyle/>
          <a:p>
            <a:r>
              <a:rPr lang="en-US" dirty="0" smtClean="0"/>
              <a:t>Particle Emitter (emission)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5938" y="1113749"/>
            <a:ext cx="6747360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interface </a:t>
            </a:r>
            <a:r>
              <a:rPr lang="en-US" altLang="en-US" sz="105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MakeParticle</a:t>
            </a:r>
            <a:endParaRPr lang="en-US" altLang="en-US" sz="1050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en-US" sz="1050" dirty="0">
              <a:solidFill>
                <a:srgbClr val="00008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GVRSceneObject</a:t>
            </a: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create(</a:t>
            </a:r>
            <a:r>
              <a:rPr lang="en-US" altLang="en-US" sz="105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GVRContext</a:t>
            </a: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ctx</a:t>
            </a:r>
            <a:r>
              <a:rPr lang="en-US" altLang="en-US" sz="105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protected </a:t>
            </a:r>
            <a:r>
              <a:rPr lang="en-US" altLang="en-US" sz="1050" dirty="0">
                <a:latin typeface="Consolas" panose="020B0609020204030204" pitchFamily="49" charset="0"/>
              </a:rPr>
              <a:t>void emit</a:t>
            </a:r>
            <a:r>
              <a:rPr lang="en-US" altLang="en-US" sz="1050" dirty="0" smtClean="0">
                <a:latin typeface="Consolas" panose="020B0609020204030204" pitchFamily="49" charset="0"/>
              </a:rPr>
              <a:t>() {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    Particle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particle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null;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GVRSceneObject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latin typeface="Consolas" panose="020B0609020204030204" pitchFamily="49" charset="0"/>
              </a:rPr>
              <a:t>sceneObj</a:t>
            </a:r>
            <a:r>
              <a:rPr lang="en-US" altLang="en-US" sz="1050" dirty="0">
                <a:latin typeface="Consolas" panose="020B0609020204030204" pitchFamily="49" charset="0"/>
              </a:rPr>
              <a:t> = null;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</a:t>
            </a:r>
            <a:r>
              <a:rPr lang="en-US" altLang="en-US" sz="1050" dirty="0" smtClean="0">
                <a:latin typeface="Consolas" panose="020B0609020204030204" pitchFamily="49" charset="0"/>
              </a:rPr>
              <a:t>   Vector3f       direction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>
                <a:latin typeface="Consolas" panose="020B0609020204030204" pitchFamily="49" charset="0"/>
              </a:rPr>
              <a:t>getNextDirection</a:t>
            </a:r>
            <a:r>
              <a:rPr lang="en-US" altLang="en-US" sz="1050" dirty="0"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float          velocity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>
                <a:latin typeface="Consolas" panose="020B0609020204030204" pitchFamily="49" charset="0"/>
              </a:rPr>
              <a:t>getNextVelocity</a:t>
            </a:r>
            <a:r>
              <a:rPr lang="en-US" altLang="en-US" sz="1050" dirty="0"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if 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mFreeParticles.size</a:t>
            </a:r>
            <a:r>
              <a:rPr lang="en-US" altLang="en-US" sz="1050" dirty="0">
                <a:latin typeface="Consolas" panose="020B0609020204030204" pitchFamily="49" charset="0"/>
              </a:rPr>
              <a:t>() &gt; 0</a:t>
            </a:r>
            <a:r>
              <a:rPr lang="en-US" altLang="en-US" sz="1050" dirty="0" smtClean="0">
                <a:latin typeface="Consolas" panose="020B0609020204030204" pitchFamily="49" charset="0"/>
              </a:rPr>
              <a:t>) {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        particle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mFreeParticles.get</a:t>
            </a:r>
            <a:r>
              <a:rPr lang="en-US" altLang="en-US" sz="1050" dirty="0" smtClean="0">
                <a:latin typeface="Consolas" panose="020B0609020204030204" pitchFamily="49" charset="0"/>
              </a:rPr>
              <a:t>(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mFreeParticles.size</a:t>
            </a:r>
            <a:r>
              <a:rPr lang="en-US" altLang="en-US" sz="1050" dirty="0">
                <a:latin typeface="Consolas" panose="020B0609020204030204" pitchFamily="49" charset="0"/>
              </a:rPr>
              <a:t>() - </a:t>
            </a:r>
            <a:r>
              <a:rPr lang="en-US" altLang="en-US" sz="1050" dirty="0" smtClean="0">
                <a:latin typeface="Consolas" panose="020B0609020204030204" pitchFamily="49" charset="0"/>
              </a:rPr>
              <a:t>1);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latin typeface="Consolas" panose="020B0609020204030204" pitchFamily="49" charset="0"/>
              </a:rPr>
              <a:t>mFreeParticles.remove</a:t>
            </a:r>
            <a:r>
              <a:rPr lang="en-US" altLang="en-US" sz="1050" dirty="0">
                <a:latin typeface="Consolas" panose="020B0609020204030204" pitchFamily="49" charset="0"/>
              </a:rPr>
              <a:t>(last);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sceneObj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>
                <a:latin typeface="Consolas" panose="020B0609020204030204" pitchFamily="49" charset="0"/>
              </a:rPr>
              <a:t>particle.getOwnerObject</a:t>
            </a:r>
            <a:r>
              <a:rPr lang="en-US" altLang="en-US" sz="1050" dirty="0"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particle.Velocity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velocity;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particle.Direction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direction;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}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else {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if ((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mNumParticles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&gt;= </a:t>
            </a:r>
            <a:r>
              <a:rPr lang="en-US" altLang="en-US" sz="1050" dirty="0" err="1">
                <a:latin typeface="Consolas" panose="020B0609020204030204" pitchFamily="49" charset="0"/>
              </a:rPr>
              <a:t>TotalParticles</a:t>
            </a:r>
            <a:r>
              <a:rPr lang="en-US" altLang="en-US" sz="1050" dirty="0" smtClean="0">
                <a:latin typeface="Consolas" panose="020B0609020204030204" pitchFamily="49" charset="0"/>
              </a:rPr>
              <a:t>) ||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            (</a:t>
            </a:r>
            <a:r>
              <a:rPr lang="en-US" altLang="en-US" sz="1050" dirty="0" err="1">
                <a:latin typeface="Consolas" panose="020B0609020204030204" pitchFamily="49" charset="0"/>
              </a:rPr>
              <a:t>mActiveParticles.size</a:t>
            </a:r>
            <a:r>
              <a:rPr lang="en-US" altLang="en-US" sz="1050" dirty="0">
                <a:latin typeface="Consolas" panose="020B0609020204030204" pitchFamily="49" charset="0"/>
              </a:rPr>
              <a:t>() &gt;= </a:t>
            </a:r>
            <a:r>
              <a:rPr lang="en-US" altLang="en-US" sz="1050" dirty="0" err="1">
                <a:latin typeface="Consolas" panose="020B0609020204030204" pitchFamily="49" charset="0"/>
              </a:rPr>
              <a:t>MaxActiveParticles</a:t>
            </a:r>
            <a:r>
              <a:rPr lang="en-US" altLang="en-US" sz="1050" dirty="0" smtClean="0">
                <a:latin typeface="Consolas" panose="020B0609020204030204" pitchFamily="49" charset="0"/>
              </a:rPr>
              <a:t>)) {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      </a:t>
            </a:r>
            <a:r>
              <a:rPr lang="en-US" altLang="en-US" sz="1050" dirty="0">
                <a:latin typeface="Consolas" panose="020B0609020204030204" pitchFamily="49" charset="0"/>
              </a:rPr>
              <a:t>return; // cannot emit any more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sceneObj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>
                <a:latin typeface="Consolas" panose="020B0609020204030204" pitchFamily="49" charset="0"/>
              </a:rPr>
              <a:t>= </a:t>
            </a:r>
            <a:r>
              <a:rPr lang="en-US" altLang="en-US" sz="1050" dirty="0" err="1">
                <a:latin typeface="Consolas" panose="020B0609020204030204" pitchFamily="49" charset="0"/>
              </a:rPr>
              <a:t>mMakeParticle.create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getGVRContext</a:t>
            </a:r>
            <a:r>
              <a:rPr lang="en-US" altLang="en-US" sz="1050" dirty="0"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latin typeface="Consolas" panose="020B0609020204030204" pitchFamily="49" charset="0"/>
              </a:rPr>
              <a:t>sceneObj.setName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sceneObj.getName</a:t>
            </a:r>
            <a:r>
              <a:rPr lang="en-US" altLang="en-US" sz="1050" dirty="0">
                <a:latin typeface="Consolas" panose="020B0609020204030204" pitchFamily="49" charset="0"/>
              </a:rPr>
              <a:t>() + </a:t>
            </a:r>
            <a:r>
              <a:rPr lang="en-US" altLang="en-US" sz="1050" dirty="0" err="1">
                <a:latin typeface="Consolas" panose="020B0609020204030204" pitchFamily="49" charset="0"/>
              </a:rPr>
              <a:t>Integer.valueOf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mNumParticles</a:t>
            </a:r>
            <a:r>
              <a:rPr lang="en-US" altLang="en-US" sz="1050" dirty="0">
                <a:latin typeface="Consolas" panose="020B0609020204030204" pitchFamily="49" charset="0"/>
              </a:rPr>
              <a:t>).</a:t>
            </a:r>
            <a:r>
              <a:rPr lang="en-US" altLang="en-US" sz="1050" dirty="0" err="1">
                <a:latin typeface="Consolas" panose="020B0609020204030204" pitchFamily="49" charset="0"/>
              </a:rPr>
              <a:t>toString</a:t>
            </a:r>
            <a:r>
              <a:rPr lang="en-US" altLang="en-US" sz="1050" dirty="0"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>
                <a:latin typeface="Consolas" panose="020B0609020204030204" pitchFamily="49" charset="0"/>
              </a:rPr>
              <a:t>++</a:t>
            </a:r>
            <a:r>
              <a:rPr lang="en-US" altLang="en-US" sz="1050" dirty="0" err="1">
                <a:latin typeface="Consolas" panose="020B0609020204030204" pitchFamily="49" charset="0"/>
              </a:rPr>
              <a:t>mNumParticles</a:t>
            </a:r>
            <a:r>
              <a:rPr lang="en-US" altLang="en-US" sz="1050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>
                <a:latin typeface="Consolas" panose="020B0609020204030204" pitchFamily="49" charset="0"/>
              </a:rPr>
              <a:t>particle = new Particle(</a:t>
            </a:r>
            <a:r>
              <a:rPr lang="en-US" altLang="en-US" sz="1050" dirty="0" err="1">
                <a:latin typeface="Consolas" panose="020B0609020204030204" pitchFamily="49" charset="0"/>
              </a:rPr>
              <a:t>getGVRContext</a:t>
            </a:r>
            <a:r>
              <a:rPr lang="en-US" altLang="en-US" sz="1050" dirty="0">
                <a:latin typeface="Consolas" panose="020B0609020204030204" pitchFamily="49" charset="0"/>
              </a:rPr>
              <a:t>(), velocity, direction);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</a:t>
            </a:r>
            <a:r>
              <a:rPr lang="en-US" altLang="en-US" sz="1050" dirty="0" err="1">
                <a:latin typeface="Consolas" panose="020B0609020204030204" pitchFamily="49" charset="0"/>
              </a:rPr>
              <a:t>sceneObj.attachComponent</a:t>
            </a:r>
            <a:r>
              <a:rPr lang="en-US" altLang="en-US" sz="1050" dirty="0">
                <a:latin typeface="Consolas" panose="020B0609020204030204" pitchFamily="49" charset="0"/>
              </a:rPr>
              <a:t>(particle);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  </a:t>
            </a:r>
            <a:r>
              <a:rPr lang="en-US" altLang="en-US" sz="1050" dirty="0" err="1">
                <a:latin typeface="Consolas" panose="020B0609020204030204" pitchFamily="49" charset="0"/>
              </a:rPr>
              <a:t>getOwnerObject</a:t>
            </a:r>
            <a:r>
              <a:rPr lang="en-US" altLang="en-US" sz="1050" dirty="0">
                <a:latin typeface="Consolas" panose="020B0609020204030204" pitchFamily="49" charset="0"/>
              </a:rPr>
              <a:t>().</a:t>
            </a:r>
            <a:r>
              <a:rPr lang="en-US" altLang="en-US" sz="1050" dirty="0" err="1">
                <a:latin typeface="Consolas" panose="020B0609020204030204" pitchFamily="49" charset="0"/>
              </a:rPr>
              <a:t>addChildObject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sceneObj</a:t>
            </a:r>
            <a:r>
              <a:rPr lang="en-US" altLang="en-US" sz="1050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latin typeface="Consolas" panose="020B0609020204030204" pitchFamily="49" charset="0"/>
              </a:rPr>
              <a:t>sceneObj.getRenderData</a:t>
            </a:r>
            <a:r>
              <a:rPr lang="en-US" altLang="en-US" sz="1050" dirty="0">
                <a:latin typeface="Consolas" panose="020B0609020204030204" pitchFamily="49" charset="0"/>
              </a:rPr>
              <a:t>().</a:t>
            </a:r>
            <a:r>
              <a:rPr lang="en-US" altLang="en-US" sz="1050" dirty="0" err="1">
                <a:latin typeface="Consolas" panose="020B0609020204030204" pitchFamily="49" charset="0"/>
              </a:rPr>
              <a:t>bindShader</a:t>
            </a:r>
            <a:r>
              <a:rPr lang="en-US" altLang="en-US" sz="1050" dirty="0">
                <a:latin typeface="Consolas" panose="020B0609020204030204" pitchFamily="49" charset="0"/>
              </a:rPr>
              <a:t>(</a:t>
            </a:r>
            <a:r>
              <a:rPr lang="en-US" altLang="en-US" sz="1050" dirty="0" err="1">
                <a:latin typeface="Consolas" panose="020B0609020204030204" pitchFamily="49" charset="0"/>
              </a:rPr>
              <a:t>mScene</a:t>
            </a:r>
            <a:r>
              <a:rPr lang="en-US" altLang="en-US" sz="1050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smtClean="0">
                <a:latin typeface="Consolas" panose="020B0609020204030204" pitchFamily="49" charset="0"/>
              </a:rPr>
              <a:t>}</a:t>
            </a:r>
            <a:endParaRPr lang="en-US" altLang="en-US" sz="105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particle.setPosition</a:t>
            </a:r>
            <a:r>
              <a:rPr lang="en-US" altLang="en-US" sz="1050" dirty="0" smtClean="0">
                <a:latin typeface="Consolas" panose="020B0609020204030204" pitchFamily="49" charset="0"/>
              </a:rPr>
              <a:t>(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getNextPosition</a:t>
            </a:r>
            <a:r>
              <a:rPr lang="en-US" altLang="en-US" sz="1050" dirty="0"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mActiveParticles.add</a:t>
            </a:r>
            <a:r>
              <a:rPr lang="en-US" altLang="en-US" sz="1050" dirty="0" smtClean="0">
                <a:latin typeface="Consolas" panose="020B0609020204030204" pitchFamily="49" charset="0"/>
              </a:rPr>
              <a:t>(particle</a:t>
            </a:r>
            <a:r>
              <a:rPr lang="en-US" altLang="en-US" sz="1050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Consolas" panose="020B0609020204030204" pitchFamily="49" charset="0"/>
              </a:rPr>
              <a:t>    </a:t>
            </a:r>
            <a:r>
              <a:rPr lang="en-US" altLang="en-US" sz="1050" dirty="0" err="1" smtClean="0">
                <a:latin typeface="Consolas" panose="020B0609020204030204" pitchFamily="49" charset="0"/>
              </a:rPr>
              <a:t>sceneObj.setEnable</a:t>
            </a:r>
            <a:r>
              <a:rPr lang="en-US" altLang="en-US" sz="1050" dirty="0" smtClean="0">
                <a:latin typeface="Consolas" panose="020B0609020204030204" pitchFamily="49" charset="0"/>
              </a:rPr>
              <a:t>(true</a:t>
            </a:r>
            <a:r>
              <a:rPr lang="en-US" altLang="en-US" sz="1050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 smtClean="0">
                <a:latin typeface="Consolas" panose="020B0609020204030204" pitchFamily="49" charset="0"/>
              </a:rPr>
              <a:t>}</a:t>
            </a:r>
            <a:endParaRPr lang="en-US" altLang="en-US" sz="105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3430" y="1140737"/>
            <a:ext cx="44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Emits the next particle. The particles are kept around and reused again and again.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particle is a scene object constructed by the </a:t>
            </a:r>
            <a:r>
              <a:rPr lang="en-US" i="1" dirty="0" err="1" smtClean="0"/>
              <a:t>MakeParticle</a:t>
            </a:r>
            <a:r>
              <a:rPr lang="en-US" dirty="0" smtClean="0"/>
              <a:t> interface passed to the emitter on construction. Each time it is called, the </a:t>
            </a:r>
            <a:r>
              <a:rPr lang="en-US" i="1" dirty="0" err="1" smtClean="0"/>
              <a:t>MakeParticle.create</a:t>
            </a:r>
            <a:r>
              <a:rPr lang="en-US" dirty="0" smtClean="0"/>
              <a:t> function returns a new </a:t>
            </a:r>
            <a:r>
              <a:rPr lang="en-US" dirty="0" err="1" smtClean="0"/>
              <a:t>GVRSceneObject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1523</Words>
  <Application>Microsoft Office PowerPoint</Application>
  <PresentationFormat>Widescreen</PresentationFormat>
  <Paragraphs>336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Courier New</vt:lpstr>
      <vt:lpstr>Office Theme</vt:lpstr>
      <vt:lpstr>GearVR Framework Tutorial</vt:lpstr>
      <vt:lpstr>Components Extend Your Application</vt:lpstr>
      <vt:lpstr>Native Components</vt:lpstr>
      <vt:lpstr>GVRBehavior</vt:lpstr>
      <vt:lpstr>Particle Component (setup)</vt:lpstr>
      <vt:lpstr>Particle Component (position)</vt:lpstr>
      <vt:lpstr>Particle Component (movement)</vt:lpstr>
      <vt:lpstr>Particle Emitter Component (setup)</vt:lpstr>
      <vt:lpstr>Particle Emitter (emission)</vt:lpstr>
      <vt:lpstr>Particle Emission (flow control)</vt:lpstr>
      <vt:lpstr>Adding the Emitter</vt:lpstr>
      <vt:lpstr>Creating Particles</vt:lpstr>
      <vt:lpstr>Lesson 4 Scene Graph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53</cp:revision>
  <dcterms:created xsi:type="dcterms:W3CDTF">2016-07-13T22:03:39Z</dcterms:created>
  <dcterms:modified xsi:type="dcterms:W3CDTF">2016-07-21T00:12:25Z</dcterms:modified>
</cp:coreProperties>
</file>