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6600"/>
    <a:srgbClr val="FF66CC"/>
    <a:srgbClr val="660033"/>
    <a:srgbClr val="D60093"/>
    <a:srgbClr val="CC3399"/>
    <a:srgbClr val="69C496"/>
    <a:srgbClr val="669211"/>
    <a:srgbClr val="4D671B"/>
    <a:srgbClr val="719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74" d="100"/>
          <a:sy n="74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5: Sound and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07" y="26709"/>
            <a:ext cx="10515600" cy="1325563"/>
          </a:xfrm>
        </p:spPr>
        <p:txBody>
          <a:bodyPr/>
          <a:lstStyle/>
          <a:p>
            <a:r>
              <a:rPr lang="en-US" dirty="0" smtClean="0"/>
              <a:t>Lesson 5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06103" y="1507786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45" y="1460792"/>
            <a:ext cx="928704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2319" y="2126943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headtracker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8220" y="3076439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64683" y="14988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9094" y="1453404"/>
            <a:ext cx="1314287" cy="4579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rig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42880" y="3316443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21145" y="3320631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71923" y="3320632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8073" y="2145597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99031" y="2149917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72253" y="1881167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90974" y="3902355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44" y="2318779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91" y="4417422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76" y="4467249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0545" y="4023075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balloon0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9407" y="4729319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2613" y="5505194"/>
            <a:ext cx="1248537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37591" y="5551366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49" y="6173962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402731" y="6375933"/>
            <a:ext cx="647432" cy="401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4259159" y="5910402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Material0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>
            <a:off x="3669213" y="5903648"/>
            <a:ext cx="1" cy="270314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726447" y="6160586"/>
            <a:ext cx="6059" cy="215347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26" idx="2"/>
          </p:cNvCxnSpPr>
          <p:nvPr/>
        </p:nvCxnSpPr>
        <p:spPr>
          <a:xfrm>
            <a:off x="2961150" y="5673676"/>
            <a:ext cx="276441" cy="53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6"/>
            <a:endCxn id="34" idx="0"/>
          </p:cNvCxnSpPr>
          <p:nvPr/>
        </p:nvCxnSpPr>
        <p:spPr>
          <a:xfrm>
            <a:off x="4100834" y="5727507"/>
            <a:ext cx="631672" cy="182895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04" idx="0"/>
          </p:cNvCxnSpPr>
          <p:nvPr/>
        </p:nvCxnSpPr>
        <p:spPr>
          <a:xfrm>
            <a:off x="2336882" y="5842158"/>
            <a:ext cx="2686" cy="3652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20" idx="0"/>
          </p:cNvCxnSpPr>
          <p:nvPr/>
        </p:nvCxnSpPr>
        <p:spPr>
          <a:xfrm flipH="1">
            <a:off x="998720" y="4451079"/>
            <a:ext cx="8969" cy="2782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587788" y="1889906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426949" y="242381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015756" y="2057308"/>
            <a:ext cx="356497" cy="25677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015756" y="2314079"/>
            <a:ext cx="411193" cy="234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57641" y="2057308"/>
            <a:ext cx="330147" cy="43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373642" y="2548909"/>
            <a:ext cx="242466" cy="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86054" y="3953403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22595" y="4254636"/>
            <a:ext cx="11019" cy="21261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6958838" y="4203587"/>
            <a:ext cx="563" cy="21383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15765" y="3657597"/>
            <a:ext cx="6830" cy="24475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15765" y="3657597"/>
            <a:ext cx="1243636" cy="29580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472507" y="3267896"/>
            <a:ext cx="470373" cy="2170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4961506" y="3484926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259606" y="3489114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406606" y="2318400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4" idx="3"/>
            <a:endCxn id="6" idx="1"/>
          </p:cNvCxnSpPr>
          <p:nvPr/>
        </p:nvCxnSpPr>
        <p:spPr>
          <a:xfrm flipV="1">
            <a:off x="3383381" y="1676268"/>
            <a:ext cx="422722" cy="6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4726447" y="2314079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824728" y="1667320"/>
            <a:ext cx="239955" cy="89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526949" y="1652249"/>
            <a:ext cx="542145" cy="301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520952" y="1741364"/>
            <a:ext cx="571367" cy="5770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2"/>
            <a:endCxn id="11" idx="1"/>
          </p:cNvCxnSpPr>
          <p:nvPr/>
        </p:nvCxnSpPr>
        <p:spPr>
          <a:xfrm>
            <a:off x="1062597" y="1843706"/>
            <a:ext cx="1095623" cy="14241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6133" y="1835802"/>
            <a:ext cx="19271" cy="132623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23263" y="1491232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Picker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12" idx="3"/>
            <a:endCxn id="92" idx="1"/>
          </p:cNvCxnSpPr>
          <p:nvPr/>
        </p:nvCxnSpPr>
        <p:spPr>
          <a:xfrm flipV="1">
            <a:off x="6083308" y="1659714"/>
            <a:ext cx="239955" cy="760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668055" y="620745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6090" y="3162034"/>
            <a:ext cx="1428051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</a:rPr>
              <a:t>particleRoot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168886" y="3639169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/>
          <p:cNvCxnSpPr>
            <a:stCxn id="77" idx="3"/>
            <a:endCxn id="83" idx="1"/>
          </p:cNvCxnSpPr>
          <p:nvPr/>
        </p:nvCxnSpPr>
        <p:spPr>
          <a:xfrm>
            <a:off x="1734141" y="3353491"/>
            <a:ext cx="434745" cy="4541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2873101" y="4214017"/>
            <a:ext cx="1372241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ParticleEmitter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stCxn id="83" idx="2"/>
            <a:endCxn id="85" idx="1"/>
          </p:cNvCxnSpPr>
          <p:nvPr/>
        </p:nvCxnSpPr>
        <p:spPr>
          <a:xfrm>
            <a:off x="2678199" y="3976133"/>
            <a:ext cx="194902" cy="4063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2"/>
            <a:endCxn id="13" idx="0"/>
          </p:cNvCxnSpPr>
          <p:nvPr/>
        </p:nvCxnSpPr>
        <p:spPr>
          <a:xfrm flipH="1">
            <a:off x="1007689" y="3544948"/>
            <a:ext cx="12427" cy="47812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581628" y="4835769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balloon1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477290" y="514528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998391" y="515163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604206" y="5689740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73" y="6235064"/>
            <a:ext cx="652729" cy="57907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7823762" y="6386122"/>
            <a:ext cx="647432" cy="401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Rectangle 139"/>
          <p:cNvSpPr/>
          <p:nvPr/>
        </p:nvSpPr>
        <p:spPr>
          <a:xfrm>
            <a:off x="7674131" y="5792775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Material1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141" name="Straight Arrow Connector 140"/>
          <p:cNvCxnSpPr>
            <a:stCxn id="137" idx="4"/>
            <a:endCxn id="138" idx="0"/>
          </p:cNvCxnSpPr>
          <p:nvPr/>
        </p:nvCxnSpPr>
        <p:spPr>
          <a:xfrm>
            <a:off x="7035828" y="6042022"/>
            <a:ext cx="1010" cy="19304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0" idx="2"/>
            <a:endCxn id="139" idx="0"/>
          </p:cNvCxnSpPr>
          <p:nvPr/>
        </p:nvCxnSpPr>
        <p:spPr>
          <a:xfrm>
            <a:off x="8147478" y="6042959"/>
            <a:ext cx="0" cy="34316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017190" y="5495034"/>
            <a:ext cx="181243" cy="19562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40" idx="0"/>
          </p:cNvCxnSpPr>
          <p:nvPr/>
        </p:nvCxnSpPr>
        <p:spPr>
          <a:xfrm>
            <a:off x="7835726" y="5512644"/>
            <a:ext cx="311752" cy="2801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4" idx="3"/>
            <a:endCxn id="136" idx="1"/>
          </p:cNvCxnSpPr>
          <p:nvPr/>
        </p:nvCxnSpPr>
        <p:spPr>
          <a:xfrm>
            <a:off x="6495915" y="5313767"/>
            <a:ext cx="502476" cy="6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3" idx="3"/>
            <a:endCxn id="134" idx="1"/>
          </p:cNvCxnSpPr>
          <p:nvPr/>
        </p:nvCxnSpPr>
        <p:spPr>
          <a:xfrm>
            <a:off x="4895915" y="5049771"/>
            <a:ext cx="581375" cy="2639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9618356" y="513572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8" name="Straight Arrow Connector 147"/>
          <p:cNvCxnSpPr>
            <a:stCxn id="209" idx="3"/>
            <a:endCxn id="147" idx="1"/>
          </p:cNvCxnSpPr>
          <p:nvPr/>
        </p:nvCxnSpPr>
        <p:spPr>
          <a:xfrm flipV="1">
            <a:off x="9378208" y="5304203"/>
            <a:ext cx="240148" cy="8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898618" y="4737159"/>
            <a:ext cx="846716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Particle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9" name="Straight Arrow Connector 198"/>
          <p:cNvCxnSpPr>
            <a:stCxn id="20" idx="3"/>
            <a:endCxn id="195" idx="1"/>
          </p:cNvCxnSpPr>
          <p:nvPr/>
        </p:nvCxnSpPr>
        <p:spPr>
          <a:xfrm>
            <a:off x="1508032" y="4897801"/>
            <a:ext cx="390586" cy="78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5" idx="2"/>
            <a:endCxn id="21" idx="0"/>
          </p:cNvCxnSpPr>
          <p:nvPr/>
        </p:nvCxnSpPr>
        <p:spPr>
          <a:xfrm>
            <a:off x="2321976" y="5074123"/>
            <a:ext cx="14906" cy="4310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8487882" y="5144564"/>
            <a:ext cx="890326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Particle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0" name="Straight Arrow Connector 209"/>
          <p:cNvCxnSpPr>
            <a:stCxn id="136" idx="3"/>
          </p:cNvCxnSpPr>
          <p:nvPr/>
        </p:nvCxnSpPr>
        <p:spPr>
          <a:xfrm flipV="1">
            <a:off x="8086074" y="5304203"/>
            <a:ext cx="382063" cy="15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33" idx="1"/>
          </p:cNvCxnSpPr>
          <p:nvPr/>
        </p:nvCxnSpPr>
        <p:spPr>
          <a:xfrm>
            <a:off x="977999" y="3545891"/>
            <a:ext cx="2603629" cy="15038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2099750" y="2564894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scoreboard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6154217" y="283613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4722063" y="282163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8005513" y="2989945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9257994" y="3005939"/>
            <a:ext cx="480575" cy="312190"/>
            <a:chOff x="7999403" y="2430979"/>
            <a:chExt cx="677669" cy="622133"/>
          </a:xfrm>
        </p:grpSpPr>
        <p:sp>
          <p:nvSpPr>
            <p:cNvPr id="190" name="Rectangle 18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214"/>
          <p:cNvSpPr/>
          <p:nvPr/>
        </p:nvSpPr>
        <p:spPr>
          <a:xfrm>
            <a:off x="8086578" y="356598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216" name="Straight Arrow Connector 215"/>
          <p:cNvCxnSpPr>
            <a:stCxn id="185" idx="3"/>
            <a:endCxn id="187" idx="2"/>
          </p:cNvCxnSpPr>
          <p:nvPr/>
        </p:nvCxnSpPr>
        <p:spPr>
          <a:xfrm>
            <a:off x="7241900" y="3004617"/>
            <a:ext cx="763613" cy="1614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85" idx="3"/>
            <a:endCxn id="215" idx="1"/>
          </p:cNvCxnSpPr>
          <p:nvPr/>
        </p:nvCxnSpPr>
        <p:spPr>
          <a:xfrm>
            <a:off x="7241900" y="3004617"/>
            <a:ext cx="844678" cy="68646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7" idx="6"/>
            <a:endCxn id="190" idx="1"/>
          </p:cNvCxnSpPr>
          <p:nvPr/>
        </p:nvCxnSpPr>
        <p:spPr>
          <a:xfrm flipV="1">
            <a:off x="8868756" y="3162034"/>
            <a:ext cx="389238" cy="405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5" idx="3"/>
          </p:cNvCxnSpPr>
          <p:nvPr/>
        </p:nvCxnSpPr>
        <p:spPr>
          <a:xfrm flipV="1">
            <a:off x="9033271" y="3689230"/>
            <a:ext cx="236575" cy="184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84" idx="3"/>
            <a:endCxn id="186" idx="1"/>
          </p:cNvCxnSpPr>
          <p:nvPr/>
        </p:nvCxnSpPr>
        <p:spPr>
          <a:xfrm>
            <a:off x="3414037" y="2756351"/>
            <a:ext cx="1308026" cy="2337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86" idx="3"/>
            <a:endCxn id="185" idx="1"/>
          </p:cNvCxnSpPr>
          <p:nvPr/>
        </p:nvCxnSpPr>
        <p:spPr>
          <a:xfrm>
            <a:off x="5740688" y="2990112"/>
            <a:ext cx="413529" cy="145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endCxn id="184" idx="1"/>
          </p:cNvCxnSpPr>
          <p:nvPr/>
        </p:nvCxnSpPr>
        <p:spPr>
          <a:xfrm>
            <a:off x="1265821" y="1842763"/>
            <a:ext cx="833929" cy="913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310542" y="3533023"/>
            <a:ext cx="121867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Score: 10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uses Android for sound</a:t>
            </a:r>
          </a:p>
          <a:p>
            <a:pPr lvl="1"/>
            <a:r>
              <a:rPr lang="en-US" i="1" dirty="0" err="1" smtClean="0"/>
              <a:t>SoundPool</a:t>
            </a:r>
            <a:r>
              <a:rPr lang="en-US" dirty="0" smtClean="0"/>
              <a:t> 		   sound effects</a:t>
            </a:r>
          </a:p>
          <a:p>
            <a:pPr lvl="1"/>
            <a:r>
              <a:rPr lang="en-US" i="1" dirty="0" err="1" smtClean="0"/>
              <a:t>MediaPlayer</a:t>
            </a:r>
            <a:r>
              <a:rPr lang="en-US" dirty="0" smtClean="0"/>
              <a:t> 		   music</a:t>
            </a:r>
          </a:p>
          <a:p>
            <a:pPr lvl="1"/>
            <a:r>
              <a:rPr lang="en-US" i="1" dirty="0" err="1" smtClean="0"/>
              <a:t>CardboardAudioEngine</a:t>
            </a:r>
            <a:r>
              <a:rPr lang="en-US" dirty="0" smtClean="0"/>
              <a:t> 3D spatial sound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Lesson Example: balloon popping sound</a:t>
            </a:r>
          </a:p>
          <a:p>
            <a:pPr lvl="1"/>
            <a:r>
              <a:rPr lang="en-US" dirty="0" smtClean="0"/>
              <a:t>Play the balloon pop when the user touches the pad while the cursor is inside one of the balloons</a:t>
            </a:r>
          </a:p>
          <a:p>
            <a:pPr lvl="1"/>
            <a:r>
              <a:rPr lang="en-US" dirty="0" smtClean="0"/>
              <a:t>Implement as a Sound component</a:t>
            </a:r>
          </a:p>
          <a:p>
            <a:pPr lvl="1"/>
            <a:r>
              <a:rPr lang="en-US" dirty="0" smtClean="0"/>
              <a:t>Preload the balloon pop sound</a:t>
            </a:r>
          </a:p>
          <a:p>
            <a:pPr lvl="1"/>
            <a:r>
              <a:rPr lang="en-US" dirty="0" smtClean="0"/>
              <a:t>Play on a touch event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SoundEffect</a:t>
            </a:r>
            <a:r>
              <a:rPr lang="en-US" dirty="0" smtClean="0"/>
              <a:t> Component (setup)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0173" y="1946061"/>
            <a:ext cx="1035496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SoundEffect</a:t>
            </a:r>
            <a:r>
              <a:rPr lang="en-US" sz="1200" dirty="0">
                <a:latin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</a:rPr>
              <a:t>GVRBehavior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                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           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float              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 = 1.0f;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static private long TYPE_SOUND_EFFECT = </a:t>
            </a:r>
            <a:r>
              <a:rPr lang="en-US" sz="1200" dirty="0" err="1" smtClean="0">
                <a:latin typeface="Consolas" panose="020B0609020204030204" pitchFamily="49" charset="0"/>
              </a:rPr>
              <a:t>newComponentType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SoundEffect.class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</a:rPr>
              <a:t>SoundEffect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, final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latin typeface="Consolas" panose="020B0609020204030204" pitchFamily="49" charset="0"/>
              </a:rPr>
              <a:t>soundFile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loop) throws </a:t>
            </a:r>
            <a:r>
              <a:rPr lang="en-US" sz="1200" dirty="0" err="1">
                <a:latin typeface="Consolas" panose="020B0609020204030204" pitchFamily="49" charset="0"/>
              </a:rPr>
              <a:t>IOException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super(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mType</a:t>
            </a:r>
            <a:r>
              <a:rPr lang="en-US" sz="1200" dirty="0">
                <a:latin typeface="Consolas" panose="020B0609020204030204" pitchFamily="49" charset="0"/>
              </a:rPr>
              <a:t> = TYPE_SOUND_EFFECT;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 = loop;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AssetFileDescriptor</a:t>
            </a:r>
            <a:r>
              <a:rPr lang="en-US" sz="1200" dirty="0">
                <a:latin typeface="Consolas" panose="020B0609020204030204" pitchFamily="49" charset="0"/>
              </a:rPr>
              <a:t> descriptor = </a:t>
            </a:r>
            <a:r>
              <a:rPr lang="en-US" sz="1200" dirty="0" err="1">
                <a:latin typeface="Consolas" panose="020B0609020204030204" pitchFamily="49" charset="0"/>
              </a:rPr>
              <a:t>ctx.getContext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getAssets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openFd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soundFile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mPlayer.load</a:t>
            </a:r>
            <a:r>
              <a:rPr lang="en-US" sz="1200" dirty="0">
                <a:latin typeface="Consolas" panose="020B0609020204030204" pitchFamily="49" charset="0"/>
              </a:rPr>
              <a:t>(descriptor,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descriptor.close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static public long </a:t>
            </a:r>
            <a:r>
              <a:rPr lang="en-US" sz="1200" dirty="0" err="1">
                <a:latin typeface="Consolas" panose="020B0609020204030204" pitchFamily="49" charset="0"/>
              </a:rPr>
              <a:t>getComponentType</a:t>
            </a:r>
            <a:r>
              <a:rPr lang="en-US" sz="1200" dirty="0">
                <a:latin typeface="Consolas" panose="020B0609020204030204" pitchFamily="49" charset="0"/>
              </a:rPr>
              <a:t>() { return TYPE_SOUND_EFFECT;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6156" y="1573427"/>
            <a:ext cx="3797644" cy="1252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SoundEffect</a:t>
            </a:r>
            <a:r>
              <a:rPr lang="en-US" dirty="0" smtClean="0">
                <a:solidFill>
                  <a:schemeClr val="tx1"/>
                </a:solidFill>
              </a:rPr>
              <a:t> component preloads a sound effect from the Android sound pool when it is constructed.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63535" y="2049849"/>
            <a:ext cx="2965622" cy="243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SoundEffect</a:t>
            </a:r>
            <a:r>
              <a:rPr lang="en-US" dirty="0" smtClean="0"/>
              <a:t> Component (play)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508" y="1437653"/>
            <a:ext cx="550287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setVolume</a:t>
            </a:r>
            <a:r>
              <a:rPr lang="en-US" sz="1200" dirty="0">
                <a:latin typeface="Consolas" panose="020B0609020204030204" pitchFamily="49" charset="0"/>
              </a:rPr>
              <a:t>(float v)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mVolume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v;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float </a:t>
            </a:r>
            <a:r>
              <a:rPr lang="en-US" sz="1200" dirty="0" err="1">
                <a:latin typeface="Consolas" panose="020B0609020204030204" pitchFamily="49" charset="0"/>
              </a:rPr>
              <a:t>getVolume</a:t>
            </a:r>
            <a:r>
              <a:rPr lang="en-US" sz="1200" dirty="0">
                <a:latin typeface="Consolas" panose="020B0609020204030204" pitchFamily="49" charset="0"/>
              </a:rPr>
              <a:t>() { return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setLooping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loop) {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 = loop;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isLooping</a:t>
            </a:r>
            <a:r>
              <a:rPr lang="en-US" sz="1200" dirty="0">
                <a:latin typeface="Consolas" panose="020B0609020204030204" pitchFamily="49" charset="0"/>
              </a:rPr>
              <a:t>() { return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play()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((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 != null) &amp;&amp; (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 != 0))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loop =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 ? 1 :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mPlayer.play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, 1, loop,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stop()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((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 != null) &amp;&amp; (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 != 0))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mPlayer.stop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062" y="1412266"/>
            <a:ext cx="438253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functions for playing and stopping the sound, setting the volume and controlling 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SoundEffect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5250" y="1856034"/>
            <a:ext cx="578296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onInit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mAudioEngine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(4, </a:t>
            </a:r>
            <a:r>
              <a:rPr lang="en-US" sz="1200" dirty="0" err="1">
                <a:latin typeface="Consolas" panose="020B0609020204030204" pitchFamily="49" charset="0"/>
              </a:rPr>
              <a:t>AudioManager.STREAM_MUSIC</a:t>
            </a:r>
            <a:r>
              <a:rPr lang="en-US" sz="1200" dirty="0">
                <a:latin typeface="Consolas" panose="020B0609020204030204" pitchFamily="49" charset="0"/>
              </a:rPr>
              <a:t>, 0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try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mPopSound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SoundEffect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mAudioEngine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                              "</a:t>
            </a:r>
            <a:r>
              <a:rPr lang="en-US" sz="1200" dirty="0">
                <a:latin typeface="Consolas" panose="020B0609020204030204" pitchFamily="49" charset="0"/>
              </a:rPr>
              <a:t>pop.wav", false);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mPopSound.setVolume</a:t>
            </a:r>
            <a:r>
              <a:rPr lang="en-US" sz="1200" dirty="0" smtClean="0">
                <a:latin typeface="Consolas" panose="020B0609020204030204" pitchFamily="49" charset="0"/>
              </a:rPr>
              <a:t>(0.6f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catch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IOException</a:t>
            </a:r>
            <a:r>
              <a:rPr lang="en-US" sz="1200" dirty="0">
                <a:latin typeface="Consolas" panose="020B0609020204030204" pitchFamily="49" charset="0"/>
              </a:rPr>
              <a:t> ex)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Log.e</a:t>
            </a:r>
            <a:r>
              <a:rPr lang="en-US" sz="1200" dirty="0">
                <a:latin typeface="Consolas" panose="020B0609020204030204" pitchFamily="49" charset="0"/>
              </a:rPr>
              <a:t>("Audio", "Cannot load pop.wav");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50" y="4604024"/>
            <a:ext cx="756563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public void </a:t>
            </a:r>
            <a:r>
              <a:rPr lang="en-US" sz="1200" dirty="0" err="1">
                <a:latin typeface="Consolas" panose="020B0609020204030204" pitchFamily="49" charset="0"/>
              </a:rPr>
              <a:t>onHit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sceneObj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Particle </a:t>
            </a:r>
            <a:r>
              <a:rPr lang="en-US" sz="1200" dirty="0" err="1">
                <a:latin typeface="Consolas" panose="020B0609020204030204" pitchFamily="49" charset="0"/>
              </a:rPr>
              <a:t>particle</a:t>
            </a:r>
            <a:r>
              <a:rPr lang="en-US" sz="1200" dirty="0">
                <a:latin typeface="Consolas" panose="020B0609020204030204" pitchFamily="49" charset="0"/>
              </a:rPr>
              <a:t> = (Particle)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sceneObj.getComponent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Particle.getComponentType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(particle </a:t>
            </a:r>
            <a:r>
              <a:rPr lang="en-US" sz="1200" dirty="0">
                <a:latin typeface="Consolas" panose="020B0609020204030204" pitchFamily="49" charset="0"/>
              </a:rPr>
              <a:t>!= null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mPopSound.play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mParticleSystem.stop</a:t>
            </a:r>
            <a:r>
              <a:rPr lang="en-US" sz="1200" dirty="0" smtClean="0">
                <a:latin typeface="Consolas" panose="020B0609020204030204" pitchFamily="49" charset="0"/>
              </a:rPr>
              <a:t>(particle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3120" y="240470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SoundEffect</a:t>
            </a:r>
            <a:r>
              <a:rPr lang="en-US" dirty="0" smtClean="0"/>
              <a:t> component and preload the pop sound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7080" y="505771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the sound effect when a particle is hit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96000" y="2687030"/>
            <a:ext cx="1087120" cy="1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19120" y="5380879"/>
            <a:ext cx="5191760" cy="241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Scene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GVRViewSceneObject</a:t>
            </a:r>
            <a:endParaRPr lang="en-US" dirty="0" smtClean="0"/>
          </a:p>
          <a:p>
            <a:pPr lvl="1"/>
            <a:r>
              <a:rPr lang="en-US" dirty="0" smtClean="0"/>
              <a:t>Scene object maps external texture onto mesh</a:t>
            </a:r>
          </a:p>
          <a:p>
            <a:pPr lvl="1"/>
            <a:r>
              <a:rPr lang="en-US" dirty="0" smtClean="0"/>
              <a:t>Android canvas drawn onto external texture</a:t>
            </a:r>
          </a:p>
          <a:p>
            <a:pPr lvl="1"/>
            <a:r>
              <a:rPr lang="en-US" dirty="0" smtClean="0"/>
              <a:t>Maps Android canvas as a texture onto any 3D object</a:t>
            </a:r>
          </a:p>
          <a:p>
            <a:pPr marL="0" indent="0">
              <a:buNone/>
            </a:pPr>
            <a:r>
              <a:rPr lang="en-US" dirty="0" err="1"/>
              <a:t>GVRTextViewSceneObject</a:t>
            </a:r>
            <a:r>
              <a:rPr lang="en-US" dirty="0"/>
              <a:t> displays 2D text in the scene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err="1" smtClean="0"/>
              <a:t>GVRViewSceneObject</a:t>
            </a:r>
            <a:endParaRPr lang="en-US" dirty="0"/>
          </a:p>
          <a:p>
            <a:pPr lvl="1"/>
            <a:r>
              <a:rPr lang="en-US" dirty="0"/>
              <a:t>2D text is drawn on the canvas</a:t>
            </a:r>
          </a:p>
          <a:p>
            <a:pPr lvl="1"/>
            <a:r>
              <a:rPr lang="en-US" dirty="0"/>
              <a:t>Rendered on a flat quad in the </a:t>
            </a:r>
            <a:r>
              <a:rPr lang="en-US" dirty="0" smtClean="0"/>
              <a:t>scene</a:t>
            </a:r>
          </a:p>
          <a:p>
            <a:pPr marL="0" indent="0">
              <a:buNone/>
            </a:pPr>
            <a:r>
              <a:rPr lang="en-US" dirty="0" smtClean="0"/>
              <a:t>Display Android GUI in </a:t>
            </a:r>
            <a:r>
              <a:rPr lang="en-US" dirty="0" err="1" smtClean="0"/>
              <a:t>GearVRF</a:t>
            </a:r>
            <a:r>
              <a:rPr lang="en-US" dirty="0" smtClean="0"/>
              <a:t> scene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t="16873" r="12718" b="19333"/>
          <a:stretch/>
        </p:blipFill>
        <p:spPr>
          <a:xfrm>
            <a:off x="8534400" y="822325"/>
            <a:ext cx="3149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Scoreboard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" y="1711008"/>
            <a:ext cx="802287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GVRTextViewSceneObject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makeScoreboard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GVRTextViewSceneObject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scoreBoard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GVRTextViewSceneObject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, 3, 2, "Score: 0");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GVRRenderData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rdata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scoreBoard.getRenderData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scoreBoard.getTransform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(-1.2f, 1.2f, -3.0f);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scoreBoard.setTextColor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Color.YELLOW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scoreBoard.setBackgroundColor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Color.BLUE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scoreBoard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835098"/>
            <a:ext cx="6096000" cy="138499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onInit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. . . 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headTracker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, . . 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</a:rPr>
              <a:t>mScene.getMainCameraRig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addChildObject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headTracker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mScene.addSceneObject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makeBackground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mGVRContext</a:t>
            </a:r>
            <a:r>
              <a:rPr lang="en-US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makeScoreboard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mGVRContext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headTracker.addChildObject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mScoreBoard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772837"/>
            <a:ext cx="5694680" cy="12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Add a scoreboard using </a:t>
            </a:r>
            <a:r>
              <a:rPr lang="en-US" sz="2000" dirty="0" err="1" smtClean="0"/>
              <a:t>GVRTextViewSceneObject</a:t>
            </a:r>
            <a:r>
              <a:rPr lang="en-US" sz="2000" dirty="0" smtClean="0"/>
              <a:t> to display the current score in the upper left corner of the scene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55275"/>
            <a:ext cx="4699000" cy="128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Attach it to the head tracker scene  object under the camera.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78400" y="2772837"/>
            <a:ext cx="1117600" cy="69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80480" y="4961643"/>
            <a:ext cx="802640" cy="62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70" y="524494"/>
            <a:ext cx="2293859" cy="22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" y="1487414"/>
            <a:ext cx="3688080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</a:rPr>
              <a:t>boolean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mGameOver</a:t>
            </a:r>
            <a:r>
              <a:rPr lang="en-US" sz="1200" dirty="0" smtClean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Timer   </a:t>
            </a:r>
            <a:r>
              <a:rPr lang="en-US" sz="1200" dirty="0" err="1" smtClean="0">
                <a:latin typeface="Consolas" panose="020B0609020204030204" pitchFamily="49" charset="0"/>
              </a:rPr>
              <a:t>mTimer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Integer </a:t>
            </a:r>
            <a:r>
              <a:rPr lang="en-US" sz="1200" dirty="0" err="1" smtClean="0">
                <a:latin typeface="Consolas" panose="020B0609020204030204" pitchFamily="49" charset="0"/>
              </a:rPr>
              <a:t>mScore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public void </a:t>
            </a:r>
            <a:r>
              <a:rPr lang="en-US" sz="1200" dirty="0" err="1" smtClean="0">
                <a:latin typeface="Consolas" panose="020B0609020204030204" pitchFamily="49" charset="0"/>
              </a:rPr>
              <a:t>onInit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 context)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. . . 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mTimer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Timer();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TimerTask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TimerTask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public </a:t>
            </a:r>
            <a:r>
              <a:rPr lang="en-US" sz="1200" dirty="0">
                <a:latin typeface="Consolas" panose="020B0609020204030204" pitchFamily="49" charset="0"/>
              </a:rPr>
              <a:t>void run() { </a:t>
            </a:r>
            <a:r>
              <a:rPr lang="en-US" sz="1200" dirty="0" err="1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long </a:t>
            </a:r>
            <a:r>
              <a:rPr lang="en-US" sz="1200" dirty="0" err="1">
                <a:latin typeface="Consolas" panose="020B0609020204030204" pitchFamily="49" charset="0"/>
              </a:rPr>
              <a:t>oneMinute</a:t>
            </a:r>
            <a:r>
              <a:rPr lang="en-US" sz="1200" dirty="0">
                <a:latin typeface="Consolas" panose="020B0609020204030204" pitchFamily="49" charset="0"/>
              </a:rPr>
              <a:t> = 60 * 1000;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mTimer.schedule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oneMinute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240" y="4916090"/>
            <a:ext cx="72745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mParticleSystem.setEnable</a:t>
            </a:r>
            <a:r>
              <a:rPr lang="en-US" sz="1200" dirty="0" smtClean="0">
                <a:latin typeface="Consolas" panose="020B0609020204030204" pitchFamily="49" charset="0"/>
              </a:rPr>
              <a:t>(false);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mScoreBoard.getTransform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(0, 0, -2);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mScoreBoard.setBackgroundColor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Color.RED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mScoreBoard.setText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mScoreBoard.getTextString</a:t>
            </a:r>
            <a:r>
              <a:rPr lang="en-US" sz="1200" dirty="0">
                <a:latin typeface="Consolas" panose="020B0609020204030204" pitchFamily="49" charset="0"/>
              </a:rPr>
              <a:t>() + "\</a:t>
            </a:r>
            <a:r>
              <a:rPr lang="en-US" sz="1200" dirty="0" err="1">
                <a:latin typeface="Consolas" panose="020B0609020204030204" pitchFamily="49" charset="0"/>
              </a:rPr>
              <a:t>nTap</a:t>
            </a:r>
            <a:r>
              <a:rPr lang="en-US" sz="1200" dirty="0">
                <a:latin typeface="Consolas" panose="020B0609020204030204" pitchFamily="49" charset="0"/>
              </a:rPr>
              <a:t> to play again");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mGameOver</a:t>
            </a:r>
            <a:r>
              <a:rPr lang="en-US" sz="12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9360" y="3880801"/>
            <a:ext cx="55575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gameStart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mScoreBoard.getTransform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(-1.2f, 1.2f, -3.0f);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mScoreBoard.setBackgroundColor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Color.BLUE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mScore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mScoreBoard.setText</a:t>
            </a:r>
            <a:r>
              <a:rPr lang="en-US" sz="1200" dirty="0" smtClean="0">
                <a:latin typeface="Consolas" panose="020B0609020204030204" pitchFamily="49" charset="0"/>
              </a:rPr>
              <a:t>("Score: 0");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mGameOver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mParticleSystem.setEnable</a:t>
            </a:r>
            <a:r>
              <a:rPr lang="en-US" sz="1200" dirty="0" smtClean="0">
                <a:latin typeface="Consolas" panose="020B0609020204030204" pitchFamily="49" charset="0"/>
              </a:rPr>
              <a:t>(true);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300" y="3980404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game runs for one minute. When the game timer elapses, </a:t>
            </a:r>
            <a:r>
              <a:rPr lang="en-US" i="1" dirty="0" err="1" smtClean="0"/>
              <a:t>gameOver</a:t>
            </a:r>
            <a:r>
              <a:rPr lang="en-US" dirty="0" smtClean="0"/>
              <a:t> is called to change the scoreboard to red and ask to play again.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1173553"/>
            <a:ext cx="39624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public void </a:t>
            </a:r>
            <a:r>
              <a:rPr lang="en-US" sz="1200" dirty="0" err="1">
                <a:latin typeface="Consolas" panose="020B0609020204030204" pitchFamily="49" charset="0"/>
              </a:rPr>
              <a:t>onTouchEvent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MotionEvent</a:t>
            </a:r>
            <a:r>
              <a:rPr lang="en-US" sz="1200" dirty="0">
                <a:latin typeface="Consolas" panose="020B0609020204030204" pitchFamily="49" charset="0"/>
              </a:rPr>
              <a:t> event)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mGameOver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gameStart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. . .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1920" y="3068411"/>
            <a:ext cx="52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user taps when the game is finished, the scoreboard is reset and another game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0"/>
            <a:ext cx="10515600" cy="1325563"/>
          </a:xfrm>
        </p:spPr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5772" y="1447751"/>
            <a:ext cx="6446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the score based on the balloon velocity. It is harder to hit the faster ones so they count more. Don’t score points if the game is over.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5772" y="3370501"/>
            <a:ext cx="768096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onHit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sceneObj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Particle </a:t>
            </a:r>
            <a:r>
              <a:rPr lang="en-US" sz="1200" dirty="0" err="1">
                <a:latin typeface="Consolas" panose="020B0609020204030204" pitchFamily="49" charset="0"/>
              </a:rPr>
              <a:t>particle</a:t>
            </a:r>
            <a:r>
              <a:rPr lang="en-US" sz="1200" dirty="0">
                <a:latin typeface="Consolas" panose="020B0609020204030204" pitchFamily="49" charset="0"/>
              </a:rPr>
              <a:t> = (Particle) </a:t>
            </a:r>
            <a:r>
              <a:rPr lang="en-US" sz="1200" dirty="0" err="1">
                <a:latin typeface="Consolas" panose="020B0609020204030204" pitchFamily="49" charset="0"/>
              </a:rPr>
              <a:t>sceneObj.getComponent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Particle.getComponentType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(!</a:t>
            </a:r>
            <a:r>
              <a:rPr lang="en-US" sz="1200" dirty="0" err="1">
                <a:latin typeface="Consolas" panose="020B0609020204030204" pitchFamily="49" charset="0"/>
              </a:rPr>
              <a:t>mGameOver</a:t>
            </a:r>
            <a:r>
              <a:rPr lang="en-US" sz="1200" dirty="0">
                <a:latin typeface="Consolas" panose="020B0609020204030204" pitchFamily="49" charset="0"/>
              </a:rPr>
              <a:t> &amp;&amp; (particle != null))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mPopSound.play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mParticleSystem.stop</a:t>
            </a:r>
            <a:r>
              <a:rPr lang="en-US" sz="1200" dirty="0">
                <a:latin typeface="Consolas" panose="020B0609020204030204" pitchFamily="49" charset="0"/>
              </a:rPr>
              <a:t>(particle);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mScore</a:t>
            </a:r>
            <a:r>
              <a:rPr lang="en-US" sz="1200" dirty="0"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</a:rPr>
              <a:t>Math.round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particle.Velocity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mScoreBoard.setText</a:t>
            </a:r>
            <a:r>
              <a:rPr lang="en-US" sz="1200" dirty="0">
                <a:latin typeface="Consolas" panose="020B0609020204030204" pitchFamily="49" charset="0"/>
              </a:rPr>
              <a:t>("Score: " + </a:t>
            </a:r>
            <a:r>
              <a:rPr lang="en-US" sz="1200" dirty="0" err="1">
                <a:latin typeface="Consolas" panose="020B0609020204030204" pitchFamily="49" charset="0"/>
              </a:rPr>
              <a:t>mScore.toString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480" y="504327"/>
            <a:ext cx="340090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888</Words>
  <Application>Microsoft Office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Theme</vt:lpstr>
      <vt:lpstr>GearVR Framework Tutorial</vt:lpstr>
      <vt:lpstr>Sound Effects</vt:lpstr>
      <vt:lpstr>SoundEffect Component (setup)</vt:lpstr>
      <vt:lpstr>SoundEffect Component (play)</vt:lpstr>
      <vt:lpstr>Using the SoundEffect Component</vt:lpstr>
      <vt:lpstr>View Scene Objects</vt:lpstr>
      <vt:lpstr>Adding a Scoreboard</vt:lpstr>
      <vt:lpstr>Game Logic</vt:lpstr>
      <vt:lpstr>Scoring</vt:lpstr>
      <vt:lpstr>Lesson 5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62</cp:revision>
  <dcterms:created xsi:type="dcterms:W3CDTF">2016-07-13T22:03:39Z</dcterms:created>
  <dcterms:modified xsi:type="dcterms:W3CDTF">2016-07-21T01:31:58Z</dcterms:modified>
</cp:coreProperties>
</file>