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9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7777-E0EC-40F2-BC26-6A3B05CA506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AC89-35FB-4BD2-8986-6150983C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865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7777-E0EC-40F2-BC26-6A3B05CA506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AC89-35FB-4BD2-8986-6150983C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40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7777-E0EC-40F2-BC26-6A3B05CA506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AC89-35FB-4BD2-8986-6150983C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2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7777-E0EC-40F2-BC26-6A3B05CA506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AC89-35FB-4BD2-8986-6150983C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0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7777-E0EC-40F2-BC26-6A3B05CA506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AC89-35FB-4BD2-8986-6150983C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972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7777-E0EC-40F2-BC26-6A3B05CA506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AC89-35FB-4BD2-8986-6150983C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58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7777-E0EC-40F2-BC26-6A3B05CA506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AC89-35FB-4BD2-8986-6150983C87A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68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7777-E0EC-40F2-BC26-6A3B05CA506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AC89-35FB-4BD2-8986-6150983C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65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7777-E0EC-40F2-BC26-6A3B05CA506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AC89-35FB-4BD2-8986-6150983C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76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7777-E0EC-40F2-BC26-6A3B05CA506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AC89-35FB-4BD2-8986-6150983C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9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CFD7777-E0EC-40F2-BC26-6A3B05CA506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AC89-35FB-4BD2-8986-6150983C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8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CFD7777-E0EC-40F2-BC26-6A3B05CA506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8EAAC89-35FB-4BD2-8986-6150983C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7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7505-E5AB-3EC2-3501-E2002C835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671" y="325595"/>
            <a:ext cx="7729728" cy="1188720"/>
          </a:xfrm>
        </p:spPr>
        <p:txBody>
          <a:bodyPr>
            <a:normAutofit/>
          </a:bodyPr>
          <a:lstStyle/>
          <a:p>
            <a:r>
              <a:rPr lang="en-US" sz="4400" dirty="0"/>
              <a:t>BANK CRM PROJECT</a:t>
            </a:r>
            <a:endParaRPr lang="en-IN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0F68E5-2C2B-2856-7D8F-47ED5ECEEB92}"/>
              </a:ext>
            </a:extLst>
          </p:cNvPr>
          <p:cNvSpPr txBox="1"/>
          <p:nvPr/>
        </p:nvSpPr>
        <p:spPr>
          <a:xfrm>
            <a:off x="717755" y="3116826"/>
            <a:ext cx="660727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NAME : ROSHAN CHAWLA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BATCH : MAY 2024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Tools : MySQL and PowerBi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12539B-D8B5-4181-E154-91BC7D833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422" y="2327572"/>
            <a:ext cx="5114672" cy="376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77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96E0-4CBE-2EF3-01A0-536CD4DC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845" y="294968"/>
            <a:ext cx="7729728" cy="106188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4. Total Customer by Tenure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E3B5E-C20B-14C5-A67A-AB8B05374CC0}"/>
              </a:ext>
            </a:extLst>
          </p:cNvPr>
          <p:cNvSpPr txBox="1"/>
          <p:nvPr/>
        </p:nvSpPr>
        <p:spPr>
          <a:xfrm>
            <a:off x="216310" y="2467897"/>
            <a:ext cx="82689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Customer Distribution by Tenure</a:t>
            </a:r>
            <a:r>
              <a:rPr lang="en-US" dirty="0"/>
              <a:t>: The highest number of customers have a tenure of 4 years, after which the total decreases sharply, indicating potential churn among long-term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Tenure-Based Churn Analysis</a:t>
            </a:r>
            <a:r>
              <a:rPr lang="en-US" dirty="0"/>
              <a:t>: The drop in customer numbers beyond 4 years suggests that retaining customers beyond this point may require targeted interventions.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/>
              <a:t>Customer Segmentation: </a:t>
            </a:r>
            <a:r>
              <a:rPr lang="en-US" altLang="en-US" dirty="0"/>
              <a:t>Using the </a:t>
            </a:r>
            <a:r>
              <a:rPr lang="en-US" altLang="en-US" dirty="0" err="1"/>
              <a:t>bank_churn</a:t>
            </a:r>
            <a:r>
              <a:rPr lang="en-US" altLang="en-US" dirty="0"/>
              <a:t> table, key metrics such as tenure, credit score, and balance can be analyzed to identify factors driving churn in specific tenure brackets.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Service Focus</a:t>
            </a:r>
            <a:r>
              <a:rPr lang="en-US" dirty="0"/>
              <a:t>: Efforts should focus on customers in the 4-6 year tenure range, where the risk of churn seems to increase, based on the declining customer 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08150C-15A1-EE11-03CF-60828AAD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581" y="2546555"/>
            <a:ext cx="3708405" cy="297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63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96E0-4CBE-2EF3-01A0-536CD4DC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355" y="393290"/>
            <a:ext cx="7729728" cy="106188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5. Churn Rate by Gender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E3B5E-C20B-14C5-A67A-AB8B05374CC0}"/>
              </a:ext>
            </a:extLst>
          </p:cNvPr>
          <p:cNvSpPr txBox="1"/>
          <p:nvPr/>
        </p:nvSpPr>
        <p:spPr>
          <a:xfrm>
            <a:off x="0" y="2297075"/>
            <a:ext cx="82689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Higher Churn Among Female Customers</a:t>
            </a:r>
            <a:r>
              <a:rPr lang="en-US" dirty="0"/>
              <a:t>: Female customers have a significantly higher churn rate (123.08%) compared to male customers (80.79%).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Gender-Specific Retention Strategies</a:t>
            </a:r>
            <a:r>
              <a:rPr lang="en-US" dirty="0"/>
              <a:t>: The disparity in churn rates suggests that targeted retention strategies for female customers could help reduce overall churn.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/>
              <a:t>Churn Factors by Gender: </a:t>
            </a:r>
            <a:r>
              <a:rPr lang="en-US" altLang="en-US" dirty="0"/>
              <a:t>Analysis of factors like balance, tenure, and credit score by gender, using the </a:t>
            </a:r>
            <a:r>
              <a:rPr lang="en-US" altLang="en-US" dirty="0" err="1"/>
              <a:t>bank_churn</a:t>
            </a:r>
            <a:r>
              <a:rPr lang="en-US" altLang="en-US" dirty="0"/>
              <a:t> and gender tables, can provide deeper insights into why female customers are leaving at a higher rate.</a:t>
            </a:r>
          </a:p>
          <a:p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Service Personalization</a:t>
            </a:r>
            <a:r>
              <a:rPr lang="en-US" dirty="0"/>
              <a:t>: Tailored services based on gender-specific behavior and preferences could be key to improving retention and reducing the churn rate.</a:t>
            </a: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F496CF-DEEC-BCEB-23F1-6381F3B99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929" y="2496295"/>
            <a:ext cx="3748193" cy="343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69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96E0-4CBE-2EF3-01A0-536CD4DC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355" y="393290"/>
            <a:ext cx="7729728" cy="106188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6. Churn Rate by Credit Card Category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E3B5E-C20B-14C5-A67A-AB8B05374CC0}"/>
              </a:ext>
            </a:extLst>
          </p:cNvPr>
          <p:cNvSpPr txBox="1"/>
          <p:nvPr/>
        </p:nvSpPr>
        <p:spPr>
          <a:xfrm>
            <a:off x="0" y="2297075"/>
            <a:ext cx="82689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Slightly Higher Churn for Credit Card Holders</a:t>
            </a:r>
            <a:r>
              <a:rPr lang="en-US" dirty="0"/>
              <a:t>: Credit card holders have a churn rate of 102.18%, slightly higher than non-credit card holders at 99.09%.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Credit Card Impact on Churn</a:t>
            </a:r>
            <a:r>
              <a:rPr lang="en-US" dirty="0"/>
              <a:t>: The marginal difference in churn rates indicates that having a credit card does not drastically affect customer retention.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Targeting Credit Card Holders</a:t>
            </a:r>
            <a:r>
              <a:rPr lang="en-US" dirty="0"/>
              <a:t>: Focus on improving product offerings or benefits for credit card holders could help reduce the churn rate in this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/>
              <a:t>Customer Profiling by Credit Category: </a:t>
            </a:r>
            <a:r>
              <a:rPr lang="en-US" altLang="en-US" dirty="0"/>
              <a:t>Analyzing churn in combination with other factors like balance and tenure from the </a:t>
            </a:r>
            <a:r>
              <a:rPr lang="en-US" altLang="en-US" dirty="0" err="1"/>
              <a:t>bank_churn</a:t>
            </a:r>
            <a:r>
              <a:rPr lang="en-US" altLang="en-US" dirty="0"/>
              <a:t> and </a:t>
            </a:r>
            <a:r>
              <a:rPr lang="en-US" altLang="en-US" dirty="0" err="1"/>
              <a:t>creditcard</a:t>
            </a:r>
            <a:r>
              <a:rPr lang="en-US" altLang="en-US" dirty="0"/>
              <a:t> tables can provide more detailed insights into customer behavior. </a:t>
            </a:r>
          </a:p>
          <a:p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F52C6B-CF3D-0FA6-F9A6-9461AE89F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929" y="2126480"/>
            <a:ext cx="3762761" cy="34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16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96E0-4CBE-2EF3-01A0-536CD4DC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355" y="393290"/>
            <a:ext cx="7729728" cy="106188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7. Churn Rate by Geography Location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E3B5E-C20B-14C5-A67A-AB8B05374CC0}"/>
              </a:ext>
            </a:extLst>
          </p:cNvPr>
          <p:cNvSpPr txBox="1"/>
          <p:nvPr/>
        </p:nvSpPr>
        <p:spPr>
          <a:xfrm>
            <a:off x="0" y="2297075"/>
            <a:ext cx="82689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High Churn in France</a:t>
            </a:r>
            <a:r>
              <a:rPr lang="en-US" dirty="0"/>
              <a:t>: France has the highest churn rate at 159.27%, indicating a significant customer retention issue in this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Lower Churn in Germany and Spain</a:t>
            </a:r>
            <a:r>
              <a:rPr lang="en-US" dirty="0"/>
              <a:t>: Germany and Spain have comparatively lower churn rates at 81.85% and 79.31%, respectively, suggesting stronger customer retention.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Geographic Focus</a:t>
            </a:r>
            <a:r>
              <a:rPr lang="en-US" dirty="0"/>
              <a:t>: France may require targeted retention strategies, given its much higher churn rate compared to other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/>
              <a:t>Churn Analysis by Geography: </a:t>
            </a:r>
            <a:r>
              <a:rPr lang="en-US" altLang="en-US" dirty="0"/>
              <a:t>The relationship between churn and geographic location from the geography and </a:t>
            </a:r>
            <a:r>
              <a:rPr lang="en-US" altLang="en-US" dirty="0" err="1"/>
              <a:t>bank_churn</a:t>
            </a:r>
            <a:r>
              <a:rPr lang="en-US" altLang="en-US" dirty="0"/>
              <a:t> tables offers a clear indication that location-based strategies are necessary for customer retention.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8C1AF-0FCE-94A5-68F0-38C1C3C7C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971" y="2481741"/>
            <a:ext cx="2911092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96E0-4CBE-2EF3-01A0-536CD4DC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355" y="393290"/>
            <a:ext cx="7729728" cy="106188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8. Churn Rate by Age Group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E3B5E-C20B-14C5-A67A-AB8B05374CC0}"/>
              </a:ext>
            </a:extLst>
          </p:cNvPr>
          <p:cNvSpPr txBox="1"/>
          <p:nvPr/>
        </p:nvSpPr>
        <p:spPr>
          <a:xfrm>
            <a:off x="0" y="2297075"/>
            <a:ext cx="82689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Churn Decreases with Age</a:t>
            </a:r>
            <a:r>
              <a:rPr lang="en-US" dirty="0"/>
              <a:t>: Older customers (50+) have the highest churn rate, while younger customers (18-30) have the lowest, indicating better retention among younger demographics.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Target Older Demographics</a:t>
            </a:r>
            <a:r>
              <a:rPr lang="en-US" dirty="0"/>
              <a:t>: The higher churn rate in the 50+ age group suggests a need for targeted retention strategies for older customers.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/>
              <a:t>Age-Based Analysis: </a:t>
            </a:r>
            <a:r>
              <a:rPr lang="en-US" altLang="en-US" dirty="0"/>
              <a:t>The </a:t>
            </a:r>
            <a:r>
              <a:rPr lang="en-US" altLang="en-US" dirty="0" err="1"/>
              <a:t>customerinfo</a:t>
            </a:r>
            <a:r>
              <a:rPr lang="en-US" altLang="en-US" dirty="0"/>
              <a:t> and </a:t>
            </a:r>
            <a:r>
              <a:rPr lang="en-US" altLang="en-US" dirty="0" err="1"/>
              <a:t>bank_churn</a:t>
            </a:r>
            <a:r>
              <a:rPr lang="en-US" altLang="en-US" dirty="0"/>
              <a:t> tables highlight the importance of analyzing churn by age group to understand and address customer behavior.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Service Adaptation</a:t>
            </a:r>
            <a:r>
              <a:rPr lang="en-US" dirty="0"/>
              <a:t>: Tailoring services to meet the needs of older customers may help reduce churn in this age group.</a:t>
            </a: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95EB3B-AA8F-BB4B-6F1C-2B395CF40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032" y="2404980"/>
            <a:ext cx="3608250" cy="330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78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03B2-245F-8D3F-D3E5-9855F2140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149" y="433750"/>
            <a:ext cx="7729728" cy="1188720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7358-A768-824E-ABEC-88E0D36F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362" y="1943494"/>
            <a:ext cx="9016967" cy="4712946"/>
          </a:xfrm>
        </p:spPr>
        <p:txBody>
          <a:bodyPr/>
          <a:lstStyle/>
          <a:p>
            <a:r>
              <a:rPr lang="en-US" dirty="0"/>
              <a:t>Enhance early interaction and onboarding processes for new clients.</a:t>
            </a:r>
          </a:p>
          <a:p>
            <a:r>
              <a:rPr lang="en-US" dirty="0"/>
              <a:t>Concentrate retention strategies on customers with mid-level tenure (4-5 years).</a:t>
            </a:r>
            <a:endParaRPr lang="en-IN" dirty="0"/>
          </a:p>
          <a:p>
            <a:r>
              <a:rPr lang="en-US" dirty="0"/>
              <a:t>Motivate low-balance customers with financial incentives and tools to increase their participation.</a:t>
            </a:r>
            <a:endParaRPr lang="en-IN" dirty="0"/>
          </a:p>
          <a:p>
            <a:r>
              <a:rPr lang="en-US" dirty="0"/>
              <a:t>Give priority to high-balance clients by offering exclusive services and tailored perks.</a:t>
            </a:r>
            <a:endParaRPr lang="en-IN" dirty="0"/>
          </a:p>
          <a:p>
            <a:r>
              <a:rPr lang="en-US" dirty="0"/>
              <a:t>Introduce credit score-targeted offers to assist customers with medium scores in improving their financial health.</a:t>
            </a:r>
            <a:endParaRPr lang="en-IN" dirty="0"/>
          </a:p>
          <a:p>
            <a:r>
              <a:rPr lang="en-US" dirty="0"/>
              <a:t>Boost credit card adoption and enhance rewards programs to retain customers.</a:t>
            </a:r>
            <a:endParaRPr lang="en-IN" dirty="0"/>
          </a:p>
          <a:p>
            <a:r>
              <a:rPr lang="en-US" dirty="0"/>
              <a:t>Customize marketing and retention efforts to specific geographic regions (e.g., Germany, France).</a:t>
            </a:r>
          </a:p>
          <a:p>
            <a:r>
              <a:rPr lang="en-US" dirty="0"/>
              <a:t>Offer exclusive benefits and personalized rewards to long-term clients.</a:t>
            </a:r>
          </a:p>
          <a:p>
            <a:r>
              <a:rPr lang="en-US" dirty="0"/>
              <a:t>Tailor offers and financial solutions to customer segments to enhance engagement and foster loyalty.</a:t>
            </a:r>
          </a:p>
        </p:txBody>
      </p:sp>
    </p:spTree>
    <p:extLst>
      <p:ext uri="{BB962C8B-B14F-4D97-AF65-F5344CB8AC3E}">
        <p14:creationId xmlns:p14="http://schemas.microsoft.com/office/powerpoint/2010/main" val="4165134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112B0-8222-EB22-1561-7CD16C8AA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478" y="187943"/>
            <a:ext cx="7729728" cy="598638"/>
          </a:xfrm>
        </p:spPr>
        <p:txBody>
          <a:bodyPr>
            <a:normAutofit fontScale="90000"/>
          </a:bodyPr>
          <a:lstStyle/>
          <a:p>
            <a:r>
              <a:rPr lang="en-US" dirty="0"/>
              <a:t>DASHBOARD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4831CE-1BC4-2D0F-5342-B6C0280E4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3" y="1681315"/>
            <a:ext cx="5900351" cy="3948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4257D2-E3E0-C2D9-7A88-C16BA806C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624" y="1681315"/>
            <a:ext cx="5900351" cy="394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23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D74725-7CC5-6649-33D2-CD0EE6E62D07}"/>
              </a:ext>
            </a:extLst>
          </p:cNvPr>
          <p:cNvSpPr txBox="1"/>
          <p:nvPr/>
        </p:nvSpPr>
        <p:spPr>
          <a:xfrm>
            <a:off x="4532671" y="2721114"/>
            <a:ext cx="6282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THANK YOU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99754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32AF-80DC-32F5-F1BE-798CD8FF8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4757"/>
            <a:ext cx="7729728" cy="1188720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92942-C917-6BB8-DDE1-51D290CADDF9}"/>
              </a:ext>
            </a:extLst>
          </p:cNvPr>
          <p:cNvSpPr txBox="1"/>
          <p:nvPr/>
        </p:nvSpPr>
        <p:spPr>
          <a:xfrm>
            <a:off x="1042219" y="1789471"/>
            <a:ext cx="954712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High Customer Churn</a:t>
            </a:r>
            <a:r>
              <a:rPr lang="en-US" dirty="0"/>
              <a:t>: The bank is facing a significant issue with customer attrition, as many customers are leaving the bank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Churn Analysis</a:t>
            </a:r>
            <a:r>
              <a:rPr lang="en-US" dirty="0"/>
              <a:t>: The bank needs to analyze the factors contributing to customer churn using available datasets that include demographic data, transaction history, and exit information.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Customer Retention Strategy</a:t>
            </a:r>
            <a:r>
              <a:rPr lang="en-US" dirty="0"/>
              <a:t>: The objective is to identify key reasons for customers leaving the bank and implement strategies to retain them.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Service Improvement</a:t>
            </a:r>
            <a:r>
              <a:rPr lang="en-US" dirty="0"/>
              <a:t>: The bank also aims to enhance service delivery to meet customer expectations and improve long-term satisfaction.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Utilization</a:t>
            </a:r>
            <a:r>
              <a:rPr lang="en-US" dirty="0"/>
              <a:t>: Available datasets encompass customer demographics, active customer profiles, customer exit information, and transaction details, which will be used for the analysis.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The overall goal is to reduce the customer churn rate and increase customer loyalty by addressing root causes and improving service offerings.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042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3D73-85A3-34E7-86A7-521A0F74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6434"/>
            <a:ext cx="7729728" cy="1188720"/>
          </a:xfrm>
        </p:spPr>
        <p:txBody>
          <a:bodyPr/>
          <a:lstStyle/>
          <a:p>
            <a:r>
              <a:rPr lang="en-US" dirty="0"/>
              <a:t>ENTITY RELATIONSHIP DIAGRAM</a:t>
            </a:r>
            <a:endParaRPr lang="en-IN" dirty="0"/>
          </a:p>
        </p:txBody>
      </p:sp>
      <p:pic>
        <p:nvPicPr>
          <p:cNvPr id="4" name="Picture 3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313C0562-09BA-4D4B-F8DD-1BAE34E14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064" y="1734713"/>
            <a:ext cx="7206200" cy="497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4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734A-A291-F2CB-B83B-218BFDEA1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0BD24-5451-F1A1-B55C-189D739AD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Number of Customers : 10K</a:t>
            </a:r>
          </a:p>
          <a:p>
            <a:r>
              <a:rPr lang="en-US" dirty="0"/>
              <a:t>Number of Active Customers : 5151</a:t>
            </a:r>
          </a:p>
          <a:p>
            <a:r>
              <a:rPr lang="en-US" dirty="0"/>
              <a:t>Exited Customer: 2037</a:t>
            </a:r>
          </a:p>
          <a:p>
            <a:r>
              <a:rPr lang="en-US" dirty="0"/>
              <a:t>Credit Card Holders : 7055</a:t>
            </a:r>
          </a:p>
          <a:p>
            <a:r>
              <a:rPr lang="en-US" dirty="0"/>
              <a:t>Total Balance : 765M</a:t>
            </a:r>
          </a:p>
          <a:p>
            <a:r>
              <a:rPr lang="en-US" dirty="0"/>
              <a:t>Churn Rate : 20.37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367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20DFD-71F3-F4BC-44CC-9CE34F51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81CCA-7DF1-4841-33F5-7ECC53F4E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8297" y="2638044"/>
            <a:ext cx="8102567" cy="353661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Data Cleaning</a:t>
            </a:r>
            <a:r>
              <a:rPr lang="en-US" dirty="0"/>
              <a:t>: Formatted the 'Bank Date of Joining (</a:t>
            </a:r>
            <a:r>
              <a:rPr lang="en-US" dirty="0" err="1"/>
              <a:t>DoJ</a:t>
            </a:r>
            <a:r>
              <a:rPr lang="en-US" dirty="0"/>
              <a:t>)' field for consistency in Excel.</a:t>
            </a:r>
          </a:p>
          <a:p>
            <a:r>
              <a:rPr lang="en-US" b="1" dirty="0"/>
              <a:t>Data Enrichment</a:t>
            </a:r>
            <a:r>
              <a:rPr lang="en-US" dirty="0"/>
              <a:t>: Established relationships between the tables in MySQL and enriched the dataset using JOINS to combine relevant data for analysis.</a:t>
            </a:r>
          </a:p>
          <a:p>
            <a:r>
              <a:rPr lang="en-US" b="1" dirty="0"/>
              <a:t>Descriptive Analysis</a:t>
            </a:r>
            <a:r>
              <a:rPr lang="en-US" dirty="0"/>
              <a:t>: Extracted key metrics using SQL queries and calculated churn rates across various demographic segments.</a:t>
            </a:r>
          </a:p>
          <a:p>
            <a:r>
              <a:rPr lang="en-US" b="1" dirty="0"/>
              <a:t>Trend Analysis</a:t>
            </a:r>
            <a:r>
              <a:rPr lang="en-US" dirty="0"/>
              <a:t>: Analyzed trends in economic indicators across different geographic regions and correlated them with the number of active accounts and customer churn rates.</a:t>
            </a:r>
          </a:p>
          <a:p>
            <a:r>
              <a:rPr lang="en-US" b="1" dirty="0"/>
              <a:t>Visualization</a:t>
            </a:r>
            <a:r>
              <a:rPr lang="en-US" dirty="0"/>
              <a:t>: Developed dynamic charts and visual representations in Power BI to effectively communicate the insights.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650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E8D6-02A3-9BD9-7A1E-916FF365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86985-C844-4A99-E2B3-492D369F0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05440"/>
          </a:xfrm>
        </p:spPr>
        <p:txBody>
          <a:bodyPr>
            <a:normAutofit/>
          </a:bodyPr>
          <a:lstStyle/>
          <a:p>
            <a:r>
              <a:rPr lang="en-US" dirty="0"/>
              <a:t>Customer Joining Over Time</a:t>
            </a:r>
          </a:p>
          <a:p>
            <a:r>
              <a:rPr lang="en-US" dirty="0"/>
              <a:t>Avg Balance and Avg Estimated Salary by Exit Category</a:t>
            </a:r>
          </a:p>
          <a:p>
            <a:r>
              <a:rPr lang="en-US" dirty="0"/>
              <a:t>Avg Balance by Geography Location</a:t>
            </a:r>
          </a:p>
          <a:p>
            <a:r>
              <a:rPr lang="en-US" dirty="0"/>
              <a:t>Total Customer by Tenure</a:t>
            </a:r>
          </a:p>
          <a:p>
            <a:r>
              <a:rPr lang="en-US" dirty="0"/>
              <a:t>Churn Rate by Gender</a:t>
            </a:r>
          </a:p>
          <a:p>
            <a:r>
              <a:rPr lang="en-US" dirty="0"/>
              <a:t>Churn Rate by Credit Card Category</a:t>
            </a:r>
          </a:p>
          <a:p>
            <a:r>
              <a:rPr lang="en-US" dirty="0"/>
              <a:t>Churn Rate by Geography Location</a:t>
            </a:r>
          </a:p>
          <a:p>
            <a:r>
              <a:rPr lang="en-US" dirty="0"/>
              <a:t>Churn Rate by Age Group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448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96E0-4CBE-2EF3-01A0-536CD4DC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987" y="502576"/>
            <a:ext cx="7729728" cy="844443"/>
          </a:xfrm>
        </p:spPr>
        <p:txBody>
          <a:bodyPr>
            <a:normAutofit fontScale="90000"/>
          </a:bodyPr>
          <a:lstStyle/>
          <a:p>
            <a:r>
              <a:rPr lang="en-US" dirty="0"/>
              <a:t>1. Customer Joining Over Time</a:t>
            </a:r>
            <a:br>
              <a:rPr lang="en-US" dirty="0"/>
            </a:br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E3B5E-C20B-14C5-A67A-AB8B05374CC0}"/>
              </a:ext>
            </a:extLst>
          </p:cNvPr>
          <p:cNvSpPr txBox="1"/>
          <p:nvPr/>
        </p:nvSpPr>
        <p:spPr>
          <a:xfrm>
            <a:off x="216310" y="2467897"/>
            <a:ext cx="82689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Customer Growth</a:t>
            </a:r>
            <a:r>
              <a:rPr lang="en-US" dirty="0"/>
              <a:t>: The total customer base grew steadily from 1,951 in 2016 to 3,313 in 2019, indicating successful acquisition.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Demographic Breakdown</a:t>
            </a:r>
            <a:r>
              <a:rPr lang="en-US" dirty="0"/>
              <a:t>: Churn rates vary by location and gender, providing key insights for targeted retention efforts.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Retention Focus</a:t>
            </a:r>
            <a:r>
              <a:rPr lang="en-US" dirty="0"/>
              <a:t>: Tailored services for active customers, based on credit and demographic data, can help reduce churn.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/>
              <a:t>Churn Drivers: </a:t>
            </a:r>
            <a:r>
              <a:rPr lang="en-US" altLang="en-US" dirty="0"/>
              <a:t>Factors like credit score, tenure, and product usage from the </a:t>
            </a:r>
            <a:r>
              <a:rPr lang="en-US" altLang="en-US" dirty="0" err="1"/>
              <a:t>bank_churn</a:t>
            </a:r>
            <a:r>
              <a:rPr lang="en-US" altLang="en-US" dirty="0"/>
              <a:t> table reveal trends contributing to customer exits.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A13784-0D99-1418-0372-800594939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071" y="2244100"/>
            <a:ext cx="4530149" cy="331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52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96E0-4CBE-2EF3-01A0-536CD4DC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322" y="458964"/>
            <a:ext cx="7729728" cy="84444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2. Number of Products and Avg balance of Exited Customers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E3B5E-C20B-14C5-A67A-AB8B05374CC0}"/>
              </a:ext>
            </a:extLst>
          </p:cNvPr>
          <p:cNvSpPr txBox="1"/>
          <p:nvPr/>
        </p:nvSpPr>
        <p:spPr>
          <a:xfrm>
            <a:off x="216310" y="2467897"/>
            <a:ext cx="82689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Higher Average Balance for Retained Customers</a:t>
            </a:r>
            <a:r>
              <a:rPr lang="en-US" dirty="0"/>
              <a:t>: Customers who stayed have an average balance of 100K compared to 91K for those who exited.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Lower Salary for Retained Customers</a:t>
            </a:r>
            <a:r>
              <a:rPr lang="en-US" dirty="0"/>
              <a:t>: Retained customers have a lower average estimated salary (73K) compared to those who left (101K), indicating salary may not be a primary factor for retention.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/>
              <a:t>Churn Analysis by Category: </a:t>
            </a:r>
            <a:r>
              <a:rPr lang="en-US" altLang="en-US" dirty="0"/>
              <a:t>The </a:t>
            </a:r>
            <a:r>
              <a:rPr lang="en-US" altLang="en-US" dirty="0" err="1"/>
              <a:t>bank_churn</a:t>
            </a:r>
            <a:r>
              <a:rPr lang="en-US" altLang="en-US" dirty="0"/>
              <a:t> table highlights key variables like balance, credit score, and product usage to identify patterns in customer exits.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Targeted Retention Strategy</a:t>
            </a:r>
            <a:r>
              <a:rPr lang="en-US" dirty="0"/>
              <a:t>: Focusing on enhancing service offerings for customers with lower balances may help reduce churn.</a:t>
            </a: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40A1E8-C798-1091-5DE0-88F44DE29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797" y="2242629"/>
            <a:ext cx="3678384" cy="319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28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96E0-4CBE-2EF3-01A0-536CD4DC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180" y="265471"/>
            <a:ext cx="7729728" cy="106188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 3. Avg Balance by Geography Location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E3B5E-C20B-14C5-A67A-AB8B05374CC0}"/>
              </a:ext>
            </a:extLst>
          </p:cNvPr>
          <p:cNvSpPr txBox="1"/>
          <p:nvPr/>
        </p:nvSpPr>
        <p:spPr>
          <a:xfrm>
            <a:off x="216310" y="2467897"/>
            <a:ext cx="82689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Geographic Disparities in Balance</a:t>
            </a:r>
            <a:r>
              <a:rPr lang="en-US" dirty="0"/>
              <a:t>: Customers in Germany hold the highest average balance (119.73K), while France and Spain have significantly lower averages, around 61-62K.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Regional Focus for Retention</a:t>
            </a:r>
            <a:r>
              <a:rPr lang="en-US" dirty="0"/>
              <a:t>: The high balance in Germany suggests a need for tailored retention strategies in this region to prevent churn of high-value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Customer Demographics and Churn</a:t>
            </a:r>
            <a:r>
              <a:rPr lang="en-US" dirty="0"/>
              <a:t>: The ER diagram highlights relationships between customer demographics and churn factors, allowing for a deeper analysis of exits based on geography and other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Credit Products Analysis</a:t>
            </a:r>
            <a:r>
              <a:rPr lang="en-US" dirty="0"/>
              <a:t>: Credit card and active customer data offer opportunities to enhance product offerings and increase engagement, particularly in regions with lower average balances.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D0151-CB1C-D0DF-DCA6-801550CEE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558" y="2841523"/>
            <a:ext cx="3737442" cy="304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3097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59</TotalTime>
  <Words>1449</Words>
  <Application>Microsoft Office PowerPoint</Application>
  <PresentationFormat>Widescreen</PresentationFormat>
  <Paragraphs>121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Parcel</vt:lpstr>
      <vt:lpstr>BANK CRM PROJECT</vt:lpstr>
      <vt:lpstr>PROBLEM STATEMENT</vt:lpstr>
      <vt:lpstr>ENTITY RELATIONSHIP DIAGRAM</vt:lpstr>
      <vt:lpstr>DATA OVERVIEW</vt:lpstr>
      <vt:lpstr>METHODOLOGY</vt:lpstr>
      <vt:lpstr>INSIGHTS</vt:lpstr>
      <vt:lpstr>1. Customer Joining Over Time  </vt:lpstr>
      <vt:lpstr>  2. Number of Products and Avg balance of Exited Customers </vt:lpstr>
      <vt:lpstr>   3. Avg Balance by Geography Location  </vt:lpstr>
      <vt:lpstr>    4. Total Customer by Tenure    </vt:lpstr>
      <vt:lpstr>    5. Churn Rate by Gender    </vt:lpstr>
      <vt:lpstr>    6. Churn Rate by Credit Card Category    </vt:lpstr>
      <vt:lpstr>     7. Churn Rate by Geography Location      </vt:lpstr>
      <vt:lpstr>     8. Churn Rate by Age Group       </vt:lpstr>
      <vt:lpstr>CONCLUSION</vt:lpstr>
      <vt:lpstr>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Roshan Chawla</dc:creator>
  <cp:lastModifiedBy>Roshan Chawla</cp:lastModifiedBy>
  <cp:revision>3</cp:revision>
  <dcterms:created xsi:type="dcterms:W3CDTF">2024-10-02T14:03:36Z</dcterms:created>
  <dcterms:modified xsi:type="dcterms:W3CDTF">2024-10-02T15:05:46Z</dcterms:modified>
</cp:coreProperties>
</file>