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56" r:id="rId2"/>
    <p:sldId id="273" r:id="rId3"/>
    <p:sldId id="257" r:id="rId4"/>
    <p:sldId id="258" r:id="rId5"/>
    <p:sldId id="259" r:id="rId6"/>
    <p:sldId id="274" r:id="rId7"/>
    <p:sldId id="260" r:id="rId8"/>
    <p:sldId id="275" r:id="rId9"/>
    <p:sldId id="276" r:id="rId10"/>
    <p:sldId id="277" r:id="rId11"/>
    <p:sldId id="278" r:id="rId12"/>
    <p:sldId id="279" r:id="rId13"/>
    <p:sldId id="280" r:id="rId14"/>
    <p:sldId id="286" r:id="rId15"/>
    <p:sldId id="281" r:id="rId16"/>
    <p:sldId id="282" r:id="rId17"/>
    <p:sldId id="285" r:id="rId18"/>
    <p:sldId id="28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D:\ROSHAN%20Drive\Roshan%20files\Roshan%20Files%202\Roshan%20Docs\A%20-%20Roshan%20-%20IMPORTANT%20DOCX\Proof%20of%20Education\zzData%20Science%20Course\Phase%201.2%20-%20SQL\Project\For%20visualisation.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'SUBJECTIVE Q1.'!$R$3</c:f>
              <c:strCache>
                <c:ptCount val="1"/>
                <c:pt idx="0">
                  <c:v>total_genre_sales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multiLvlStrRef>
              <c:f>'SUBJECTIVE Q1.'!$P$4:$Q$6</c:f>
              <c:multiLvlStrCache>
                <c:ptCount val="3"/>
                <c:lvl>
                  <c:pt idx="0">
                    <c:v>From The Muddy Banks Of The Wishkah [live]</c:v>
                  </c:pt>
                  <c:pt idx="1">
                    <c:v>Are You Experienced?</c:v>
                  </c:pt>
                  <c:pt idx="2">
                    <c:v>The Doors</c:v>
                  </c:pt>
                </c:lvl>
                <c:lvl>
                  <c:pt idx="0">
                    <c:v>Rock</c:v>
                  </c:pt>
                  <c:pt idx="1">
                    <c:v>Rock</c:v>
                  </c:pt>
                  <c:pt idx="2">
                    <c:v>Rock</c:v>
                  </c:pt>
                </c:lvl>
              </c:multiLvlStrCache>
            </c:multiLvlStrRef>
          </c:cat>
          <c:val>
            <c:numRef>
              <c:f>'SUBJECTIVE Q1.'!$R$4:$R$6</c:f>
              <c:numCache>
                <c:formatCode>General</c:formatCode>
                <c:ptCount val="3"/>
                <c:pt idx="0">
                  <c:v>27.72</c:v>
                </c:pt>
                <c:pt idx="1">
                  <c:v>27.72</c:v>
                </c:pt>
                <c:pt idx="2">
                  <c:v>26.73</c:v>
                </c:pt>
              </c:numCache>
            </c:numRef>
          </c:val>
          <c:extLst>
            <c:ext xmlns:c16="http://schemas.microsoft.com/office/drawing/2014/chart" uri="{C3380CC4-5D6E-409C-BE32-E72D297353CC}">
              <c16:uniqueId val="{00000000-B4D6-475C-B8A7-94DF0759D74E}"/>
            </c:ext>
          </c:extLst>
        </c:ser>
        <c:ser>
          <c:idx val="1"/>
          <c:order val="1"/>
          <c:tx>
            <c:strRef>
              <c:f>'SUBJECTIVE Q1.'!$S$3</c:f>
              <c:strCache>
                <c:ptCount val="1"/>
                <c:pt idx="0">
                  <c:v>Ranking</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multiLvlStrRef>
              <c:f>'SUBJECTIVE Q1.'!$P$4:$Q$6</c:f>
              <c:multiLvlStrCache>
                <c:ptCount val="3"/>
                <c:lvl>
                  <c:pt idx="0">
                    <c:v>From The Muddy Banks Of The Wishkah [live]</c:v>
                  </c:pt>
                  <c:pt idx="1">
                    <c:v>Are You Experienced?</c:v>
                  </c:pt>
                  <c:pt idx="2">
                    <c:v>The Doors</c:v>
                  </c:pt>
                </c:lvl>
                <c:lvl>
                  <c:pt idx="0">
                    <c:v>Rock</c:v>
                  </c:pt>
                  <c:pt idx="1">
                    <c:v>Rock</c:v>
                  </c:pt>
                  <c:pt idx="2">
                    <c:v>Rock</c:v>
                  </c:pt>
                </c:lvl>
              </c:multiLvlStrCache>
            </c:multiLvlStrRef>
          </c:cat>
          <c:val>
            <c:numRef>
              <c:f>'SUBJECTIVE Q1.'!$S$4:$S$6</c:f>
              <c:numCache>
                <c:formatCode>General</c:formatCode>
                <c:ptCount val="3"/>
                <c:pt idx="0">
                  <c:v>1</c:v>
                </c:pt>
                <c:pt idx="1">
                  <c:v>1</c:v>
                </c:pt>
                <c:pt idx="2">
                  <c:v>2</c:v>
                </c:pt>
              </c:numCache>
            </c:numRef>
          </c:val>
          <c:extLst>
            <c:ext xmlns:c16="http://schemas.microsoft.com/office/drawing/2014/chart" uri="{C3380CC4-5D6E-409C-BE32-E72D297353CC}">
              <c16:uniqueId val="{00000001-B4D6-475C-B8A7-94DF0759D74E}"/>
            </c:ext>
          </c:extLst>
        </c:ser>
        <c:dLbls>
          <c:dLblPos val="outEnd"/>
          <c:showLegendKey val="0"/>
          <c:showVal val="1"/>
          <c:showCatName val="0"/>
          <c:showSerName val="0"/>
          <c:showPercent val="0"/>
          <c:showBubbleSize val="0"/>
        </c:dLbls>
        <c:gapWidth val="100"/>
        <c:overlap val="-24"/>
        <c:axId val="1893661855"/>
        <c:axId val="1893662815"/>
      </c:barChart>
      <c:catAx>
        <c:axId val="1893661855"/>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893662815"/>
        <c:crosses val="autoZero"/>
        <c:auto val="1"/>
        <c:lblAlgn val="ctr"/>
        <c:lblOffset val="100"/>
        <c:noMultiLvlLbl val="0"/>
      </c:catAx>
      <c:valAx>
        <c:axId val="1893662815"/>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893661855"/>
        <c:crosses val="autoZero"/>
        <c:crossBetween val="between"/>
      </c:valAx>
      <c:dTable>
        <c:showHorzBorder val="1"/>
        <c:showVertBorder val="1"/>
        <c:showOutline val="1"/>
        <c:showKeys val="1"/>
        <c:spPr>
          <a:noFill/>
          <a:ln w="9525">
            <a:solidFill>
              <a:schemeClr val="lt1">
                <a:lumMod val="95000"/>
                <a:alpha val="54000"/>
              </a:schemeClr>
            </a:solidFill>
          </a:ln>
          <a:effectLst/>
        </c:spPr>
        <c:txPr>
          <a:bodyPr rot="0" spcFirstLastPara="1" vertOverflow="ellipsis" vert="horz" wrap="square" anchor="ctr" anchorCtr="1"/>
          <a:lstStyle/>
          <a:p>
            <a:pPr rtl="0">
              <a:defRPr sz="900" b="0" i="0" u="none" strike="noStrike" kern="1200" baseline="0">
                <a:solidFill>
                  <a:schemeClr val="lt1">
                    <a:lumMod val="8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B68761-F0C9-433A-8F81-AF08378B3D7A}"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B152C74C-2B15-47DD-BAD2-B77819955ABE}">
      <dgm:prSet/>
      <dgm:spPr/>
      <dgm:t>
        <a:bodyPr/>
        <a:lstStyle/>
        <a:p>
          <a:pPr>
            <a:lnSpc>
              <a:spcPct val="100000"/>
            </a:lnSpc>
          </a:pPr>
          <a:r>
            <a:rPr lang="en-IN" baseline="0"/>
            <a:t>The main objective of this project is to explore and analyse the chinook database using SQL to uncover valuable business insights.</a:t>
          </a:r>
          <a:endParaRPr lang="en-US"/>
        </a:p>
      </dgm:t>
    </dgm:pt>
    <dgm:pt modelId="{F94B93C1-4BC1-4245-86BF-902A6DC3ABCA}" type="parTrans" cxnId="{632975A9-ADCD-475E-B65F-78BD0D4E012F}">
      <dgm:prSet/>
      <dgm:spPr/>
      <dgm:t>
        <a:bodyPr/>
        <a:lstStyle/>
        <a:p>
          <a:endParaRPr lang="en-US"/>
        </a:p>
      </dgm:t>
    </dgm:pt>
    <dgm:pt modelId="{9DF21D0A-1644-4ED6-81EF-C11BBD4B15C0}" type="sibTrans" cxnId="{632975A9-ADCD-475E-B65F-78BD0D4E012F}">
      <dgm:prSet/>
      <dgm:spPr/>
      <dgm:t>
        <a:bodyPr/>
        <a:lstStyle/>
        <a:p>
          <a:endParaRPr lang="en-US"/>
        </a:p>
      </dgm:t>
    </dgm:pt>
    <dgm:pt modelId="{4752D857-82D6-46A0-B359-B86C6FEEDB79}">
      <dgm:prSet/>
      <dgm:spPr/>
      <dgm:t>
        <a:bodyPr/>
        <a:lstStyle/>
        <a:p>
          <a:pPr>
            <a:lnSpc>
              <a:spcPct val="100000"/>
            </a:lnSpc>
          </a:pPr>
          <a:r>
            <a:rPr lang="en-IN" baseline="0" dirty="0"/>
            <a:t>This involves querying the database to gain a deeper understanding of customer behaviour, sales, trend,  and the management of the music library</a:t>
          </a:r>
          <a:endParaRPr lang="en-US" dirty="0"/>
        </a:p>
      </dgm:t>
    </dgm:pt>
    <dgm:pt modelId="{95C516F5-8A1E-4927-A475-E7948BAA9A9E}" type="parTrans" cxnId="{80FAF70C-A410-4D93-AB9C-706ED3709364}">
      <dgm:prSet/>
      <dgm:spPr/>
      <dgm:t>
        <a:bodyPr/>
        <a:lstStyle/>
        <a:p>
          <a:endParaRPr lang="en-US"/>
        </a:p>
      </dgm:t>
    </dgm:pt>
    <dgm:pt modelId="{F8B379EA-582C-4D51-B813-C6096B03A614}" type="sibTrans" cxnId="{80FAF70C-A410-4D93-AB9C-706ED3709364}">
      <dgm:prSet/>
      <dgm:spPr/>
      <dgm:t>
        <a:bodyPr/>
        <a:lstStyle/>
        <a:p>
          <a:endParaRPr lang="en-US"/>
        </a:p>
      </dgm:t>
    </dgm:pt>
    <dgm:pt modelId="{4241D4DC-0F8B-4A39-ADC9-2DBCEE5238B5}">
      <dgm:prSet/>
      <dgm:spPr/>
      <dgm:t>
        <a:bodyPr/>
        <a:lstStyle/>
        <a:p>
          <a:pPr>
            <a:lnSpc>
              <a:spcPct val="100000"/>
            </a:lnSpc>
          </a:pPr>
          <a:r>
            <a:rPr lang="en-IN" baseline="0"/>
            <a:t>In the modern business environment, data analysis plays a vital role decision-making.</a:t>
          </a:r>
          <a:endParaRPr lang="en-US"/>
        </a:p>
      </dgm:t>
    </dgm:pt>
    <dgm:pt modelId="{45B7C980-AD0A-4A23-8557-4D4AD441FA5B}" type="parTrans" cxnId="{C3D2A1D6-AB16-4A0E-8843-2B78B0065693}">
      <dgm:prSet/>
      <dgm:spPr/>
      <dgm:t>
        <a:bodyPr/>
        <a:lstStyle/>
        <a:p>
          <a:endParaRPr lang="en-US"/>
        </a:p>
      </dgm:t>
    </dgm:pt>
    <dgm:pt modelId="{5C035B34-A9C2-4ACA-8BAB-C7EE675705AC}" type="sibTrans" cxnId="{C3D2A1D6-AB16-4A0E-8843-2B78B0065693}">
      <dgm:prSet/>
      <dgm:spPr/>
      <dgm:t>
        <a:bodyPr/>
        <a:lstStyle/>
        <a:p>
          <a:endParaRPr lang="en-US"/>
        </a:p>
      </dgm:t>
    </dgm:pt>
    <dgm:pt modelId="{C42A15E1-AAF2-491E-901D-2C74577969F2}">
      <dgm:prSet/>
      <dgm:spPr/>
      <dgm:t>
        <a:bodyPr/>
        <a:lstStyle/>
        <a:p>
          <a:pPr>
            <a:lnSpc>
              <a:spcPct val="100000"/>
            </a:lnSpc>
          </a:pPr>
          <a:r>
            <a:rPr lang="en-IN" baseline="0"/>
            <a:t>By leveraging SQL, businesses can extract meaningful patterns and trends from their data, enabling  them to make informed decisions, optimize strategies, and improve overall performance.</a:t>
          </a:r>
          <a:endParaRPr lang="en-US"/>
        </a:p>
      </dgm:t>
    </dgm:pt>
    <dgm:pt modelId="{17E55DF7-A3D6-45A5-BE7C-F4734A804179}" type="parTrans" cxnId="{BDF94969-8346-4C9A-81C3-87552DC801E3}">
      <dgm:prSet/>
      <dgm:spPr/>
      <dgm:t>
        <a:bodyPr/>
        <a:lstStyle/>
        <a:p>
          <a:endParaRPr lang="en-US"/>
        </a:p>
      </dgm:t>
    </dgm:pt>
    <dgm:pt modelId="{0AC851EA-2531-445E-8F14-741E0D3F5D97}" type="sibTrans" cxnId="{BDF94969-8346-4C9A-81C3-87552DC801E3}">
      <dgm:prSet/>
      <dgm:spPr/>
      <dgm:t>
        <a:bodyPr/>
        <a:lstStyle/>
        <a:p>
          <a:endParaRPr lang="en-US"/>
        </a:p>
      </dgm:t>
    </dgm:pt>
    <dgm:pt modelId="{1FEAEFF3-8EC5-4762-AA84-EC771A1E4715}" type="pres">
      <dgm:prSet presAssocID="{DAB68761-F0C9-433A-8F81-AF08378B3D7A}" presName="root" presStyleCnt="0">
        <dgm:presLayoutVars>
          <dgm:dir/>
          <dgm:resizeHandles val="exact"/>
        </dgm:presLayoutVars>
      </dgm:prSet>
      <dgm:spPr/>
    </dgm:pt>
    <dgm:pt modelId="{B8C69966-5305-43A5-8EB6-B5F0B21F5D8E}" type="pres">
      <dgm:prSet presAssocID="{B152C74C-2B15-47DD-BAD2-B77819955ABE}" presName="compNode" presStyleCnt="0"/>
      <dgm:spPr/>
    </dgm:pt>
    <dgm:pt modelId="{092ED6B3-5E44-4EAF-AB14-97C79027DABB}" type="pres">
      <dgm:prSet presAssocID="{B152C74C-2B15-47DD-BAD2-B77819955ABE}" presName="bgRect" presStyleLbl="bgShp" presStyleIdx="0" presStyleCnt="4"/>
      <dgm:spPr/>
    </dgm:pt>
    <dgm:pt modelId="{5D9E30AF-B41D-41FB-A35A-BA92061C5331}" type="pres">
      <dgm:prSet presAssocID="{B152C74C-2B15-47DD-BAD2-B77819955AB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agnifying glass"/>
        </a:ext>
      </dgm:extLst>
    </dgm:pt>
    <dgm:pt modelId="{B2243869-513E-4748-B5AA-6081AA72D8FD}" type="pres">
      <dgm:prSet presAssocID="{B152C74C-2B15-47DD-BAD2-B77819955ABE}" presName="spaceRect" presStyleCnt="0"/>
      <dgm:spPr/>
    </dgm:pt>
    <dgm:pt modelId="{1D13F63E-EFCD-4012-9DC7-CB0021C1A64A}" type="pres">
      <dgm:prSet presAssocID="{B152C74C-2B15-47DD-BAD2-B77819955ABE}" presName="parTx" presStyleLbl="revTx" presStyleIdx="0" presStyleCnt="4">
        <dgm:presLayoutVars>
          <dgm:chMax val="0"/>
          <dgm:chPref val="0"/>
        </dgm:presLayoutVars>
      </dgm:prSet>
      <dgm:spPr/>
    </dgm:pt>
    <dgm:pt modelId="{EF841E7A-AC2E-48BC-9830-4AE3455983CE}" type="pres">
      <dgm:prSet presAssocID="{9DF21D0A-1644-4ED6-81EF-C11BBD4B15C0}" presName="sibTrans" presStyleCnt="0"/>
      <dgm:spPr/>
    </dgm:pt>
    <dgm:pt modelId="{13F9054B-F39B-4D42-97CF-688617AC818B}" type="pres">
      <dgm:prSet presAssocID="{4752D857-82D6-46A0-B359-B86C6FEEDB79}" presName="compNode" presStyleCnt="0"/>
      <dgm:spPr/>
    </dgm:pt>
    <dgm:pt modelId="{C82EDE4D-0B5D-4A39-9472-6EA1A9F73AE5}" type="pres">
      <dgm:prSet presAssocID="{4752D857-82D6-46A0-B359-B86C6FEEDB79}" presName="bgRect" presStyleLbl="bgShp" presStyleIdx="1" presStyleCnt="4"/>
      <dgm:spPr/>
    </dgm:pt>
    <dgm:pt modelId="{115156C0-1250-41E4-8885-2D8D8A680AC4}" type="pres">
      <dgm:prSet presAssocID="{4752D857-82D6-46A0-B359-B86C6FEEDB7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grammer"/>
        </a:ext>
      </dgm:extLst>
    </dgm:pt>
    <dgm:pt modelId="{07B2AFE6-C054-462B-9A44-D170AA7A33BC}" type="pres">
      <dgm:prSet presAssocID="{4752D857-82D6-46A0-B359-B86C6FEEDB79}" presName="spaceRect" presStyleCnt="0"/>
      <dgm:spPr/>
    </dgm:pt>
    <dgm:pt modelId="{EDF2711F-4132-41EE-84E5-AAD1F5BB0067}" type="pres">
      <dgm:prSet presAssocID="{4752D857-82D6-46A0-B359-B86C6FEEDB79}" presName="parTx" presStyleLbl="revTx" presStyleIdx="1" presStyleCnt="4">
        <dgm:presLayoutVars>
          <dgm:chMax val="0"/>
          <dgm:chPref val="0"/>
        </dgm:presLayoutVars>
      </dgm:prSet>
      <dgm:spPr/>
    </dgm:pt>
    <dgm:pt modelId="{A0F7F64E-32A3-4217-8C0A-9B3DE6B111AD}" type="pres">
      <dgm:prSet presAssocID="{F8B379EA-582C-4D51-B813-C6096B03A614}" presName="sibTrans" presStyleCnt="0"/>
      <dgm:spPr/>
    </dgm:pt>
    <dgm:pt modelId="{A3F4B64D-ED1D-409A-9B48-E913AD9C888F}" type="pres">
      <dgm:prSet presAssocID="{4241D4DC-0F8B-4A39-ADC9-2DBCEE5238B5}" presName="compNode" presStyleCnt="0"/>
      <dgm:spPr/>
    </dgm:pt>
    <dgm:pt modelId="{32995A5B-C74F-4B4E-B666-4961000EA880}" type="pres">
      <dgm:prSet presAssocID="{4241D4DC-0F8B-4A39-ADC9-2DBCEE5238B5}" presName="bgRect" presStyleLbl="bgShp" presStyleIdx="2" presStyleCnt="4"/>
      <dgm:spPr/>
    </dgm:pt>
    <dgm:pt modelId="{B1A730C9-EAA3-48CC-ABCA-970CADC45ED8}" type="pres">
      <dgm:prSet presAssocID="{4241D4DC-0F8B-4A39-ADC9-2DBCEE5238B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ead with Gears"/>
        </a:ext>
      </dgm:extLst>
    </dgm:pt>
    <dgm:pt modelId="{0A42525D-62D8-470C-B658-0D71209496B4}" type="pres">
      <dgm:prSet presAssocID="{4241D4DC-0F8B-4A39-ADC9-2DBCEE5238B5}" presName="spaceRect" presStyleCnt="0"/>
      <dgm:spPr/>
    </dgm:pt>
    <dgm:pt modelId="{AEBB9480-BA82-4B1E-9071-D1DE07AA504E}" type="pres">
      <dgm:prSet presAssocID="{4241D4DC-0F8B-4A39-ADC9-2DBCEE5238B5}" presName="parTx" presStyleLbl="revTx" presStyleIdx="2" presStyleCnt="4">
        <dgm:presLayoutVars>
          <dgm:chMax val="0"/>
          <dgm:chPref val="0"/>
        </dgm:presLayoutVars>
      </dgm:prSet>
      <dgm:spPr/>
    </dgm:pt>
    <dgm:pt modelId="{F51B339B-E8C5-4F86-92E2-E8894E8CD5BB}" type="pres">
      <dgm:prSet presAssocID="{5C035B34-A9C2-4ACA-8BAB-C7EE675705AC}" presName="sibTrans" presStyleCnt="0"/>
      <dgm:spPr/>
    </dgm:pt>
    <dgm:pt modelId="{3C37902D-55F8-460E-8812-2EC5C5B289CF}" type="pres">
      <dgm:prSet presAssocID="{C42A15E1-AAF2-491E-901D-2C74577969F2}" presName="compNode" presStyleCnt="0"/>
      <dgm:spPr/>
    </dgm:pt>
    <dgm:pt modelId="{5E879ACA-1323-4F6A-A6F3-8A631FD7CE62}" type="pres">
      <dgm:prSet presAssocID="{C42A15E1-AAF2-491E-901D-2C74577969F2}" presName="bgRect" presStyleLbl="bgShp" presStyleIdx="3" presStyleCnt="4"/>
      <dgm:spPr/>
    </dgm:pt>
    <dgm:pt modelId="{DAFD1EA3-933C-4DCB-8CBF-6C501EF4CCA5}" type="pres">
      <dgm:prSet presAssocID="{C42A15E1-AAF2-491E-901D-2C74577969F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atabase"/>
        </a:ext>
      </dgm:extLst>
    </dgm:pt>
    <dgm:pt modelId="{B107190C-A34F-4D78-A129-EB7E4BF5CCCE}" type="pres">
      <dgm:prSet presAssocID="{C42A15E1-AAF2-491E-901D-2C74577969F2}" presName="spaceRect" presStyleCnt="0"/>
      <dgm:spPr/>
    </dgm:pt>
    <dgm:pt modelId="{C2053073-E8B9-4E89-BBDA-AADF6CDE5613}" type="pres">
      <dgm:prSet presAssocID="{C42A15E1-AAF2-491E-901D-2C74577969F2}" presName="parTx" presStyleLbl="revTx" presStyleIdx="3" presStyleCnt="4">
        <dgm:presLayoutVars>
          <dgm:chMax val="0"/>
          <dgm:chPref val="0"/>
        </dgm:presLayoutVars>
      </dgm:prSet>
      <dgm:spPr/>
    </dgm:pt>
  </dgm:ptLst>
  <dgm:cxnLst>
    <dgm:cxn modelId="{80FAF70C-A410-4D93-AB9C-706ED3709364}" srcId="{DAB68761-F0C9-433A-8F81-AF08378B3D7A}" destId="{4752D857-82D6-46A0-B359-B86C6FEEDB79}" srcOrd="1" destOrd="0" parTransId="{95C516F5-8A1E-4927-A475-E7948BAA9A9E}" sibTransId="{F8B379EA-582C-4D51-B813-C6096B03A614}"/>
    <dgm:cxn modelId="{30A6F60E-10B7-4BEA-935F-362B428F3404}" type="presOf" srcId="{4241D4DC-0F8B-4A39-ADC9-2DBCEE5238B5}" destId="{AEBB9480-BA82-4B1E-9071-D1DE07AA504E}" srcOrd="0" destOrd="0" presId="urn:microsoft.com/office/officeart/2018/2/layout/IconVerticalSolidList"/>
    <dgm:cxn modelId="{5B5AED0F-51BA-456A-9086-C61933431843}" type="presOf" srcId="{DAB68761-F0C9-433A-8F81-AF08378B3D7A}" destId="{1FEAEFF3-8EC5-4762-AA84-EC771A1E4715}" srcOrd="0" destOrd="0" presId="urn:microsoft.com/office/officeart/2018/2/layout/IconVerticalSolidList"/>
    <dgm:cxn modelId="{D87C8A37-E17F-46CF-B5F8-5AAD12BDC4BB}" type="presOf" srcId="{C42A15E1-AAF2-491E-901D-2C74577969F2}" destId="{C2053073-E8B9-4E89-BBDA-AADF6CDE5613}" srcOrd="0" destOrd="0" presId="urn:microsoft.com/office/officeart/2018/2/layout/IconVerticalSolidList"/>
    <dgm:cxn modelId="{BDF94969-8346-4C9A-81C3-87552DC801E3}" srcId="{DAB68761-F0C9-433A-8F81-AF08378B3D7A}" destId="{C42A15E1-AAF2-491E-901D-2C74577969F2}" srcOrd="3" destOrd="0" parTransId="{17E55DF7-A3D6-45A5-BE7C-F4734A804179}" sibTransId="{0AC851EA-2531-445E-8F14-741E0D3F5D97}"/>
    <dgm:cxn modelId="{934BF085-3CCC-4F8B-967A-A0EF90D18677}" type="presOf" srcId="{B152C74C-2B15-47DD-BAD2-B77819955ABE}" destId="{1D13F63E-EFCD-4012-9DC7-CB0021C1A64A}" srcOrd="0" destOrd="0" presId="urn:microsoft.com/office/officeart/2018/2/layout/IconVerticalSolidList"/>
    <dgm:cxn modelId="{6270C0A6-7E29-45FF-81CB-B48FB220BDA0}" type="presOf" srcId="{4752D857-82D6-46A0-B359-B86C6FEEDB79}" destId="{EDF2711F-4132-41EE-84E5-AAD1F5BB0067}" srcOrd="0" destOrd="0" presId="urn:microsoft.com/office/officeart/2018/2/layout/IconVerticalSolidList"/>
    <dgm:cxn modelId="{632975A9-ADCD-475E-B65F-78BD0D4E012F}" srcId="{DAB68761-F0C9-433A-8F81-AF08378B3D7A}" destId="{B152C74C-2B15-47DD-BAD2-B77819955ABE}" srcOrd="0" destOrd="0" parTransId="{F94B93C1-4BC1-4245-86BF-902A6DC3ABCA}" sibTransId="{9DF21D0A-1644-4ED6-81EF-C11BBD4B15C0}"/>
    <dgm:cxn modelId="{C3D2A1D6-AB16-4A0E-8843-2B78B0065693}" srcId="{DAB68761-F0C9-433A-8F81-AF08378B3D7A}" destId="{4241D4DC-0F8B-4A39-ADC9-2DBCEE5238B5}" srcOrd="2" destOrd="0" parTransId="{45B7C980-AD0A-4A23-8557-4D4AD441FA5B}" sibTransId="{5C035B34-A9C2-4ACA-8BAB-C7EE675705AC}"/>
    <dgm:cxn modelId="{F68C5B3A-E0BC-4FF1-81C8-1811EE814600}" type="presParOf" srcId="{1FEAEFF3-8EC5-4762-AA84-EC771A1E4715}" destId="{B8C69966-5305-43A5-8EB6-B5F0B21F5D8E}" srcOrd="0" destOrd="0" presId="urn:microsoft.com/office/officeart/2018/2/layout/IconVerticalSolidList"/>
    <dgm:cxn modelId="{30FFB174-F2EB-4352-8E83-A3D84ABB7C4C}" type="presParOf" srcId="{B8C69966-5305-43A5-8EB6-B5F0B21F5D8E}" destId="{092ED6B3-5E44-4EAF-AB14-97C79027DABB}" srcOrd="0" destOrd="0" presId="urn:microsoft.com/office/officeart/2018/2/layout/IconVerticalSolidList"/>
    <dgm:cxn modelId="{395E5C3E-A4FD-4073-83C1-0E7DD4276A6F}" type="presParOf" srcId="{B8C69966-5305-43A5-8EB6-B5F0B21F5D8E}" destId="{5D9E30AF-B41D-41FB-A35A-BA92061C5331}" srcOrd="1" destOrd="0" presId="urn:microsoft.com/office/officeart/2018/2/layout/IconVerticalSolidList"/>
    <dgm:cxn modelId="{2E85CEBA-421E-4C39-938F-C8C2915FF89C}" type="presParOf" srcId="{B8C69966-5305-43A5-8EB6-B5F0B21F5D8E}" destId="{B2243869-513E-4748-B5AA-6081AA72D8FD}" srcOrd="2" destOrd="0" presId="urn:microsoft.com/office/officeart/2018/2/layout/IconVerticalSolidList"/>
    <dgm:cxn modelId="{E1174B46-8225-410E-8211-442894D8EF9B}" type="presParOf" srcId="{B8C69966-5305-43A5-8EB6-B5F0B21F5D8E}" destId="{1D13F63E-EFCD-4012-9DC7-CB0021C1A64A}" srcOrd="3" destOrd="0" presId="urn:microsoft.com/office/officeart/2018/2/layout/IconVerticalSolidList"/>
    <dgm:cxn modelId="{05A29235-54AC-4AFE-8519-F717D7D0348B}" type="presParOf" srcId="{1FEAEFF3-8EC5-4762-AA84-EC771A1E4715}" destId="{EF841E7A-AC2E-48BC-9830-4AE3455983CE}" srcOrd="1" destOrd="0" presId="urn:microsoft.com/office/officeart/2018/2/layout/IconVerticalSolidList"/>
    <dgm:cxn modelId="{8F1D28EF-0BF1-439A-937D-FBD1EE5A9DAA}" type="presParOf" srcId="{1FEAEFF3-8EC5-4762-AA84-EC771A1E4715}" destId="{13F9054B-F39B-4D42-97CF-688617AC818B}" srcOrd="2" destOrd="0" presId="urn:microsoft.com/office/officeart/2018/2/layout/IconVerticalSolidList"/>
    <dgm:cxn modelId="{B58EFFD2-F72C-4E81-9C6C-1D2E82B41D77}" type="presParOf" srcId="{13F9054B-F39B-4D42-97CF-688617AC818B}" destId="{C82EDE4D-0B5D-4A39-9472-6EA1A9F73AE5}" srcOrd="0" destOrd="0" presId="urn:microsoft.com/office/officeart/2018/2/layout/IconVerticalSolidList"/>
    <dgm:cxn modelId="{2B737686-BD63-4B4F-8260-D464A573ACDB}" type="presParOf" srcId="{13F9054B-F39B-4D42-97CF-688617AC818B}" destId="{115156C0-1250-41E4-8885-2D8D8A680AC4}" srcOrd="1" destOrd="0" presId="urn:microsoft.com/office/officeart/2018/2/layout/IconVerticalSolidList"/>
    <dgm:cxn modelId="{96C9FB84-604B-4DC5-85D3-CAAFBFCEEB6B}" type="presParOf" srcId="{13F9054B-F39B-4D42-97CF-688617AC818B}" destId="{07B2AFE6-C054-462B-9A44-D170AA7A33BC}" srcOrd="2" destOrd="0" presId="urn:microsoft.com/office/officeart/2018/2/layout/IconVerticalSolidList"/>
    <dgm:cxn modelId="{F2417200-EA5A-472A-BD1C-F54BE650D3DD}" type="presParOf" srcId="{13F9054B-F39B-4D42-97CF-688617AC818B}" destId="{EDF2711F-4132-41EE-84E5-AAD1F5BB0067}" srcOrd="3" destOrd="0" presId="urn:microsoft.com/office/officeart/2018/2/layout/IconVerticalSolidList"/>
    <dgm:cxn modelId="{D30AD365-CD28-4A87-BFF4-43749D04A7CB}" type="presParOf" srcId="{1FEAEFF3-8EC5-4762-AA84-EC771A1E4715}" destId="{A0F7F64E-32A3-4217-8C0A-9B3DE6B111AD}" srcOrd="3" destOrd="0" presId="urn:microsoft.com/office/officeart/2018/2/layout/IconVerticalSolidList"/>
    <dgm:cxn modelId="{D69A6188-5427-43A1-819B-A56C7D6E09C0}" type="presParOf" srcId="{1FEAEFF3-8EC5-4762-AA84-EC771A1E4715}" destId="{A3F4B64D-ED1D-409A-9B48-E913AD9C888F}" srcOrd="4" destOrd="0" presId="urn:microsoft.com/office/officeart/2018/2/layout/IconVerticalSolidList"/>
    <dgm:cxn modelId="{461D947B-EBA4-4030-9B41-8BF392EC2C0A}" type="presParOf" srcId="{A3F4B64D-ED1D-409A-9B48-E913AD9C888F}" destId="{32995A5B-C74F-4B4E-B666-4961000EA880}" srcOrd="0" destOrd="0" presId="urn:microsoft.com/office/officeart/2018/2/layout/IconVerticalSolidList"/>
    <dgm:cxn modelId="{61D7BD2E-578F-4E69-A1AF-F1B2177C3F48}" type="presParOf" srcId="{A3F4B64D-ED1D-409A-9B48-E913AD9C888F}" destId="{B1A730C9-EAA3-48CC-ABCA-970CADC45ED8}" srcOrd="1" destOrd="0" presId="urn:microsoft.com/office/officeart/2018/2/layout/IconVerticalSolidList"/>
    <dgm:cxn modelId="{F8E27266-98ED-445C-AF9F-49FCC00E925F}" type="presParOf" srcId="{A3F4B64D-ED1D-409A-9B48-E913AD9C888F}" destId="{0A42525D-62D8-470C-B658-0D71209496B4}" srcOrd="2" destOrd="0" presId="urn:microsoft.com/office/officeart/2018/2/layout/IconVerticalSolidList"/>
    <dgm:cxn modelId="{F501AA27-1695-4F62-A03D-AD5E4BCF77F5}" type="presParOf" srcId="{A3F4B64D-ED1D-409A-9B48-E913AD9C888F}" destId="{AEBB9480-BA82-4B1E-9071-D1DE07AA504E}" srcOrd="3" destOrd="0" presId="urn:microsoft.com/office/officeart/2018/2/layout/IconVerticalSolidList"/>
    <dgm:cxn modelId="{7C9539D0-D69D-40B7-8989-B7F631FBDA1E}" type="presParOf" srcId="{1FEAEFF3-8EC5-4762-AA84-EC771A1E4715}" destId="{F51B339B-E8C5-4F86-92E2-E8894E8CD5BB}" srcOrd="5" destOrd="0" presId="urn:microsoft.com/office/officeart/2018/2/layout/IconVerticalSolidList"/>
    <dgm:cxn modelId="{F72E113C-3A1C-4FFD-AE18-C0BDB31A2FB3}" type="presParOf" srcId="{1FEAEFF3-8EC5-4762-AA84-EC771A1E4715}" destId="{3C37902D-55F8-460E-8812-2EC5C5B289CF}" srcOrd="6" destOrd="0" presId="urn:microsoft.com/office/officeart/2018/2/layout/IconVerticalSolidList"/>
    <dgm:cxn modelId="{DA4849E9-23DA-421E-962F-965064318C46}" type="presParOf" srcId="{3C37902D-55F8-460E-8812-2EC5C5B289CF}" destId="{5E879ACA-1323-4F6A-A6F3-8A631FD7CE62}" srcOrd="0" destOrd="0" presId="urn:microsoft.com/office/officeart/2018/2/layout/IconVerticalSolidList"/>
    <dgm:cxn modelId="{1F46F3CA-22F5-4298-9570-C8ADC31BFE78}" type="presParOf" srcId="{3C37902D-55F8-460E-8812-2EC5C5B289CF}" destId="{DAFD1EA3-933C-4DCB-8CBF-6C501EF4CCA5}" srcOrd="1" destOrd="0" presId="urn:microsoft.com/office/officeart/2018/2/layout/IconVerticalSolidList"/>
    <dgm:cxn modelId="{0A95E9DF-12D6-4F9C-B7D7-7C037BFE0CF5}" type="presParOf" srcId="{3C37902D-55F8-460E-8812-2EC5C5B289CF}" destId="{B107190C-A34F-4D78-A129-EB7E4BF5CCCE}" srcOrd="2" destOrd="0" presId="urn:microsoft.com/office/officeart/2018/2/layout/IconVerticalSolidList"/>
    <dgm:cxn modelId="{9BF1EECF-6986-4043-83B6-C95A46793E6E}" type="presParOf" srcId="{3C37902D-55F8-460E-8812-2EC5C5B289CF}" destId="{C2053073-E8B9-4E89-BBDA-AADF6CDE561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2ED6B3-5E44-4EAF-AB14-97C79027DABB}">
      <dsp:nvSpPr>
        <dsp:cNvPr id="0" name=""/>
        <dsp:cNvSpPr/>
      </dsp:nvSpPr>
      <dsp:spPr>
        <a:xfrm>
          <a:off x="0" y="1374"/>
          <a:ext cx="10394950" cy="69658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9E30AF-B41D-41FB-A35A-BA92061C5331}">
      <dsp:nvSpPr>
        <dsp:cNvPr id="0" name=""/>
        <dsp:cNvSpPr/>
      </dsp:nvSpPr>
      <dsp:spPr>
        <a:xfrm>
          <a:off x="210716" y="158105"/>
          <a:ext cx="383121" cy="38312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13F63E-EFCD-4012-9DC7-CB0021C1A64A}">
      <dsp:nvSpPr>
        <dsp:cNvPr id="0" name=""/>
        <dsp:cNvSpPr/>
      </dsp:nvSpPr>
      <dsp:spPr>
        <a:xfrm>
          <a:off x="804555" y="1374"/>
          <a:ext cx="9590394" cy="6965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722" tIns="73722" rIns="73722" bIns="73722" numCol="1" spcCol="1270" anchor="ctr" anchorCtr="0">
          <a:noAutofit/>
        </a:bodyPr>
        <a:lstStyle/>
        <a:p>
          <a:pPr marL="0" lvl="0" indent="0" algn="l" defTabSz="800100">
            <a:lnSpc>
              <a:spcPct val="100000"/>
            </a:lnSpc>
            <a:spcBef>
              <a:spcPct val="0"/>
            </a:spcBef>
            <a:spcAft>
              <a:spcPct val="35000"/>
            </a:spcAft>
            <a:buNone/>
          </a:pPr>
          <a:r>
            <a:rPr lang="en-IN" sz="1800" kern="1200" baseline="0"/>
            <a:t>The main objective of this project is to explore and analyse the chinook database using SQL to uncover valuable business insights.</a:t>
          </a:r>
          <a:endParaRPr lang="en-US" sz="1800" kern="1200"/>
        </a:p>
      </dsp:txBody>
      <dsp:txXfrm>
        <a:off x="804555" y="1374"/>
        <a:ext cx="9590394" cy="696584"/>
      </dsp:txXfrm>
    </dsp:sp>
    <dsp:sp modelId="{C82EDE4D-0B5D-4A39-9472-6EA1A9F73AE5}">
      <dsp:nvSpPr>
        <dsp:cNvPr id="0" name=""/>
        <dsp:cNvSpPr/>
      </dsp:nvSpPr>
      <dsp:spPr>
        <a:xfrm>
          <a:off x="0" y="872104"/>
          <a:ext cx="10394950" cy="69658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5156C0-1250-41E4-8885-2D8D8A680AC4}">
      <dsp:nvSpPr>
        <dsp:cNvPr id="0" name=""/>
        <dsp:cNvSpPr/>
      </dsp:nvSpPr>
      <dsp:spPr>
        <a:xfrm>
          <a:off x="210716" y="1028836"/>
          <a:ext cx="383121" cy="38312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DF2711F-4132-41EE-84E5-AAD1F5BB0067}">
      <dsp:nvSpPr>
        <dsp:cNvPr id="0" name=""/>
        <dsp:cNvSpPr/>
      </dsp:nvSpPr>
      <dsp:spPr>
        <a:xfrm>
          <a:off x="804555" y="872104"/>
          <a:ext cx="9590394" cy="6965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722" tIns="73722" rIns="73722" bIns="73722" numCol="1" spcCol="1270" anchor="ctr" anchorCtr="0">
          <a:noAutofit/>
        </a:bodyPr>
        <a:lstStyle/>
        <a:p>
          <a:pPr marL="0" lvl="0" indent="0" algn="l" defTabSz="800100">
            <a:lnSpc>
              <a:spcPct val="100000"/>
            </a:lnSpc>
            <a:spcBef>
              <a:spcPct val="0"/>
            </a:spcBef>
            <a:spcAft>
              <a:spcPct val="35000"/>
            </a:spcAft>
            <a:buNone/>
          </a:pPr>
          <a:r>
            <a:rPr lang="en-IN" sz="1800" kern="1200" baseline="0" dirty="0"/>
            <a:t>This involves querying the database to gain a deeper understanding of customer behaviour, sales, trend,  and the management of the music library</a:t>
          </a:r>
          <a:endParaRPr lang="en-US" sz="1800" kern="1200" dirty="0"/>
        </a:p>
      </dsp:txBody>
      <dsp:txXfrm>
        <a:off x="804555" y="872104"/>
        <a:ext cx="9590394" cy="696584"/>
      </dsp:txXfrm>
    </dsp:sp>
    <dsp:sp modelId="{32995A5B-C74F-4B4E-B666-4961000EA880}">
      <dsp:nvSpPr>
        <dsp:cNvPr id="0" name=""/>
        <dsp:cNvSpPr/>
      </dsp:nvSpPr>
      <dsp:spPr>
        <a:xfrm>
          <a:off x="0" y="1742835"/>
          <a:ext cx="10394950" cy="69658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A730C9-EAA3-48CC-ABCA-970CADC45ED8}">
      <dsp:nvSpPr>
        <dsp:cNvPr id="0" name=""/>
        <dsp:cNvSpPr/>
      </dsp:nvSpPr>
      <dsp:spPr>
        <a:xfrm>
          <a:off x="210716" y="1899567"/>
          <a:ext cx="383121" cy="38312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EBB9480-BA82-4B1E-9071-D1DE07AA504E}">
      <dsp:nvSpPr>
        <dsp:cNvPr id="0" name=""/>
        <dsp:cNvSpPr/>
      </dsp:nvSpPr>
      <dsp:spPr>
        <a:xfrm>
          <a:off x="804555" y="1742835"/>
          <a:ext cx="9590394" cy="6965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722" tIns="73722" rIns="73722" bIns="73722" numCol="1" spcCol="1270" anchor="ctr" anchorCtr="0">
          <a:noAutofit/>
        </a:bodyPr>
        <a:lstStyle/>
        <a:p>
          <a:pPr marL="0" lvl="0" indent="0" algn="l" defTabSz="800100">
            <a:lnSpc>
              <a:spcPct val="100000"/>
            </a:lnSpc>
            <a:spcBef>
              <a:spcPct val="0"/>
            </a:spcBef>
            <a:spcAft>
              <a:spcPct val="35000"/>
            </a:spcAft>
            <a:buNone/>
          </a:pPr>
          <a:r>
            <a:rPr lang="en-IN" sz="1800" kern="1200" baseline="0"/>
            <a:t>In the modern business environment, data analysis plays a vital role decision-making.</a:t>
          </a:r>
          <a:endParaRPr lang="en-US" sz="1800" kern="1200"/>
        </a:p>
      </dsp:txBody>
      <dsp:txXfrm>
        <a:off x="804555" y="1742835"/>
        <a:ext cx="9590394" cy="696584"/>
      </dsp:txXfrm>
    </dsp:sp>
    <dsp:sp modelId="{5E879ACA-1323-4F6A-A6F3-8A631FD7CE62}">
      <dsp:nvSpPr>
        <dsp:cNvPr id="0" name=""/>
        <dsp:cNvSpPr/>
      </dsp:nvSpPr>
      <dsp:spPr>
        <a:xfrm>
          <a:off x="0" y="2613566"/>
          <a:ext cx="10394950" cy="69658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FD1EA3-933C-4DCB-8CBF-6C501EF4CCA5}">
      <dsp:nvSpPr>
        <dsp:cNvPr id="0" name=""/>
        <dsp:cNvSpPr/>
      </dsp:nvSpPr>
      <dsp:spPr>
        <a:xfrm>
          <a:off x="210716" y="2770297"/>
          <a:ext cx="383121" cy="38312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2053073-E8B9-4E89-BBDA-AADF6CDE5613}">
      <dsp:nvSpPr>
        <dsp:cNvPr id="0" name=""/>
        <dsp:cNvSpPr/>
      </dsp:nvSpPr>
      <dsp:spPr>
        <a:xfrm>
          <a:off x="804555" y="2613566"/>
          <a:ext cx="9590394" cy="6965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722" tIns="73722" rIns="73722" bIns="73722" numCol="1" spcCol="1270" anchor="ctr" anchorCtr="0">
          <a:noAutofit/>
        </a:bodyPr>
        <a:lstStyle/>
        <a:p>
          <a:pPr marL="0" lvl="0" indent="0" algn="l" defTabSz="800100">
            <a:lnSpc>
              <a:spcPct val="100000"/>
            </a:lnSpc>
            <a:spcBef>
              <a:spcPct val="0"/>
            </a:spcBef>
            <a:spcAft>
              <a:spcPct val="35000"/>
            </a:spcAft>
            <a:buNone/>
          </a:pPr>
          <a:r>
            <a:rPr lang="en-IN" sz="1800" kern="1200" baseline="0"/>
            <a:t>By leveraging SQL, businesses can extract meaningful patterns and trends from their data, enabling  them to make informed decisions, optimize strategies, and improve overall performance.</a:t>
          </a:r>
          <a:endParaRPr lang="en-US" sz="1800" kern="1200"/>
        </a:p>
      </dsp:txBody>
      <dsp:txXfrm>
        <a:off x="804555" y="2613566"/>
        <a:ext cx="9590394" cy="69658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BCBA08F-C74A-4DA3-AF48-FEC0A1DC10E6}" type="datetimeFigureOut">
              <a:rPr lang="en-IN" smtClean="0"/>
              <a:t>29-08-2024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5665C8DE-1BE4-497C-B055-701E864A1C06}"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36672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CBA08F-C74A-4DA3-AF48-FEC0A1DC10E6}" type="datetimeFigureOut">
              <a:rPr lang="en-IN" smtClean="0"/>
              <a:t>29-08-2024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65C8DE-1BE4-497C-B055-701E864A1C06}"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95778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CBA08F-C74A-4DA3-AF48-FEC0A1DC10E6}" type="datetimeFigureOut">
              <a:rPr lang="en-IN" smtClean="0"/>
              <a:t>29-08-2024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65C8DE-1BE4-497C-B055-701E864A1C06}"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480371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878B4B-D839-419A-BC2C-24F71599AA3F}" type="datetimeFigureOut">
              <a:rPr lang="en-IN" smtClean="0"/>
              <a:t>29-08-2024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37C6A4-C2F0-440E-B3D0-F947F0A7B0D3}" type="slidenum">
              <a:rPr lang="en-IN" smtClean="0"/>
              <a:t>‹#›</a:t>
            </a:fld>
            <a:endParaRPr lang="en-IN"/>
          </a:p>
        </p:txBody>
      </p:sp>
    </p:spTree>
    <p:extLst>
      <p:ext uri="{BB962C8B-B14F-4D97-AF65-F5344CB8AC3E}">
        <p14:creationId xmlns:p14="http://schemas.microsoft.com/office/powerpoint/2010/main" val="1429124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CBA08F-C74A-4DA3-AF48-FEC0A1DC10E6}" type="datetimeFigureOut">
              <a:rPr lang="en-IN" smtClean="0"/>
              <a:t>29-08-2024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65C8DE-1BE4-497C-B055-701E864A1C06}"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06788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CBA08F-C74A-4DA3-AF48-FEC0A1DC10E6}" type="datetimeFigureOut">
              <a:rPr lang="en-IN" smtClean="0"/>
              <a:t>29-08-2024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65C8DE-1BE4-497C-B055-701E864A1C06}"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37660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BCBA08F-C74A-4DA3-AF48-FEC0A1DC10E6}" type="datetimeFigureOut">
              <a:rPr lang="en-IN" smtClean="0"/>
              <a:t>29-08-2024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65C8DE-1BE4-497C-B055-701E864A1C06}"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93457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BCBA08F-C74A-4DA3-AF48-FEC0A1DC10E6}" type="datetimeFigureOut">
              <a:rPr lang="en-IN" smtClean="0"/>
              <a:t>29-08-2024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665C8DE-1BE4-497C-B055-701E864A1C06}"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24461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BCBA08F-C74A-4DA3-AF48-FEC0A1DC10E6}" type="datetimeFigureOut">
              <a:rPr lang="en-IN" smtClean="0"/>
              <a:t>29-08-2024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665C8DE-1BE4-497C-B055-701E864A1C06}"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68672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CBA08F-C74A-4DA3-AF48-FEC0A1DC10E6}" type="datetimeFigureOut">
              <a:rPr lang="en-IN" smtClean="0"/>
              <a:t>29-08-2024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665C8DE-1BE4-497C-B055-701E864A1C06}" type="slidenum">
              <a:rPr lang="en-IN" smtClean="0"/>
              <a:t>‹#›</a:t>
            </a:fld>
            <a:endParaRPr lang="en-IN"/>
          </a:p>
        </p:txBody>
      </p:sp>
    </p:spTree>
    <p:extLst>
      <p:ext uri="{BB962C8B-B14F-4D97-AF65-F5344CB8AC3E}">
        <p14:creationId xmlns:p14="http://schemas.microsoft.com/office/powerpoint/2010/main" val="1087401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BCBA08F-C74A-4DA3-AF48-FEC0A1DC10E6}" type="datetimeFigureOut">
              <a:rPr lang="en-IN" smtClean="0"/>
              <a:t>29-08-2024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65C8DE-1BE4-497C-B055-701E864A1C06}"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4417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CBCBA08F-C74A-4DA3-AF48-FEC0A1DC10E6}" type="datetimeFigureOut">
              <a:rPr lang="en-IN" smtClean="0"/>
              <a:t>29-08-2024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5665C8DE-1BE4-497C-B055-701E864A1C06}"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49943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CBCBA08F-C74A-4DA3-AF48-FEC0A1DC10E6}" type="datetimeFigureOut">
              <a:rPr lang="en-IN" smtClean="0"/>
              <a:t>29-08-2024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665C8DE-1BE4-497C-B055-701E864A1C06}"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2560920"/>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9AAC9-6AF8-C1A0-84A4-BBD3196D3815}"/>
              </a:ext>
            </a:extLst>
          </p:cNvPr>
          <p:cNvSpPr>
            <a:spLocks noGrp="1"/>
          </p:cNvSpPr>
          <p:nvPr>
            <p:ph type="title"/>
          </p:nvPr>
        </p:nvSpPr>
        <p:spPr/>
        <p:txBody>
          <a:bodyPr/>
          <a:lstStyle/>
          <a:p>
            <a:r>
              <a:rPr lang="en-IN" sz="3200" b="1" cap="none">
                <a:ln w="13462">
                  <a:solidFill>
                    <a:schemeClr val="bg1"/>
                  </a:solidFill>
                  <a:prstDash val="solid"/>
                </a:ln>
                <a:solidFill>
                  <a:schemeClr val="tx1">
                    <a:lumMod val="85000"/>
                    <a:lumOff val="15000"/>
                  </a:schemeClr>
                </a:solidFill>
                <a:effectLst>
                  <a:outerShdw dist="38100" dir="2700000" algn="bl" rotWithShape="0">
                    <a:schemeClr val="accent5"/>
                  </a:outerShdw>
                </a:effectLst>
              </a:rPr>
              <a:t>EXPLORING THE CHINOOK MUSIC STORE DATABASE</a:t>
            </a:r>
            <a:endParaRPr lang="en-IN" dirty="0"/>
          </a:p>
        </p:txBody>
      </p:sp>
      <p:sp>
        <p:nvSpPr>
          <p:cNvPr id="3" name="Content Placeholder 2">
            <a:extLst>
              <a:ext uri="{FF2B5EF4-FFF2-40B4-BE49-F238E27FC236}">
                <a16:creationId xmlns:a16="http://schemas.microsoft.com/office/drawing/2014/main" id="{508CF033-2665-E2DF-87A5-0CF90C87B795}"/>
              </a:ext>
            </a:extLst>
          </p:cNvPr>
          <p:cNvSpPr>
            <a:spLocks noGrp="1"/>
          </p:cNvSpPr>
          <p:nvPr>
            <p:ph idx="1"/>
          </p:nvPr>
        </p:nvSpPr>
        <p:spPr>
          <a:xfrm>
            <a:off x="1451578" y="2360691"/>
            <a:ext cx="9603275" cy="3450613"/>
          </a:xfrm>
        </p:spPr>
        <p:txBody>
          <a:bodyPr/>
          <a:lstStyle/>
          <a:p>
            <a:r>
              <a:rPr lang="en-IN" sz="2000"/>
              <a:t>MySQL and Data Insights</a:t>
            </a:r>
          </a:p>
          <a:p>
            <a:r>
              <a:rPr lang="en-IN" sz="2000"/>
              <a:t>NAME : ROSHAN CHAWLA</a:t>
            </a:r>
          </a:p>
          <a:p>
            <a:r>
              <a:rPr lang="en-IN" sz="2000"/>
              <a:t>BATCH : MAY 2024</a:t>
            </a:r>
            <a:endParaRPr lang="en-IN" sz="2000" dirty="0"/>
          </a:p>
        </p:txBody>
      </p:sp>
      <p:pic>
        <p:nvPicPr>
          <p:cNvPr id="8" name="Picture 7" descr="A room with a record player and guitars&#10;&#10;Description automatically generated">
            <a:extLst>
              <a:ext uri="{FF2B5EF4-FFF2-40B4-BE49-F238E27FC236}">
                <a16:creationId xmlns:a16="http://schemas.microsoft.com/office/drawing/2014/main" id="{CCEFD491-A3E0-007D-8CEE-FDE7B2A430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0406" y="2035277"/>
            <a:ext cx="3898490" cy="3898490"/>
          </a:xfrm>
          <a:prstGeom prst="rect">
            <a:avLst/>
          </a:prstGeom>
        </p:spPr>
      </p:pic>
    </p:spTree>
    <p:extLst>
      <p:ext uri="{BB962C8B-B14F-4D97-AF65-F5344CB8AC3E}">
        <p14:creationId xmlns:p14="http://schemas.microsoft.com/office/powerpoint/2010/main" val="30866451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E853E9-9BC4-22D1-49C8-370D3F02AB9A}"/>
              </a:ext>
            </a:extLst>
          </p:cNvPr>
          <p:cNvSpPr txBox="1"/>
          <p:nvPr/>
        </p:nvSpPr>
        <p:spPr>
          <a:xfrm>
            <a:off x="277849" y="157316"/>
            <a:ext cx="7060016" cy="1044052"/>
          </a:xfrm>
          <a:prstGeom prst="rect">
            <a:avLst/>
          </a:prstGeom>
        </p:spPr>
        <p:txBody>
          <a:bodyPr vert="horz" lIns="91440" tIns="45720" rIns="91440" bIns="45720" rtlCol="0" anchor="ctr">
            <a:normAutofit/>
          </a:bodyPr>
          <a:lstStyle/>
          <a:p>
            <a:pPr marL="342900" indent="-228600" defTabSz="914400">
              <a:lnSpc>
                <a:spcPct val="120000"/>
              </a:lnSpc>
              <a:spcBef>
                <a:spcPct val="0"/>
              </a:spcBef>
              <a:spcAft>
                <a:spcPts val="600"/>
              </a:spcAft>
              <a:buClr>
                <a:schemeClr val="accent1"/>
              </a:buClr>
              <a:buSzPct val="160000"/>
              <a:buFont typeface="Arial" panose="020B0604020202020204" pitchFamily="34" charset="0"/>
              <a:buChar char="•"/>
            </a:pPr>
            <a:r>
              <a:rPr lang="en-US" b="1" cap="all" dirty="0"/>
              <a:t>3.4 average order value for each customer </a:t>
            </a:r>
          </a:p>
        </p:txBody>
      </p:sp>
      <p:sp>
        <p:nvSpPr>
          <p:cNvPr id="3" name="TextBox 2">
            <a:extLst>
              <a:ext uri="{FF2B5EF4-FFF2-40B4-BE49-F238E27FC236}">
                <a16:creationId xmlns:a16="http://schemas.microsoft.com/office/drawing/2014/main" id="{2E8F61B4-A256-9AF0-98CF-46E76908D6CD}"/>
              </a:ext>
            </a:extLst>
          </p:cNvPr>
          <p:cNvSpPr txBox="1"/>
          <p:nvPr/>
        </p:nvSpPr>
        <p:spPr>
          <a:xfrm>
            <a:off x="167148" y="1519722"/>
            <a:ext cx="7060016" cy="3785652"/>
          </a:xfrm>
          <a:prstGeom prst="rect">
            <a:avLst/>
          </a:prstGeom>
          <a:noFill/>
        </p:spPr>
        <p:txBody>
          <a:bodyPr wrap="square" rtlCol="0">
            <a:spAutoFit/>
          </a:bodyPr>
          <a:lstStyle/>
          <a:p>
            <a:pPr marL="342900" indent="-342900">
              <a:buFont typeface="+mj-lt"/>
              <a:buAutoNum type="arabicPeriod"/>
            </a:pPr>
            <a:r>
              <a:rPr lang="en-US" sz="1600" dirty="0"/>
              <a:t>François Tremblay has the highest average order value at 11.11, indicating that this customer spends more per order compared to others.</a:t>
            </a:r>
          </a:p>
          <a:p>
            <a:pPr marL="342900" indent="-342900">
              <a:buFont typeface="+mj-lt"/>
              <a:buAutoNum type="arabicPeriod"/>
            </a:pPr>
            <a:endParaRPr lang="en-US" sz="1600" dirty="0"/>
          </a:p>
          <a:p>
            <a:pPr marL="342900" indent="-342900">
              <a:buFont typeface="+mj-lt"/>
              <a:buAutoNum type="arabicPeriod"/>
            </a:pPr>
            <a:r>
              <a:rPr lang="en-US" sz="1600" dirty="0"/>
              <a:t>Customers like Helena </a:t>
            </a:r>
            <a:r>
              <a:rPr lang="en-US" sz="1600" dirty="0" err="1"/>
              <a:t>Holý</a:t>
            </a:r>
            <a:r>
              <a:rPr lang="en-US" sz="1600" dirty="0"/>
              <a:t> and Robert Brown also have high average order values above 10, showing they are likely to be high-value customers.</a:t>
            </a:r>
          </a:p>
          <a:p>
            <a:pPr marL="342900" indent="-342900">
              <a:buFont typeface="+mj-lt"/>
              <a:buAutoNum type="arabicPeriod"/>
            </a:pPr>
            <a:endParaRPr lang="en-US" sz="1600" dirty="0"/>
          </a:p>
          <a:p>
            <a:pPr marL="342900" indent="-342900">
              <a:buFont typeface="+mj-lt"/>
              <a:buAutoNum type="arabicPeriod"/>
            </a:pPr>
            <a:r>
              <a:rPr lang="en-US" sz="1600" dirty="0"/>
              <a:t>A significant number of customers have average order values ranging between 7 and 9, suggesting a moderate spending pattern across the customer base.</a:t>
            </a:r>
          </a:p>
          <a:p>
            <a:pPr marL="342900" indent="-342900">
              <a:buFont typeface="+mj-lt"/>
              <a:buAutoNum type="arabicPeriod"/>
            </a:pPr>
            <a:endParaRPr lang="en-US" sz="1600" dirty="0"/>
          </a:p>
          <a:p>
            <a:pPr marL="342900" indent="-342900">
              <a:buFont typeface="+mj-lt"/>
              <a:buAutoNum type="arabicPeriod"/>
            </a:pPr>
            <a:r>
              <a:rPr lang="en-US" sz="1600" dirty="0"/>
              <a:t>Customers like Kara Nielsen and Mark Philips have significantly lower average order values, with Mark Philips having the lowest at 2.97, indicating more frequent but smaller purchases.</a:t>
            </a:r>
          </a:p>
          <a:p>
            <a:pPr marL="342900" indent="-342900">
              <a:buFont typeface="+mj-lt"/>
              <a:buAutoNum type="arabicPeriod"/>
            </a:pPr>
            <a:endParaRPr lang="en-US" sz="1600" dirty="0"/>
          </a:p>
          <a:p>
            <a:pPr marL="342900" indent="-342900">
              <a:buFont typeface="+mj-lt"/>
              <a:buAutoNum type="arabicPeriod"/>
            </a:pPr>
            <a:r>
              <a:rPr lang="en-US" sz="1600" dirty="0"/>
              <a:t>The data shows a wide range of average order values, reflecting diverse spending behaviors among the customers.</a:t>
            </a:r>
            <a:endParaRPr lang="en-IN" sz="1600" dirty="0"/>
          </a:p>
        </p:txBody>
      </p:sp>
      <p:pic>
        <p:nvPicPr>
          <p:cNvPr id="2" name="Picture 1">
            <a:extLst>
              <a:ext uri="{FF2B5EF4-FFF2-40B4-BE49-F238E27FC236}">
                <a16:creationId xmlns:a16="http://schemas.microsoft.com/office/drawing/2014/main" id="{E6CA7677-67AF-9531-4443-D1BD57C1B296}"/>
              </a:ext>
            </a:extLst>
          </p:cNvPr>
          <p:cNvPicPr>
            <a:picLocks noChangeAspect="1"/>
          </p:cNvPicPr>
          <p:nvPr/>
        </p:nvPicPr>
        <p:blipFill>
          <a:blip r:embed="rId2"/>
          <a:stretch>
            <a:fillRect/>
          </a:stretch>
        </p:blipFill>
        <p:spPr>
          <a:xfrm>
            <a:off x="8295654" y="1046103"/>
            <a:ext cx="2946720" cy="4415809"/>
          </a:xfrm>
          <a:prstGeom prst="rect">
            <a:avLst/>
          </a:prstGeom>
        </p:spPr>
      </p:pic>
    </p:spTree>
    <p:extLst>
      <p:ext uri="{BB962C8B-B14F-4D97-AF65-F5344CB8AC3E}">
        <p14:creationId xmlns:p14="http://schemas.microsoft.com/office/powerpoint/2010/main" val="3149474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E853E9-9BC4-22D1-49C8-370D3F02AB9A}"/>
              </a:ext>
            </a:extLst>
          </p:cNvPr>
          <p:cNvSpPr txBox="1"/>
          <p:nvPr/>
        </p:nvSpPr>
        <p:spPr>
          <a:xfrm>
            <a:off x="419919" y="391458"/>
            <a:ext cx="7060016" cy="1044052"/>
          </a:xfrm>
          <a:prstGeom prst="rect">
            <a:avLst/>
          </a:prstGeom>
        </p:spPr>
        <p:txBody>
          <a:bodyPr vert="horz" lIns="91440" tIns="45720" rIns="91440" bIns="45720" rtlCol="0" anchor="ctr">
            <a:normAutofit/>
          </a:bodyPr>
          <a:lstStyle/>
          <a:p>
            <a:pPr marL="342900" indent="-228600" defTabSz="914400">
              <a:lnSpc>
                <a:spcPct val="120000"/>
              </a:lnSpc>
              <a:spcBef>
                <a:spcPct val="0"/>
              </a:spcBef>
              <a:spcAft>
                <a:spcPts val="600"/>
              </a:spcAft>
              <a:buClr>
                <a:schemeClr val="accent1"/>
              </a:buClr>
              <a:buSzPct val="160000"/>
              <a:buFont typeface="Arial" panose="020B0604020202020204" pitchFamily="34" charset="0"/>
              <a:buChar char="•"/>
            </a:pPr>
            <a:r>
              <a:rPr lang="en-US" b="1" cap="all" dirty="0"/>
              <a:t>3.5 total revenue generated by each customer</a:t>
            </a:r>
          </a:p>
        </p:txBody>
      </p:sp>
      <p:sp>
        <p:nvSpPr>
          <p:cNvPr id="3" name="TextBox 2">
            <a:extLst>
              <a:ext uri="{FF2B5EF4-FFF2-40B4-BE49-F238E27FC236}">
                <a16:creationId xmlns:a16="http://schemas.microsoft.com/office/drawing/2014/main" id="{2E8F61B4-A256-9AF0-98CF-46E76908D6CD}"/>
              </a:ext>
            </a:extLst>
          </p:cNvPr>
          <p:cNvSpPr txBox="1"/>
          <p:nvPr/>
        </p:nvSpPr>
        <p:spPr>
          <a:xfrm>
            <a:off x="298780" y="1435510"/>
            <a:ext cx="7060016" cy="4278094"/>
          </a:xfrm>
          <a:prstGeom prst="rect">
            <a:avLst/>
          </a:prstGeom>
          <a:noFill/>
        </p:spPr>
        <p:txBody>
          <a:bodyPr wrap="square" rtlCol="0">
            <a:spAutoFit/>
          </a:bodyPr>
          <a:lstStyle/>
          <a:p>
            <a:pPr marL="342900" indent="-342900">
              <a:buFont typeface="+mj-lt"/>
              <a:buAutoNum type="arabicPeriod"/>
            </a:pPr>
            <a:r>
              <a:rPr lang="en-US" sz="1600" dirty="0" err="1"/>
              <a:t>František</a:t>
            </a:r>
            <a:r>
              <a:rPr lang="en-US" sz="1600" dirty="0"/>
              <a:t> </a:t>
            </a:r>
            <a:r>
              <a:rPr lang="en-US" sz="1600" dirty="0" err="1"/>
              <a:t>Wichterlová</a:t>
            </a:r>
            <a:r>
              <a:rPr lang="en-US" sz="1600" dirty="0"/>
              <a:t> is the highest revenue-generating customer, contributing 144.54 in total revenue.</a:t>
            </a:r>
          </a:p>
          <a:p>
            <a:pPr marL="342900" indent="-342900">
              <a:buFont typeface="+mj-lt"/>
              <a:buAutoNum type="arabicPeriod"/>
            </a:pPr>
            <a:endParaRPr lang="en-US" sz="1600" dirty="0"/>
          </a:p>
          <a:p>
            <a:pPr marL="342900" indent="-342900">
              <a:buFont typeface="+mj-lt"/>
              <a:buAutoNum type="arabicPeriod"/>
            </a:pPr>
            <a:r>
              <a:rPr lang="en-US" sz="1600" dirty="0"/>
              <a:t>Customers like Helena </a:t>
            </a:r>
            <a:r>
              <a:rPr lang="en-US" sz="1600" dirty="0" err="1"/>
              <a:t>Holý</a:t>
            </a:r>
            <a:r>
              <a:rPr lang="en-US" sz="1600" dirty="0"/>
              <a:t>, Hugh O'Reilly, and Manoj Pareek also have high total revenues, each exceeding 100, indicating they are key contributors to the business.</a:t>
            </a:r>
          </a:p>
          <a:p>
            <a:pPr marL="342900" indent="-342900">
              <a:buFont typeface="+mj-lt"/>
              <a:buAutoNum type="arabicPeriod"/>
            </a:pPr>
            <a:endParaRPr lang="en-US" sz="1600" dirty="0"/>
          </a:p>
          <a:p>
            <a:pPr marL="342900" indent="-342900">
              <a:buFont typeface="+mj-lt"/>
              <a:buAutoNum type="arabicPeriod"/>
            </a:pPr>
            <a:r>
              <a:rPr lang="en-US" sz="1600" dirty="0"/>
              <a:t>The revenue distribution spans a wide range, with the top customers generating significantly more revenue than those at the lower end of the spectrum, such as Mark Philips, who has the lowest total revenue at 29.7.</a:t>
            </a:r>
          </a:p>
          <a:p>
            <a:pPr marL="342900" indent="-342900">
              <a:buFont typeface="+mj-lt"/>
              <a:buAutoNum type="arabicPeriod"/>
            </a:pPr>
            <a:endParaRPr lang="en-US" sz="1600" dirty="0"/>
          </a:p>
          <a:p>
            <a:pPr marL="342900" indent="-342900">
              <a:buFont typeface="+mj-lt"/>
              <a:buAutoNum type="arabicPeriod"/>
            </a:pPr>
            <a:r>
              <a:rPr lang="en-US" sz="1600" dirty="0"/>
              <a:t>A large number of customers contribute between 70 and 100 in total revenue, showing a strong middle-tier customer base.</a:t>
            </a:r>
          </a:p>
          <a:p>
            <a:pPr marL="342900" indent="-342900">
              <a:buFont typeface="+mj-lt"/>
              <a:buAutoNum type="arabicPeriod"/>
            </a:pPr>
            <a:endParaRPr lang="en-US" sz="1600" dirty="0"/>
          </a:p>
          <a:p>
            <a:pPr marL="342900" indent="-342900">
              <a:buFont typeface="+mj-lt"/>
              <a:buAutoNum type="arabicPeriod"/>
            </a:pPr>
            <a:r>
              <a:rPr lang="en-US" sz="1600" dirty="0"/>
              <a:t>few customers, such as Kara Nielsen and Robert Brown, contribute relatively lower revenue, suggesting they may be infrequent purchasers or focus on lower-priced items.</a:t>
            </a:r>
            <a:endParaRPr lang="en-IN" sz="1600" dirty="0"/>
          </a:p>
        </p:txBody>
      </p:sp>
      <p:pic>
        <p:nvPicPr>
          <p:cNvPr id="5" name="Picture 4">
            <a:extLst>
              <a:ext uri="{FF2B5EF4-FFF2-40B4-BE49-F238E27FC236}">
                <a16:creationId xmlns:a16="http://schemas.microsoft.com/office/drawing/2014/main" id="{8E2E1DBE-F98D-06A1-8649-272B063AE284}"/>
              </a:ext>
            </a:extLst>
          </p:cNvPr>
          <p:cNvPicPr>
            <a:picLocks noChangeAspect="1"/>
          </p:cNvPicPr>
          <p:nvPr/>
        </p:nvPicPr>
        <p:blipFill>
          <a:blip r:embed="rId2"/>
          <a:stretch>
            <a:fillRect/>
          </a:stretch>
        </p:blipFill>
        <p:spPr>
          <a:xfrm>
            <a:off x="8196064" y="1060420"/>
            <a:ext cx="3372704" cy="4737160"/>
          </a:xfrm>
          <a:prstGeom prst="rect">
            <a:avLst/>
          </a:prstGeom>
        </p:spPr>
      </p:pic>
    </p:spTree>
    <p:extLst>
      <p:ext uri="{BB962C8B-B14F-4D97-AF65-F5344CB8AC3E}">
        <p14:creationId xmlns:p14="http://schemas.microsoft.com/office/powerpoint/2010/main" val="3571294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E853E9-9BC4-22D1-49C8-370D3F02AB9A}"/>
              </a:ext>
            </a:extLst>
          </p:cNvPr>
          <p:cNvSpPr txBox="1"/>
          <p:nvPr/>
        </p:nvSpPr>
        <p:spPr>
          <a:xfrm>
            <a:off x="400255" y="273470"/>
            <a:ext cx="10680700" cy="1044052"/>
          </a:xfrm>
          <a:prstGeom prst="rect">
            <a:avLst/>
          </a:prstGeom>
        </p:spPr>
        <p:txBody>
          <a:bodyPr vert="horz" lIns="91440" tIns="45720" rIns="91440" bIns="45720" rtlCol="0" anchor="ctr">
            <a:normAutofit/>
          </a:bodyPr>
          <a:lstStyle/>
          <a:p>
            <a:pPr marL="342900" indent="-228600" defTabSz="914400">
              <a:lnSpc>
                <a:spcPct val="120000"/>
              </a:lnSpc>
              <a:spcBef>
                <a:spcPct val="0"/>
              </a:spcBef>
              <a:spcAft>
                <a:spcPts val="600"/>
              </a:spcAft>
              <a:buClr>
                <a:schemeClr val="accent1"/>
              </a:buClr>
              <a:buSzPct val="160000"/>
              <a:buFont typeface="Arial" panose="020B0604020202020204" pitchFamily="34" charset="0"/>
              <a:buChar char="•"/>
            </a:pPr>
            <a:r>
              <a:rPr lang="en-US" b="1" cap="all" dirty="0"/>
              <a:t>3.6 three albums -- prioritized for advertising and promotion in the USA based on genre sales analysis</a:t>
            </a:r>
            <a:endParaRPr lang="en-IN" b="1" cap="all" dirty="0"/>
          </a:p>
        </p:txBody>
      </p:sp>
      <p:graphicFrame>
        <p:nvGraphicFramePr>
          <p:cNvPr id="7" name="Table 6">
            <a:extLst>
              <a:ext uri="{FF2B5EF4-FFF2-40B4-BE49-F238E27FC236}">
                <a16:creationId xmlns:a16="http://schemas.microsoft.com/office/drawing/2014/main" id="{ECEDDB2A-9003-656E-3CBF-CF4C1876CFE2}"/>
              </a:ext>
            </a:extLst>
          </p:cNvPr>
          <p:cNvGraphicFramePr>
            <a:graphicFrameLocks noGrp="1"/>
          </p:cNvGraphicFramePr>
          <p:nvPr>
            <p:extLst>
              <p:ext uri="{D42A27DB-BD31-4B8C-83A1-F6EECF244321}">
                <p14:modId xmlns:p14="http://schemas.microsoft.com/office/powerpoint/2010/main" val="556293528"/>
              </p:ext>
            </p:extLst>
          </p:nvPr>
        </p:nvGraphicFramePr>
        <p:xfrm>
          <a:off x="117987" y="1505439"/>
          <a:ext cx="6794090" cy="1386476"/>
        </p:xfrm>
        <a:graphic>
          <a:graphicData uri="http://schemas.openxmlformats.org/drawingml/2006/table">
            <a:tbl>
              <a:tblPr firstRow="1" firstCol="1" bandRow="1">
                <a:tableStyleId>{5C22544A-7EE6-4342-B048-85BDC9FD1C3A}</a:tableStyleId>
              </a:tblPr>
              <a:tblGrid>
                <a:gridCol w="757084">
                  <a:extLst>
                    <a:ext uri="{9D8B030D-6E8A-4147-A177-3AD203B41FA5}">
                      <a16:colId xmlns:a16="http://schemas.microsoft.com/office/drawing/2014/main" val="2751596608"/>
                    </a:ext>
                  </a:extLst>
                </a:gridCol>
                <a:gridCol w="1012723">
                  <a:extLst>
                    <a:ext uri="{9D8B030D-6E8A-4147-A177-3AD203B41FA5}">
                      <a16:colId xmlns:a16="http://schemas.microsoft.com/office/drawing/2014/main" val="51213288"/>
                    </a:ext>
                  </a:extLst>
                </a:gridCol>
                <a:gridCol w="865238">
                  <a:extLst>
                    <a:ext uri="{9D8B030D-6E8A-4147-A177-3AD203B41FA5}">
                      <a16:colId xmlns:a16="http://schemas.microsoft.com/office/drawing/2014/main" val="1014925705"/>
                    </a:ext>
                  </a:extLst>
                </a:gridCol>
                <a:gridCol w="2753720">
                  <a:extLst>
                    <a:ext uri="{9D8B030D-6E8A-4147-A177-3AD203B41FA5}">
                      <a16:colId xmlns:a16="http://schemas.microsoft.com/office/drawing/2014/main" val="2529957921"/>
                    </a:ext>
                  </a:extLst>
                </a:gridCol>
                <a:gridCol w="1405325">
                  <a:extLst>
                    <a:ext uri="{9D8B030D-6E8A-4147-A177-3AD203B41FA5}">
                      <a16:colId xmlns:a16="http://schemas.microsoft.com/office/drawing/2014/main" val="2763217366"/>
                    </a:ext>
                  </a:extLst>
                </a:gridCol>
              </a:tblGrid>
              <a:tr h="510060">
                <a:tc>
                  <a:txBody>
                    <a:bodyPr/>
                    <a:lstStyle/>
                    <a:p>
                      <a:pPr marL="0" marR="0" algn="ctr">
                        <a:lnSpc>
                          <a:spcPct val="115000"/>
                        </a:lnSpc>
                        <a:spcBef>
                          <a:spcPts val="0"/>
                        </a:spcBef>
                        <a:spcAft>
                          <a:spcPts val="0"/>
                        </a:spcAft>
                      </a:pPr>
                      <a:r>
                        <a:rPr lang="en-IN" sz="1100" dirty="0" err="1">
                          <a:effectLst/>
                        </a:rPr>
                        <a:t>genre_id</a:t>
                      </a:r>
                      <a:endParaRPr lang="en-IN" sz="1100" dirty="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IN" sz="1100" dirty="0" err="1">
                          <a:effectLst/>
                        </a:rPr>
                        <a:t>genre_name</a:t>
                      </a:r>
                      <a:endParaRPr lang="en-IN" sz="1100" dirty="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IN" sz="1100" dirty="0" err="1">
                          <a:effectLst/>
                        </a:rPr>
                        <a:t>album_id</a:t>
                      </a:r>
                      <a:endParaRPr lang="en-IN" sz="1100" dirty="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IN" sz="1100" dirty="0" err="1">
                          <a:effectLst/>
                        </a:rPr>
                        <a:t>new_record_label</a:t>
                      </a:r>
                      <a:endParaRPr lang="en-IN" sz="1100" dirty="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pPr>
                      <a:r>
                        <a:rPr lang="en-IN" sz="1100" dirty="0" err="1">
                          <a:effectLst/>
                        </a:rPr>
                        <a:t>total_genre_sales</a:t>
                      </a:r>
                      <a:endParaRPr lang="en-IN" sz="1100" dirty="0">
                        <a:effectLs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1373368133"/>
                  </a:ext>
                </a:extLst>
              </a:tr>
              <a:tr h="253010">
                <a:tc>
                  <a:txBody>
                    <a:bodyPr/>
                    <a:lstStyle/>
                    <a:p>
                      <a:pPr marL="0" marR="0" algn="r">
                        <a:lnSpc>
                          <a:spcPct val="115000"/>
                        </a:lnSpc>
                        <a:spcBef>
                          <a:spcPts val="0"/>
                        </a:spcBef>
                        <a:spcAft>
                          <a:spcPts val="0"/>
                        </a:spcAft>
                      </a:pPr>
                      <a:r>
                        <a:rPr lang="en-IN" sz="1100">
                          <a:effectLst/>
                        </a:rPr>
                        <a:t>1</a:t>
                      </a:r>
                      <a:endParaRPr lang="en-IN"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nSpc>
                          <a:spcPct val="115000"/>
                        </a:lnSpc>
                        <a:spcBef>
                          <a:spcPts val="0"/>
                        </a:spcBef>
                        <a:spcAft>
                          <a:spcPts val="0"/>
                        </a:spcAft>
                      </a:pPr>
                      <a:r>
                        <a:rPr lang="en-IN" sz="1100">
                          <a:effectLst/>
                        </a:rPr>
                        <a:t>Rock</a:t>
                      </a:r>
                      <a:endParaRPr lang="en-IN"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r">
                        <a:lnSpc>
                          <a:spcPct val="115000"/>
                        </a:lnSpc>
                        <a:spcBef>
                          <a:spcPts val="0"/>
                        </a:spcBef>
                        <a:spcAft>
                          <a:spcPts val="0"/>
                        </a:spcAft>
                      </a:pPr>
                      <a:r>
                        <a:rPr lang="en-IN" sz="1100">
                          <a:effectLst/>
                        </a:rPr>
                        <a:t>163</a:t>
                      </a:r>
                      <a:endParaRPr lang="en-IN"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nSpc>
                          <a:spcPct val="115000"/>
                        </a:lnSpc>
                        <a:spcBef>
                          <a:spcPts val="0"/>
                        </a:spcBef>
                        <a:spcAft>
                          <a:spcPts val="0"/>
                        </a:spcAft>
                      </a:pPr>
                      <a:r>
                        <a:rPr lang="en-IN" sz="1100">
                          <a:effectLst/>
                        </a:rPr>
                        <a:t>From The Muddy Banks Of The Wishkah [live]</a:t>
                      </a:r>
                      <a:endParaRPr lang="en-IN"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r">
                        <a:lnSpc>
                          <a:spcPct val="115000"/>
                        </a:lnSpc>
                        <a:spcBef>
                          <a:spcPts val="0"/>
                        </a:spcBef>
                        <a:spcAft>
                          <a:spcPts val="0"/>
                        </a:spcAft>
                      </a:pPr>
                      <a:r>
                        <a:rPr lang="en-IN" sz="1100">
                          <a:effectLst/>
                        </a:rPr>
                        <a:t>27.72</a:t>
                      </a:r>
                      <a:endParaRPr lang="en-IN" sz="1100">
                        <a:effectLs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676793839"/>
                  </a:ext>
                </a:extLst>
              </a:tr>
              <a:tr h="253010">
                <a:tc>
                  <a:txBody>
                    <a:bodyPr/>
                    <a:lstStyle/>
                    <a:p>
                      <a:pPr marL="0" marR="0" algn="r">
                        <a:lnSpc>
                          <a:spcPct val="115000"/>
                        </a:lnSpc>
                        <a:spcBef>
                          <a:spcPts val="0"/>
                        </a:spcBef>
                        <a:spcAft>
                          <a:spcPts val="0"/>
                        </a:spcAft>
                      </a:pPr>
                      <a:r>
                        <a:rPr lang="en-IN" sz="1100">
                          <a:effectLst/>
                        </a:rPr>
                        <a:t>1</a:t>
                      </a:r>
                      <a:endParaRPr lang="en-IN"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nSpc>
                          <a:spcPct val="115000"/>
                        </a:lnSpc>
                        <a:spcBef>
                          <a:spcPts val="0"/>
                        </a:spcBef>
                        <a:spcAft>
                          <a:spcPts val="0"/>
                        </a:spcAft>
                      </a:pPr>
                      <a:r>
                        <a:rPr lang="en-IN" sz="1100">
                          <a:effectLst/>
                        </a:rPr>
                        <a:t>Rock</a:t>
                      </a:r>
                      <a:endParaRPr lang="en-IN"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r">
                        <a:lnSpc>
                          <a:spcPct val="115000"/>
                        </a:lnSpc>
                        <a:spcBef>
                          <a:spcPts val="0"/>
                        </a:spcBef>
                        <a:spcAft>
                          <a:spcPts val="0"/>
                        </a:spcAft>
                      </a:pPr>
                      <a:r>
                        <a:rPr lang="en-IN" sz="1100">
                          <a:effectLst/>
                        </a:rPr>
                        <a:t>120</a:t>
                      </a:r>
                      <a:endParaRPr lang="en-IN"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nSpc>
                          <a:spcPct val="115000"/>
                        </a:lnSpc>
                        <a:spcBef>
                          <a:spcPts val="0"/>
                        </a:spcBef>
                        <a:spcAft>
                          <a:spcPts val="0"/>
                        </a:spcAft>
                      </a:pPr>
                      <a:r>
                        <a:rPr lang="en-IN" sz="1100">
                          <a:effectLst/>
                        </a:rPr>
                        <a:t>Are You Experienced?</a:t>
                      </a:r>
                      <a:endParaRPr lang="en-IN"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r">
                        <a:lnSpc>
                          <a:spcPct val="115000"/>
                        </a:lnSpc>
                        <a:spcBef>
                          <a:spcPts val="0"/>
                        </a:spcBef>
                        <a:spcAft>
                          <a:spcPts val="0"/>
                        </a:spcAft>
                      </a:pPr>
                      <a:r>
                        <a:rPr lang="en-IN" sz="1100">
                          <a:effectLst/>
                        </a:rPr>
                        <a:t>27.72</a:t>
                      </a:r>
                      <a:endParaRPr lang="en-IN" sz="1100">
                        <a:effectLs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1096304585"/>
                  </a:ext>
                </a:extLst>
              </a:tr>
              <a:tr h="253010">
                <a:tc>
                  <a:txBody>
                    <a:bodyPr/>
                    <a:lstStyle/>
                    <a:p>
                      <a:pPr marL="0" marR="0" algn="r">
                        <a:lnSpc>
                          <a:spcPct val="115000"/>
                        </a:lnSpc>
                        <a:spcBef>
                          <a:spcPts val="0"/>
                        </a:spcBef>
                        <a:spcAft>
                          <a:spcPts val="0"/>
                        </a:spcAft>
                      </a:pPr>
                      <a:r>
                        <a:rPr lang="en-IN" sz="1100">
                          <a:effectLst/>
                        </a:rPr>
                        <a:t>1</a:t>
                      </a:r>
                      <a:endParaRPr lang="en-IN"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nSpc>
                          <a:spcPct val="115000"/>
                        </a:lnSpc>
                        <a:spcBef>
                          <a:spcPts val="0"/>
                        </a:spcBef>
                        <a:spcAft>
                          <a:spcPts val="0"/>
                        </a:spcAft>
                      </a:pPr>
                      <a:r>
                        <a:rPr lang="en-IN" sz="1100">
                          <a:effectLst/>
                        </a:rPr>
                        <a:t>Rock</a:t>
                      </a:r>
                      <a:endParaRPr lang="en-IN"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r">
                        <a:lnSpc>
                          <a:spcPct val="115000"/>
                        </a:lnSpc>
                        <a:spcBef>
                          <a:spcPts val="0"/>
                        </a:spcBef>
                        <a:spcAft>
                          <a:spcPts val="0"/>
                        </a:spcAft>
                      </a:pPr>
                      <a:r>
                        <a:rPr lang="en-IN" sz="1100">
                          <a:effectLst/>
                        </a:rPr>
                        <a:t>214</a:t>
                      </a:r>
                      <a:endParaRPr lang="en-IN"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nSpc>
                          <a:spcPct val="115000"/>
                        </a:lnSpc>
                        <a:spcBef>
                          <a:spcPts val="0"/>
                        </a:spcBef>
                        <a:spcAft>
                          <a:spcPts val="0"/>
                        </a:spcAft>
                      </a:pPr>
                      <a:r>
                        <a:rPr lang="en-IN" sz="1100">
                          <a:effectLst/>
                        </a:rPr>
                        <a:t>The Doors</a:t>
                      </a:r>
                      <a:endParaRPr lang="en-IN"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r">
                        <a:lnSpc>
                          <a:spcPct val="115000"/>
                        </a:lnSpc>
                        <a:spcBef>
                          <a:spcPts val="0"/>
                        </a:spcBef>
                        <a:spcAft>
                          <a:spcPts val="0"/>
                        </a:spcAft>
                      </a:pPr>
                      <a:r>
                        <a:rPr lang="en-IN" sz="1100" dirty="0">
                          <a:effectLst/>
                        </a:rPr>
                        <a:t>26.73</a:t>
                      </a:r>
                      <a:endParaRPr lang="en-IN" sz="1100" dirty="0">
                        <a:effectLs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2717508387"/>
                  </a:ext>
                </a:extLst>
              </a:tr>
            </a:tbl>
          </a:graphicData>
        </a:graphic>
      </p:graphicFrame>
      <p:graphicFrame>
        <p:nvGraphicFramePr>
          <p:cNvPr id="8" name="Chart 7">
            <a:extLst>
              <a:ext uri="{FF2B5EF4-FFF2-40B4-BE49-F238E27FC236}">
                <a16:creationId xmlns:a16="http://schemas.microsoft.com/office/drawing/2014/main" id="{F58F646C-6632-73BE-D4DB-9EC95B7F275D}"/>
              </a:ext>
            </a:extLst>
          </p:cNvPr>
          <p:cNvGraphicFramePr/>
          <p:nvPr>
            <p:extLst>
              <p:ext uri="{D42A27DB-BD31-4B8C-83A1-F6EECF244321}">
                <p14:modId xmlns:p14="http://schemas.microsoft.com/office/powerpoint/2010/main" val="1071852735"/>
              </p:ext>
            </p:extLst>
          </p:nvPr>
        </p:nvGraphicFramePr>
        <p:xfrm>
          <a:off x="7148052" y="1136494"/>
          <a:ext cx="45720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8">
            <a:extLst>
              <a:ext uri="{FF2B5EF4-FFF2-40B4-BE49-F238E27FC236}">
                <a16:creationId xmlns:a16="http://schemas.microsoft.com/office/drawing/2014/main" id="{4436D18B-F02B-D480-A06D-E8A93427A1C9}"/>
              </a:ext>
            </a:extLst>
          </p:cNvPr>
          <p:cNvSpPr txBox="1"/>
          <p:nvPr/>
        </p:nvSpPr>
        <p:spPr>
          <a:xfrm>
            <a:off x="471948" y="3237148"/>
            <a:ext cx="5882558" cy="3186385"/>
          </a:xfrm>
          <a:prstGeom prst="rect">
            <a:avLst/>
          </a:prstGeom>
          <a:noFill/>
        </p:spPr>
        <p:txBody>
          <a:bodyPr wrap="square" rtlCol="0">
            <a:spAutoFit/>
          </a:bodyPr>
          <a:lstStyle/>
          <a:p>
            <a:pPr marL="342900" marR="0" lvl="0" indent="-342900">
              <a:lnSpc>
                <a:spcPct val="104000"/>
              </a:lnSpc>
              <a:spcBef>
                <a:spcPts val="0"/>
              </a:spcBef>
              <a:spcAft>
                <a:spcPts val="0"/>
              </a:spcAft>
              <a:buSzPts val="1000"/>
              <a:buFont typeface="+mj-lt"/>
              <a:buAutoNum type="arabicPeriod"/>
              <a:tabLst>
                <a:tab pos="457200" algn="l"/>
              </a:tabLst>
            </a:pPr>
            <a:r>
              <a:rPr lang="en-IN" sz="1600" b="1" dirty="0"/>
              <a:t>Genre Popularity: </a:t>
            </a:r>
            <a:r>
              <a:rPr lang="en-IN" sz="1600" dirty="0"/>
              <a:t>Rock is the dominant genre with the highest total sales figures. The top three albums all belong to this genre, indicating a strong market preference for Rock music in the USA.</a:t>
            </a:r>
          </a:p>
          <a:p>
            <a:pPr marL="342900" marR="0" lvl="0" indent="-342900">
              <a:lnSpc>
                <a:spcPct val="104000"/>
              </a:lnSpc>
              <a:spcBef>
                <a:spcPts val="0"/>
              </a:spcBef>
              <a:spcAft>
                <a:spcPts val="0"/>
              </a:spcAft>
              <a:buSzPts val="1000"/>
              <a:buFont typeface="+mj-lt"/>
              <a:buAutoNum type="arabicPeriod"/>
              <a:tabLst>
                <a:tab pos="457200" algn="l"/>
              </a:tabLst>
            </a:pPr>
            <a:endParaRPr lang="en-IN" sz="1600" dirty="0"/>
          </a:p>
          <a:p>
            <a:pPr marL="342900" marR="0" lvl="0" indent="-342900">
              <a:lnSpc>
                <a:spcPct val="104000"/>
              </a:lnSpc>
              <a:spcBef>
                <a:spcPts val="0"/>
              </a:spcBef>
              <a:spcAft>
                <a:spcPts val="0"/>
              </a:spcAft>
              <a:buSzPts val="1000"/>
              <a:buFont typeface="+mj-lt"/>
              <a:buAutoNum type="arabicPeriod"/>
              <a:tabLst>
                <a:tab pos="457200" algn="l"/>
              </a:tabLst>
            </a:pPr>
            <a:r>
              <a:rPr lang="en-IN" sz="1600" b="1" dirty="0"/>
              <a:t>Sales Figures: </a:t>
            </a:r>
            <a:r>
              <a:rPr lang="en-IN" sz="1600" dirty="0"/>
              <a:t>The selected albums have the highest total genre sales, making them strong candidates for promotion.</a:t>
            </a:r>
          </a:p>
          <a:p>
            <a:pPr marL="342900" marR="0" lvl="0" indent="-342900">
              <a:lnSpc>
                <a:spcPct val="104000"/>
              </a:lnSpc>
              <a:spcBef>
                <a:spcPts val="0"/>
              </a:spcBef>
              <a:spcAft>
                <a:spcPts val="0"/>
              </a:spcAft>
              <a:buSzPts val="1000"/>
              <a:buFont typeface="+mj-lt"/>
              <a:buAutoNum type="arabicPeriod"/>
              <a:tabLst>
                <a:tab pos="457200" algn="l"/>
              </a:tabLst>
            </a:pPr>
            <a:endParaRPr lang="en-IN" sz="1600" dirty="0"/>
          </a:p>
          <a:p>
            <a:pPr marR="0">
              <a:lnSpc>
                <a:spcPct val="104000"/>
              </a:lnSpc>
              <a:spcBef>
                <a:spcPts val="0"/>
              </a:spcBef>
              <a:spcAft>
                <a:spcPts val="0"/>
              </a:spcAft>
            </a:pPr>
            <a:r>
              <a:rPr lang="en-IN" sz="1600" dirty="0"/>
              <a:t>Given the strong sales performance of these albums in the Rock genre, they should be prioritized for advertising and promotion in the USA to capitalize on their popularity.</a:t>
            </a:r>
          </a:p>
          <a:p>
            <a:endParaRPr lang="en-IN" dirty="0"/>
          </a:p>
        </p:txBody>
      </p:sp>
    </p:spTree>
    <p:extLst>
      <p:ext uri="{BB962C8B-B14F-4D97-AF65-F5344CB8AC3E}">
        <p14:creationId xmlns:p14="http://schemas.microsoft.com/office/powerpoint/2010/main" val="31170773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E853E9-9BC4-22D1-49C8-370D3F02AB9A}"/>
              </a:ext>
            </a:extLst>
          </p:cNvPr>
          <p:cNvSpPr txBox="1"/>
          <p:nvPr/>
        </p:nvSpPr>
        <p:spPr>
          <a:xfrm>
            <a:off x="400255" y="273470"/>
            <a:ext cx="10680700" cy="1044052"/>
          </a:xfrm>
          <a:prstGeom prst="rect">
            <a:avLst/>
          </a:prstGeom>
        </p:spPr>
        <p:txBody>
          <a:bodyPr vert="horz" lIns="91440" tIns="45720" rIns="91440" bIns="45720" rtlCol="0" anchor="ctr">
            <a:normAutofit/>
          </a:bodyPr>
          <a:lstStyle/>
          <a:p>
            <a:pPr marL="342900" indent="-228600" defTabSz="914400">
              <a:lnSpc>
                <a:spcPct val="120000"/>
              </a:lnSpc>
              <a:spcBef>
                <a:spcPct val="0"/>
              </a:spcBef>
              <a:spcAft>
                <a:spcPts val="600"/>
              </a:spcAft>
              <a:buClr>
                <a:schemeClr val="accent1"/>
              </a:buClr>
              <a:buSzPct val="160000"/>
              <a:buFont typeface="Arial" panose="020B0604020202020204" pitchFamily="34" charset="0"/>
              <a:buChar char="•"/>
            </a:pPr>
            <a:r>
              <a:rPr lang="en-IN" b="1" cap="all" dirty="0"/>
              <a:t>3.7 </a:t>
            </a:r>
            <a:r>
              <a:rPr lang="en-US" b="1" cap="all" dirty="0"/>
              <a:t>Genres, Artists, or Albums frequently purchased together by customers</a:t>
            </a:r>
            <a:endParaRPr lang="en-IN" b="1" cap="all" dirty="0"/>
          </a:p>
        </p:txBody>
      </p:sp>
      <p:pic>
        <p:nvPicPr>
          <p:cNvPr id="2" name="Picture 1">
            <a:extLst>
              <a:ext uri="{FF2B5EF4-FFF2-40B4-BE49-F238E27FC236}">
                <a16:creationId xmlns:a16="http://schemas.microsoft.com/office/drawing/2014/main" id="{24BEEF26-6C73-942F-FE1F-007D78B411BF}"/>
              </a:ext>
            </a:extLst>
          </p:cNvPr>
          <p:cNvPicPr>
            <a:picLocks noChangeAspect="1"/>
          </p:cNvPicPr>
          <p:nvPr/>
        </p:nvPicPr>
        <p:blipFill>
          <a:blip r:embed="rId2"/>
          <a:stretch>
            <a:fillRect/>
          </a:stretch>
        </p:blipFill>
        <p:spPr>
          <a:xfrm>
            <a:off x="1017885" y="1464113"/>
            <a:ext cx="3814916" cy="2723785"/>
          </a:xfrm>
          <a:prstGeom prst="rect">
            <a:avLst/>
          </a:prstGeom>
        </p:spPr>
      </p:pic>
      <p:pic>
        <p:nvPicPr>
          <p:cNvPr id="3" name="Picture 2" descr="A screenshot of a music list&#10;&#10;Description automatically generated">
            <a:extLst>
              <a:ext uri="{FF2B5EF4-FFF2-40B4-BE49-F238E27FC236}">
                <a16:creationId xmlns:a16="http://schemas.microsoft.com/office/drawing/2014/main" id="{FC20B4A1-71B4-77BD-E159-AF0BCD3AA5F4}"/>
              </a:ext>
            </a:extLst>
          </p:cNvPr>
          <p:cNvPicPr>
            <a:picLocks noChangeAspect="1"/>
          </p:cNvPicPr>
          <p:nvPr/>
        </p:nvPicPr>
        <p:blipFill>
          <a:blip r:embed="rId3"/>
          <a:stretch>
            <a:fillRect/>
          </a:stretch>
        </p:blipFill>
        <p:spPr>
          <a:xfrm>
            <a:off x="6803923" y="1330126"/>
            <a:ext cx="4370192" cy="2920365"/>
          </a:xfrm>
          <a:prstGeom prst="rect">
            <a:avLst/>
          </a:prstGeom>
        </p:spPr>
      </p:pic>
      <p:sp>
        <p:nvSpPr>
          <p:cNvPr id="6" name="TextBox 5">
            <a:extLst>
              <a:ext uri="{FF2B5EF4-FFF2-40B4-BE49-F238E27FC236}">
                <a16:creationId xmlns:a16="http://schemas.microsoft.com/office/drawing/2014/main" id="{C3D4EA84-4FAC-D0CC-60E1-E341D8CFC053}"/>
              </a:ext>
            </a:extLst>
          </p:cNvPr>
          <p:cNvSpPr txBox="1"/>
          <p:nvPr/>
        </p:nvSpPr>
        <p:spPr>
          <a:xfrm>
            <a:off x="431015" y="4396557"/>
            <a:ext cx="6263149" cy="1494503"/>
          </a:xfrm>
          <a:prstGeom prst="rect">
            <a:avLst/>
          </a:prstGeom>
          <a:noFill/>
        </p:spPr>
        <p:txBody>
          <a:bodyPr wrap="square" rtlCol="0">
            <a:spAutoFit/>
          </a:bodyPr>
          <a:lstStyle/>
          <a:p>
            <a:endParaRPr lang="en-IN" dirty="0"/>
          </a:p>
        </p:txBody>
      </p:sp>
      <p:sp>
        <p:nvSpPr>
          <p:cNvPr id="7" name="Rectangle 1">
            <a:extLst>
              <a:ext uri="{FF2B5EF4-FFF2-40B4-BE49-F238E27FC236}">
                <a16:creationId xmlns:a16="http://schemas.microsoft.com/office/drawing/2014/main" id="{5406AECC-C216-9CC4-2978-E0920D339F0C}"/>
              </a:ext>
            </a:extLst>
          </p:cNvPr>
          <p:cNvSpPr>
            <a:spLocks noChangeArrowheads="1"/>
          </p:cNvSpPr>
          <p:nvPr/>
        </p:nvSpPr>
        <p:spPr bwMode="auto">
          <a:xfrm>
            <a:off x="321256" y="4250491"/>
            <a:ext cx="5548261"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indent="-342900" fontAlgn="base">
              <a:spcBef>
                <a:spcPct val="0"/>
              </a:spcBef>
              <a:spcAft>
                <a:spcPct val="0"/>
              </a:spcAft>
              <a:buFont typeface="+mj-lt"/>
              <a:buAutoNum type="arabicPeriod"/>
            </a:pPr>
            <a:r>
              <a:rPr lang="en-US" altLang="en-US" sz="1600" dirty="0"/>
              <a:t>Metal and Rock, along with Alternative &amp; Punk and Rock, are often purchased together, indicating shared fan bases.</a:t>
            </a:r>
          </a:p>
          <a:p>
            <a:pPr marL="342900" indent="-342900" fontAlgn="base">
              <a:spcBef>
                <a:spcPct val="0"/>
              </a:spcBef>
              <a:spcAft>
                <a:spcPct val="0"/>
              </a:spcAft>
              <a:buFont typeface="+mj-lt"/>
              <a:buAutoNum type="arabicPeriod"/>
            </a:pPr>
            <a:endParaRPr lang="en-US" altLang="en-US" sz="1600" dirty="0"/>
          </a:p>
          <a:p>
            <a:pPr marL="342900" indent="-342900" fontAlgn="base">
              <a:spcBef>
                <a:spcPct val="0"/>
              </a:spcBef>
              <a:spcAft>
                <a:spcPct val="0"/>
              </a:spcAft>
              <a:buFont typeface="+mj-lt"/>
              <a:buAutoNum type="arabicPeriod"/>
            </a:pPr>
            <a:r>
              <a:rPr lang="en-US" altLang="en-US" sz="1600" dirty="0"/>
              <a:t>Latin and R&amp;B/Soul also pair with Rock, suggesting potential for cross-genre promotions. </a:t>
            </a:r>
          </a:p>
        </p:txBody>
      </p:sp>
      <p:sp>
        <p:nvSpPr>
          <p:cNvPr id="9" name="Rectangle 2">
            <a:extLst>
              <a:ext uri="{FF2B5EF4-FFF2-40B4-BE49-F238E27FC236}">
                <a16:creationId xmlns:a16="http://schemas.microsoft.com/office/drawing/2014/main" id="{D58CAD45-CD8D-4BA2-93E0-E88AAD17C6F4}"/>
              </a:ext>
            </a:extLst>
          </p:cNvPr>
          <p:cNvSpPr>
            <a:spLocks noChangeArrowheads="1"/>
          </p:cNvSpPr>
          <p:nvPr/>
        </p:nvSpPr>
        <p:spPr bwMode="auto">
          <a:xfrm>
            <a:off x="6803923" y="4288835"/>
            <a:ext cx="4824754"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lvl="5" indent="-342900" fontAlgn="base">
              <a:spcBef>
                <a:spcPct val="0"/>
              </a:spcBef>
              <a:spcAft>
                <a:spcPct val="0"/>
              </a:spcAft>
              <a:buFont typeface="+mj-lt"/>
              <a:buAutoNum type="arabicPeriod"/>
            </a:pPr>
            <a:r>
              <a:rPr lang="en-US" altLang="en-US" sz="1600" dirty="0"/>
              <a:t>Green Day and Led Zeppelin, as well as Nirvana and The Rolling Stones, are often bought together, showing cross-genre appeal.</a:t>
            </a:r>
          </a:p>
          <a:p>
            <a:pPr marL="342900" lvl="5" indent="-342900" fontAlgn="base">
              <a:spcBef>
                <a:spcPct val="0"/>
              </a:spcBef>
              <a:spcAft>
                <a:spcPct val="0"/>
              </a:spcAft>
              <a:buFont typeface="+mj-lt"/>
              <a:buAutoNum type="arabicPeriod"/>
            </a:pPr>
            <a:endParaRPr lang="en-US" altLang="en-US" sz="1600" dirty="0"/>
          </a:p>
          <a:p>
            <a:pPr marL="342900" lvl="5" indent="-342900" fontAlgn="base">
              <a:spcBef>
                <a:spcPct val="0"/>
              </a:spcBef>
              <a:spcAft>
                <a:spcPct val="0"/>
              </a:spcAft>
              <a:buFont typeface="+mj-lt"/>
              <a:buAutoNum type="arabicPeriod"/>
            </a:pPr>
            <a:r>
              <a:rPr lang="en-US" altLang="en-US" sz="1600" dirty="0"/>
              <a:t>Co-purchases of artists like System Of A Down with Foo Fighters and Queen with The Police highlight popular listener combinations. </a:t>
            </a:r>
          </a:p>
        </p:txBody>
      </p:sp>
    </p:spTree>
    <p:extLst>
      <p:ext uri="{BB962C8B-B14F-4D97-AF65-F5344CB8AC3E}">
        <p14:creationId xmlns:p14="http://schemas.microsoft.com/office/powerpoint/2010/main" val="576658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E853E9-9BC4-22D1-49C8-370D3F02AB9A}"/>
              </a:ext>
            </a:extLst>
          </p:cNvPr>
          <p:cNvSpPr txBox="1"/>
          <p:nvPr/>
        </p:nvSpPr>
        <p:spPr>
          <a:xfrm>
            <a:off x="400255" y="273470"/>
            <a:ext cx="10680700" cy="1044052"/>
          </a:xfrm>
          <a:prstGeom prst="rect">
            <a:avLst/>
          </a:prstGeom>
        </p:spPr>
        <p:txBody>
          <a:bodyPr vert="horz" lIns="91440" tIns="45720" rIns="91440" bIns="45720" rtlCol="0" anchor="ctr">
            <a:normAutofit/>
          </a:bodyPr>
          <a:lstStyle/>
          <a:p>
            <a:pPr marL="342900" indent="-228600" defTabSz="914400">
              <a:lnSpc>
                <a:spcPct val="120000"/>
              </a:lnSpc>
              <a:spcBef>
                <a:spcPct val="0"/>
              </a:spcBef>
              <a:spcAft>
                <a:spcPts val="600"/>
              </a:spcAft>
              <a:buClr>
                <a:schemeClr val="accent1"/>
              </a:buClr>
              <a:buSzPct val="160000"/>
              <a:buFont typeface="Arial" panose="020B0604020202020204" pitchFamily="34" charset="0"/>
              <a:buChar char="•"/>
            </a:pPr>
            <a:r>
              <a:rPr lang="en-US" b="1" cap="all" dirty="0"/>
              <a:t>Continuing…</a:t>
            </a:r>
            <a:endParaRPr lang="en-IN" b="1" cap="all" dirty="0"/>
          </a:p>
        </p:txBody>
      </p:sp>
      <p:pic>
        <p:nvPicPr>
          <p:cNvPr id="5" name="Picture 4" descr="A screenshot of a music album&#10;&#10;Description automatically generated">
            <a:extLst>
              <a:ext uri="{FF2B5EF4-FFF2-40B4-BE49-F238E27FC236}">
                <a16:creationId xmlns:a16="http://schemas.microsoft.com/office/drawing/2014/main" id="{0537A1EA-053D-CBD0-129C-C35A6A8A57F3}"/>
              </a:ext>
            </a:extLst>
          </p:cNvPr>
          <p:cNvPicPr>
            <a:picLocks noChangeAspect="1"/>
          </p:cNvPicPr>
          <p:nvPr/>
        </p:nvPicPr>
        <p:blipFill>
          <a:blip r:embed="rId2"/>
          <a:stretch>
            <a:fillRect/>
          </a:stretch>
        </p:blipFill>
        <p:spPr>
          <a:xfrm>
            <a:off x="275303" y="1838631"/>
            <a:ext cx="5733415" cy="3361690"/>
          </a:xfrm>
          <a:prstGeom prst="rect">
            <a:avLst/>
          </a:prstGeom>
        </p:spPr>
      </p:pic>
      <p:sp>
        <p:nvSpPr>
          <p:cNvPr id="7" name="Rectangle 1">
            <a:extLst>
              <a:ext uri="{FF2B5EF4-FFF2-40B4-BE49-F238E27FC236}">
                <a16:creationId xmlns:a16="http://schemas.microsoft.com/office/drawing/2014/main" id="{AB287DD1-555A-4EDF-37C7-39D94283D98A}"/>
              </a:ext>
            </a:extLst>
          </p:cNvPr>
          <p:cNvSpPr>
            <a:spLocks noChangeArrowheads="1"/>
          </p:cNvSpPr>
          <p:nvPr/>
        </p:nvSpPr>
        <p:spPr bwMode="auto">
          <a:xfrm>
            <a:off x="6921910" y="1961742"/>
            <a:ext cx="4513007" cy="2339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fontAlgn="base">
              <a:lnSpc>
                <a:spcPct val="100000"/>
              </a:lnSpc>
              <a:spcBef>
                <a:spcPct val="0"/>
              </a:spcBef>
              <a:spcAft>
                <a:spcPct val="0"/>
              </a:spcAft>
              <a:buClrTx/>
              <a:buSzTx/>
              <a:buFont typeface="+mj-lt"/>
              <a:buAutoNum type="arabicPeriod"/>
              <a:tabLst/>
            </a:pPr>
            <a:r>
              <a:rPr lang="en-US" altLang="en-US" sz="1600" dirty="0"/>
              <a:t>"</a:t>
            </a:r>
            <a:r>
              <a:rPr lang="en-US" altLang="en-US" sz="1600" dirty="0" err="1"/>
              <a:t>Mezmerize</a:t>
            </a:r>
            <a:r>
              <a:rPr lang="en-US" altLang="en-US" sz="1600" dirty="0"/>
              <a:t>" is often paired with classic rock albums like "Are You Experienced?" and "The Police Greatest Hits," showing broad appeal.</a:t>
            </a:r>
          </a:p>
          <a:p>
            <a:pPr marL="342900" marR="0" lvl="0" indent="-342900" fontAlgn="base">
              <a:lnSpc>
                <a:spcPct val="100000"/>
              </a:lnSpc>
              <a:spcBef>
                <a:spcPct val="0"/>
              </a:spcBef>
              <a:spcAft>
                <a:spcPct val="0"/>
              </a:spcAft>
              <a:buClrTx/>
              <a:buSzTx/>
              <a:buFont typeface="+mj-lt"/>
              <a:buAutoNum type="arabicPeriod"/>
              <a:tabLst/>
            </a:pPr>
            <a:endParaRPr lang="en-US" altLang="en-US" sz="1600" dirty="0"/>
          </a:p>
          <a:p>
            <a:pPr marL="342900" marR="0" lvl="0" indent="-342900" fontAlgn="base">
              <a:lnSpc>
                <a:spcPct val="100000"/>
              </a:lnSpc>
              <a:spcBef>
                <a:spcPct val="0"/>
              </a:spcBef>
              <a:spcAft>
                <a:spcPct val="0"/>
              </a:spcAft>
              <a:buClrTx/>
              <a:buSzTx/>
              <a:buFont typeface="+mj-lt"/>
              <a:buAutoNum type="arabicPeriod"/>
              <a:tabLst/>
            </a:pPr>
            <a:r>
              <a:rPr lang="en-US" altLang="en-US" sz="1600" dirty="0"/>
              <a:t>Frequent co-purchases of "The Police Greatest Hits" with "My Generation" and "Big Ones" with "Back to Black" indicate strong cross-genre interests. </a:t>
            </a:r>
          </a:p>
        </p:txBody>
      </p:sp>
    </p:spTree>
    <p:extLst>
      <p:ext uri="{BB962C8B-B14F-4D97-AF65-F5344CB8AC3E}">
        <p14:creationId xmlns:p14="http://schemas.microsoft.com/office/powerpoint/2010/main" val="31557194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E853E9-9BC4-22D1-49C8-370D3F02AB9A}"/>
              </a:ext>
            </a:extLst>
          </p:cNvPr>
          <p:cNvSpPr txBox="1"/>
          <p:nvPr/>
        </p:nvSpPr>
        <p:spPr>
          <a:xfrm>
            <a:off x="400255" y="273470"/>
            <a:ext cx="10680700" cy="1044052"/>
          </a:xfrm>
          <a:prstGeom prst="rect">
            <a:avLst/>
          </a:prstGeom>
        </p:spPr>
        <p:txBody>
          <a:bodyPr vert="horz" lIns="91440" tIns="45720" rIns="91440" bIns="45720" rtlCol="0" anchor="ctr">
            <a:normAutofit/>
          </a:bodyPr>
          <a:lstStyle/>
          <a:p>
            <a:pPr marL="342900" indent="-228600" defTabSz="914400">
              <a:lnSpc>
                <a:spcPct val="120000"/>
              </a:lnSpc>
              <a:spcBef>
                <a:spcPct val="0"/>
              </a:spcBef>
              <a:spcAft>
                <a:spcPts val="600"/>
              </a:spcAft>
              <a:buClr>
                <a:schemeClr val="accent1"/>
              </a:buClr>
              <a:buSzPct val="160000"/>
              <a:buFont typeface="Arial" panose="020B0604020202020204" pitchFamily="34" charset="0"/>
              <a:buChar char="•"/>
            </a:pPr>
            <a:r>
              <a:rPr lang="en-IN" b="1" cap="all" dirty="0"/>
              <a:t>3.8 </a:t>
            </a:r>
            <a:r>
              <a:rPr lang="en-US" b="1" cap="all" dirty="0"/>
              <a:t>Customer Purchasing Behaviors by Region</a:t>
            </a:r>
            <a:endParaRPr lang="en-IN" b="1" cap="all" dirty="0"/>
          </a:p>
        </p:txBody>
      </p:sp>
      <p:pic>
        <p:nvPicPr>
          <p:cNvPr id="6" name="Picture 5">
            <a:extLst>
              <a:ext uri="{FF2B5EF4-FFF2-40B4-BE49-F238E27FC236}">
                <a16:creationId xmlns:a16="http://schemas.microsoft.com/office/drawing/2014/main" id="{805BF16C-1EC8-53A6-894D-8A656594F8E6}"/>
              </a:ext>
            </a:extLst>
          </p:cNvPr>
          <p:cNvPicPr>
            <a:picLocks noChangeAspect="1"/>
          </p:cNvPicPr>
          <p:nvPr/>
        </p:nvPicPr>
        <p:blipFill>
          <a:blip r:embed="rId2"/>
          <a:stretch>
            <a:fillRect/>
          </a:stretch>
        </p:blipFill>
        <p:spPr>
          <a:xfrm>
            <a:off x="5667693" y="1228845"/>
            <a:ext cx="6317830" cy="4002596"/>
          </a:xfrm>
          <a:prstGeom prst="rect">
            <a:avLst/>
          </a:prstGeom>
        </p:spPr>
      </p:pic>
      <p:sp>
        <p:nvSpPr>
          <p:cNvPr id="5" name="TextBox 4">
            <a:extLst>
              <a:ext uri="{FF2B5EF4-FFF2-40B4-BE49-F238E27FC236}">
                <a16:creationId xmlns:a16="http://schemas.microsoft.com/office/drawing/2014/main" id="{C7E10F3A-4770-DA0F-835D-AB305C9A986D}"/>
              </a:ext>
            </a:extLst>
          </p:cNvPr>
          <p:cNvSpPr txBox="1"/>
          <p:nvPr/>
        </p:nvSpPr>
        <p:spPr>
          <a:xfrm>
            <a:off x="599768" y="1622323"/>
            <a:ext cx="4375355" cy="3609118"/>
          </a:xfrm>
          <a:prstGeom prst="rect">
            <a:avLst/>
          </a:prstGeom>
          <a:noFill/>
        </p:spPr>
        <p:txBody>
          <a:bodyPr wrap="square" rtlCol="0">
            <a:spAutoFit/>
          </a:bodyPr>
          <a:lstStyle/>
          <a:p>
            <a:endParaRPr lang="en-IN" dirty="0"/>
          </a:p>
        </p:txBody>
      </p:sp>
      <p:sp>
        <p:nvSpPr>
          <p:cNvPr id="12" name="Rectangle 6">
            <a:extLst>
              <a:ext uri="{FF2B5EF4-FFF2-40B4-BE49-F238E27FC236}">
                <a16:creationId xmlns:a16="http://schemas.microsoft.com/office/drawing/2014/main" id="{C8C5FE7A-5AD2-5B74-73BB-802AD9B204E8}"/>
              </a:ext>
            </a:extLst>
          </p:cNvPr>
          <p:cNvSpPr>
            <a:spLocks noChangeArrowheads="1"/>
          </p:cNvSpPr>
          <p:nvPr/>
        </p:nvSpPr>
        <p:spPr bwMode="auto">
          <a:xfrm>
            <a:off x="117987" y="1636710"/>
            <a:ext cx="5279923" cy="2616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fontAlgn="base">
              <a:lnSpc>
                <a:spcPct val="100000"/>
              </a:lnSpc>
              <a:spcBef>
                <a:spcPct val="0"/>
              </a:spcBef>
              <a:spcAft>
                <a:spcPct val="0"/>
              </a:spcAft>
              <a:buClrTx/>
              <a:buSzTx/>
              <a:buFont typeface="+mj-lt"/>
              <a:buAutoNum type="arabicPeriod"/>
              <a:tabLst/>
            </a:pPr>
            <a:r>
              <a:rPr lang="en-US" altLang="en-US" sz="1600" dirty="0"/>
              <a:t>High order value and frequency in Prague, Mountain View, and London: Ideal for premium products.</a:t>
            </a:r>
          </a:p>
          <a:p>
            <a:pPr marL="342900" marR="0" lvl="0" indent="-342900" fontAlgn="base">
              <a:lnSpc>
                <a:spcPct val="100000"/>
              </a:lnSpc>
              <a:spcBef>
                <a:spcPct val="0"/>
              </a:spcBef>
              <a:spcAft>
                <a:spcPct val="0"/>
              </a:spcAft>
              <a:buClrTx/>
              <a:buSzTx/>
              <a:buFont typeface="+mj-lt"/>
              <a:buAutoNum type="arabicPeriod"/>
              <a:tabLst/>
            </a:pPr>
            <a:endParaRPr lang="en-US" altLang="en-US" sz="1600" dirty="0"/>
          </a:p>
          <a:p>
            <a:pPr marL="342900" marR="0" lvl="0" indent="-342900" fontAlgn="base">
              <a:lnSpc>
                <a:spcPct val="100000"/>
              </a:lnSpc>
              <a:spcBef>
                <a:spcPct val="0"/>
              </a:spcBef>
              <a:spcAft>
                <a:spcPct val="0"/>
              </a:spcAft>
              <a:buClrTx/>
              <a:buSzTx/>
              <a:buFont typeface="+mj-lt"/>
              <a:buAutoNum type="arabicPeriod"/>
              <a:tabLst/>
            </a:pPr>
            <a:r>
              <a:rPr lang="en-US" altLang="en-US" sz="1600" dirty="0"/>
              <a:t>Moderate in São Paulo and Berlin: Focus on retention and repeat purchases.</a:t>
            </a:r>
          </a:p>
          <a:p>
            <a:pPr marL="342900" marR="0" lvl="0" indent="-342900" fontAlgn="base">
              <a:lnSpc>
                <a:spcPct val="100000"/>
              </a:lnSpc>
              <a:spcBef>
                <a:spcPct val="0"/>
              </a:spcBef>
              <a:spcAft>
                <a:spcPct val="0"/>
              </a:spcAft>
              <a:buClrTx/>
              <a:buSzTx/>
              <a:buFont typeface="+mj-lt"/>
              <a:buAutoNum type="arabicPeriod"/>
              <a:tabLst/>
            </a:pPr>
            <a:endParaRPr lang="en-US" altLang="en-US" sz="1600" dirty="0"/>
          </a:p>
          <a:p>
            <a:pPr marL="342900" marR="0" lvl="0" indent="-342900" fontAlgn="base">
              <a:lnSpc>
                <a:spcPct val="100000"/>
              </a:lnSpc>
              <a:spcBef>
                <a:spcPct val="0"/>
              </a:spcBef>
              <a:spcAft>
                <a:spcPct val="0"/>
              </a:spcAft>
              <a:buClrTx/>
              <a:buSzTx/>
              <a:buFont typeface="+mj-lt"/>
              <a:buAutoNum type="arabicPeriod"/>
              <a:tabLst/>
            </a:pPr>
            <a:r>
              <a:rPr lang="en-US" altLang="en-US" sz="1600" dirty="0"/>
              <a:t>Low in Edmonton and Copenhagen: Use promotions to boost sales.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910373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E853E9-9BC4-22D1-49C8-370D3F02AB9A}"/>
              </a:ext>
            </a:extLst>
          </p:cNvPr>
          <p:cNvSpPr txBox="1"/>
          <p:nvPr/>
        </p:nvSpPr>
        <p:spPr>
          <a:xfrm>
            <a:off x="400255" y="273470"/>
            <a:ext cx="10680700" cy="1044052"/>
          </a:xfrm>
          <a:prstGeom prst="rect">
            <a:avLst/>
          </a:prstGeom>
        </p:spPr>
        <p:txBody>
          <a:bodyPr vert="horz" lIns="91440" tIns="45720" rIns="91440" bIns="45720" rtlCol="0" anchor="ctr">
            <a:normAutofit/>
          </a:bodyPr>
          <a:lstStyle/>
          <a:p>
            <a:pPr marL="342900" indent="-228600" defTabSz="914400">
              <a:lnSpc>
                <a:spcPct val="120000"/>
              </a:lnSpc>
              <a:spcBef>
                <a:spcPct val="0"/>
              </a:spcBef>
              <a:spcAft>
                <a:spcPts val="600"/>
              </a:spcAft>
              <a:buClr>
                <a:schemeClr val="accent1"/>
              </a:buClr>
              <a:buSzPct val="160000"/>
              <a:buFont typeface="Arial" panose="020B0604020202020204" pitchFamily="34" charset="0"/>
              <a:buChar char="•"/>
            </a:pPr>
            <a:r>
              <a:rPr lang="en-IN" b="1" cap="all" dirty="0"/>
              <a:t>3.9 </a:t>
            </a:r>
            <a:r>
              <a:rPr lang="en-US" b="1" cap="all" dirty="0"/>
              <a:t>number of customers and the average number of tracks purchased per customer</a:t>
            </a:r>
            <a:r>
              <a:rPr lang="en-IN" b="1" cap="all" dirty="0"/>
              <a:t> </a:t>
            </a:r>
          </a:p>
        </p:txBody>
      </p:sp>
      <p:pic>
        <p:nvPicPr>
          <p:cNvPr id="2" name="Picture 1">
            <a:extLst>
              <a:ext uri="{FF2B5EF4-FFF2-40B4-BE49-F238E27FC236}">
                <a16:creationId xmlns:a16="http://schemas.microsoft.com/office/drawing/2014/main" id="{460BA726-4055-F24D-3C9A-8E780638EA73}"/>
              </a:ext>
            </a:extLst>
          </p:cNvPr>
          <p:cNvPicPr>
            <a:picLocks noChangeAspect="1"/>
          </p:cNvPicPr>
          <p:nvPr/>
        </p:nvPicPr>
        <p:blipFill>
          <a:blip r:embed="rId2"/>
          <a:stretch>
            <a:fillRect/>
          </a:stretch>
        </p:blipFill>
        <p:spPr>
          <a:xfrm>
            <a:off x="4658760" y="1447628"/>
            <a:ext cx="7415251" cy="3962743"/>
          </a:xfrm>
          <a:prstGeom prst="rect">
            <a:avLst/>
          </a:prstGeom>
        </p:spPr>
      </p:pic>
      <p:sp>
        <p:nvSpPr>
          <p:cNvPr id="5" name="Rectangle 1">
            <a:extLst>
              <a:ext uri="{FF2B5EF4-FFF2-40B4-BE49-F238E27FC236}">
                <a16:creationId xmlns:a16="http://schemas.microsoft.com/office/drawing/2014/main" id="{90CF83E7-D4BF-9E92-BF73-E9978C173773}"/>
              </a:ext>
            </a:extLst>
          </p:cNvPr>
          <p:cNvSpPr>
            <a:spLocks noChangeArrowheads="1"/>
          </p:cNvSpPr>
          <p:nvPr/>
        </p:nvSpPr>
        <p:spPr bwMode="auto">
          <a:xfrm>
            <a:off x="323599" y="1632294"/>
            <a:ext cx="4109884"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indent="-342900" fontAlgn="base">
              <a:spcBef>
                <a:spcPct val="0"/>
              </a:spcBef>
              <a:spcAft>
                <a:spcPct val="0"/>
              </a:spcAft>
              <a:buFont typeface="+mj-lt"/>
              <a:buAutoNum type="arabicPeriod"/>
            </a:pPr>
            <a:r>
              <a:rPr lang="en-US" altLang="en-US" sz="1600" dirty="0"/>
              <a:t>Czech Republic has the highest average spend per customer at $136.62, showing strong customer value.</a:t>
            </a:r>
          </a:p>
          <a:p>
            <a:pPr marL="342900" indent="-342900" fontAlgn="base">
              <a:spcBef>
                <a:spcPct val="0"/>
              </a:spcBef>
              <a:spcAft>
                <a:spcPct val="0"/>
              </a:spcAft>
              <a:buFont typeface="+mj-lt"/>
              <a:buAutoNum type="arabicPeriod"/>
            </a:pPr>
            <a:endParaRPr lang="en-US" altLang="en-US" sz="1600" dirty="0"/>
          </a:p>
          <a:p>
            <a:pPr marL="342900" indent="-342900" fontAlgn="base">
              <a:spcBef>
                <a:spcPct val="0"/>
              </a:spcBef>
              <a:spcAft>
                <a:spcPct val="0"/>
              </a:spcAft>
              <a:buFont typeface="+mj-lt"/>
              <a:buAutoNum type="arabicPeriod"/>
            </a:pPr>
            <a:r>
              <a:rPr lang="en-US" altLang="en-US" sz="1600" dirty="0"/>
              <a:t>USA has the largest customer base, but a lower average spend of $80.04, indicating broad reach but less engagement.</a:t>
            </a:r>
          </a:p>
          <a:p>
            <a:pPr marL="342900" indent="-342900" fontAlgn="base">
              <a:spcBef>
                <a:spcPct val="0"/>
              </a:spcBef>
              <a:spcAft>
                <a:spcPct val="0"/>
              </a:spcAft>
              <a:buFont typeface="+mj-lt"/>
              <a:buAutoNum type="arabicPeriod"/>
            </a:pPr>
            <a:endParaRPr lang="en-US" altLang="en-US" sz="1600" dirty="0"/>
          </a:p>
          <a:p>
            <a:pPr marL="342900" indent="-342900" fontAlgn="base">
              <a:spcBef>
                <a:spcPct val="0"/>
              </a:spcBef>
              <a:spcAft>
                <a:spcPct val="0"/>
              </a:spcAft>
              <a:buFont typeface="+mj-lt"/>
              <a:buAutoNum type="arabicPeriod"/>
            </a:pPr>
            <a:r>
              <a:rPr lang="en-US" altLang="en-US" sz="1600" dirty="0"/>
              <a:t>Countries like India, Portugal, and Brazil have moderate spends, while Argentina and Denmark have low average spends around $40. </a:t>
            </a:r>
          </a:p>
        </p:txBody>
      </p:sp>
    </p:spTree>
    <p:extLst>
      <p:ext uri="{BB962C8B-B14F-4D97-AF65-F5344CB8AC3E}">
        <p14:creationId xmlns:p14="http://schemas.microsoft.com/office/powerpoint/2010/main" val="15684720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E853E9-9BC4-22D1-49C8-370D3F02AB9A}"/>
              </a:ext>
            </a:extLst>
          </p:cNvPr>
          <p:cNvSpPr txBox="1"/>
          <p:nvPr/>
        </p:nvSpPr>
        <p:spPr>
          <a:xfrm>
            <a:off x="400255" y="-216309"/>
            <a:ext cx="10680700" cy="1044052"/>
          </a:xfrm>
          <a:prstGeom prst="rect">
            <a:avLst/>
          </a:prstGeom>
        </p:spPr>
        <p:txBody>
          <a:bodyPr vert="horz" lIns="91440" tIns="45720" rIns="91440" bIns="45720" rtlCol="0" anchor="ctr">
            <a:normAutofit/>
          </a:bodyPr>
          <a:lstStyle/>
          <a:p>
            <a:pPr marL="342900" indent="-228600" defTabSz="914400">
              <a:lnSpc>
                <a:spcPct val="120000"/>
              </a:lnSpc>
              <a:spcBef>
                <a:spcPct val="0"/>
              </a:spcBef>
              <a:spcAft>
                <a:spcPts val="600"/>
              </a:spcAft>
              <a:buClr>
                <a:schemeClr val="accent1"/>
              </a:buClr>
              <a:buSzPct val="160000"/>
              <a:buFont typeface="Arial" panose="020B0604020202020204" pitchFamily="34" charset="0"/>
              <a:buChar char="•"/>
            </a:pPr>
            <a:r>
              <a:rPr lang="en-IN" b="1" cap="all" dirty="0"/>
              <a:t>4. Conclusion</a:t>
            </a:r>
          </a:p>
        </p:txBody>
      </p:sp>
      <p:sp>
        <p:nvSpPr>
          <p:cNvPr id="2" name="TextBox 1">
            <a:extLst>
              <a:ext uri="{FF2B5EF4-FFF2-40B4-BE49-F238E27FC236}">
                <a16:creationId xmlns:a16="http://schemas.microsoft.com/office/drawing/2014/main" id="{C34B5557-5F21-3491-40C1-B6BC30549529}"/>
              </a:ext>
            </a:extLst>
          </p:cNvPr>
          <p:cNvSpPr txBox="1"/>
          <p:nvPr/>
        </p:nvSpPr>
        <p:spPr>
          <a:xfrm>
            <a:off x="688257" y="612844"/>
            <a:ext cx="10274710" cy="5632311"/>
          </a:xfrm>
          <a:prstGeom prst="rect">
            <a:avLst/>
          </a:prstGeom>
          <a:noFill/>
        </p:spPr>
        <p:txBody>
          <a:bodyPr wrap="square" rtlCol="0">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Data Integrity</a:t>
            </a:r>
            <a:r>
              <a:rPr kumimoji="0" lang="en-US" altLang="en-US" sz="1800" b="0" i="0" u="none" strike="noStrike" cap="none" normalizeH="0" baseline="0" dirty="0">
                <a:ln>
                  <a:noFill/>
                </a:ln>
                <a:solidFill>
                  <a:schemeClr val="tx1"/>
                </a:solidFill>
                <a:effectLst/>
                <a:latin typeface="Arial" panose="020B0604020202020204" pitchFamily="34" charset="0"/>
              </a:rPr>
              <a:t>: Null values and duplicates were addressed to ensure data accuracy across the Chinook database.</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Top Performers</a:t>
            </a:r>
            <a:r>
              <a:rPr kumimoji="0" lang="en-US" altLang="en-US" sz="1800" b="0" i="0" u="none" strike="noStrike" cap="none" normalizeH="0" baseline="0" dirty="0">
                <a:ln>
                  <a:noFill/>
                </a:ln>
                <a:solidFill>
                  <a:schemeClr val="tx1"/>
                </a:solidFill>
                <a:effectLst/>
                <a:latin typeface="Arial" panose="020B0604020202020204" pitchFamily="34" charset="0"/>
              </a:rPr>
              <a:t>: Rock is the most popular genre, particularly in the USA. Focusing on Rock music can enhance market engagement.</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Customer Behavior</a:t>
            </a:r>
            <a:r>
              <a:rPr kumimoji="0" lang="en-US" altLang="en-US" sz="1800" b="0" i="0" u="none" strike="noStrike" cap="none" normalizeH="0" baseline="0" dirty="0">
                <a:ln>
                  <a:noFill/>
                </a:ln>
                <a:solidFill>
                  <a:schemeClr val="tx1"/>
                </a:solidFill>
                <a:effectLst/>
                <a:latin typeface="Arial" panose="020B0604020202020204" pitchFamily="34" charset="0"/>
              </a:rPr>
              <a:t>: Long-term customers show higher spending, indicating strong loyalty. New customers have growth potential through personalized promotions.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Market Analysis</a:t>
            </a:r>
            <a:r>
              <a:rPr kumimoji="0" lang="en-US" altLang="en-US" sz="1800" b="0" i="0" u="none" strike="noStrike" cap="none" normalizeH="0" baseline="0" dirty="0">
                <a:ln>
                  <a:noFill/>
                </a:ln>
                <a:solidFill>
                  <a:schemeClr val="tx1"/>
                </a:solidFill>
                <a:effectLst/>
                <a:latin typeface="Arial" panose="020B0604020202020204" pitchFamily="34" charset="0"/>
              </a:rPr>
              <a:t>: Rock music dominates globally, except in regions like Brazil, which favor Alternative &amp; Punk and Metal.</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Product Affinity</a:t>
            </a:r>
            <a:r>
              <a:rPr kumimoji="0" lang="en-US" altLang="en-US" sz="1800" b="0" i="0" u="none" strike="noStrike" cap="none" normalizeH="0" baseline="0" dirty="0">
                <a:ln>
                  <a:noFill/>
                </a:ln>
                <a:solidFill>
                  <a:schemeClr val="tx1"/>
                </a:solidFill>
                <a:effectLst/>
                <a:latin typeface="Arial" panose="020B0604020202020204" pitchFamily="34" charset="0"/>
              </a:rPr>
              <a:t>: Identified popular genres and artists can guide cross-selling and bundling strategies.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Risk Management</a:t>
            </a:r>
            <a:r>
              <a:rPr kumimoji="0" lang="en-US" altLang="en-US" sz="1800" b="0" i="0" u="none" strike="noStrike" cap="none" normalizeH="0" baseline="0" dirty="0">
                <a:ln>
                  <a:noFill/>
                </a:ln>
                <a:solidFill>
                  <a:schemeClr val="tx1"/>
                </a:solidFill>
                <a:effectLst/>
                <a:latin typeface="Arial" panose="020B0604020202020204" pitchFamily="34" charset="0"/>
              </a:rPr>
              <a:t>: High-value customers need tailored engagement to prevent churn. Predictive models can identify at-risk customers.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Recommendations</a:t>
            </a:r>
            <a:r>
              <a:rPr kumimoji="0" lang="en-US" altLang="en-US" sz="1800" b="0" i="0" u="none" strike="noStrike" cap="none" normalizeH="0" baseline="0" dirty="0">
                <a:ln>
                  <a:noFill/>
                </a:ln>
                <a:solidFill>
                  <a:schemeClr val="tx1"/>
                </a:solidFill>
                <a:effectLst/>
                <a:latin typeface="Arial" panose="020B0604020202020204" pitchFamily="34" charset="0"/>
              </a:rPr>
              <a:t>: Focus on high-performing genres, implement loyalty programs, and use data-driven insights for targeted marketing. </a:t>
            </a:r>
          </a:p>
        </p:txBody>
      </p:sp>
    </p:spTree>
    <p:extLst>
      <p:ext uri="{BB962C8B-B14F-4D97-AF65-F5344CB8AC3E}">
        <p14:creationId xmlns:p14="http://schemas.microsoft.com/office/powerpoint/2010/main" val="14902924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E853E9-9BC4-22D1-49C8-370D3F02AB9A}"/>
              </a:ext>
            </a:extLst>
          </p:cNvPr>
          <p:cNvSpPr txBox="1"/>
          <p:nvPr/>
        </p:nvSpPr>
        <p:spPr>
          <a:xfrm>
            <a:off x="400255" y="273470"/>
            <a:ext cx="10680700" cy="1044052"/>
          </a:xfrm>
          <a:prstGeom prst="rect">
            <a:avLst/>
          </a:prstGeom>
        </p:spPr>
        <p:txBody>
          <a:bodyPr vert="horz" lIns="91440" tIns="45720" rIns="91440" bIns="45720" rtlCol="0" anchor="ctr">
            <a:normAutofit/>
          </a:bodyPr>
          <a:lstStyle/>
          <a:p>
            <a:pPr marL="342900" indent="-228600" defTabSz="914400">
              <a:lnSpc>
                <a:spcPct val="120000"/>
              </a:lnSpc>
              <a:spcBef>
                <a:spcPct val="0"/>
              </a:spcBef>
              <a:spcAft>
                <a:spcPts val="600"/>
              </a:spcAft>
              <a:buClr>
                <a:schemeClr val="accent1"/>
              </a:buClr>
              <a:buSzPct val="160000"/>
              <a:buFont typeface="Arial" panose="020B0604020202020204" pitchFamily="34" charset="0"/>
              <a:buChar char="•"/>
            </a:pPr>
            <a:endParaRPr lang="en-IN" b="1" cap="all" dirty="0"/>
          </a:p>
        </p:txBody>
      </p:sp>
      <p:sp>
        <p:nvSpPr>
          <p:cNvPr id="2" name="TextBox 1">
            <a:extLst>
              <a:ext uri="{FF2B5EF4-FFF2-40B4-BE49-F238E27FC236}">
                <a16:creationId xmlns:a16="http://schemas.microsoft.com/office/drawing/2014/main" id="{8EB1C933-1F66-5433-7915-C75657C5D9F8}"/>
              </a:ext>
            </a:extLst>
          </p:cNvPr>
          <p:cNvSpPr txBox="1"/>
          <p:nvPr/>
        </p:nvSpPr>
        <p:spPr>
          <a:xfrm>
            <a:off x="3755922" y="2475925"/>
            <a:ext cx="6833420" cy="923330"/>
          </a:xfrm>
          <a:prstGeom prst="rect">
            <a:avLst/>
          </a:prstGeom>
          <a:noFill/>
        </p:spPr>
        <p:txBody>
          <a:bodyPr wrap="square" rtlCol="0">
            <a:spAutoFit/>
          </a:bodyPr>
          <a:lstStyle/>
          <a:p>
            <a:r>
              <a:rPr lang="en-US" sz="5400" dirty="0"/>
              <a:t>THANK YOU</a:t>
            </a:r>
            <a:endParaRPr lang="en-IN" sz="5400" dirty="0"/>
          </a:p>
        </p:txBody>
      </p:sp>
    </p:spTree>
    <p:extLst>
      <p:ext uri="{BB962C8B-B14F-4D97-AF65-F5344CB8AC3E}">
        <p14:creationId xmlns:p14="http://schemas.microsoft.com/office/powerpoint/2010/main" val="2526089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13ADB-3B39-DC30-336B-FF1EFEA300EF}"/>
              </a:ext>
            </a:extLst>
          </p:cNvPr>
          <p:cNvSpPr>
            <a:spLocks noGrp="1"/>
          </p:cNvSpPr>
          <p:nvPr>
            <p:ph type="title"/>
          </p:nvPr>
        </p:nvSpPr>
        <p:spPr/>
        <p:txBody>
          <a:bodyPr/>
          <a:lstStyle/>
          <a:p>
            <a:r>
              <a:rPr lang="en-IN" dirty="0"/>
              <a:t>Problem statement</a:t>
            </a:r>
          </a:p>
        </p:txBody>
      </p:sp>
      <p:sp>
        <p:nvSpPr>
          <p:cNvPr id="5" name="TextBox 4">
            <a:extLst>
              <a:ext uri="{FF2B5EF4-FFF2-40B4-BE49-F238E27FC236}">
                <a16:creationId xmlns:a16="http://schemas.microsoft.com/office/drawing/2014/main" id="{C1C7C908-521C-B1BB-AA72-989A585D0C0C}"/>
              </a:ext>
            </a:extLst>
          </p:cNvPr>
          <p:cNvSpPr txBox="1"/>
          <p:nvPr/>
        </p:nvSpPr>
        <p:spPr>
          <a:xfrm>
            <a:off x="481781" y="1936954"/>
            <a:ext cx="10982632" cy="3139321"/>
          </a:xfrm>
          <a:prstGeom prst="rect">
            <a:avLst/>
          </a:prstGeom>
          <a:noFill/>
        </p:spPr>
        <p:txBody>
          <a:bodyPr wrap="square" rtlCol="0">
            <a:spAutoFit/>
          </a:bodyPr>
          <a:lstStyle/>
          <a:p>
            <a:pPr marL="342900" indent="-342900">
              <a:buAutoNum type="arabicPeriod"/>
            </a:pPr>
            <a:r>
              <a:rPr lang="en-US" dirty="0"/>
              <a:t>Identify and address missing values and duplicates to ensure data integrity.</a:t>
            </a:r>
          </a:p>
          <a:p>
            <a:pPr marL="342900" indent="-342900">
              <a:buAutoNum type="arabicPeriod"/>
            </a:pPr>
            <a:endParaRPr lang="en-US" dirty="0"/>
          </a:p>
          <a:p>
            <a:pPr marL="342900" indent="-342900">
              <a:buAutoNum type="arabicPeriod"/>
            </a:pPr>
            <a:r>
              <a:rPr lang="en-US" dirty="0"/>
              <a:t>Determine top-selling tracks, artists, and genres, both in the USA and globally.</a:t>
            </a:r>
          </a:p>
          <a:p>
            <a:pPr marL="342900" indent="-342900">
              <a:buAutoNum type="arabicPeriod"/>
            </a:pPr>
            <a:endParaRPr lang="en-US" dirty="0"/>
          </a:p>
          <a:p>
            <a:pPr marL="342900" indent="-342900">
              <a:buAutoNum type="arabicPeriod"/>
            </a:pPr>
            <a:r>
              <a:rPr lang="en-US" dirty="0"/>
              <a:t>Analyze customer demographics and purchasing behavior, including churn rate and frequency.</a:t>
            </a:r>
          </a:p>
          <a:p>
            <a:pPr marL="342900" indent="-342900">
              <a:buAutoNum type="arabicPeriod"/>
            </a:pPr>
            <a:endParaRPr lang="en-US" dirty="0"/>
          </a:p>
          <a:p>
            <a:pPr marL="342900" indent="-342900">
              <a:buAutoNum type="arabicPeriod"/>
            </a:pPr>
            <a:r>
              <a:rPr lang="en-US" dirty="0"/>
              <a:t>Calculate total revenue and top customers by region, with a focus on geographical differences.</a:t>
            </a:r>
          </a:p>
          <a:p>
            <a:pPr marL="342900" indent="-342900">
              <a:buAutoNum type="arabicPeriod"/>
            </a:pPr>
            <a:endParaRPr lang="en-US" dirty="0"/>
          </a:p>
          <a:p>
            <a:pPr marL="342900" indent="-342900">
              <a:buAutoNum type="arabicPeriod"/>
            </a:pPr>
            <a:r>
              <a:rPr lang="en-US" dirty="0"/>
              <a:t>Recommend albums for promotion based on genre sales performance and customer preferences.</a:t>
            </a:r>
          </a:p>
          <a:p>
            <a:pPr marL="342900" indent="-342900">
              <a:buAutoNum type="arabicPeriod"/>
            </a:pPr>
            <a:endParaRPr lang="en-US" dirty="0"/>
          </a:p>
          <a:p>
            <a:pPr marL="342900" indent="-342900">
              <a:buAutoNum type="arabicPeriod"/>
            </a:pPr>
            <a:r>
              <a:rPr lang="en-US" dirty="0"/>
              <a:t>Segment customers based on purchase history to predict lifetime value and identify high-risk groups.</a:t>
            </a:r>
            <a:endParaRPr lang="en-IN" dirty="0"/>
          </a:p>
        </p:txBody>
      </p:sp>
    </p:spTree>
    <p:extLst>
      <p:ext uri="{BB962C8B-B14F-4D97-AF65-F5344CB8AC3E}">
        <p14:creationId xmlns:p14="http://schemas.microsoft.com/office/powerpoint/2010/main" val="1706263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01F07-55D7-F27F-868B-D4EF671AAE12}"/>
              </a:ext>
            </a:extLst>
          </p:cNvPr>
          <p:cNvSpPr>
            <a:spLocks noGrp="1"/>
          </p:cNvSpPr>
          <p:nvPr>
            <p:ph type="title"/>
          </p:nvPr>
        </p:nvSpPr>
        <p:spPr/>
        <p:txBody>
          <a:bodyPr/>
          <a:lstStyle/>
          <a:p>
            <a:r>
              <a:rPr lang="en-IN" dirty="0"/>
              <a:t>AGENDA	</a:t>
            </a:r>
          </a:p>
        </p:txBody>
      </p:sp>
      <p:sp>
        <p:nvSpPr>
          <p:cNvPr id="3" name="Content Placeholder 2">
            <a:extLst>
              <a:ext uri="{FF2B5EF4-FFF2-40B4-BE49-F238E27FC236}">
                <a16:creationId xmlns:a16="http://schemas.microsoft.com/office/drawing/2014/main" id="{C1D12465-630C-1F7E-BC49-0DA4D75B9EA8}"/>
              </a:ext>
            </a:extLst>
          </p:cNvPr>
          <p:cNvSpPr>
            <a:spLocks noGrp="1"/>
          </p:cNvSpPr>
          <p:nvPr>
            <p:ph sz="quarter" idx="13"/>
          </p:nvPr>
        </p:nvSpPr>
        <p:spPr/>
        <p:txBody>
          <a:bodyPr/>
          <a:lstStyle/>
          <a:p>
            <a:r>
              <a:rPr lang="en-IN" dirty="0"/>
              <a:t>INTRODUCTION</a:t>
            </a:r>
          </a:p>
          <a:p>
            <a:r>
              <a:rPr lang="en-IN" dirty="0"/>
              <a:t>DATABASE SCHEMA</a:t>
            </a:r>
          </a:p>
          <a:p>
            <a:r>
              <a:rPr lang="en-IN" dirty="0"/>
              <a:t>INSIGHTS</a:t>
            </a:r>
          </a:p>
          <a:p>
            <a:r>
              <a:rPr lang="en-IN" dirty="0"/>
              <a:t>CONCLUSION</a:t>
            </a:r>
          </a:p>
          <a:p>
            <a:endParaRPr lang="en-IN" dirty="0"/>
          </a:p>
        </p:txBody>
      </p:sp>
    </p:spTree>
    <p:extLst>
      <p:ext uri="{BB962C8B-B14F-4D97-AF65-F5344CB8AC3E}">
        <p14:creationId xmlns:p14="http://schemas.microsoft.com/office/powerpoint/2010/main" val="1277032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3913C-B08E-FB4D-F831-12171D6E276E}"/>
              </a:ext>
            </a:extLst>
          </p:cNvPr>
          <p:cNvSpPr>
            <a:spLocks noGrp="1"/>
          </p:cNvSpPr>
          <p:nvPr>
            <p:ph type="title"/>
          </p:nvPr>
        </p:nvSpPr>
        <p:spPr/>
        <p:txBody>
          <a:bodyPr/>
          <a:lstStyle/>
          <a:p>
            <a:r>
              <a:rPr lang="en-IN" dirty="0"/>
              <a:t>1. INTRODUCTION</a:t>
            </a:r>
          </a:p>
        </p:txBody>
      </p:sp>
      <p:graphicFrame>
        <p:nvGraphicFramePr>
          <p:cNvPr id="7" name="Content Placeholder 2">
            <a:extLst>
              <a:ext uri="{FF2B5EF4-FFF2-40B4-BE49-F238E27FC236}">
                <a16:creationId xmlns:a16="http://schemas.microsoft.com/office/drawing/2014/main" id="{15FB91CF-A315-64A4-933A-5E6EC4A054B5}"/>
              </a:ext>
            </a:extLst>
          </p:cNvPr>
          <p:cNvGraphicFramePr>
            <a:graphicFrameLocks noGrp="1"/>
          </p:cNvGraphicFramePr>
          <p:nvPr>
            <p:ph sz="quarter" idx="13"/>
          </p:nvPr>
        </p:nvGraphicFramePr>
        <p:xfrm>
          <a:off x="685800" y="2063750"/>
          <a:ext cx="10394950" cy="33115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15096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A4217-6C41-C6EB-579F-FFB9B82F3A28}"/>
              </a:ext>
            </a:extLst>
          </p:cNvPr>
          <p:cNvSpPr>
            <a:spLocks noGrp="1"/>
          </p:cNvSpPr>
          <p:nvPr>
            <p:ph type="title"/>
          </p:nvPr>
        </p:nvSpPr>
        <p:spPr>
          <a:xfrm>
            <a:off x="299555" y="311400"/>
            <a:ext cx="9788342" cy="868471"/>
          </a:xfrm>
        </p:spPr>
        <p:txBody>
          <a:bodyPr vert="horz" lIns="91440" tIns="45720" rIns="91440" bIns="45720" rtlCol="0" anchor="b">
            <a:noAutofit/>
          </a:bodyPr>
          <a:lstStyle/>
          <a:p>
            <a:r>
              <a:rPr lang="en-US" dirty="0"/>
              <a:t>2. Database schema</a:t>
            </a:r>
          </a:p>
        </p:txBody>
      </p:sp>
      <p:pic>
        <p:nvPicPr>
          <p:cNvPr id="4" name="Google Shape;79;p17">
            <a:extLst>
              <a:ext uri="{FF2B5EF4-FFF2-40B4-BE49-F238E27FC236}">
                <a16:creationId xmlns:a16="http://schemas.microsoft.com/office/drawing/2014/main" id="{19279152-246F-74FE-4FDA-DF97104FEF90}"/>
              </a:ext>
            </a:extLst>
          </p:cNvPr>
          <p:cNvPicPr preferRelativeResize="0">
            <a:picLocks noGrp="1"/>
          </p:cNvPicPr>
          <p:nvPr>
            <p:ph sz="quarter" idx="13"/>
          </p:nvPr>
        </p:nvPicPr>
        <p:blipFill>
          <a:blip r:embed="rId2"/>
          <a:srcRect l="18" r="-2" b="-2"/>
          <a:stretch/>
        </p:blipFill>
        <p:spPr>
          <a:xfrm rot="21600000">
            <a:off x="2363886" y="1179871"/>
            <a:ext cx="6082023" cy="4739148"/>
          </a:xfrm>
          <a:prstGeom prst="rect">
            <a:avLst/>
          </a:prstGeom>
          <a:noFill/>
        </p:spPr>
      </p:pic>
    </p:spTree>
    <p:extLst>
      <p:ext uri="{BB962C8B-B14F-4D97-AF65-F5344CB8AC3E}">
        <p14:creationId xmlns:p14="http://schemas.microsoft.com/office/powerpoint/2010/main" val="1076138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87E5FC-0825-E4B4-114C-3186C82EF13A}"/>
              </a:ext>
            </a:extLst>
          </p:cNvPr>
          <p:cNvSpPr txBox="1"/>
          <p:nvPr/>
        </p:nvSpPr>
        <p:spPr>
          <a:xfrm>
            <a:off x="757084" y="314632"/>
            <a:ext cx="9566787" cy="535531"/>
          </a:xfrm>
          <a:prstGeom prst="rect">
            <a:avLst/>
          </a:prstGeom>
          <a:noFill/>
        </p:spPr>
        <p:txBody>
          <a:bodyPr wrap="square" rtlCol="0">
            <a:spAutoFit/>
          </a:bodyPr>
          <a:lstStyle/>
          <a:p>
            <a:pPr defTabSz="914400">
              <a:lnSpc>
                <a:spcPct val="90000"/>
              </a:lnSpc>
              <a:spcBef>
                <a:spcPct val="0"/>
              </a:spcBef>
            </a:pPr>
            <a:r>
              <a:rPr lang="en-US" sz="3200" cap="all" dirty="0">
                <a:latin typeface="+mj-lt"/>
                <a:ea typeface="+mj-ea"/>
                <a:cs typeface="+mj-cs"/>
              </a:rPr>
              <a:t>3. insights</a:t>
            </a:r>
            <a:endParaRPr lang="en-IN" sz="3200" cap="all" dirty="0">
              <a:latin typeface="+mj-lt"/>
              <a:ea typeface="+mj-ea"/>
              <a:cs typeface="+mj-cs"/>
            </a:endParaRPr>
          </a:p>
        </p:txBody>
      </p:sp>
      <p:sp>
        <p:nvSpPr>
          <p:cNvPr id="4" name="TextBox 3">
            <a:extLst>
              <a:ext uri="{FF2B5EF4-FFF2-40B4-BE49-F238E27FC236}">
                <a16:creationId xmlns:a16="http://schemas.microsoft.com/office/drawing/2014/main" id="{717F5BE2-43F0-C3E8-6DDD-29B62E57743E}"/>
              </a:ext>
            </a:extLst>
          </p:cNvPr>
          <p:cNvSpPr txBox="1"/>
          <p:nvPr/>
        </p:nvSpPr>
        <p:spPr>
          <a:xfrm>
            <a:off x="757084" y="1188056"/>
            <a:ext cx="10481187" cy="5355312"/>
          </a:xfrm>
          <a:prstGeom prst="rect">
            <a:avLst/>
          </a:prstGeom>
          <a:noFill/>
        </p:spPr>
        <p:txBody>
          <a:bodyPr wrap="square" rtlCol="0">
            <a:spAutoFit/>
          </a:bodyPr>
          <a:lstStyle/>
          <a:p>
            <a:r>
              <a:rPr lang="en-US" sz="1600" cap="all" dirty="0"/>
              <a:t>3.1 total revenue and number of invoices for each country, state, and city?</a:t>
            </a:r>
          </a:p>
          <a:p>
            <a:endParaRPr lang="en-US" sz="1600" b="1" cap="all" dirty="0"/>
          </a:p>
          <a:p>
            <a:r>
              <a:rPr lang="en-US" sz="1600" cap="all" dirty="0"/>
              <a:t>3.2 top 5 customers by total revenue in each country</a:t>
            </a:r>
          </a:p>
          <a:p>
            <a:endParaRPr lang="en-US" sz="1600" cap="all" dirty="0"/>
          </a:p>
          <a:p>
            <a:r>
              <a:rPr lang="en-US" sz="1600" cap="all" dirty="0"/>
              <a:t>3.3 customers who have purchased tracks from at least 3 different genres </a:t>
            </a:r>
          </a:p>
          <a:p>
            <a:endParaRPr lang="en-US" sz="1600" cap="all" dirty="0"/>
          </a:p>
          <a:p>
            <a:r>
              <a:rPr lang="en-US" sz="1600" cap="all" dirty="0"/>
              <a:t>3.4 average order value for each customer</a:t>
            </a:r>
          </a:p>
          <a:p>
            <a:endParaRPr lang="en-US" sz="1600" cap="all" dirty="0"/>
          </a:p>
          <a:p>
            <a:r>
              <a:rPr lang="en-US" sz="1600" cap="all" dirty="0"/>
              <a:t>3.5 total revenue generated by each customer</a:t>
            </a:r>
          </a:p>
          <a:p>
            <a:endParaRPr lang="en-US" sz="1600" cap="all" dirty="0"/>
          </a:p>
          <a:p>
            <a:r>
              <a:rPr lang="en-US" sz="1600" cap="all" dirty="0"/>
              <a:t>3.6 three albums -- prioritized for advertising and promotion in the USA based on genre sales analysis</a:t>
            </a:r>
          </a:p>
          <a:p>
            <a:endParaRPr lang="en-US" sz="1600" cap="all" dirty="0"/>
          </a:p>
          <a:p>
            <a:r>
              <a:rPr lang="en-IN" sz="1600" cap="all" dirty="0"/>
              <a:t>3.7 </a:t>
            </a:r>
            <a:r>
              <a:rPr lang="en-US" sz="1600" cap="all" dirty="0"/>
              <a:t>Genres, Artists, or Albums frequently purchased together by customers</a:t>
            </a:r>
            <a:endParaRPr lang="en-IN" sz="1600" cap="all" dirty="0"/>
          </a:p>
          <a:p>
            <a:endParaRPr lang="en-IN" sz="1600" cap="all" dirty="0"/>
          </a:p>
          <a:p>
            <a:r>
              <a:rPr lang="en-IN" sz="1600" cap="all" dirty="0"/>
              <a:t>3.8 </a:t>
            </a:r>
            <a:r>
              <a:rPr lang="en-US" sz="1600" cap="all" dirty="0"/>
              <a:t>Customer Purchasing Behaviors by Region</a:t>
            </a:r>
          </a:p>
          <a:p>
            <a:endParaRPr lang="en-US" sz="1600" cap="all" dirty="0"/>
          </a:p>
          <a:p>
            <a:r>
              <a:rPr lang="en-IN" sz="1600" cap="all" dirty="0"/>
              <a:t>3.9 </a:t>
            </a:r>
            <a:r>
              <a:rPr lang="en-US" sz="1600" cap="all" dirty="0"/>
              <a:t>number of customers and the average number of tracks purchased per customer</a:t>
            </a:r>
            <a:r>
              <a:rPr lang="en-IN" sz="1600" cap="all" dirty="0"/>
              <a:t> </a:t>
            </a:r>
            <a:endParaRPr lang="en-US" cap="all" dirty="0"/>
          </a:p>
          <a:p>
            <a:endParaRPr lang="en-US" cap="all" dirty="0"/>
          </a:p>
          <a:p>
            <a:endParaRPr lang="en-US" b="1" cap="all" dirty="0"/>
          </a:p>
          <a:p>
            <a:endParaRPr lang="en-IN" dirty="0"/>
          </a:p>
        </p:txBody>
      </p:sp>
    </p:spTree>
    <p:extLst>
      <p:ext uri="{BB962C8B-B14F-4D97-AF65-F5344CB8AC3E}">
        <p14:creationId xmlns:p14="http://schemas.microsoft.com/office/powerpoint/2010/main" val="3047183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E853E9-9BC4-22D1-49C8-370D3F02AB9A}"/>
              </a:ext>
            </a:extLst>
          </p:cNvPr>
          <p:cNvSpPr txBox="1"/>
          <p:nvPr/>
        </p:nvSpPr>
        <p:spPr>
          <a:xfrm>
            <a:off x="419919" y="391458"/>
            <a:ext cx="7060016" cy="1044052"/>
          </a:xfrm>
          <a:prstGeom prst="rect">
            <a:avLst/>
          </a:prstGeom>
        </p:spPr>
        <p:txBody>
          <a:bodyPr vert="horz" lIns="91440" tIns="45720" rIns="91440" bIns="45720" rtlCol="0" anchor="ctr">
            <a:normAutofit/>
          </a:bodyPr>
          <a:lstStyle/>
          <a:p>
            <a:pPr marL="342900" indent="-228600" defTabSz="914400">
              <a:lnSpc>
                <a:spcPct val="120000"/>
              </a:lnSpc>
              <a:spcAft>
                <a:spcPts val="600"/>
              </a:spcAft>
              <a:buClr>
                <a:schemeClr val="accent1"/>
              </a:buClr>
              <a:buSzPct val="160000"/>
              <a:buFont typeface="Arial" panose="020B0604020202020204" pitchFamily="34" charset="0"/>
              <a:buChar char="•"/>
            </a:pPr>
            <a:r>
              <a:rPr lang="en-US" b="1" cap="all" dirty="0"/>
              <a:t>3.1 total revenue and number of invoices for each country, state, and city?</a:t>
            </a:r>
          </a:p>
          <a:p>
            <a:pPr marL="342900" indent="-228600" defTabSz="914400">
              <a:lnSpc>
                <a:spcPct val="120000"/>
              </a:lnSpc>
              <a:spcAft>
                <a:spcPts val="600"/>
              </a:spcAft>
              <a:buClr>
                <a:schemeClr val="accent1"/>
              </a:buClr>
              <a:buSzPct val="160000"/>
              <a:buFont typeface="Arial" panose="020B0604020202020204" pitchFamily="34" charset="0"/>
              <a:buChar char="•"/>
            </a:pPr>
            <a:endParaRPr lang="en-US" cap="all" dirty="0"/>
          </a:p>
        </p:txBody>
      </p:sp>
      <p:pic>
        <p:nvPicPr>
          <p:cNvPr id="10" name="Picture 9">
            <a:extLst>
              <a:ext uri="{FF2B5EF4-FFF2-40B4-BE49-F238E27FC236}">
                <a16:creationId xmlns:a16="http://schemas.microsoft.com/office/drawing/2014/main" id="{B3EE506D-52CD-19E9-3FEB-60C361BBCDD4}"/>
              </a:ext>
            </a:extLst>
          </p:cNvPr>
          <p:cNvPicPr>
            <a:picLocks noChangeAspect="1"/>
          </p:cNvPicPr>
          <p:nvPr/>
        </p:nvPicPr>
        <p:blipFill>
          <a:blip r:embed="rId2"/>
          <a:srcRect t="2821" r="-2" b="9659"/>
          <a:stretch/>
        </p:blipFill>
        <p:spPr>
          <a:xfrm>
            <a:off x="7302545" y="1263315"/>
            <a:ext cx="4220041" cy="3974550"/>
          </a:xfrm>
          <a:prstGeom prst="rect">
            <a:avLst/>
          </a:prstGeom>
          <a:ln w="57150" cmpd="thinThick">
            <a:solidFill>
              <a:schemeClr val="bg1">
                <a:lumMod val="50000"/>
              </a:schemeClr>
            </a:solidFill>
            <a:miter lim="800000"/>
          </a:ln>
        </p:spPr>
      </p:pic>
      <p:sp>
        <p:nvSpPr>
          <p:cNvPr id="3" name="TextBox 2">
            <a:extLst>
              <a:ext uri="{FF2B5EF4-FFF2-40B4-BE49-F238E27FC236}">
                <a16:creationId xmlns:a16="http://schemas.microsoft.com/office/drawing/2014/main" id="{2E8F61B4-A256-9AF0-98CF-46E76908D6CD}"/>
              </a:ext>
            </a:extLst>
          </p:cNvPr>
          <p:cNvSpPr txBox="1"/>
          <p:nvPr/>
        </p:nvSpPr>
        <p:spPr>
          <a:xfrm>
            <a:off x="108155" y="1566972"/>
            <a:ext cx="7060016" cy="3539430"/>
          </a:xfrm>
          <a:prstGeom prst="rect">
            <a:avLst/>
          </a:prstGeom>
          <a:noFill/>
        </p:spPr>
        <p:txBody>
          <a:bodyPr wrap="square" rtlCol="0">
            <a:spAutoFit/>
          </a:bodyPr>
          <a:lstStyle/>
          <a:p>
            <a:pPr marL="342900" indent="-342900">
              <a:buFont typeface="+mj-lt"/>
              <a:buAutoNum type="arabicPeriod"/>
            </a:pPr>
            <a:r>
              <a:rPr lang="en-US" sz="1600" dirty="0"/>
              <a:t>The customer base is geographically diverse, with customers spread across multiple countries, including Argentina, Australia, Brazil, Canada, and the USA.</a:t>
            </a:r>
          </a:p>
          <a:p>
            <a:pPr marL="342900" indent="-342900">
              <a:buFont typeface="+mj-lt"/>
              <a:buAutoNum type="arabicPeriod"/>
            </a:pPr>
            <a:endParaRPr lang="en-US" sz="1600" dirty="0"/>
          </a:p>
          <a:p>
            <a:pPr marL="342900" indent="-342900">
              <a:buFont typeface="+mj-lt"/>
              <a:buAutoNum type="arabicPeriod"/>
            </a:pPr>
            <a:r>
              <a:rPr lang="en-US" sz="1600" dirty="0"/>
              <a:t>In the USA, Mountain View, California, and London in the United Kingdom have the highest number of customers, with two customers each.</a:t>
            </a:r>
          </a:p>
          <a:p>
            <a:pPr marL="342900" indent="-342900">
              <a:buFont typeface="+mj-lt"/>
              <a:buAutoNum type="arabicPeriod"/>
            </a:pPr>
            <a:endParaRPr lang="en-US" sz="1600" dirty="0"/>
          </a:p>
          <a:p>
            <a:pPr marL="342900" indent="-342900">
              <a:buFont typeface="+mj-lt"/>
              <a:buAutoNum type="arabicPeriod"/>
            </a:pPr>
            <a:r>
              <a:rPr lang="en-US" sz="1600" dirty="0"/>
              <a:t>The data indicates that many cities have only one customer, suggesting a wide but shallow customer distribution.</a:t>
            </a:r>
          </a:p>
          <a:p>
            <a:pPr marL="342900" indent="-342900">
              <a:buFont typeface="+mj-lt"/>
              <a:buAutoNum type="arabicPeriod"/>
            </a:pPr>
            <a:endParaRPr lang="en-US" sz="1600" dirty="0"/>
          </a:p>
          <a:p>
            <a:pPr marL="342900" indent="-342900">
              <a:buFont typeface="+mj-lt"/>
              <a:buAutoNum type="arabicPeriod"/>
            </a:pPr>
            <a:r>
              <a:rPr lang="en-US" sz="1600" dirty="0"/>
              <a:t>Major cities like Paris, Berlin, São Paulo, and Prague also have a slightly higher concentration of customers compared to other locations.</a:t>
            </a:r>
          </a:p>
          <a:p>
            <a:pPr marL="342900" indent="-342900">
              <a:buFont typeface="+mj-lt"/>
              <a:buAutoNum type="arabicPeriod"/>
            </a:pPr>
            <a:endParaRPr lang="en-US" sz="1600" dirty="0"/>
          </a:p>
          <a:p>
            <a:pPr marL="342900" indent="-342900">
              <a:buFont typeface="+mj-lt"/>
              <a:buAutoNum type="arabicPeriod"/>
            </a:pPr>
            <a:r>
              <a:rPr lang="en-US" sz="1600" dirty="0"/>
              <a:t>There is a notable presence of customers in Canada, with representation in multiple provinces such as Ontario, British Columbia, Alberta, and Quebec.</a:t>
            </a:r>
            <a:endParaRPr lang="en-IN" sz="1600" dirty="0"/>
          </a:p>
        </p:txBody>
      </p:sp>
    </p:spTree>
    <p:extLst>
      <p:ext uri="{BB962C8B-B14F-4D97-AF65-F5344CB8AC3E}">
        <p14:creationId xmlns:p14="http://schemas.microsoft.com/office/powerpoint/2010/main" val="3928353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E853E9-9BC4-22D1-49C8-370D3F02AB9A}"/>
              </a:ext>
            </a:extLst>
          </p:cNvPr>
          <p:cNvSpPr txBox="1"/>
          <p:nvPr/>
        </p:nvSpPr>
        <p:spPr>
          <a:xfrm>
            <a:off x="419919" y="391458"/>
            <a:ext cx="7060016" cy="1044052"/>
          </a:xfrm>
          <a:prstGeom prst="rect">
            <a:avLst/>
          </a:prstGeom>
        </p:spPr>
        <p:txBody>
          <a:bodyPr vert="horz" lIns="91440" tIns="45720" rIns="91440" bIns="45720" rtlCol="0" anchor="ctr">
            <a:normAutofit/>
          </a:bodyPr>
          <a:lstStyle/>
          <a:p>
            <a:pPr marL="342900" indent="-228600" defTabSz="914400">
              <a:lnSpc>
                <a:spcPct val="120000"/>
              </a:lnSpc>
              <a:spcBef>
                <a:spcPct val="0"/>
              </a:spcBef>
              <a:spcAft>
                <a:spcPts val="600"/>
              </a:spcAft>
              <a:buClr>
                <a:schemeClr val="accent1"/>
              </a:buClr>
              <a:buSzPct val="160000"/>
              <a:buFont typeface="Arial" panose="020B0604020202020204" pitchFamily="34" charset="0"/>
              <a:buChar char="•"/>
            </a:pPr>
            <a:r>
              <a:rPr lang="en-US" b="1" cap="all" dirty="0"/>
              <a:t>3.2 top 5 customers by total revenue in each country</a:t>
            </a:r>
          </a:p>
          <a:p>
            <a:pPr marL="342900" indent="-228600" defTabSz="914400">
              <a:lnSpc>
                <a:spcPct val="120000"/>
              </a:lnSpc>
              <a:spcAft>
                <a:spcPts val="600"/>
              </a:spcAft>
              <a:buClr>
                <a:schemeClr val="accent1"/>
              </a:buClr>
              <a:buSzPct val="160000"/>
              <a:buFont typeface="Arial" panose="020B0604020202020204" pitchFamily="34" charset="0"/>
              <a:buChar char="•"/>
            </a:pPr>
            <a:endParaRPr lang="en-US" cap="all" dirty="0"/>
          </a:p>
        </p:txBody>
      </p:sp>
      <p:sp>
        <p:nvSpPr>
          <p:cNvPr id="3" name="TextBox 2">
            <a:extLst>
              <a:ext uri="{FF2B5EF4-FFF2-40B4-BE49-F238E27FC236}">
                <a16:creationId xmlns:a16="http://schemas.microsoft.com/office/drawing/2014/main" id="{2E8F61B4-A256-9AF0-98CF-46E76908D6CD}"/>
              </a:ext>
            </a:extLst>
          </p:cNvPr>
          <p:cNvSpPr txBox="1"/>
          <p:nvPr/>
        </p:nvSpPr>
        <p:spPr>
          <a:xfrm>
            <a:off x="167148" y="1519722"/>
            <a:ext cx="7060016" cy="3539430"/>
          </a:xfrm>
          <a:prstGeom prst="rect">
            <a:avLst/>
          </a:prstGeom>
          <a:noFill/>
        </p:spPr>
        <p:txBody>
          <a:bodyPr wrap="square" rtlCol="0">
            <a:spAutoFit/>
          </a:bodyPr>
          <a:lstStyle/>
          <a:p>
            <a:pPr marL="342900" indent="-342900">
              <a:buFont typeface="+mj-lt"/>
              <a:buAutoNum type="arabicPeriod"/>
            </a:pPr>
            <a:r>
              <a:rPr lang="en-US" sz="1600" dirty="0"/>
              <a:t>The highest revenue-generating customer is </a:t>
            </a:r>
            <a:r>
              <a:rPr lang="en-US" sz="1600" dirty="0" err="1"/>
              <a:t>František</a:t>
            </a:r>
            <a:r>
              <a:rPr lang="en-US" sz="1600" dirty="0"/>
              <a:t> </a:t>
            </a:r>
            <a:r>
              <a:rPr lang="en-US" sz="1600" dirty="0" err="1"/>
              <a:t>Wichterlová</a:t>
            </a:r>
            <a:r>
              <a:rPr lang="en-US" sz="1600" dirty="0"/>
              <a:t> from the Czech Republic, with a total revenue of 144.54.</a:t>
            </a:r>
          </a:p>
          <a:p>
            <a:pPr marL="342900" indent="-342900">
              <a:buFont typeface="+mj-lt"/>
              <a:buAutoNum type="arabicPeriod"/>
            </a:pPr>
            <a:endParaRPr lang="en-US" sz="1600" dirty="0"/>
          </a:p>
          <a:p>
            <a:pPr marL="342900" indent="-342900">
              <a:buFont typeface="+mj-lt"/>
              <a:buAutoNum type="arabicPeriod"/>
            </a:pPr>
            <a:r>
              <a:rPr lang="en-US" sz="1600" dirty="0"/>
              <a:t>Customers are spread across various countries, with notable contributions from Brazil, the USA, Canada, and the Czech Republic.</a:t>
            </a:r>
          </a:p>
          <a:p>
            <a:pPr marL="342900" indent="-342900">
              <a:buFont typeface="+mj-lt"/>
              <a:buAutoNum type="arabicPeriod"/>
            </a:pPr>
            <a:endParaRPr lang="en-US" sz="1600" dirty="0"/>
          </a:p>
          <a:p>
            <a:pPr marL="342900" indent="-342900">
              <a:buFont typeface="+mj-lt"/>
              <a:buAutoNum type="arabicPeriod"/>
            </a:pPr>
            <a:r>
              <a:rPr lang="en-US" sz="1600" dirty="0"/>
              <a:t>Brazil has a significant number of top customers, with multiple entries in the top revenue rankings.</a:t>
            </a:r>
          </a:p>
          <a:p>
            <a:pPr marL="342900" indent="-342900">
              <a:buFont typeface="+mj-lt"/>
              <a:buAutoNum type="arabicPeriod"/>
            </a:pPr>
            <a:endParaRPr lang="en-US" sz="1600" dirty="0"/>
          </a:p>
          <a:p>
            <a:pPr marL="342900" indent="-342900">
              <a:buFont typeface="+mj-lt"/>
              <a:buAutoNum type="arabicPeriod"/>
            </a:pPr>
            <a:r>
              <a:rPr lang="en-US" sz="1600" dirty="0"/>
              <a:t>Many countries have customers with similar revenue figures, indicating a broad and relatively even distribution of high-value customers.</a:t>
            </a:r>
          </a:p>
          <a:p>
            <a:pPr marL="342900" indent="-342900">
              <a:buFont typeface="+mj-lt"/>
              <a:buAutoNum type="arabicPeriod"/>
            </a:pPr>
            <a:endParaRPr lang="en-US" sz="1600" dirty="0"/>
          </a:p>
          <a:p>
            <a:pPr marL="342900" indent="-342900">
              <a:buFont typeface="+mj-lt"/>
              <a:buAutoNum type="arabicPeriod"/>
            </a:pPr>
            <a:r>
              <a:rPr lang="en-US" sz="1600" dirty="0"/>
              <a:t>The USA has several high-revenue customers, with Jack Smith leading the list at 98.01 in revenue.</a:t>
            </a:r>
            <a:endParaRPr lang="en-IN" sz="1600" dirty="0"/>
          </a:p>
        </p:txBody>
      </p:sp>
      <p:pic>
        <p:nvPicPr>
          <p:cNvPr id="2" name="Picture 1">
            <a:extLst>
              <a:ext uri="{FF2B5EF4-FFF2-40B4-BE49-F238E27FC236}">
                <a16:creationId xmlns:a16="http://schemas.microsoft.com/office/drawing/2014/main" id="{0115E3E1-8E00-BED3-E8AD-3DDEA6A532B7}"/>
              </a:ext>
            </a:extLst>
          </p:cNvPr>
          <p:cNvPicPr>
            <a:picLocks noChangeAspect="1"/>
          </p:cNvPicPr>
          <p:nvPr/>
        </p:nvPicPr>
        <p:blipFill>
          <a:blip r:embed="rId2"/>
          <a:stretch>
            <a:fillRect/>
          </a:stretch>
        </p:blipFill>
        <p:spPr>
          <a:xfrm>
            <a:off x="7601198" y="1059940"/>
            <a:ext cx="4315499" cy="4293923"/>
          </a:xfrm>
          <a:prstGeom prst="rect">
            <a:avLst/>
          </a:prstGeom>
        </p:spPr>
      </p:pic>
    </p:spTree>
    <p:extLst>
      <p:ext uri="{BB962C8B-B14F-4D97-AF65-F5344CB8AC3E}">
        <p14:creationId xmlns:p14="http://schemas.microsoft.com/office/powerpoint/2010/main" val="1400877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E853E9-9BC4-22D1-49C8-370D3F02AB9A}"/>
              </a:ext>
            </a:extLst>
          </p:cNvPr>
          <p:cNvSpPr txBox="1"/>
          <p:nvPr/>
        </p:nvSpPr>
        <p:spPr>
          <a:xfrm>
            <a:off x="419919" y="125987"/>
            <a:ext cx="7060016" cy="1044052"/>
          </a:xfrm>
          <a:prstGeom prst="rect">
            <a:avLst/>
          </a:prstGeom>
        </p:spPr>
        <p:txBody>
          <a:bodyPr vert="horz" lIns="91440" tIns="45720" rIns="91440" bIns="45720" rtlCol="0" anchor="ctr">
            <a:normAutofit/>
          </a:bodyPr>
          <a:lstStyle/>
          <a:p>
            <a:pPr marL="342900" indent="-228600" defTabSz="914400">
              <a:lnSpc>
                <a:spcPct val="120000"/>
              </a:lnSpc>
              <a:spcBef>
                <a:spcPct val="0"/>
              </a:spcBef>
              <a:spcAft>
                <a:spcPts val="600"/>
              </a:spcAft>
              <a:buClr>
                <a:schemeClr val="accent1"/>
              </a:buClr>
              <a:buSzPct val="160000"/>
              <a:buFont typeface="Arial" panose="020B0604020202020204" pitchFamily="34" charset="0"/>
              <a:buChar char="•"/>
            </a:pPr>
            <a:r>
              <a:rPr lang="en-US" b="1" cap="all" dirty="0"/>
              <a:t>3.3 customers who have purchased tracks from at least 3 different genres </a:t>
            </a:r>
          </a:p>
        </p:txBody>
      </p:sp>
      <p:sp>
        <p:nvSpPr>
          <p:cNvPr id="3" name="TextBox 2">
            <a:extLst>
              <a:ext uri="{FF2B5EF4-FFF2-40B4-BE49-F238E27FC236}">
                <a16:creationId xmlns:a16="http://schemas.microsoft.com/office/drawing/2014/main" id="{2E8F61B4-A256-9AF0-98CF-46E76908D6CD}"/>
              </a:ext>
            </a:extLst>
          </p:cNvPr>
          <p:cNvSpPr txBox="1"/>
          <p:nvPr/>
        </p:nvSpPr>
        <p:spPr>
          <a:xfrm>
            <a:off x="167148" y="1519722"/>
            <a:ext cx="7060016" cy="4031873"/>
          </a:xfrm>
          <a:prstGeom prst="rect">
            <a:avLst/>
          </a:prstGeom>
          <a:noFill/>
        </p:spPr>
        <p:txBody>
          <a:bodyPr wrap="square" rtlCol="0">
            <a:spAutoFit/>
          </a:bodyPr>
          <a:lstStyle/>
          <a:p>
            <a:pPr marL="342900" indent="-342900">
              <a:buFont typeface="+mj-lt"/>
              <a:buAutoNum type="arabicPeriod"/>
            </a:pPr>
            <a:r>
              <a:rPr lang="en-US" sz="1600" dirty="0"/>
              <a:t>Leonie Köhler is the customer with the highest genre diversity, having purchased tracks across 14 different genres.</a:t>
            </a:r>
          </a:p>
          <a:p>
            <a:pPr marL="342900" indent="-342900">
              <a:buFont typeface="+mj-lt"/>
              <a:buAutoNum type="arabicPeriod"/>
            </a:pPr>
            <a:endParaRPr lang="en-US" sz="1600" dirty="0"/>
          </a:p>
          <a:p>
            <a:pPr marL="342900" indent="-342900">
              <a:buFont typeface="+mj-lt"/>
              <a:buAutoNum type="arabicPeriod"/>
            </a:pPr>
            <a:r>
              <a:rPr lang="en-IN" sz="1600" dirty="0"/>
              <a:t>Several customers, including </a:t>
            </a:r>
            <a:r>
              <a:rPr lang="en-IN" sz="1600" dirty="0" err="1"/>
              <a:t>František</a:t>
            </a:r>
            <a:r>
              <a:rPr lang="en-IN" sz="1600" dirty="0"/>
              <a:t> </a:t>
            </a:r>
            <a:r>
              <a:rPr lang="en-IN" sz="1600" dirty="0" err="1"/>
              <a:t>Wichterlová</a:t>
            </a:r>
            <a:r>
              <a:rPr lang="en-IN" sz="1600" dirty="0"/>
              <a:t>, </a:t>
            </a:r>
            <a:r>
              <a:rPr lang="en-IN" sz="1600" dirty="0" err="1"/>
              <a:t>Terhi</a:t>
            </a:r>
            <a:r>
              <a:rPr lang="en-IN" sz="1600" dirty="0"/>
              <a:t> Hämäläinen, Madalena Sampaio, and others, have purchased from 13 different genres, indicating a broad music taste.</a:t>
            </a:r>
            <a:endParaRPr lang="en-US" sz="1600" dirty="0"/>
          </a:p>
          <a:p>
            <a:pPr marL="342900" indent="-342900">
              <a:buFont typeface="+mj-lt"/>
              <a:buAutoNum type="arabicPeriod"/>
            </a:pPr>
            <a:endParaRPr lang="en-US" sz="1600" dirty="0"/>
          </a:p>
          <a:p>
            <a:pPr marL="342900" indent="-342900">
              <a:buFont typeface="+mj-lt"/>
              <a:buAutoNum type="arabicPeriod"/>
            </a:pPr>
            <a:r>
              <a:rPr lang="en-US" sz="1600" dirty="0"/>
              <a:t>Many customers fall within the 10 to 12 genre count range, showing a wide but moderate variety in their music preferences.</a:t>
            </a:r>
          </a:p>
          <a:p>
            <a:pPr marL="342900" indent="-342900">
              <a:buFont typeface="+mj-lt"/>
              <a:buAutoNum type="arabicPeriod"/>
            </a:pPr>
            <a:endParaRPr lang="en-US" sz="1600" dirty="0"/>
          </a:p>
          <a:p>
            <a:pPr marL="342900" indent="-342900">
              <a:buFont typeface="+mj-lt"/>
              <a:buAutoNum type="arabicPeriod"/>
            </a:pPr>
            <a:r>
              <a:rPr lang="en-US" sz="1600" dirty="0"/>
              <a:t>A few customers, like Robert Brown, Kara Nielsen, and Victor Stevens, have engaged with only 5 to 6 genres, suggesting a more focused or niche musical interest.</a:t>
            </a:r>
          </a:p>
          <a:p>
            <a:pPr marL="342900" indent="-342900">
              <a:buFont typeface="+mj-lt"/>
              <a:buAutoNum type="arabicPeriod"/>
            </a:pPr>
            <a:endParaRPr lang="en-US" sz="1600" dirty="0"/>
          </a:p>
          <a:p>
            <a:pPr marL="342900" indent="-342900">
              <a:buFont typeface="+mj-lt"/>
              <a:buAutoNum type="arabicPeriod"/>
            </a:pPr>
            <a:r>
              <a:rPr lang="en-US" sz="1600" dirty="0"/>
              <a:t>Overall, the data indicates that most customers are exploring a diverse range of genres, with many engaging with more than 10 different genres.</a:t>
            </a:r>
            <a:endParaRPr lang="en-IN" sz="1600" dirty="0"/>
          </a:p>
        </p:txBody>
      </p:sp>
      <p:pic>
        <p:nvPicPr>
          <p:cNvPr id="5" name="Picture 4">
            <a:extLst>
              <a:ext uri="{FF2B5EF4-FFF2-40B4-BE49-F238E27FC236}">
                <a16:creationId xmlns:a16="http://schemas.microsoft.com/office/drawing/2014/main" id="{46CF5265-E6B3-708C-DB96-91EF35BF19FA}"/>
              </a:ext>
            </a:extLst>
          </p:cNvPr>
          <p:cNvPicPr>
            <a:picLocks noChangeAspect="1"/>
          </p:cNvPicPr>
          <p:nvPr/>
        </p:nvPicPr>
        <p:blipFill>
          <a:blip r:embed="rId2"/>
          <a:stretch>
            <a:fillRect/>
          </a:stretch>
        </p:blipFill>
        <p:spPr>
          <a:xfrm>
            <a:off x="8421718" y="1320811"/>
            <a:ext cx="2629739" cy="4057435"/>
          </a:xfrm>
          <a:prstGeom prst="rect">
            <a:avLst/>
          </a:prstGeom>
        </p:spPr>
      </p:pic>
    </p:spTree>
    <p:extLst>
      <p:ext uri="{BB962C8B-B14F-4D97-AF65-F5344CB8AC3E}">
        <p14:creationId xmlns:p14="http://schemas.microsoft.com/office/powerpoint/2010/main" val="136863230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
  <TotalTime>58</TotalTime>
  <Words>1553</Words>
  <Application>Microsoft Office PowerPoint</Application>
  <PresentationFormat>Widescreen</PresentationFormat>
  <Paragraphs>164</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Gill Sans MT</vt:lpstr>
      <vt:lpstr>Gallery</vt:lpstr>
      <vt:lpstr>EXPLORING THE CHINOOK MUSIC STORE DATABASE</vt:lpstr>
      <vt:lpstr>Problem statement</vt:lpstr>
      <vt:lpstr>AGENDA </vt:lpstr>
      <vt:lpstr>1. INTRODUCTION</vt:lpstr>
      <vt:lpstr>2. Database schema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Roshan Chawla</dc:creator>
  <cp:lastModifiedBy>Roshan Chawla</cp:lastModifiedBy>
  <cp:revision>3</cp:revision>
  <dcterms:created xsi:type="dcterms:W3CDTF">2024-08-28T17:39:45Z</dcterms:created>
  <dcterms:modified xsi:type="dcterms:W3CDTF">2024-08-29T14:59:22Z</dcterms:modified>
</cp:coreProperties>
</file>