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2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0" autoAdjust="0"/>
  </p:normalViewPr>
  <p:slideViewPr>
    <p:cSldViewPr snapToGrid="0">
      <p:cViewPr varScale="1">
        <p:scale>
          <a:sx n="76" d="100"/>
          <a:sy n="76" d="100"/>
        </p:scale>
        <p:origin x="9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OSHAN%20Drive\Roshan%20files\Roshan%20Files%202\Roshan%20Docs\A%20-%20Roshan%20-%20IMPORTANT%20DOCX\Proof%20of%20Education\zzData%20Science%20Course\Phase%201%20-%20Excel%20Spreadsheets\EXCEL%20PROJECT%20-%20ZOMATO%20DATA\Latest\Zomato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OSHAN%20Drive\Roshan%20files\Roshan%20Files%202\Roshan%20Docs\A%20-%20Roshan%20-%20IMPORTANT%20DOCX\Proof%20of%20Education\zzData%20Science%20Course\Phase%201%20-%20Excel%20Spreadsheets\EXCEL%20PROJECT%20-%20ZOMATO%20DATA\Latest\Zomato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OSHAN%20Drive\Roshan%20files\Roshan%20Files%202\Roshan%20Docs\A%20-%20Roshan%20-%20IMPORTANT%20DOCX\Proof%20of%20Education\zzData%20Science%20Course\Phase%201%20-%20Excel%20Spreadsheets\EXCEL%20PROJECT%20-%20ZOMATO%20DATA\Latest\Zomato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Project.xlsx]4. Recommendation - New Opening!PivotTable4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/>
              <a:t>Restaurant vs Avg Ratings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'4. Recommendation - New Opening'!$B$3</c:f>
              <c:strCache>
                <c:ptCount val="1"/>
                <c:pt idx="0">
                  <c:v>Count of RestaurantID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'4. Recommendation - New Opening'!$A$4:$A$8</c:f>
              <c:strCache>
                <c:ptCount val="4"/>
                <c:pt idx="0">
                  <c:v>Australia</c:v>
                </c:pt>
                <c:pt idx="1">
                  <c:v>Canada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'4. Recommendation - New Opening'!$B$4:$B$8</c:f>
              <c:numCache>
                <c:formatCode>General</c:formatCode>
                <c:ptCount val="4"/>
                <c:pt idx="0">
                  <c:v>24</c:v>
                </c:pt>
                <c:pt idx="1">
                  <c:v>4</c:v>
                </c:pt>
                <c:pt idx="2">
                  <c:v>20</c:v>
                </c:pt>
                <c:pt idx="3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6C-4F06-8925-CE582A678C14}"/>
            </c:ext>
          </c:extLst>
        </c:ser>
        <c:ser>
          <c:idx val="1"/>
          <c:order val="1"/>
          <c:tx>
            <c:strRef>
              <c:f>'4. Recommendation - New Opening'!$C$3</c:f>
              <c:strCache>
                <c:ptCount val="1"/>
                <c:pt idx="0">
                  <c:v>Average of Rating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'4. Recommendation - New Opening'!$A$4:$A$8</c:f>
              <c:strCache>
                <c:ptCount val="4"/>
                <c:pt idx="0">
                  <c:v>Australia</c:v>
                </c:pt>
                <c:pt idx="1">
                  <c:v>Canada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'4. Recommendation - New Opening'!$C$4:$C$8</c:f>
              <c:numCache>
                <c:formatCode>0.00</c:formatCode>
                <c:ptCount val="4"/>
                <c:pt idx="0">
                  <c:v>3.6583333333333328</c:v>
                </c:pt>
                <c:pt idx="1">
                  <c:v>3.5750000000000002</c:v>
                </c:pt>
                <c:pt idx="2">
                  <c:v>3.5750000000000002</c:v>
                </c:pt>
                <c:pt idx="3">
                  <c:v>3.8699999999999997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6C-4F06-8925-CE582A678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7349440"/>
        <c:axId val="397350880"/>
      </c:lineChart>
      <c:catAx>
        <c:axId val="39734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350880"/>
        <c:crosses val="autoZero"/>
        <c:auto val="1"/>
        <c:lblAlgn val="ctr"/>
        <c:lblOffset val="100"/>
        <c:noMultiLvlLbl val="0"/>
      </c:catAx>
      <c:valAx>
        <c:axId val="39735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34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[Zomato Project.xlsx]4. Recommendation - New Opening!PivotTable6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Suggested</a:t>
            </a:r>
            <a:r>
              <a:rPr lang="en-US" baseline="0"/>
              <a:t> Countries vs Ratings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'4. Recommendation - New Opening'!$J$3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'4. Recommendation - New Opening'!$I$4:$I$8</c:f>
              <c:strCache>
                <c:ptCount val="4"/>
                <c:pt idx="0">
                  <c:v>Australia</c:v>
                </c:pt>
                <c:pt idx="1">
                  <c:v>Canada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'4. Recommendation - New Opening'!$J$4:$J$8</c:f>
              <c:numCache>
                <c:formatCode>0.00</c:formatCode>
                <c:ptCount val="4"/>
                <c:pt idx="0">
                  <c:v>3.6583333333333328</c:v>
                </c:pt>
                <c:pt idx="1">
                  <c:v>3.5750000000000002</c:v>
                </c:pt>
                <c:pt idx="2">
                  <c:v>3.5750000000000002</c:v>
                </c:pt>
                <c:pt idx="3">
                  <c:v>3.8699999999999997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DD-4F6F-AAF0-6FDF6BDD97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64519376"/>
        <c:axId val="664517456"/>
      </c:barChart>
      <c:catAx>
        <c:axId val="66451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517456"/>
        <c:crosses val="autoZero"/>
        <c:auto val="1"/>
        <c:lblAlgn val="ctr"/>
        <c:lblOffset val="100"/>
        <c:noMultiLvlLbl val="0"/>
      </c:catAx>
      <c:valAx>
        <c:axId val="66451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5193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Corrrelation</a:t>
            </a:r>
            <a:r>
              <a:rPr lang="en-US" baseline="0"/>
              <a:t> between Cost of Two vs Ratings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'8. Correlation Analysis'!$C$1</c:f>
              <c:strCache>
                <c:ptCount val="1"/>
                <c:pt idx="0">
                  <c:v>Cost of Two in Indian Rupees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'8. Correlation Analysis'!$B$2:$B$69</c:f>
              <c:numCache>
                <c:formatCode>General</c:formatCode>
                <c:ptCount val="68"/>
                <c:pt idx="0">
                  <c:v>2.6</c:v>
                </c:pt>
                <c:pt idx="1">
                  <c:v>3.5</c:v>
                </c:pt>
                <c:pt idx="2">
                  <c:v>3.8</c:v>
                </c:pt>
                <c:pt idx="3">
                  <c:v>3.5</c:v>
                </c:pt>
                <c:pt idx="4">
                  <c:v>3.8</c:v>
                </c:pt>
                <c:pt idx="5">
                  <c:v>4.5999999999999996</c:v>
                </c:pt>
                <c:pt idx="6">
                  <c:v>3.6</c:v>
                </c:pt>
                <c:pt idx="7">
                  <c:v>4.4000000000000004</c:v>
                </c:pt>
                <c:pt idx="8">
                  <c:v>4.0999999999999996</c:v>
                </c:pt>
                <c:pt idx="9">
                  <c:v>3.8</c:v>
                </c:pt>
                <c:pt idx="10">
                  <c:v>3.2</c:v>
                </c:pt>
                <c:pt idx="11">
                  <c:v>3.8</c:v>
                </c:pt>
                <c:pt idx="12">
                  <c:v>3.4</c:v>
                </c:pt>
                <c:pt idx="13">
                  <c:v>3.6</c:v>
                </c:pt>
                <c:pt idx="14">
                  <c:v>3.7</c:v>
                </c:pt>
                <c:pt idx="15">
                  <c:v>3.6</c:v>
                </c:pt>
                <c:pt idx="16">
                  <c:v>3.7</c:v>
                </c:pt>
                <c:pt idx="17">
                  <c:v>4.0999999999999996</c:v>
                </c:pt>
                <c:pt idx="18">
                  <c:v>4.4000000000000004</c:v>
                </c:pt>
                <c:pt idx="19">
                  <c:v>3.5</c:v>
                </c:pt>
                <c:pt idx="20">
                  <c:v>2.4</c:v>
                </c:pt>
                <c:pt idx="21">
                  <c:v>4.0999999999999996</c:v>
                </c:pt>
                <c:pt idx="22">
                  <c:v>2.9</c:v>
                </c:pt>
                <c:pt idx="23">
                  <c:v>3.7</c:v>
                </c:pt>
                <c:pt idx="24">
                  <c:v>4.3</c:v>
                </c:pt>
                <c:pt idx="25">
                  <c:v>3.7</c:v>
                </c:pt>
                <c:pt idx="26">
                  <c:v>3.3</c:v>
                </c:pt>
                <c:pt idx="27">
                  <c:v>3</c:v>
                </c:pt>
                <c:pt idx="28">
                  <c:v>3.1</c:v>
                </c:pt>
                <c:pt idx="29">
                  <c:v>3.2</c:v>
                </c:pt>
                <c:pt idx="30">
                  <c:v>3.2</c:v>
                </c:pt>
                <c:pt idx="31">
                  <c:v>3.2</c:v>
                </c:pt>
                <c:pt idx="32">
                  <c:v>3.1</c:v>
                </c:pt>
                <c:pt idx="33">
                  <c:v>3.2</c:v>
                </c:pt>
                <c:pt idx="34">
                  <c:v>4.0999999999999996</c:v>
                </c:pt>
                <c:pt idx="35">
                  <c:v>3.8</c:v>
                </c:pt>
                <c:pt idx="36">
                  <c:v>4</c:v>
                </c:pt>
                <c:pt idx="37">
                  <c:v>3.4</c:v>
                </c:pt>
                <c:pt idx="38">
                  <c:v>3.9</c:v>
                </c:pt>
                <c:pt idx="39">
                  <c:v>3.9</c:v>
                </c:pt>
                <c:pt idx="40">
                  <c:v>3.8</c:v>
                </c:pt>
                <c:pt idx="41">
                  <c:v>3.8</c:v>
                </c:pt>
                <c:pt idx="42">
                  <c:v>3.9</c:v>
                </c:pt>
                <c:pt idx="43">
                  <c:v>3.8</c:v>
                </c:pt>
                <c:pt idx="44">
                  <c:v>3</c:v>
                </c:pt>
                <c:pt idx="45">
                  <c:v>3.7</c:v>
                </c:pt>
                <c:pt idx="46">
                  <c:v>4.2</c:v>
                </c:pt>
                <c:pt idx="47">
                  <c:v>3.2</c:v>
                </c:pt>
                <c:pt idx="48">
                  <c:v>4.0999999999999996</c:v>
                </c:pt>
                <c:pt idx="49">
                  <c:v>4.5</c:v>
                </c:pt>
                <c:pt idx="50">
                  <c:v>3.5</c:v>
                </c:pt>
                <c:pt idx="51">
                  <c:v>2.4</c:v>
                </c:pt>
                <c:pt idx="52">
                  <c:v>4.0999999999999996</c:v>
                </c:pt>
                <c:pt idx="53">
                  <c:v>4.2</c:v>
                </c:pt>
                <c:pt idx="54">
                  <c:v>4.9000000000000004</c:v>
                </c:pt>
                <c:pt idx="55">
                  <c:v>4</c:v>
                </c:pt>
                <c:pt idx="56">
                  <c:v>4</c:v>
                </c:pt>
                <c:pt idx="57">
                  <c:v>3.4</c:v>
                </c:pt>
                <c:pt idx="58">
                  <c:v>3.6</c:v>
                </c:pt>
                <c:pt idx="59">
                  <c:v>3.8</c:v>
                </c:pt>
                <c:pt idx="60">
                  <c:v>4.2</c:v>
                </c:pt>
                <c:pt idx="61">
                  <c:v>4.0999999999999996</c:v>
                </c:pt>
                <c:pt idx="62">
                  <c:v>3.7</c:v>
                </c:pt>
                <c:pt idx="63">
                  <c:v>4</c:v>
                </c:pt>
                <c:pt idx="64">
                  <c:v>2.5</c:v>
                </c:pt>
                <c:pt idx="65">
                  <c:v>4.2</c:v>
                </c:pt>
                <c:pt idx="66">
                  <c:v>4.2</c:v>
                </c:pt>
                <c:pt idx="67">
                  <c:v>4</c:v>
                </c:pt>
              </c:numCache>
            </c:numRef>
          </c:xVal>
          <c:yVal>
            <c:numRef>
              <c:f>'8. Correlation Analysis'!$C$2:$C$69</c:f>
              <c:numCache>
                <c:formatCode>"₹"\ #,##0.00</c:formatCode>
                <c:ptCount val="68"/>
                <c:pt idx="0">
                  <c:v>6680.4000000000005</c:v>
                </c:pt>
                <c:pt idx="1">
                  <c:v>1670.1000000000001</c:v>
                </c:pt>
                <c:pt idx="2">
                  <c:v>1670.1000000000001</c:v>
                </c:pt>
                <c:pt idx="3">
                  <c:v>1113.4000000000001</c:v>
                </c:pt>
                <c:pt idx="4">
                  <c:v>1113.4000000000001</c:v>
                </c:pt>
                <c:pt idx="5">
                  <c:v>1113.4000000000001</c:v>
                </c:pt>
                <c:pt idx="6">
                  <c:v>1113.4000000000001</c:v>
                </c:pt>
                <c:pt idx="7">
                  <c:v>1670.1000000000001</c:v>
                </c:pt>
                <c:pt idx="8">
                  <c:v>1113.4000000000001</c:v>
                </c:pt>
                <c:pt idx="9">
                  <c:v>389.69</c:v>
                </c:pt>
                <c:pt idx="10">
                  <c:v>1113.4000000000001</c:v>
                </c:pt>
                <c:pt idx="11">
                  <c:v>389.69</c:v>
                </c:pt>
                <c:pt idx="12">
                  <c:v>1113.4000000000001</c:v>
                </c:pt>
                <c:pt idx="13">
                  <c:v>1113.4000000000001</c:v>
                </c:pt>
                <c:pt idx="14">
                  <c:v>1113.4000000000001</c:v>
                </c:pt>
                <c:pt idx="15">
                  <c:v>389.69</c:v>
                </c:pt>
                <c:pt idx="16">
                  <c:v>389.69</c:v>
                </c:pt>
                <c:pt idx="17">
                  <c:v>1113.4000000000001</c:v>
                </c:pt>
                <c:pt idx="18">
                  <c:v>1670.1000000000001</c:v>
                </c:pt>
                <c:pt idx="19">
                  <c:v>1113.4000000000001</c:v>
                </c:pt>
                <c:pt idx="20">
                  <c:v>1670.1000000000001</c:v>
                </c:pt>
                <c:pt idx="21">
                  <c:v>1113.4000000000001</c:v>
                </c:pt>
                <c:pt idx="22">
                  <c:v>1113.4000000000001</c:v>
                </c:pt>
                <c:pt idx="23">
                  <c:v>1113.4000000000001</c:v>
                </c:pt>
                <c:pt idx="24">
                  <c:v>4267.8999999999996</c:v>
                </c:pt>
                <c:pt idx="25">
                  <c:v>1524.25</c:v>
                </c:pt>
                <c:pt idx="26">
                  <c:v>1524.25</c:v>
                </c:pt>
                <c:pt idx="27">
                  <c:v>1524.25</c:v>
                </c:pt>
                <c:pt idx="28">
                  <c:v>3718.518</c:v>
                </c:pt>
                <c:pt idx="29">
                  <c:v>3718.518</c:v>
                </c:pt>
                <c:pt idx="30">
                  <c:v>4648.1475</c:v>
                </c:pt>
                <c:pt idx="31">
                  <c:v>4958.0239999999994</c:v>
                </c:pt>
                <c:pt idx="32">
                  <c:v>4958.0239999999994</c:v>
                </c:pt>
                <c:pt idx="33">
                  <c:v>5887.6534999999994</c:v>
                </c:pt>
                <c:pt idx="34">
                  <c:v>6197.53</c:v>
                </c:pt>
                <c:pt idx="35">
                  <c:v>13634.565999999999</c:v>
                </c:pt>
                <c:pt idx="36">
                  <c:v>16733.330999999998</c:v>
                </c:pt>
                <c:pt idx="37">
                  <c:v>18592.59</c:v>
                </c:pt>
                <c:pt idx="38">
                  <c:v>18592.59</c:v>
                </c:pt>
                <c:pt idx="39">
                  <c:v>19522.219499999999</c:v>
                </c:pt>
                <c:pt idx="40">
                  <c:v>26649.378999999997</c:v>
                </c:pt>
                <c:pt idx="41">
                  <c:v>30987.649999999998</c:v>
                </c:pt>
                <c:pt idx="42">
                  <c:v>2479.0119999999997</c:v>
                </c:pt>
                <c:pt idx="43">
                  <c:v>3098.7649999999999</c:v>
                </c:pt>
                <c:pt idx="44">
                  <c:v>1859.259</c:v>
                </c:pt>
                <c:pt idx="45">
                  <c:v>2479.0119999999997</c:v>
                </c:pt>
                <c:pt idx="46">
                  <c:v>1239.5059999999999</c:v>
                </c:pt>
                <c:pt idx="47">
                  <c:v>3098.7649999999999</c:v>
                </c:pt>
                <c:pt idx="48">
                  <c:v>276.49600000000004</c:v>
                </c:pt>
                <c:pt idx="49">
                  <c:v>359.44480000000004</c:v>
                </c:pt>
                <c:pt idx="50">
                  <c:v>414.74400000000003</c:v>
                </c:pt>
                <c:pt idx="51">
                  <c:v>497.69280000000003</c:v>
                </c:pt>
                <c:pt idx="52">
                  <c:v>276.49600000000004</c:v>
                </c:pt>
                <c:pt idx="53">
                  <c:v>276.49600000000004</c:v>
                </c:pt>
                <c:pt idx="54">
                  <c:v>1105.9840000000002</c:v>
                </c:pt>
                <c:pt idx="55">
                  <c:v>1105.9840000000002</c:v>
                </c:pt>
                <c:pt idx="56">
                  <c:v>1244.2320000000002</c:v>
                </c:pt>
                <c:pt idx="57">
                  <c:v>552.99200000000008</c:v>
                </c:pt>
                <c:pt idx="58">
                  <c:v>552.99200000000008</c:v>
                </c:pt>
                <c:pt idx="59">
                  <c:v>967.7360000000001</c:v>
                </c:pt>
                <c:pt idx="60">
                  <c:v>663.59040000000005</c:v>
                </c:pt>
                <c:pt idx="61">
                  <c:v>552.99200000000008</c:v>
                </c:pt>
                <c:pt idx="62">
                  <c:v>691.24</c:v>
                </c:pt>
                <c:pt idx="63">
                  <c:v>691.24</c:v>
                </c:pt>
                <c:pt idx="64">
                  <c:v>552.99200000000008</c:v>
                </c:pt>
                <c:pt idx="65">
                  <c:v>829.48800000000006</c:v>
                </c:pt>
                <c:pt idx="66">
                  <c:v>829.48800000000006</c:v>
                </c:pt>
                <c:pt idx="67">
                  <c:v>691.24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33-4CED-8761-994E297E58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3497375"/>
        <c:axId val="1153494975"/>
      </c:scatterChart>
      <c:valAx>
        <c:axId val="11534973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3494975"/>
        <c:crosses val="autoZero"/>
        <c:crossBetween val="midCat"/>
      </c:valAx>
      <c:valAx>
        <c:axId val="115349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₹&quot;\ 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34973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'[Zomato Project.xlsx]9. Price Analysis'!$A$21:$A$24</cx:f>
        <cx:lvl ptCount="4">
          <cx:pt idx="0">0-1</cx:pt>
          <cx:pt idx="1">1-2</cx:pt>
          <cx:pt idx="2">2-3</cx:pt>
          <cx:pt idx="3">3-4</cx:pt>
        </cx:lvl>
      </cx:strDim>
      <cx:numDim type="val">
        <cx:f>'[Zomato Project.xlsx]9. Price Analysis'!$B$21:$B$24</cx:f>
        <cx:lvl ptCount="4" formatCode="General">
          <cx:pt idx="0">4444</cx:pt>
          <cx:pt idx="1">3113</cx:pt>
          <cx:pt idx="2">1408</cx:pt>
          <cx:pt idx="3">586</cx:pt>
        </cx:lvl>
      </cx:numDim>
    </cx:data>
  </cx:chartData>
  <cx:chart>
    <cx:title pos="t" align="ctr" overlay="0">
      <cx:tx>
        <cx:txData>
          <cx:v>No of restaurant in Different Price Range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rgbClr val="FFFFFF">
                  <a:lumMod val="95000"/>
                </a:srgb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/>
              <a:ea typeface="Calibri"/>
              <a:cs typeface="Calibri"/>
            </a:rPr>
            <a:t>No of restaurant in Different Price Range</a:t>
          </a:r>
        </a:p>
      </cx:txPr>
    </cx:title>
    <cx:plotArea>
      <cx:plotAreaRegion>
        <cx:series layoutId="clusteredColumn" uniqueId="{E72DAA0B-EC67-47FB-A628-7E47E396E0C2}">
          <cx:tx>
            <cx:txData>
              <cx:f>'[Zomato Project.xlsx]9. Price Analysis'!$B$20</cx:f>
              <cx:v>No Of Restaurant</cx:v>
            </cx:txData>
          </cx:tx>
          <cx:dataLabels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35874F7C-1B07-4596-ADA8-0CCD99372AC5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C5AF4-0F29-4726-9979-CCED49FB4F41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E6477-C004-4E3E-945D-B50DD884D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65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698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787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930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25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a8e432a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ba8e432a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b5a0b76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b5a0b76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554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340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745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746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53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186E-78FB-2477-CE73-1AC336D2F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752BA-1B2C-D3DD-B938-329BEB148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7FFD-67BF-9B98-B786-4435AFEB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689-ED10-4F2B-937C-42F22208954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8943-B814-3ED2-9B13-AD91D9B6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03C8-B007-48AD-637C-0E526287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A-41E3-49C7-BE19-A17E42A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11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4412-2898-50BD-DDF8-2F4CD0E7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61035-6AAB-8948-B171-385AF3E7B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C3FBA-98A0-904D-635A-A23B0678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689-ED10-4F2B-937C-42F22208954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7851B-AFB1-614F-3A94-58E02CC2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01A2D-ED38-465E-AEBA-13F0499A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A-41E3-49C7-BE19-A17E42A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41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B4F64-D012-3338-7996-B53FFE262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EE3A9-0F6F-73C3-E5FB-61EDB55A1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68C3-96A7-43FA-DDA7-6741B2F9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689-ED10-4F2B-937C-42F22208954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2692A-2ECD-1911-A588-1C7EA876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11778-5B74-A16E-A0C0-C848F5C0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A-41E3-49C7-BE19-A17E42A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26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171800" y="1638233"/>
            <a:ext cx="984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061400" y="268133"/>
            <a:ext cx="100692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4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0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1061400" y="1863933"/>
            <a:ext cx="4872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1061400" y="2712900"/>
            <a:ext cx="41480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1061400" y="268133"/>
            <a:ext cx="100692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00476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130400" y="1710767"/>
            <a:ext cx="51980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4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130400" y="4496833"/>
            <a:ext cx="3886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0400" y="1683167"/>
            <a:ext cx="2551600" cy="10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9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7092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D8C1-12E3-2C87-B6F4-7560DEF5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59E08-17DF-EB56-FF0A-0D4F9F8A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CA103-F157-A57C-8421-8995EDD8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689-ED10-4F2B-937C-42F22208954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5A887-B123-E248-7495-FD68541B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FE6C6-4E15-49A2-D059-D713D703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A-41E3-49C7-BE19-A17E42A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60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6D35-E644-EDE1-3253-AD128A3E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0F3ED-200F-1CC5-CCD3-AB99AC978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74F73-7915-DFFC-8223-E510D710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689-ED10-4F2B-937C-42F22208954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9F271-4C60-AD7D-15B3-D454FEFD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AD8FD-94DC-AEAA-3478-88CED2C2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A-41E3-49C7-BE19-A17E42A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6960-33B5-F164-503A-0144522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8DD6-61F8-3344-4E1A-6A7798964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F7C14-3445-083E-416F-C1A57175E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0AE6-7AA1-5510-AA1F-49E3BA83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689-ED10-4F2B-937C-42F22208954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34240-0848-9B3F-A907-8B0A9391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E7B08-12B1-4C9E-43E7-DFE9B208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A-41E3-49C7-BE19-A17E42A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93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2F18-5749-F308-5A8B-E514BFA1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95578-107B-EF33-D7AB-FC94E7872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1AA30-1615-37E5-5BFF-C1D67E82E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74BB3-9792-EC93-7B95-C7DBE263E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D322F-9D1C-FE26-1A33-15A4DF99E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63412-4D85-9EC4-0D51-1B5F67A1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689-ED10-4F2B-937C-42F22208954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DB453-37F8-E9F3-7626-F112A315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2EEC5-6D7C-9ADB-06B6-C4CBB2CE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A-41E3-49C7-BE19-A17E42A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29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D057-521C-63F1-DCF0-6C72CDFE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D9B1-CAEC-2EC7-AE8D-B5954851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689-ED10-4F2B-937C-42F22208954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0FB31-A7A9-595F-A74E-C2C66914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EAA8D-A4C0-BCCA-D1F5-3A82CEA5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A-41E3-49C7-BE19-A17E42A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8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96F8A-AB04-8C16-3E75-5F52374E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689-ED10-4F2B-937C-42F22208954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9BC21-A8EE-6739-1813-8D735F77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E5918-1A57-23D8-B036-9E8BCCCA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A-41E3-49C7-BE19-A17E42A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37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E725-18A1-44D9-69CA-503DF8F1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A420-BE82-268D-78AE-7A3C490D8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6CBA5-CA53-A996-98D0-5376A49C3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19DE9-7485-8EE0-4D46-BCB5247E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689-ED10-4F2B-937C-42F22208954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26C85-E110-FAB3-9F30-AC5142AC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39179-4195-739C-A122-28E277B2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A-41E3-49C7-BE19-A17E42A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47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E6F3-296F-E675-66B8-C195610A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4FF87-F3D5-83A3-1879-933C16E52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73547-8C63-0B4C-B967-4EEADE38A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CE4B5-6E04-0C15-A780-63D57B4F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F689-ED10-4F2B-937C-42F22208954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454D6-5808-5D4A-0EA9-53129C09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CD6E0-C9A2-7672-63C9-659AB690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F6A4A-41E3-49C7-BE19-A17E42A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76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4C27D-63D1-84C6-E349-A26889B3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FF854-E873-AF28-8D84-9F216CD4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D8903-93B2-8B66-4E7B-7D58F08EA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BF689-ED10-4F2B-937C-42F22208954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2CEC-D1F1-7BB7-20CD-636A6A4C6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4D87-7D54-4E55-785C-CEAF67D23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EF6A4A-41E3-49C7-BE19-A17E42A1F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81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14/relationships/chartEx" Target="../charts/chartEx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0"/>
          <p:cNvGrpSpPr/>
          <p:nvPr/>
        </p:nvGrpSpPr>
        <p:grpSpPr>
          <a:xfrm>
            <a:off x="5360124" y="810218"/>
            <a:ext cx="6753531" cy="5060601"/>
            <a:chOff x="936525" y="238100"/>
            <a:chExt cx="5319975" cy="3986400"/>
          </a:xfrm>
        </p:grpSpPr>
        <p:sp>
          <p:nvSpPr>
            <p:cNvPr id="150" name="Google Shape;150;p30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51;p30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52;p30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53;p30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54;p30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5" name="Google Shape;155;p30"/>
          <p:cNvSpPr txBox="1">
            <a:spLocks noGrp="1"/>
          </p:cNvSpPr>
          <p:nvPr>
            <p:ph type="ctrTitle"/>
          </p:nvPr>
        </p:nvSpPr>
        <p:spPr>
          <a:xfrm>
            <a:off x="831205" y="1507567"/>
            <a:ext cx="48240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4800" dirty="0"/>
              <a:t>ZOMATO RESTAURANT ANALYSIS - PROJECT</a:t>
            </a:r>
            <a:endParaRPr sz="4800" dirty="0"/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831200" y="4496833"/>
            <a:ext cx="4528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dirty="0"/>
              <a:t>By : ROSHAN CHAWLA</a:t>
            </a:r>
          </a:p>
          <a:p>
            <a:pPr algn="l">
              <a:spcBef>
                <a:spcPts val="0"/>
              </a:spcBef>
            </a:pPr>
            <a:r>
              <a:rPr lang="en-US" dirty="0"/>
              <a:t>Batch : MAY 2024</a:t>
            </a:r>
            <a:endParaRPr dirty="0"/>
          </a:p>
        </p:txBody>
      </p:sp>
      <p:cxnSp>
        <p:nvCxnSpPr>
          <p:cNvPr id="157" name="Google Shape;157;p30"/>
          <p:cNvCxnSpPr/>
          <p:nvPr/>
        </p:nvCxnSpPr>
        <p:spPr>
          <a:xfrm>
            <a:off x="949067" y="4345300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8" name="Google Shape;158;p30"/>
          <p:cNvGrpSpPr/>
          <p:nvPr/>
        </p:nvGrpSpPr>
        <p:grpSpPr>
          <a:xfrm>
            <a:off x="6346913" y="843573"/>
            <a:ext cx="6289636" cy="6616715"/>
            <a:chOff x="1713850" y="264375"/>
            <a:chExt cx="4954550" cy="5212200"/>
          </a:xfrm>
        </p:grpSpPr>
        <p:sp>
          <p:nvSpPr>
            <p:cNvPr id="159" name="Google Shape;159;p30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166;p30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B96FF12-4807-C1D0-F6FE-DFE78AE31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97" y="3375083"/>
            <a:ext cx="728433" cy="7284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ctrTitle"/>
          </p:nvPr>
        </p:nvSpPr>
        <p:spPr>
          <a:xfrm>
            <a:off x="898000" y="393245"/>
            <a:ext cx="51980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4400" dirty="0"/>
              <a:t>Restaurants in Different Price range</a:t>
            </a:r>
            <a:endParaRPr sz="4400" dirty="0"/>
          </a:p>
        </p:txBody>
      </p:sp>
      <p:sp>
        <p:nvSpPr>
          <p:cNvPr id="379" name="Google Shape;379;p35"/>
          <p:cNvSpPr txBox="1">
            <a:spLocks noGrp="1"/>
          </p:cNvSpPr>
          <p:nvPr>
            <p:ph type="title" idx="2"/>
          </p:nvPr>
        </p:nvSpPr>
        <p:spPr>
          <a:xfrm>
            <a:off x="1054064" y="483631"/>
            <a:ext cx="25516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07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069E19-E023-4DCD-AF46-C90C25D46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" r="5455" b="7104"/>
          <a:stretch/>
        </p:blipFill>
        <p:spPr>
          <a:xfrm>
            <a:off x="8322283" y="986550"/>
            <a:ext cx="1075601" cy="63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3D088E-6BE2-4406-A063-39AB44DE9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3" b="16191"/>
          <a:stretch/>
        </p:blipFill>
        <p:spPr>
          <a:xfrm>
            <a:off x="9817277" y="984978"/>
            <a:ext cx="1131666" cy="6225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6CC1E-8B8B-4689-A74C-0F39F3FA34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4" b="15626"/>
          <a:stretch/>
        </p:blipFill>
        <p:spPr>
          <a:xfrm>
            <a:off x="8328656" y="1872864"/>
            <a:ext cx="1093085" cy="63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0633E-6360-4D5D-90FB-615540BA13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0" t="11380" r="10093" b="11987"/>
          <a:stretch/>
        </p:blipFill>
        <p:spPr>
          <a:xfrm>
            <a:off x="9808185" y="1849002"/>
            <a:ext cx="1134031" cy="6516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9FB332-E925-15F1-EB7C-9B991ED75A63}"/>
              </a:ext>
            </a:extLst>
          </p:cNvPr>
          <p:cNvSpPr txBox="1"/>
          <p:nvPr/>
        </p:nvSpPr>
        <p:spPr>
          <a:xfrm>
            <a:off x="757084" y="3228945"/>
            <a:ext cx="519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To understand the distribution of the number of restaurants of different price ranges in all the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Used a Histogram with the trend line to illustrate the Price Range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F907B0A5-55E4-A07A-402C-1D1BDD781D6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36564815"/>
                  </p:ext>
                </p:extLst>
              </p:nvPr>
            </p:nvGraphicFramePr>
            <p:xfrm>
              <a:off x="6584360" y="2847969"/>
              <a:ext cx="5198000" cy="357292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F907B0A5-55E4-A07A-402C-1D1BDD781D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84360" y="2847969"/>
                <a:ext cx="5198000" cy="35729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89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ctrTitle"/>
          </p:nvPr>
        </p:nvSpPr>
        <p:spPr>
          <a:xfrm>
            <a:off x="898000" y="393245"/>
            <a:ext cx="51980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4400" dirty="0"/>
              <a:t>Key Findings</a:t>
            </a:r>
            <a:endParaRPr sz="4400" dirty="0"/>
          </a:p>
        </p:txBody>
      </p:sp>
      <p:sp>
        <p:nvSpPr>
          <p:cNvPr id="379" name="Google Shape;379;p35"/>
          <p:cNvSpPr txBox="1">
            <a:spLocks noGrp="1"/>
          </p:cNvSpPr>
          <p:nvPr>
            <p:ph type="title" idx="2"/>
          </p:nvPr>
        </p:nvSpPr>
        <p:spPr>
          <a:xfrm>
            <a:off x="1054064" y="483631"/>
            <a:ext cx="25516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08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069E19-E023-4DCD-AF46-C90C25D46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" r="5455" b="7104"/>
          <a:stretch/>
        </p:blipFill>
        <p:spPr>
          <a:xfrm>
            <a:off x="8322283" y="986550"/>
            <a:ext cx="1075601" cy="63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3D088E-6BE2-4406-A063-39AB44DE9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3" b="16191"/>
          <a:stretch/>
        </p:blipFill>
        <p:spPr>
          <a:xfrm>
            <a:off x="9817277" y="984978"/>
            <a:ext cx="1131666" cy="6225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6CC1E-8B8B-4689-A74C-0F39F3FA34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4" b="15626"/>
          <a:stretch/>
        </p:blipFill>
        <p:spPr>
          <a:xfrm>
            <a:off x="8328656" y="1872864"/>
            <a:ext cx="1093085" cy="63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0633E-6360-4D5D-90FB-615540BA13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0" t="11380" r="10093" b="11987"/>
          <a:stretch/>
        </p:blipFill>
        <p:spPr>
          <a:xfrm>
            <a:off x="9808185" y="1849002"/>
            <a:ext cx="1134031" cy="6516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57E06E-9F00-EC04-A73E-3DD66063A1E3}"/>
              </a:ext>
            </a:extLst>
          </p:cNvPr>
          <p:cNvSpPr txBox="1"/>
          <p:nvPr/>
        </p:nvSpPr>
        <p:spPr>
          <a:xfrm>
            <a:off x="733530" y="3130045"/>
            <a:ext cx="1114362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Identified countries with potential for new restaurant openings based on low competition and favorable ratings.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Recommended focusing on local cuisines while considering market preferences for menu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Analyzed the distribution of restaurants across different price ranges to understand market dynamics.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Explored the impact of factors like online delivery and table bookings on customer satisfaction and market share.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Investigated the correlation between cuisine rates and customer ratings to optimize profitability.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91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4" name="Rectangle 38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Google Shape;379;p35"/>
          <p:cNvSpPr txBox="1">
            <a:spLocks noGrp="1"/>
          </p:cNvSpPr>
          <p:nvPr>
            <p:ph type="title" idx="2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</a:rPr>
              <a:t>10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136574-CE4B-D313-B466-CB90AEF8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4310"/>
            <a:ext cx="12279086" cy="536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7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6CF90A-704B-D094-8F77-73D2DB36C9DD}"/>
              </a:ext>
            </a:extLst>
          </p:cNvPr>
          <p:cNvSpPr txBox="1"/>
          <p:nvPr/>
        </p:nvSpPr>
        <p:spPr>
          <a:xfrm>
            <a:off x="1386673" y="643095"/>
            <a:ext cx="6571622" cy="65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Clr>
                <a:schemeClr val="accent6"/>
              </a:buClr>
              <a:buSzPts val="3600"/>
            </a:pPr>
            <a:r>
              <a:rPr lang="en-IN" sz="44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F3001-9657-1F57-9DF3-40B99A20B130}"/>
              </a:ext>
            </a:extLst>
          </p:cNvPr>
          <p:cNvSpPr txBox="1"/>
          <p:nvPr/>
        </p:nvSpPr>
        <p:spPr>
          <a:xfrm>
            <a:off x="1034980" y="1758462"/>
            <a:ext cx="951578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Through meticulous data analysis, we've identified promising opportunities for expanding Zomato's presence.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The selected countries and cities offer a balance of lower competition and favorable customer ratings.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Emphasizing local cuisines while considering market preferences can enhance the success of new restaurants.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Insights into online delivery, table bookings, and pricing dynamics provide valuable guidance for strategic decisions.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Continual monitoring and adaptation based on customer feedback and market trends are crucial for sustained growth.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47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>
            <a:spLocks noGrp="1"/>
          </p:cNvSpPr>
          <p:nvPr>
            <p:ph type="title" idx="2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08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63AE0B-3932-E3C2-FEC9-A9EECBD8D215}"/>
              </a:ext>
            </a:extLst>
          </p:cNvPr>
          <p:cNvSpPr txBox="1"/>
          <p:nvPr/>
        </p:nvSpPr>
        <p:spPr>
          <a:xfrm>
            <a:off x="4501662" y="2783392"/>
            <a:ext cx="6802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THANK YOU</a:t>
            </a:r>
            <a:endParaRPr lang="en-IN" sz="44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634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80;p35">
            <a:extLst>
              <a:ext uri="{FF2B5EF4-FFF2-40B4-BE49-F238E27FC236}">
                <a16:creationId xmlns:a16="http://schemas.microsoft.com/office/drawing/2014/main" id="{5C7FA8C2-7A53-F5B2-2A1D-2C26516F54CC}"/>
              </a:ext>
            </a:extLst>
          </p:cNvPr>
          <p:cNvSpPr/>
          <p:nvPr/>
        </p:nvSpPr>
        <p:spPr>
          <a:xfrm>
            <a:off x="6717926" y="2770888"/>
            <a:ext cx="5068870" cy="3347007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7" name="Google Shape;257;p31"/>
          <p:cNvSpPr txBox="1">
            <a:spLocks noGrp="1"/>
          </p:cNvSpPr>
          <p:nvPr>
            <p:ph type="body" idx="1"/>
          </p:nvPr>
        </p:nvSpPr>
        <p:spPr>
          <a:xfrm>
            <a:off x="1171800" y="1638233"/>
            <a:ext cx="9848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>
              <a:spcAft>
                <a:spcPts val="2133"/>
              </a:spcAft>
            </a:pPr>
            <a:r>
              <a:rPr lang="en-US" dirty="0"/>
              <a:t>Analyzing Raw Data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/>
              <a:t>Recommendation of Country(s) and City(s) for Opening of New Restaurants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/>
              <a:t>Competition Analysis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/>
              <a:t>Cuisine Analysis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/>
              <a:t>Online Delivery vs Table Bookings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/>
              <a:t>Correlation Between Rate of Cuisines and Ratings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/>
              <a:t>Restaurants in Different Price Range</a:t>
            </a:r>
          </a:p>
          <a:p>
            <a:pPr marL="342900" indent="-342900">
              <a:spcAft>
                <a:spcPts val="2133"/>
              </a:spcAft>
            </a:pPr>
            <a:r>
              <a:rPr lang="en-US" dirty="0"/>
              <a:t>Dashboard</a:t>
            </a:r>
          </a:p>
          <a:p>
            <a:pPr marL="342900" indent="-342900">
              <a:spcAft>
                <a:spcPts val="2133"/>
              </a:spcAft>
            </a:pPr>
            <a:endParaRPr dirty="0"/>
          </a:p>
        </p:txBody>
      </p:sp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1061400" y="268133"/>
            <a:ext cx="100692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Contents of the Project</a:t>
            </a:r>
            <a:endParaRPr dirty="0"/>
          </a:p>
        </p:txBody>
      </p:sp>
      <p:grpSp>
        <p:nvGrpSpPr>
          <p:cNvPr id="2" name="Google Shape;381;p35">
            <a:extLst>
              <a:ext uri="{FF2B5EF4-FFF2-40B4-BE49-F238E27FC236}">
                <a16:creationId xmlns:a16="http://schemas.microsoft.com/office/drawing/2014/main" id="{501D59C3-BBB7-CD6E-76FB-46F584E87711}"/>
              </a:ext>
            </a:extLst>
          </p:cNvPr>
          <p:cNvGrpSpPr/>
          <p:nvPr/>
        </p:nvGrpSpPr>
        <p:grpSpPr>
          <a:xfrm>
            <a:off x="6522308" y="2844327"/>
            <a:ext cx="3654079" cy="3114022"/>
            <a:chOff x="-366069" y="828012"/>
            <a:chExt cx="4884806" cy="3861723"/>
          </a:xfrm>
        </p:grpSpPr>
        <p:grpSp>
          <p:nvGrpSpPr>
            <p:cNvPr id="3" name="Google Shape;382;p35">
              <a:extLst>
                <a:ext uri="{FF2B5EF4-FFF2-40B4-BE49-F238E27FC236}">
                  <a16:creationId xmlns:a16="http://schemas.microsoft.com/office/drawing/2014/main" id="{A02E4FB5-D6E2-95AD-A4B6-E6F8EB651EF5}"/>
                </a:ext>
              </a:extLst>
            </p:cNvPr>
            <p:cNvGrpSpPr/>
            <p:nvPr/>
          </p:nvGrpSpPr>
          <p:grpSpPr>
            <a:xfrm>
              <a:off x="-366069" y="828012"/>
              <a:ext cx="4884806" cy="3861723"/>
              <a:chOff x="-366069" y="828012"/>
              <a:chExt cx="4884806" cy="3861723"/>
            </a:xfrm>
          </p:grpSpPr>
          <p:sp>
            <p:nvSpPr>
              <p:cNvPr id="12" name="Google Shape;383;p35">
                <a:extLst>
                  <a:ext uri="{FF2B5EF4-FFF2-40B4-BE49-F238E27FC236}">
                    <a16:creationId xmlns:a16="http://schemas.microsoft.com/office/drawing/2014/main" id="{05418702-327F-1F2D-6F48-DA1D90AD90D2}"/>
                  </a:ext>
                </a:extLst>
              </p:cNvPr>
              <p:cNvSpPr/>
              <p:nvPr/>
            </p:nvSpPr>
            <p:spPr>
              <a:xfrm>
                <a:off x="-366069" y="4450023"/>
                <a:ext cx="4884806" cy="239712"/>
              </a:xfrm>
              <a:custGeom>
                <a:avLst/>
                <a:gdLst/>
                <a:ahLst/>
                <a:cxnLst/>
                <a:rect l="l" t="t" r="r" b="b"/>
                <a:pathLst>
                  <a:path w="260836" h="12800" extrusionOk="0">
                    <a:moveTo>
                      <a:pt x="130418" y="1"/>
                    </a:moveTo>
                    <a:cubicBezTo>
                      <a:pt x="95830" y="1"/>
                      <a:pt x="62657" y="674"/>
                      <a:pt x="38199" y="1875"/>
                    </a:cubicBezTo>
                    <a:cubicBezTo>
                      <a:pt x="13742" y="3075"/>
                      <a:pt x="1" y="4703"/>
                      <a:pt x="1" y="6399"/>
                    </a:cubicBezTo>
                    <a:cubicBezTo>
                      <a:pt x="1" y="8096"/>
                      <a:pt x="13742" y="9724"/>
                      <a:pt x="38199" y="10924"/>
                    </a:cubicBezTo>
                    <a:cubicBezTo>
                      <a:pt x="62657" y="12124"/>
                      <a:pt x="95830" y="12799"/>
                      <a:pt x="130419" y="12799"/>
                    </a:cubicBezTo>
                    <a:cubicBezTo>
                      <a:pt x="165007" y="12799"/>
                      <a:pt x="198180" y="12124"/>
                      <a:pt x="222637" y="10924"/>
                    </a:cubicBezTo>
                    <a:cubicBezTo>
                      <a:pt x="247095" y="9724"/>
                      <a:pt x="260836" y="8096"/>
                      <a:pt x="260836" y="6399"/>
                    </a:cubicBezTo>
                    <a:cubicBezTo>
                      <a:pt x="260836" y="4703"/>
                      <a:pt x="247095" y="3075"/>
                      <a:pt x="222637" y="1875"/>
                    </a:cubicBezTo>
                    <a:cubicBezTo>
                      <a:pt x="198180" y="674"/>
                      <a:pt x="165007" y="1"/>
                      <a:pt x="130418" y="1"/>
                    </a:cubicBezTo>
                    <a:close/>
                  </a:path>
                </a:pathLst>
              </a:custGeom>
              <a:solidFill>
                <a:srgbClr val="CBECE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" name="Google Shape;384;p35">
                <a:extLst>
                  <a:ext uri="{FF2B5EF4-FFF2-40B4-BE49-F238E27FC236}">
                    <a16:creationId xmlns:a16="http://schemas.microsoft.com/office/drawing/2014/main" id="{1E92A8CB-828D-F61C-B867-8DE0B41F8CEA}"/>
                  </a:ext>
                </a:extLst>
              </p:cNvPr>
              <p:cNvSpPr/>
              <p:nvPr/>
            </p:nvSpPr>
            <p:spPr>
              <a:xfrm>
                <a:off x="1720043" y="2281566"/>
                <a:ext cx="842569" cy="1414413"/>
              </a:xfrm>
              <a:custGeom>
                <a:avLst/>
                <a:gdLst/>
                <a:ahLst/>
                <a:cxnLst/>
                <a:rect l="l" t="t" r="r" b="b"/>
                <a:pathLst>
                  <a:path w="44991" h="75526" extrusionOk="0">
                    <a:moveTo>
                      <a:pt x="22682" y="0"/>
                    </a:moveTo>
                    <a:lnTo>
                      <a:pt x="8861" y="7179"/>
                    </a:lnTo>
                    <a:lnTo>
                      <a:pt x="8380" y="15390"/>
                    </a:lnTo>
                    <a:cubicBezTo>
                      <a:pt x="8152" y="19298"/>
                      <a:pt x="10426" y="22924"/>
                      <a:pt x="14044" y="24420"/>
                    </a:cubicBezTo>
                    <a:lnTo>
                      <a:pt x="24757" y="28850"/>
                    </a:lnTo>
                    <a:cubicBezTo>
                      <a:pt x="25245" y="29052"/>
                      <a:pt x="25403" y="29665"/>
                      <a:pt x="25076" y="30078"/>
                    </a:cubicBezTo>
                    <a:lnTo>
                      <a:pt x="5607" y="54622"/>
                    </a:lnTo>
                    <a:cubicBezTo>
                      <a:pt x="5491" y="54770"/>
                      <a:pt x="5535" y="54987"/>
                      <a:pt x="5701" y="55079"/>
                    </a:cubicBezTo>
                    <a:lnTo>
                      <a:pt x="7154" y="55869"/>
                    </a:lnTo>
                    <a:lnTo>
                      <a:pt x="5404" y="58748"/>
                    </a:lnTo>
                    <a:lnTo>
                      <a:pt x="5409" y="58752"/>
                    </a:lnTo>
                    <a:cubicBezTo>
                      <a:pt x="5175" y="58665"/>
                      <a:pt x="4934" y="58623"/>
                      <a:pt x="4696" y="58623"/>
                    </a:cubicBezTo>
                    <a:cubicBezTo>
                      <a:pt x="4018" y="58623"/>
                      <a:pt x="3365" y="58962"/>
                      <a:pt x="2979" y="59558"/>
                    </a:cubicBezTo>
                    <a:lnTo>
                      <a:pt x="0" y="64165"/>
                    </a:lnTo>
                    <a:lnTo>
                      <a:pt x="17575" y="75526"/>
                    </a:lnTo>
                    <a:cubicBezTo>
                      <a:pt x="18455" y="74167"/>
                      <a:pt x="18065" y="72354"/>
                      <a:pt x="16705" y="71476"/>
                    </a:cubicBezTo>
                    <a:lnTo>
                      <a:pt x="15173" y="70486"/>
                    </a:lnTo>
                    <a:cubicBezTo>
                      <a:pt x="14149" y="69822"/>
                      <a:pt x="13501" y="68708"/>
                      <a:pt x="13435" y="67489"/>
                    </a:cubicBezTo>
                    <a:lnTo>
                      <a:pt x="13294" y="64926"/>
                    </a:lnTo>
                    <a:cubicBezTo>
                      <a:pt x="13252" y="64185"/>
                      <a:pt x="12859" y="63507"/>
                      <a:pt x="12236" y="63104"/>
                    </a:cubicBezTo>
                    <a:lnTo>
                      <a:pt x="12040" y="62977"/>
                    </a:lnTo>
                    <a:lnTo>
                      <a:pt x="13602" y="59372"/>
                    </a:lnTo>
                    <a:lnTo>
                      <a:pt x="14396" y="59804"/>
                    </a:lnTo>
                    <a:cubicBezTo>
                      <a:pt x="14614" y="59922"/>
                      <a:pt x="14852" y="59980"/>
                      <a:pt x="15088" y="59980"/>
                    </a:cubicBezTo>
                    <a:cubicBezTo>
                      <a:pt x="15473" y="59980"/>
                      <a:pt x="15854" y="59826"/>
                      <a:pt x="16135" y="59532"/>
                    </a:cubicBezTo>
                    <a:lnTo>
                      <a:pt x="40884" y="33644"/>
                    </a:lnTo>
                    <a:cubicBezTo>
                      <a:pt x="44904" y="29931"/>
                      <a:pt x="44990" y="23607"/>
                      <a:pt x="41074" y="19786"/>
                    </a:cubicBezTo>
                    <a:lnTo>
                      <a:pt x="2268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" name="Google Shape;385;p35">
                <a:extLst>
                  <a:ext uri="{FF2B5EF4-FFF2-40B4-BE49-F238E27FC236}">
                    <a16:creationId xmlns:a16="http://schemas.microsoft.com/office/drawing/2014/main" id="{92FB4774-962C-FB06-D081-0733C1850764}"/>
                  </a:ext>
                </a:extLst>
              </p:cNvPr>
              <p:cNvSpPr/>
              <p:nvPr/>
            </p:nvSpPr>
            <p:spPr>
              <a:xfrm>
                <a:off x="1703057" y="3483197"/>
                <a:ext cx="349418" cy="247840"/>
              </a:xfrm>
              <a:custGeom>
                <a:avLst/>
                <a:gdLst/>
                <a:ahLst/>
                <a:cxnLst/>
                <a:rect l="l" t="t" r="r" b="b"/>
                <a:pathLst>
                  <a:path w="18658" h="13234" extrusionOk="0">
                    <a:moveTo>
                      <a:pt x="907" y="1"/>
                    </a:moveTo>
                    <a:lnTo>
                      <a:pt x="284" y="963"/>
                    </a:lnTo>
                    <a:cubicBezTo>
                      <a:pt x="0" y="1402"/>
                      <a:pt x="126" y="1988"/>
                      <a:pt x="566" y="2273"/>
                    </a:cubicBezTo>
                    <a:lnTo>
                      <a:pt x="17522" y="13234"/>
                    </a:lnTo>
                    <a:lnTo>
                      <a:pt x="18658" y="11475"/>
                    </a:lnTo>
                    <a:lnTo>
                      <a:pt x="9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" name="Google Shape;386;p35">
                <a:extLst>
                  <a:ext uri="{FF2B5EF4-FFF2-40B4-BE49-F238E27FC236}">
                    <a16:creationId xmlns:a16="http://schemas.microsoft.com/office/drawing/2014/main" id="{2675D0D6-BEC8-FB53-AC8C-9A9F2B81BF5D}"/>
                  </a:ext>
                </a:extLst>
              </p:cNvPr>
              <p:cNvSpPr/>
              <p:nvPr/>
            </p:nvSpPr>
            <p:spPr>
              <a:xfrm>
                <a:off x="655497" y="2970644"/>
                <a:ext cx="871746" cy="249825"/>
              </a:xfrm>
              <a:custGeom>
                <a:avLst/>
                <a:gdLst/>
                <a:ahLst/>
                <a:cxnLst/>
                <a:rect l="l" t="t" r="r" b="b"/>
                <a:pathLst>
                  <a:path w="46549" h="13340" extrusionOk="0">
                    <a:moveTo>
                      <a:pt x="902" y="1"/>
                    </a:moveTo>
                    <a:cubicBezTo>
                      <a:pt x="402" y="7"/>
                      <a:pt x="1" y="414"/>
                      <a:pt x="1" y="915"/>
                    </a:cubicBezTo>
                    <a:cubicBezTo>
                      <a:pt x="1" y="1414"/>
                      <a:pt x="402" y="1821"/>
                      <a:pt x="902" y="1829"/>
                    </a:cubicBezTo>
                    <a:lnTo>
                      <a:pt x="29998" y="1829"/>
                    </a:lnTo>
                    <a:cubicBezTo>
                      <a:pt x="32369" y="1829"/>
                      <a:pt x="34597" y="2751"/>
                      <a:pt x="36274" y="4428"/>
                    </a:cubicBezTo>
                    <a:lnTo>
                      <a:pt x="44916" y="13071"/>
                    </a:lnTo>
                    <a:cubicBezTo>
                      <a:pt x="45087" y="13243"/>
                      <a:pt x="45321" y="13339"/>
                      <a:pt x="45562" y="13339"/>
                    </a:cubicBezTo>
                    <a:cubicBezTo>
                      <a:pt x="45932" y="13339"/>
                      <a:pt x="46266" y="13116"/>
                      <a:pt x="46407" y="12775"/>
                    </a:cubicBezTo>
                    <a:cubicBezTo>
                      <a:pt x="46548" y="12432"/>
                      <a:pt x="46471" y="12040"/>
                      <a:pt x="46209" y="11778"/>
                    </a:cubicBezTo>
                    <a:lnTo>
                      <a:pt x="37566" y="3135"/>
                    </a:lnTo>
                    <a:cubicBezTo>
                      <a:pt x="35544" y="1113"/>
                      <a:pt x="32856" y="1"/>
                      <a:pt x="299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" name="Google Shape;387;p35">
                <a:extLst>
                  <a:ext uri="{FF2B5EF4-FFF2-40B4-BE49-F238E27FC236}">
                    <a16:creationId xmlns:a16="http://schemas.microsoft.com/office/drawing/2014/main" id="{8C6F1FCF-B6F4-89AB-4C44-77B3CA84BFB8}"/>
                  </a:ext>
                </a:extLst>
              </p:cNvPr>
              <p:cNvSpPr/>
              <p:nvPr/>
            </p:nvSpPr>
            <p:spPr>
              <a:xfrm>
                <a:off x="2471952" y="3196479"/>
                <a:ext cx="1424769" cy="1424769"/>
              </a:xfrm>
              <a:custGeom>
                <a:avLst/>
                <a:gdLst/>
                <a:ahLst/>
                <a:cxnLst/>
                <a:rect l="l" t="t" r="r" b="b"/>
                <a:pathLst>
                  <a:path w="76079" h="76079" extrusionOk="0">
                    <a:moveTo>
                      <a:pt x="38039" y="6094"/>
                    </a:moveTo>
                    <a:cubicBezTo>
                      <a:pt x="55655" y="6094"/>
                      <a:pt x="69985" y="20426"/>
                      <a:pt x="69985" y="38040"/>
                    </a:cubicBezTo>
                    <a:cubicBezTo>
                      <a:pt x="69985" y="55654"/>
                      <a:pt x="55655" y="69984"/>
                      <a:pt x="38039" y="69984"/>
                    </a:cubicBezTo>
                    <a:cubicBezTo>
                      <a:pt x="20425" y="69984"/>
                      <a:pt x="6095" y="55654"/>
                      <a:pt x="6095" y="38040"/>
                    </a:cubicBezTo>
                    <a:cubicBezTo>
                      <a:pt x="6095" y="20426"/>
                      <a:pt x="20425" y="6094"/>
                      <a:pt x="38039" y="6094"/>
                    </a:cubicBezTo>
                    <a:close/>
                    <a:moveTo>
                      <a:pt x="38039" y="1"/>
                    </a:moveTo>
                    <a:cubicBezTo>
                      <a:pt x="17065" y="1"/>
                      <a:pt x="0" y="17065"/>
                      <a:pt x="0" y="38040"/>
                    </a:cubicBezTo>
                    <a:cubicBezTo>
                      <a:pt x="0" y="59014"/>
                      <a:pt x="17065" y="76079"/>
                      <a:pt x="38039" y="76079"/>
                    </a:cubicBezTo>
                    <a:cubicBezTo>
                      <a:pt x="59014" y="76079"/>
                      <a:pt x="76078" y="59014"/>
                      <a:pt x="76078" y="38040"/>
                    </a:cubicBezTo>
                    <a:cubicBezTo>
                      <a:pt x="76078" y="17065"/>
                      <a:pt x="59014" y="1"/>
                      <a:pt x="380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" name="Google Shape;388;p35">
                <a:extLst>
                  <a:ext uri="{FF2B5EF4-FFF2-40B4-BE49-F238E27FC236}">
                    <a16:creationId xmlns:a16="http://schemas.microsoft.com/office/drawing/2014/main" id="{614CC165-CB31-4EBB-C502-D71820E5E5C1}"/>
                  </a:ext>
                </a:extLst>
              </p:cNvPr>
              <p:cNvSpPr/>
              <p:nvPr/>
            </p:nvSpPr>
            <p:spPr>
              <a:xfrm>
                <a:off x="3093780" y="3818289"/>
                <a:ext cx="189710" cy="189747"/>
              </a:xfrm>
              <a:custGeom>
                <a:avLst/>
                <a:gdLst/>
                <a:ahLst/>
                <a:cxnLst/>
                <a:rect l="l" t="t" r="r" b="b"/>
                <a:pathLst>
                  <a:path w="10130" h="10132" extrusionOk="0">
                    <a:moveTo>
                      <a:pt x="5065" y="1"/>
                    </a:moveTo>
                    <a:cubicBezTo>
                      <a:pt x="2260" y="1"/>
                      <a:pt x="1" y="2260"/>
                      <a:pt x="1" y="5067"/>
                    </a:cubicBezTo>
                    <a:cubicBezTo>
                      <a:pt x="1" y="7872"/>
                      <a:pt x="2260" y="10131"/>
                      <a:pt x="5065" y="10131"/>
                    </a:cubicBezTo>
                    <a:cubicBezTo>
                      <a:pt x="7872" y="10131"/>
                      <a:pt x="10130" y="7872"/>
                      <a:pt x="10130" y="5067"/>
                    </a:cubicBezTo>
                    <a:cubicBezTo>
                      <a:pt x="10130" y="2260"/>
                      <a:pt x="7872" y="1"/>
                      <a:pt x="5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" name="Google Shape;389;p35">
                <a:extLst>
                  <a:ext uri="{FF2B5EF4-FFF2-40B4-BE49-F238E27FC236}">
                    <a16:creationId xmlns:a16="http://schemas.microsoft.com/office/drawing/2014/main" id="{20289621-FC10-061F-9A57-E12D591C57B0}"/>
                  </a:ext>
                </a:extLst>
              </p:cNvPr>
              <p:cNvSpPr/>
              <p:nvPr/>
            </p:nvSpPr>
            <p:spPr>
              <a:xfrm>
                <a:off x="2413523" y="3126626"/>
                <a:ext cx="826501" cy="826501"/>
              </a:xfrm>
              <a:custGeom>
                <a:avLst/>
                <a:gdLst/>
                <a:ahLst/>
                <a:cxnLst/>
                <a:rect l="l" t="t" r="r" b="b"/>
                <a:pathLst>
                  <a:path w="44133" h="44133" extrusionOk="0">
                    <a:moveTo>
                      <a:pt x="37414" y="0"/>
                    </a:moveTo>
                    <a:cubicBezTo>
                      <a:pt x="16784" y="0"/>
                      <a:pt x="0" y="16784"/>
                      <a:pt x="0" y="37415"/>
                    </a:cubicBezTo>
                    <a:lnTo>
                      <a:pt x="0" y="42609"/>
                    </a:lnTo>
                    <a:cubicBezTo>
                      <a:pt x="0" y="43451"/>
                      <a:pt x="682" y="44133"/>
                      <a:pt x="1523" y="44133"/>
                    </a:cubicBezTo>
                    <a:cubicBezTo>
                      <a:pt x="2365" y="44133"/>
                      <a:pt x="3047" y="43451"/>
                      <a:pt x="3047" y="42609"/>
                    </a:cubicBezTo>
                    <a:lnTo>
                      <a:pt x="3047" y="37415"/>
                    </a:lnTo>
                    <a:cubicBezTo>
                      <a:pt x="3047" y="18464"/>
                      <a:pt x="18463" y="3047"/>
                      <a:pt x="37414" y="3047"/>
                    </a:cubicBezTo>
                    <a:lnTo>
                      <a:pt x="42608" y="3047"/>
                    </a:lnTo>
                    <a:cubicBezTo>
                      <a:pt x="43450" y="3047"/>
                      <a:pt x="44132" y="2365"/>
                      <a:pt x="44132" y="1523"/>
                    </a:cubicBezTo>
                    <a:cubicBezTo>
                      <a:pt x="44132" y="683"/>
                      <a:pt x="43450" y="0"/>
                      <a:pt x="42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" name="Google Shape;390;p35">
                <a:extLst>
                  <a:ext uri="{FF2B5EF4-FFF2-40B4-BE49-F238E27FC236}">
                    <a16:creationId xmlns:a16="http://schemas.microsoft.com/office/drawing/2014/main" id="{88A736D8-42D4-D71F-9B87-ABFA282F9899}"/>
                  </a:ext>
                </a:extLst>
              </p:cNvPr>
              <p:cNvSpPr/>
              <p:nvPr/>
            </p:nvSpPr>
            <p:spPr>
              <a:xfrm>
                <a:off x="368030" y="3196479"/>
                <a:ext cx="1424788" cy="1424769"/>
              </a:xfrm>
              <a:custGeom>
                <a:avLst/>
                <a:gdLst/>
                <a:ahLst/>
                <a:cxnLst/>
                <a:rect l="l" t="t" r="r" b="b"/>
                <a:pathLst>
                  <a:path w="76080" h="76079" extrusionOk="0">
                    <a:moveTo>
                      <a:pt x="38041" y="6094"/>
                    </a:moveTo>
                    <a:cubicBezTo>
                      <a:pt x="55655" y="6094"/>
                      <a:pt x="69985" y="20426"/>
                      <a:pt x="69985" y="38040"/>
                    </a:cubicBezTo>
                    <a:cubicBezTo>
                      <a:pt x="69985" y="55654"/>
                      <a:pt x="55655" y="69984"/>
                      <a:pt x="38041" y="69984"/>
                    </a:cubicBezTo>
                    <a:cubicBezTo>
                      <a:pt x="20425" y="69984"/>
                      <a:pt x="6096" y="55654"/>
                      <a:pt x="6096" y="38040"/>
                    </a:cubicBezTo>
                    <a:cubicBezTo>
                      <a:pt x="6096" y="20426"/>
                      <a:pt x="20425" y="6094"/>
                      <a:pt x="38041" y="6094"/>
                    </a:cubicBezTo>
                    <a:close/>
                    <a:moveTo>
                      <a:pt x="38041" y="1"/>
                    </a:moveTo>
                    <a:cubicBezTo>
                      <a:pt x="17066" y="1"/>
                      <a:pt x="1" y="17065"/>
                      <a:pt x="1" y="38040"/>
                    </a:cubicBezTo>
                    <a:cubicBezTo>
                      <a:pt x="1" y="59014"/>
                      <a:pt x="17066" y="76079"/>
                      <a:pt x="38041" y="76079"/>
                    </a:cubicBezTo>
                    <a:cubicBezTo>
                      <a:pt x="59016" y="76079"/>
                      <a:pt x="76080" y="59014"/>
                      <a:pt x="76080" y="38040"/>
                    </a:cubicBezTo>
                    <a:cubicBezTo>
                      <a:pt x="76080" y="17065"/>
                      <a:pt x="59016" y="1"/>
                      <a:pt x="38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" name="Google Shape;391;p35">
                <a:extLst>
                  <a:ext uri="{FF2B5EF4-FFF2-40B4-BE49-F238E27FC236}">
                    <a16:creationId xmlns:a16="http://schemas.microsoft.com/office/drawing/2014/main" id="{1DC877EB-D757-2633-74A5-EA529979F4C0}"/>
                  </a:ext>
                </a:extLst>
              </p:cNvPr>
              <p:cNvSpPr/>
              <p:nvPr/>
            </p:nvSpPr>
            <p:spPr>
              <a:xfrm>
                <a:off x="284487" y="3115202"/>
                <a:ext cx="1430669" cy="826501"/>
              </a:xfrm>
              <a:custGeom>
                <a:avLst/>
                <a:gdLst/>
                <a:ahLst/>
                <a:cxnLst/>
                <a:rect l="l" t="t" r="r" b="b"/>
                <a:pathLst>
                  <a:path w="76394" h="44133" extrusionOk="0">
                    <a:moveTo>
                      <a:pt x="38582" y="0"/>
                    </a:moveTo>
                    <a:cubicBezTo>
                      <a:pt x="17306" y="0"/>
                      <a:pt x="0" y="16784"/>
                      <a:pt x="0" y="37414"/>
                    </a:cubicBezTo>
                    <a:lnTo>
                      <a:pt x="0" y="42610"/>
                    </a:lnTo>
                    <a:cubicBezTo>
                      <a:pt x="0" y="43450"/>
                      <a:pt x="682" y="44133"/>
                      <a:pt x="1524" y="44133"/>
                    </a:cubicBezTo>
                    <a:cubicBezTo>
                      <a:pt x="2366" y="44133"/>
                      <a:pt x="3048" y="43450"/>
                      <a:pt x="3048" y="42610"/>
                    </a:cubicBezTo>
                    <a:lnTo>
                      <a:pt x="3048" y="37414"/>
                    </a:lnTo>
                    <a:cubicBezTo>
                      <a:pt x="3048" y="18465"/>
                      <a:pt x="18989" y="3047"/>
                      <a:pt x="38582" y="3047"/>
                    </a:cubicBezTo>
                    <a:lnTo>
                      <a:pt x="43944" y="3047"/>
                    </a:lnTo>
                    <a:cubicBezTo>
                      <a:pt x="55777" y="3047"/>
                      <a:pt x="66797" y="8719"/>
                      <a:pt x="73423" y="18220"/>
                    </a:cubicBezTo>
                    <a:cubicBezTo>
                      <a:pt x="73720" y="18637"/>
                      <a:pt x="74188" y="18859"/>
                      <a:pt x="74664" y="18859"/>
                    </a:cubicBezTo>
                    <a:cubicBezTo>
                      <a:pt x="74965" y="18859"/>
                      <a:pt x="75270" y="18770"/>
                      <a:pt x="75535" y="18584"/>
                    </a:cubicBezTo>
                    <a:cubicBezTo>
                      <a:pt x="76220" y="18106"/>
                      <a:pt x="76393" y="17167"/>
                      <a:pt x="75923" y="16476"/>
                    </a:cubicBezTo>
                    <a:cubicBezTo>
                      <a:pt x="68727" y="6160"/>
                      <a:pt x="56771" y="0"/>
                      <a:pt x="43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" name="Google Shape;392;p35">
                <a:extLst>
                  <a:ext uri="{FF2B5EF4-FFF2-40B4-BE49-F238E27FC236}">
                    <a16:creationId xmlns:a16="http://schemas.microsoft.com/office/drawing/2014/main" id="{D5F23EEE-8FC2-EB16-0FC5-B5CDCD070269}"/>
                  </a:ext>
                </a:extLst>
              </p:cNvPr>
              <p:cNvSpPr/>
              <p:nvPr/>
            </p:nvSpPr>
            <p:spPr>
              <a:xfrm>
                <a:off x="989896" y="3818289"/>
                <a:ext cx="189710" cy="189747"/>
              </a:xfrm>
              <a:custGeom>
                <a:avLst/>
                <a:gdLst/>
                <a:ahLst/>
                <a:cxnLst/>
                <a:rect l="l" t="t" r="r" b="b"/>
                <a:pathLst>
                  <a:path w="10130" h="10132" extrusionOk="0">
                    <a:moveTo>
                      <a:pt x="5065" y="1"/>
                    </a:moveTo>
                    <a:cubicBezTo>
                      <a:pt x="2268" y="1"/>
                      <a:pt x="1" y="2269"/>
                      <a:pt x="1" y="5067"/>
                    </a:cubicBezTo>
                    <a:cubicBezTo>
                      <a:pt x="1" y="7863"/>
                      <a:pt x="2268" y="10131"/>
                      <a:pt x="5065" y="10131"/>
                    </a:cubicBezTo>
                    <a:cubicBezTo>
                      <a:pt x="7862" y="10131"/>
                      <a:pt x="10130" y="7863"/>
                      <a:pt x="10130" y="5067"/>
                    </a:cubicBezTo>
                    <a:cubicBezTo>
                      <a:pt x="10130" y="2269"/>
                      <a:pt x="7862" y="1"/>
                      <a:pt x="5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" name="Google Shape;393;p35">
                <a:extLst>
                  <a:ext uri="{FF2B5EF4-FFF2-40B4-BE49-F238E27FC236}">
                    <a16:creationId xmlns:a16="http://schemas.microsoft.com/office/drawing/2014/main" id="{D6191D7E-AB9B-0766-B8B5-9DDB9E044257}"/>
                  </a:ext>
                </a:extLst>
              </p:cNvPr>
              <p:cNvSpPr/>
              <p:nvPr/>
            </p:nvSpPr>
            <p:spPr>
              <a:xfrm>
                <a:off x="1053400" y="2463410"/>
                <a:ext cx="2177184" cy="1558727"/>
              </a:xfrm>
              <a:custGeom>
                <a:avLst/>
                <a:gdLst/>
                <a:ahLst/>
                <a:cxnLst/>
                <a:rect l="l" t="t" r="r" b="b"/>
                <a:pathLst>
                  <a:path w="116256" h="83232" extrusionOk="0">
                    <a:moveTo>
                      <a:pt x="91950" y="26828"/>
                    </a:moveTo>
                    <a:lnTo>
                      <a:pt x="45697" y="74629"/>
                    </a:lnTo>
                    <a:cubicBezTo>
                      <a:pt x="45653" y="74560"/>
                      <a:pt x="45621" y="74482"/>
                      <a:pt x="45604" y="74402"/>
                    </a:cubicBezTo>
                    <a:lnTo>
                      <a:pt x="34477" y="27590"/>
                    </a:lnTo>
                    <a:cubicBezTo>
                      <a:pt x="35563" y="27093"/>
                      <a:pt x="36725" y="26828"/>
                      <a:pt x="37916" y="26828"/>
                    </a:cubicBezTo>
                    <a:close/>
                    <a:moveTo>
                      <a:pt x="30803" y="30576"/>
                    </a:moveTo>
                    <a:lnTo>
                      <a:pt x="41455" y="75389"/>
                    </a:lnTo>
                    <a:cubicBezTo>
                      <a:pt x="41855" y="77071"/>
                      <a:pt x="43068" y="78382"/>
                      <a:pt x="44621" y="78807"/>
                    </a:cubicBezTo>
                    <a:cubicBezTo>
                      <a:pt x="44673" y="78821"/>
                      <a:pt x="44723" y="78834"/>
                      <a:pt x="44775" y="78847"/>
                    </a:cubicBezTo>
                    <a:lnTo>
                      <a:pt x="5169" y="74996"/>
                    </a:lnTo>
                    <a:lnTo>
                      <a:pt x="29935" y="31877"/>
                    </a:lnTo>
                    <a:cubicBezTo>
                      <a:pt x="30196" y="31425"/>
                      <a:pt x="30485" y="30990"/>
                      <a:pt x="30803" y="30576"/>
                    </a:cubicBezTo>
                    <a:close/>
                    <a:moveTo>
                      <a:pt x="89153" y="1"/>
                    </a:moveTo>
                    <a:cubicBezTo>
                      <a:pt x="88930" y="1"/>
                      <a:pt x="88703" y="36"/>
                      <a:pt x="88480" y="110"/>
                    </a:cubicBezTo>
                    <a:cubicBezTo>
                      <a:pt x="87361" y="483"/>
                      <a:pt x="86757" y="1690"/>
                      <a:pt x="87130" y="2808"/>
                    </a:cubicBezTo>
                    <a:lnTo>
                      <a:pt x="93708" y="22563"/>
                    </a:lnTo>
                    <a:lnTo>
                      <a:pt x="37916" y="22563"/>
                    </a:lnTo>
                    <a:cubicBezTo>
                      <a:pt x="36399" y="22563"/>
                      <a:pt x="34895" y="22840"/>
                      <a:pt x="33477" y="23381"/>
                    </a:cubicBezTo>
                    <a:lnTo>
                      <a:pt x="31375" y="14532"/>
                    </a:lnTo>
                    <a:cubicBezTo>
                      <a:pt x="31141" y="13552"/>
                      <a:pt x="30265" y="12892"/>
                      <a:pt x="29300" y="12892"/>
                    </a:cubicBezTo>
                    <a:cubicBezTo>
                      <a:pt x="29137" y="12892"/>
                      <a:pt x="28971" y="12911"/>
                      <a:pt x="28806" y="12950"/>
                    </a:cubicBezTo>
                    <a:cubicBezTo>
                      <a:pt x="27659" y="13224"/>
                      <a:pt x="26952" y="14374"/>
                      <a:pt x="27224" y="15519"/>
                    </a:cubicBezTo>
                    <a:lnTo>
                      <a:pt x="29633" y="25655"/>
                    </a:lnTo>
                    <a:cubicBezTo>
                      <a:pt x="28316" y="26762"/>
                      <a:pt x="27162" y="28141"/>
                      <a:pt x="26237" y="29753"/>
                    </a:cubicBezTo>
                    <a:lnTo>
                      <a:pt x="550" y="74475"/>
                    </a:lnTo>
                    <a:cubicBezTo>
                      <a:pt x="25" y="75389"/>
                      <a:pt x="1" y="76537"/>
                      <a:pt x="486" y="77476"/>
                    </a:cubicBezTo>
                    <a:cubicBezTo>
                      <a:pt x="945" y="78367"/>
                      <a:pt x="1798" y="78955"/>
                      <a:pt x="2767" y="79049"/>
                    </a:cubicBezTo>
                    <a:lnTo>
                      <a:pt x="45668" y="83221"/>
                    </a:lnTo>
                    <a:cubicBezTo>
                      <a:pt x="45738" y="83227"/>
                      <a:pt x="45807" y="83231"/>
                      <a:pt x="45877" y="83231"/>
                    </a:cubicBezTo>
                    <a:cubicBezTo>
                      <a:pt x="47016" y="83230"/>
                      <a:pt x="47952" y="82336"/>
                      <a:pt x="48006" y="81199"/>
                    </a:cubicBezTo>
                    <a:cubicBezTo>
                      <a:pt x="48060" y="80063"/>
                      <a:pt x="47214" y="79083"/>
                      <a:pt x="46082" y="78974"/>
                    </a:cubicBezTo>
                    <a:lnTo>
                      <a:pt x="45863" y="78954"/>
                    </a:lnTo>
                    <a:cubicBezTo>
                      <a:pt x="46919" y="78914"/>
                      <a:pt x="47935" y="78459"/>
                      <a:pt x="48724" y="77643"/>
                    </a:cubicBezTo>
                    <a:lnTo>
                      <a:pt x="95834" y="28948"/>
                    </a:lnTo>
                    <a:lnTo>
                      <a:pt x="111993" y="77473"/>
                    </a:lnTo>
                    <a:cubicBezTo>
                      <a:pt x="112284" y="78345"/>
                      <a:pt x="113098" y="78932"/>
                      <a:pt x="114016" y="78932"/>
                    </a:cubicBezTo>
                    <a:cubicBezTo>
                      <a:pt x="114701" y="78932"/>
                      <a:pt x="115345" y="78603"/>
                      <a:pt x="115745" y="78047"/>
                    </a:cubicBezTo>
                    <a:cubicBezTo>
                      <a:pt x="116146" y="77492"/>
                      <a:pt x="116256" y="76776"/>
                      <a:pt x="116040" y="76126"/>
                    </a:cubicBezTo>
                    <a:lnTo>
                      <a:pt x="91178" y="1460"/>
                    </a:lnTo>
                    <a:cubicBezTo>
                      <a:pt x="90880" y="566"/>
                      <a:pt x="90047" y="1"/>
                      <a:pt x="891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" name="Google Shape;394;p35">
                <a:extLst>
                  <a:ext uri="{FF2B5EF4-FFF2-40B4-BE49-F238E27FC236}">
                    <a16:creationId xmlns:a16="http://schemas.microsoft.com/office/drawing/2014/main" id="{A7F05744-9115-23F9-1AC5-AE880D091FBA}"/>
                  </a:ext>
                </a:extLst>
              </p:cNvPr>
              <p:cNvSpPr/>
              <p:nvPr/>
            </p:nvSpPr>
            <p:spPr>
              <a:xfrm>
                <a:off x="2680146" y="2456537"/>
                <a:ext cx="495324" cy="300651"/>
              </a:xfrm>
              <a:custGeom>
                <a:avLst/>
                <a:gdLst/>
                <a:ahLst/>
                <a:cxnLst/>
                <a:rect l="l" t="t" r="r" b="b"/>
                <a:pathLst>
                  <a:path w="26449" h="16054" extrusionOk="0">
                    <a:moveTo>
                      <a:pt x="1830" y="1"/>
                    </a:moveTo>
                    <a:cubicBezTo>
                      <a:pt x="820" y="1"/>
                      <a:pt x="1" y="819"/>
                      <a:pt x="1" y="1828"/>
                    </a:cubicBezTo>
                    <a:cubicBezTo>
                      <a:pt x="1" y="2839"/>
                      <a:pt x="820" y="3657"/>
                      <a:pt x="1830" y="3657"/>
                    </a:cubicBezTo>
                    <a:lnTo>
                      <a:pt x="19002" y="3657"/>
                    </a:lnTo>
                    <a:cubicBezTo>
                      <a:pt x="21092" y="3657"/>
                      <a:pt x="22792" y="5357"/>
                      <a:pt x="22792" y="7447"/>
                    </a:cubicBezTo>
                    <a:lnTo>
                      <a:pt x="22792" y="9528"/>
                    </a:lnTo>
                    <a:cubicBezTo>
                      <a:pt x="22792" y="11110"/>
                      <a:pt x="21505" y="12396"/>
                      <a:pt x="19923" y="12396"/>
                    </a:cubicBezTo>
                    <a:lnTo>
                      <a:pt x="17763" y="12396"/>
                    </a:lnTo>
                    <a:cubicBezTo>
                      <a:pt x="16753" y="12396"/>
                      <a:pt x="15934" y="13215"/>
                      <a:pt x="15934" y="14224"/>
                    </a:cubicBezTo>
                    <a:cubicBezTo>
                      <a:pt x="15934" y="15234"/>
                      <a:pt x="16753" y="16053"/>
                      <a:pt x="17763" y="16053"/>
                    </a:cubicBezTo>
                    <a:lnTo>
                      <a:pt x="19923" y="16053"/>
                    </a:lnTo>
                    <a:cubicBezTo>
                      <a:pt x="23521" y="16053"/>
                      <a:pt x="26449" y="13126"/>
                      <a:pt x="26449" y="9528"/>
                    </a:cubicBezTo>
                    <a:lnTo>
                      <a:pt x="26449" y="7447"/>
                    </a:lnTo>
                    <a:cubicBezTo>
                      <a:pt x="26449" y="3341"/>
                      <a:pt x="23108" y="1"/>
                      <a:pt x="190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" name="Google Shape;395;p35">
                <a:extLst>
                  <a:ext uri="{FF2B5EF4-FFF2-40B4-BE49-F238E27FC236}">
                    <a16:creationId xmlns:a16="http://schemas.microsoft.com/office/drawing/2014/main" id="{4CB40E02-24F6-C5DD-8DBC-5049E59DE245}"/>
                  </a:ext>
                </a:extLst>
              </p:cNvPr>
              <p:cNvSpPr/>
              <p:nvPr/>
            </p:nvSpPr>
            <p:spPr>
              <a:xfrm>
                <a:off x="1722815" y="3783830"/>
                <a:ext cx="362152" cy="362152"/>
              </a:xfrm>
              <a:custGeom>
                <a:avLst/>
                <a:gdLst/>
                <a:ahLst/>
                <a:cxnLst/>
                <a:rect l="l" t="t" r="r" b="b"/>
                <a:pathLst>
                  <a:path w="19338" h="19338" extrusionOk="0">
                    <a:moveTo>
                      <a:pt x="9669" y="0"/>
                    </a:moveTo>
                    <a:cubicBezTo>
                      <a:pt x="7104" y="0"/>
                      <a:pt x="4645" y="1019"/>
                      <a:pt x="2831" y="2831"/>
                    </a:cubicBezTo>
                    <a:cubicBezTo>
                      <a:pt x="1019" y="4644"/>
                      <a:pt x="0" y="7104"/>
                      <a:pt x="0" y="9669"/>
                    </a:cubicBezTo>
                    <a:cubicBezTo>
                      <a:pt x="0" y="12233"/>
                      <a:pt x="1019" y="14693"/>
                      <a:pt x="2831" y="16506"/>
                    </a:cubicBezTo>
                    <a:cubicBezTo>
                      <a:pt x="4645" y="18320"/>
                      <a:pt x="7104" y="19337"/>
                      <a:pt x="9669" y="19337"/>
                    </a:cubicBezTo>
                    <a:cubicBezTo>
                      <a:pt x="12233" y="19337"/>
                      <a:pt x="14693" y="18320"/>
                      <a:pt x="16506" y="16506"/>
                    </a:cubicBezTo>
                    <a:cubicBezTo>
                      <a:pt x="18320" y="14693"/>
                      <a:pt x="19337" y="12233"/>
                      <a:pt x="19337" y="9669"/>
                    </a:cubicBezTo>
                    <a:cubicBezTo>
                      <a:pt x="19337" y="7104"/>
                      <a:pt x="18320" y="4644"/>
                      <a:pt x="16506" y="2831"/>
                    </a:cubicBezTo>
                    <a:cubicBezTo>
                      <a:pt x="14693" y="1019"/>
                      <a:pt x="12233" y="0"/>
                      <a:pt x="96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" name="Google Shape;396;p35">
                <a:extLst>
                  <a:ext uri="{FF2B5EF4-FFF2-40B4-BE49-F238E27FC236}">
                    <a16:creationId xmlns:a16="http://schemas.microsoft.com/office/drawing/2014/main" id="{1D5A3D43-EC6D-04E2-C3BD-1DD32900AC74}"/>
                  </a:ext>
                </a:extLst>
              </p:cNvPr>
              <p:cNvSpPr/>
              <p:nvPr/>
            </p:nvSpPr>
            <p:spPr>
              <a:xfrm>
                <a:off x="1374427" y="2583996"/>
                <a:ext cx="513620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27426" h="12189" extrusionOk="0">
                    <a:moveTo>
                      <a:pt x="6095" y="0"/>
                    </a:moveTo>
                    <a:cubicBezTo>
                      <a:pt x="2744" y="0"/>
                      <a:pt x="1" y="2743"/>
                      <a:pt x="1" y="6095"/>
                    </a:cubicBezTo>
                    <a:cubicBezTo>
                      <a:pt x="1" y="9447"/>
                      <a:pt x="2744" y="12189"/>
                      <a:pt x="6095" y="12189"/>
                    </a:cubicBezTo>
                    <a:lnTo>
                      <a:pt x="21331" y="12189"/>
                    </a:lnTo>
                    <a:cubicBezTo>
                      <a:pt x="24682" y="12189"/>
                      <a:pt x="27424" y="9447"/>
                      <a:pt x="27426" y="6095"/>
                    </a:cubicBezTo>
                    <a:cubicBezTo>
                      <a:pt x="27426" y="2743"/>
                      <a:pt x="24682" y="0"/>
                      <a:pt x="213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" name="Google Shape;397;p35">
                <a:extLst>
                  <a:ext uri="{FF2B5EF4-FFF2-40B4-BE49-F238E27FC236}">
                    <a16:creationId xmlns:a16="http://schemas.microsoft.com/office/drawing/2014/main" id="{AFB19C6E-3E19-BB21-9140-CD5B9F7FDA36}"/>
                  </a:ext>
                </a:extLst>
              </p:cNvPr>
              <p:cNvSpPr/>
              <p:nvPr/>
            </p:nvSpPr>
            <p:spPr>
              <a:xfrm>
                <a:off x="1788174" y="828012"/>
                <a:ext cx="1331862" cy="1278302"/>
              </a:xfrm>
              <a:custGeom>
                <a:avLst/>
                <a:gdLst/>
                <a:ahLst/>
                <a:cxnLst/>
                <a:rect l="l" t="t" r="r" b="b"/>
                <a:pathLst>
                  <a:path w="71118" h="68258" extrusionOk="0">
                    <a:moveTo>
                      <a:pt x="27369" y="42439"/>
                    </a:moveTo>
                    <a:cubicBezTo>
                      <a:pt x="27378" y="42567"/>
                      <a:pt x="27389" y="42695"/>
                      <a:pt x="27402" y="42823"/>
                    </a:cubicBezTo>
                    <a:cubicBezTo>
                      <a:pt x="27327" y="42735"/>
                      <a:pt x="27251" y="42652"/>
                      <a:pt x="27175" y="42567"/>
                    </a:cubicBezTo>
                    <a:cubicBezTo>
                      <a:pt x="27241" y="42525"/>
                      <a:pt x="27304" y="42482"/>
                      <a:pt x="27369" y="42439"/>
                    </a:cubicBezTo>
                    <a:close/>
                    <a:moveTo>
                      <a:pt x="54505" y="1"/>
                    </a:moveTo>
                    <a:cubicBezTo>
                      <a:pt x="50081" y="1"/>
                      <a:pt x="46059" y="1808"/>
                      <a:pt x="43151" y="4735"/>
                    </a:cubicBezTo>
                    <a:cubicBezTo>
                      <a:pt x="43151" y="4735"/>
                      <a:pt x="43151" y="4735"/>
                      <a:pt x="43151" y="4735"/>
                    </a:cubicBezTo>
                    <a:cubicBezTo>
                      <a:pt x="43099" y="4735"/>
                      <a:pt x="33482" y="14373"/>
                      <a:pt x="26232" y="14373"/>
                    </a:cubicBezTo>
                    <a:cubicBezTo>
                      <a:pt x="26159" y="14373"/>
                      <a:pt x="26087" y="14372"/>
                      <a:pt x="26015" y="14370"/>
                    </a:cubicBezTo>
                    <a:cubicBezTo>
                      <a:pt x="23593" y="14306"/>
                      <a:pt x="19085" y="13023"/>
                      <a:pt x="19061" y="13017"/>
                    </a:cubicBezTo>
                    <a:cubicBezTo>
                      <a:pt x="18070" y="12773"/>
                      <a:pt x="17107" y="12657"/>
                      <a:pt x="16175" y="12657"/>
                    </a:cubicBezTo>
                    <a:cubicBezTo>
                      <a:pt x="8394" y="12657"/>
                      <a:pt x="2834" y="20697"/>
                      <a:pt x="2621" y="28592"/>
                    </a:cubicBezTo>
                    <a:cubicBezTo>
                      <a:pt x="2621" y="28604"/>
                      <a:pt x="2621" y="28615"/>
                      <a:pt x="2621" y="28627"/>
                    </a:cubicBezTo>
                    <a:cubicBezTo>
                      <a:pt x="2581" y="30349"/>
                      <a:pt x="3142" y="32030"/>
                      <a:pt x="4207" y="33385"/>
                    </a:cubicBezTo>
                    <a:cubicBezTo>
                      <a:pt x="5583" y="35133"/>
                      <a:pt x="6736" y="38023"/>
                      <a:pt x="6661" y="40788"/>
                    </a:cubicBezTo>
                    <a:cubicBezTo>
                      <a:pt x="6560" y="44520"/>
                      <a:pt x="4653" y="47969"/>
                      <a:pt x="1547" y="50039"/>
                    </a:cubicBezTo>
                    <a:cubicBezTo>
                      <a:pt x="785" y="50548"/>
                      <a:pt x="268" y="51363"/>
                      <a:pt x="235" y="52280"/>
                    </a:cubicBezTo>
                    <a:cubicBezTo>
                      <a:pt x="232" y="52323"/>
                      <a:pt x="232" y="52366"/>
                      <a:pt x="231" y="52411"/>
                    </a:cubicBezTo>
                    <a:cubicBezTo>
                      <a:pt x="0" y="60929"/>
                      <a:pt x="6720" y="68021"/>
                      <a:pt x="15238" y="68252"/>
                    </a:cubicBezTo>
                    <a:cubicBezTo>
                      <a:pt x="15380" y="68256"/>
                      <a:pt x="15522" y="68257"/>
                      <a:pt x="15663" y="68257"/>
                    </a:cubicBezTo>
                    <a:cubicBezTo>
                      <a:pt x="23991" y="68257"/>
                      <a:pt x="30853" y="61620"/>
                      <a:pt x="31079" y="53244"/>
                    </a:cubicBezTo>
                    <a:cubicBezTo>
                      <a:pt x="31094" y="52688"/>
                      <a:pt x="31079" y="52133"/>
                      <a:pt x="31035" y="51579"/>
                    </a:cubicBezTo>
                    <a:lnTo>
                      <a:pt x="31035" y="51579"/>
                    </a:lnTo>
                    <a:cubicBezTo>
                      <a:pt x="33965" y="55100"/>
                      <a:pt x="38379" y="57355"/>
                      <a:pt x="43351" y="57355"/>
                    </a:cubicBezTo>
                    <a:cubicBezTo>
                      <a:pt x="43750" y="57355"/>
                      <a:pt x="44152" y="57341"/>
                      <a:pt x="44557" y="57311"/>
                    </a:cubicBezTo>
                    <a:cubicBezTo>
                      <a:pt x="52040" y="56768"/>
                      <a:pt x="58235" y="50927"/>
                      <a:pt x="59214" y="43489"/>
                    </a:cubicBezTo>
                    <a:cubicBezTo>
                      <a:pt x="59782" y="39167"/>
                      <a:pt x="58608" y="35109"/>
                      <a:pt x="56291" y="31927"/>
                    </a:cubicBezTo>
                    <a:cubicBezTo>
                      <a:pt x="64637" y="31003"/>
                      <a:pt x="71117" y="23644"/>
                      <a:pt x="70483" y="14811"/>
                    </a:cubicBezTo>
                    <a:cubicBezTo>
                      <a:pt x="69949" y="7383"/>
                      <a:pt x="64202" y="1212"/>
                      <a:pt x="56828" y="166"/>
                    </a:cubicBezTo>
                    <a:cubicBezTo>
                      <a:pt x="56044" y="54"/>
                      <a:pt x="55268" y="1"/>
                      <a:pt x="545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" name="Google Shape;398;p35">
                <a:extLst>
                  <a:ext uri="{FF2B5EF4-FFF2-40B4-BE49-F238E27FC236}">
                    <a16:creationId xmlns:a16="http://schemas.microsoft.com/office/drawing/2014/main" id="{3A9C711F-8F56-6ADD-2E84-20DAFA67471F}"/>
                  </a:ext>
                </a:extLst>
              </p:cNvPr>
              <p:cNvSpPr/>
              <p:nvPr/>
            </p:nvSpPr>
            <p:spPr>
              <a:xfrm>
                <a:off x="1859245" y="3742423"/>
                <a:ext cx="171469" cy="114163"/>
              </a:xfrm>
              <a:custGeom>
                <a:avLst/>
                <a:gdLst/>
                <a:ahLst/>
                <a:cxnLst/>
                <a:rect l="l" t="t" r="r" b="b"/>
                <a:pathLst>
                  <a:path w="9156" h="6096" extrusionOk="0">
                    <a:moveTo>
                      <a:pt x="622" y="1"/>
                    </a:moveTo>
                    <a:lnTo>
                      <a:pt x="0" y="4497"/>
                    </a:lnTo>
                    <a:lnTo>
                      <a:pt x="9155" y="6096"/>
                    </a:lnTo>
                    <a:lnTo>
                      <a:pt x="9155" y="1"/>
                    </a:lnTo>
                    <a:close/>
                  </a:path>
                </a:pathLst>
              </a:custGeom>
              <a:solidFill>
                <a:srgbClr val="FFFAE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" name="Google Shape;399;p35">
                <a:extLst>
                  <a:ext uri="{FF2B5EF4-FFF2-40B4-BE49-F238E27FC236}">
                    <a16:creationId xmlns:a16="http://schemas.microsoft.com/office/drawing/2014/main" id="{964F3F49-F9CC-3AC5-68AC-941F39522652}"/>
                  </a:ext>
                </a:extLst>
              </p:cNvPr>
              <p:cNvSpPr/>
              <p:nvPr/>
            </p:nvSpPr>
            <p:spPr>
              <a:xfrm>
                <a:off x="1789653" y="3983521"/>
                <a:ext cx="467588" cy="122216"/>
              </a:xfrm>
              <a:custGeom>
                <a:avLst/>
                <a:gdLst/>
                <a:ahLst/>
                <a:cxnLst/>
                <a:rect l="l" t="t" r="r" b="b"/>
                <a:pathLst>
                  <a:path w="24968" h="6526" extrusionOk="0">
                    <a:moveTo>
                      <a:pt x="405" y="0"/>
                    </a:moveTo>
                    <a:lnTo>
                      <a:pt x="1" y="2432"/>
                    </a:lnTo>
                    <a:lnTo>
                      <a:pt x="24563" y="6525"/>
                    </a:lnTo>
                    <a:lnTo>
                      <a:pt x="24967" y="4093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" name="Google Shape;400;p35">
                <a:extLst>
                  <a:ext uri="{FF2B5EF4-FFF2-40B4-BE49-F238E27FC236}">
                    <a16:creationId xmlns:a16="http://schemas.microsoft.com/office/drawing/2014/main" id="{9872353D-0A8E-DFC3-A626-9303F935C04F}"/>
                  </a:ext>
                </a:extLst>
              </p:cNvPr>
              <p:cNvSpPr/>
              <p:nvPr/>
            </p:nvSpPr>
            <p:spPr>
              <a:xfrm>
                <a:off x="1797313" y="3826529"/>
                <a:ext cx="461333" cy="233082"/>
              </a:xfrm>
              <a:custGeom>
                <a:avLst/>
                <a:gdLst/>
                <a:ahLst/>
                <a:cxnLst/>
                <a:rect l="l" t="t" r="r" b="b"/>
                <a:pathLst>
                  <a:path w="24634" h="12446" extrusionOk="0">
                    <a:moveTo>
                      <a:pt x="3437" y="1"/>
                    </a:moveTo>
                    <a:cubicBezTo>
                      <a:pt x="2280" y="1"/>
                      <a:pt x="1260" y="837"/>
                      <a:pt x="1064" y="2016"/>
                    </a:cubicBezTo>
                    <a:lnTo>
                      <a:pt x="0" y="8392"/>
                    </a:lnTo>
                    <a:lnTo>
                      <a:pt x="24319" y="12446"/>
                    </a:lnTo>
                    <a:cubicBezTo>
                      <a:pt x="24633" y="10565"/>
                      <a:pt x="23364" y="8786"/>
                      <a:pt x="21483" y="8474"/>
                    </a:cubicBezTo>
                    <a:lnTo>
                      <a:pt x="19364" y="8120"/>
                    </a:lnTo>
                    <a:cubicBezTo>
                      <a:pt x="17945" y="7884"/>
                      <a:pt x="16725" y="6983"/>
                      <a:pt x="16082" y="5695"/>
                    </a:cubicBezTo>
                    <a:lnTo>
                      <a:pt x="14729" y="2991"/>
                    </a:lnTo>
                    <a:cubicBezTo>
                      <a:pt x="14337" y="2208"/>
                      <a:pt x="13595" y="1659"/>
                      <a:pt x="12733" y="1515"/>
                    </a:cubicBezTo>
                    <a:lnTo>
                      <a:pt x="3839" y="34"/>
                    </a:lnTo>
                    <a:cubicBezTo>
                      <a:pt x="3704" y="12"/>
                      <a:pt x="3570" y="1"/>
                      <a:pt x="34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" name="Google Shape;401;p35">
                <a:extLst>
                  <a:ext uri="{FF2B5EF4-FFF2-40B4-BE49-F238E27FC236}">
                    <a16:creationId xmlns:a16="http://schemas.microsoft.com/office/drawing/2014/main" id="{56273F21-8AE8-7748-3DF9-61FAB4D08094}"/>
                  </a:ext>
                </a:extLst>
              </p:cNvPr>
              <p:cNvSpPr/>
              <p:nvPr/>
            </p:nvSpPr>
            <p:spPr>
              <a:xfrm>
                <a:off x="1408474" y="2041873"/>
                <a:ext cx="735504" cy="1771959"/>
              </a:xfrm>
              <a:custGeom>
                <a:avLst/>
                <a:gdLst/>
                <a:ahLst/>
                <a:cxnLst/>
                <a:rect l="l" t="t" r="r" b="b"/>
                <a:pathLst>
                  <a:path w="39274" h="94618" extrusionOk="0">
                    <a:moveTo>
                      <a:pt x="8238" y="1"/>
                    </a:moveTo>
                    <a:lnTo>
                      <a:pt x="4791" y="4259"/>
                    </a:lnTo>
                    <a:cubicBezTo>
                      <a:pt x="615" y="9417"/>
                      <a:pt x="0" y="16597"/>
                      <a:pt x="3237" y="22390"/>
                    </a:cubicBezTo>
                    <a:lnTo>
                      <a:pt x="24692" y="57896"/>
                    </a:lnTo>
                    <a:lnTo>
                      <a:pt x="24026" y="91245"/>
                    </a:lnTo>
                    <a:cubicBezTo>
                      <a:pt x="24006" y="92304"/>
                      <a:pt x="24760" y="93222"/>
                      <a:pt x="25806" y="93405"/>
                    </a:cubicBezTo>
                    <a:lnTo>
                      <a:pt x="32559" y="94586"/>
                    </a:lnTo>
                    <a:cubicBezTo>
                      <a:pt x="32678" y="94607"/>
                      <a:pt x="32796" y="94617"/>
                      <a:pt x="32913" y="94617"/>
                    </a:cubicBezTo>
                    <a:cubicBezTo>
                      <a:pt x="33922" y="94617"/>
                      <a:pt x="34806" y="93868"/>
                      <a:pt x="34939" y="92831"/>
                    </a:cubicBezTo>
                    <a:lnTo>
                      <a:pt x="39185" y="59560"/>
                    </a:lnTo>
                    <a:cubicBezTo>
                      <a:pt x="39274" y="58865"/>
                      <a:pt x="39226" y="58158"/>
                      <a:pt x="39047" y="57479"/>
                    </a:cubicBezTo>
                    <a:lnTo>
                      <a:pt x="30645" y="25902"/>
                    </a:lnTo>
                    <a:lnTo>
                      <a:pt x="32006" y="20722"/>
                    </a:lnTo>
                    <a:lnTo>
                      <a:pt x="82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" name="Google Shape;402;p35">
                <a:extLst>
                  <a:ext uri="{FF2B5EF4-FFF2-40B4-BE49-F238E27FC236}">
                    <a16:creationId xmlns:a16="http://schemas.microsoft.com/office/drawing/2014/main" id="{99F6A930-B6AF-618A-94EB-16297A79F9F3}"/>
                  </a:ext>
                </a:extLst>
              </p:cNvPr>
              <p:cNvSpPr/>
              <p:nvPr/>
            </p:nvSpPr>
            <p:spPr>
              <a:xfrm>
                <a:off x="1877186" y="4045565"/>
                <a:ext cx="298067" cy="134089"/>
              </a:xfrm>
              <a:custGeom>
                <a:avLst/>
                <a:gdLst/>
                <a:ahLst/>
                <a:cxnLst/>
                <a:rect l="l" t="t" r="r" b="b"/>
                <a:pathLst>
                  <a:path w="15916" h="7160" extrusionOk="0">
                    <a:moveTo>
                      <a:pt x="1257" y="0"/>
                    </a:moveTo>
                    <a:cubicBezTo>
                      <a:pt x="965" y="0"/>
                      <a:pt x="708" y="211"/>
                      <a:pt x="657" y="510"/>
                    </a:cubicBezTo>
                    <a:lnTo>
                      <a:pt x="57" y="4116"/>
                    </a:lnTo>
                    <a:cubicBezTo>
                      <a:pt x="1" y="4449"/>
                      <a:pt x="225" y="4762"/>
                      <a:pt x="558" y="4818"/>
                    </a:cubicBezTo>
                    <a:lnTo>
                      <a:pt x="14557" y="7151"/>
                    </a:lnTo>
                    <a:cubicBezTo>
                      <a:pt x="14591" y="7157"/>
                      <a:pt x="14624" y="7160"/>
                      <a:pt x="14657" y="7160"/>
                    </a:cubicBezTo>
                    <a:cubicBezTo>
                      <a:pt x="14950" y="7160"/>
                      <a:pt x="15209" y="6949"/>
                      <a:pt x="15259" y="6651"/>
                    </a:cubicBezTo>
                    <a:lnTo>
                      <a:pt x="15861" y="3044"/>
                    </a:lnTo>
                    <a:cubicBezTo>
                      <a:pt x="15915" y="2712"/>
                      <a:pt x="15691" y="2398"/>
                      <a:pt x="15358" y="2342"/>
                    </a:cubicBezTo>
                    <a:lnTo>
                      <a:pt x="1360" y="9"/>
                    </a:lnTo>
                    <a:cubicBezTo>
                      <a:pt x="1325" y="3"/>
                      <a:pt x="1291" y="0"/>
                      <a:pt x="12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" name="Google Shape;403;p35">
                <a:extLst>
                  <a:ext uri="{FF2B5EF4-FFF2-40B4-BE49-F238E27FC236}">
                    <a16:creationId xmlns:a16="http://schemas.microsoft.com/office/drawing/2014/main" id="{EB7C41AE-2EBA-DA70-CE06-367A5C494894}"/>
                  </a:ext>
                </a:extLst>
              </p:cNvPr>
              <p:cNvSpPr/>
              <p:nvPr/>
            </p:nvSpPr>
            <p:spPr>
              <a:xfrm>
                <a:off x="2444460" y="1904937"/>
                <a:ext cx="545158" cy="616303"/>
              </a:xfrm>
              <a:custGeom>
                <a:avLst/>
                <a:gdLst/>
                <a:ahLst/>
                <a:cxnLst/>
                <a:rect l="l" t="t" r="r" b="b"/>
                <a:pathLst>
                  <a:path w="29110" h="32909" extrusionOk="0">
                    <a:moveTo>
                      <a:pt x="4718" y="1"/>
                    </a:moveTo>
                    <a:cubicBezTo>
                      <a:pt x="3668" y="1"/>
                      <a:pt x="2617" y="386"/>
                      <a:pt x="1794" y="1162"/>
                    </a:cubicBezTo>
                    <a:cubicBezTo>
                      <a:pt x="81" y="2778"/>
                      <a:pt x="0" y="5478"/>
                      <a:pt x="1617" y="7192"/>
                    </a:cubicBezTo>
                    <a:lnTo>
                      <a:pt x="21728" y="28522"/>
                    </a:lnTo>
                    <a:cubicBezTo>
                      <a:pt x="21989" y="28800"/>
                      <a:pt x="22220" y="28916"/>
                      <a:pt x="22449" y="28944"/>
                    </a:cubicBezTo>
                    <a:lnTo>
                      <a:pt x="22394" y="29008"/>
                    </a:lnTo>
                    <a:cubicBezTo>
                      <a:pt x="22394" y="29008"/>
                      <a:pt x="24832" y="29008"/>
                      <a:pt x="24832" y="29983"/>
                    </a:cubicBezTo>
                    <a:lnTo>
                      <a:pt x="24832" y="31989"/>
                    </a:lnTo>
                    <a:cubicBezTo>
                      <a:pt x="24832" y="32497"/>
                      <a:pt x="25243" y="32909"/>
                      <a:pt x="25751" y="32909"/>
                    </a:cubicBezTo>
                    <a:cubicBezTo>
                      <a:pt x="27432" y="32909"/>
                      <a:pt x="28831" y="31613"/>
                      <a:pt x="28961" y="29937"/>
                    </a:cubicBezTo>
                    <a:cubicBezTo>
                      <a:pt x="29109" y="27997"/>
                      <a:pt x="27840" y="26232"/>
                      <a:pt x="25954" y="25756"/>
                    </a:cubicBezTo>
                    <a:lnTo>
                      <a:pt x="26049" y="25596"/>
                    </a:lnTo>
                    <a:lnTo>
                      <a:pt x="7824" y="1340"/>
                    </a:lnTo>
                    <a:cubicBezTo>
                      <a:pt x="6984" y="450"/>
                      <a:pt x="5852" y="1"/>
                      <a:pt x="4718" y="1"/>
                    </a:cubicBezTo>
                    <a:close/>
                  </a:path>
                </a:pathLst>
              </a:custGeom>
              <a:solidFill>
                <a:srgbClr val="FFFAE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3" name="Google Shape;404;p35">
                <a:extLst>
                  <a:ext uri="{FF2B5EF4-FFF2-40B4-BE49-F238E27FC236}">
                    <a16:creationId xmlns:a16="http://schemas.microsoft.com/office/drawing/2014/main" id="{96E514F0-0B2E-3EFE-3C8C-741CA922B265}"/>
                  </a:ext>
                </a:extLst>
              </p:cNvPr>
              <p:cNvSpPr/>
              <p:nvPr/>
            </p:nvSpPr>
            <p:spPr>
              <a:xfrm>
                <a:off x="1509696" y="1425382"/>
                <a:ext cx="1158839" cy="1016341"/>
              </a:xfrm>
              <a:custGeom>
                <a:avLst/>
                <a:gdLst/>
                <a:ahLst/>
                <a:cxnLst/>
                <a:rect l="l" t="t" r="r" b="b"/>
                <a:pathLst>
                  <a:path w="61879" h="54270" extrusionOk="0">
                    <a:moveTo>
                      <a:pt x="50439" y="1"/>
                    </a:moveTo>
                    <a:cubicBezTo>
                      <a:pt x="48123" y="1"/>
                      <a:pt x="45813" y="680"/>
                      <a:pt x="43746" y="2047"/>
                    </a:cubicBezTo>
                    <a:lnTo>
                      <a:pt x="2141" y="29552"/>
                    </a:lnTo>
                    <a:cubicBezTo>
                      <a:pt x="218" y="30823"/>
                      <a:pt x="1" y="33897"/>
                      <a:pt x="1716" y="35564"/>
                    </a:cubicBezTo>
                    <a:lnTo>
                      <a:pt x="18775" y="52136"/>
                    </a:lnTo>
                    <a:cubicBezTo>
                      <a:pt x="20237" y="53556"/>
                      <a:pt x="22041" y="54269"/>
                      <a:pt x="23839" y="54269"/>
                    </a:cubicBezTo>
                    <a:cubicBezTo>
                      <a:pt x="25532" y="54269"/>
                      <a:pt x="27220" y="53636"/>
                      <a:pt x="28610" y="52362"/>
                    </a:cubicBezTo>
                    <a:lnTo>
                      <a:pt x="44476" y="35604"/>
                    </a:lnTo>
                    <a:lnTo>
                      <a:pt x="52532" y="32946"/>
                    </a:lnTo>
                    <a:cubicBezTo>
                      <a:pt x="55395" y="32002"/>
                      <a:pt x="57473" y="29418"/>
                      <a:pt x="57872" y="26310"/>
                    </a:cubicBezTo>
                    <a:lnTo>
                      <a:pt x="59499" y="15670"/>
                    </a:lnTo>
                    <a:cubicBezTo>
                      <a:pt x="61472" y="13848"/>
                      <a:pt x="61878" y="9771"/>
                      <a:pt x="60639" y="7199"/>
                    </a:cubicBezTo>
                    <a:lnTo>
                      <a:pt x="57876" y="2526"/>
                    </a:lnTo>
                    <a:cubicBezTo>
                      <a:pt x="55612" y="846"/>
                      <a:pt x="53022" y="1"/>
                      <a:pt x="504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4" name="Google Shape;405;p35">
                <a:extLst>
                  <a:ext uri="{FF2B5EF4-FFF2-40B4-BE49-F238E27FC236}">
                    <a16:creationId xmlns:a16="http://schemas.microsoft.com/office/drawing/2014/main" id="{0D19D9C7-7657-EBDB-3AC4-83C2D8D68CBF}"/>
                  </a:ext>
                </a:extLst>
              </p:cNvPr>
              <p:cNvSpPr/>
              <p:nvPr/>
            </p:nvSpPr>
            <p:spPr>
              <a:xfrm>
                <a:off x="2050527" y="1836807"/>
                <a:ext cx="822156" cy="752939"/>
              </a:xfrm>
              <a:custGeom>
                <a:avLst/>
                <a:gdLst/>
                <a:ahLst/>
                <a:cxnLst/>
                <a:rect l="l" t="t" r="r" b="b"/>
                <a:pathLst>
                  <a:path w="43901" h="40205" extrusionOk="0">
                    <a:moveTo>
                      <a:pt x="4008" y="0"/>
                    </a:moveTo>
                    <a:cubicBezTo>
                      <a:pt x="2585" y="2589"/>
                      <a:pt x="0" y="10810"/>
                      <a:pt x="187" y="12425"/>
                    </a:cubicBezTo>
                    <a:cubicBezTo>
                      <a:pt x="504" y="15165"/>
                      <a:pt x="2964" y="18908"/>
                      <a:pt x="6862" y="21311"/>
                    </a:cubicBezTo>
                    <a:lnTo>
                      <a:pt x="35912" y="36033"/>
                    </a:lnTo>
                    <a:cubicBezTo>
                      <a:pt x="36004" y="36083"/>
                      <a:pt x="36098" y="36104"/>
                      <a:pt x="36192" y="36104"/>
                    </a:cubicBezTo>
                    <a:cubicBezTo>
                      <a:pt x="36560" y="36104"/>
                      <a:pt x="36942" y="35778"/>
                      <a:pt x="37325" y="35549"/>
                    </a:cubicBezTo>
                    <a:cubicBezTo>
                      <a:pt x="37976" y="35719"/>
                      <a:pt x="38553" y="36017"/>
                      <a:pt x="38553" y="36548"/>
                    </a:cubicBezTo>
                    <a:lnTo>
                      <a:pt x="38553" y="39055"/>
                    </a:lnTo>
                    <a:cubicBezTo>
                      <a:pt x="38553" y="39690"/>
                      <a:pt x="39067" y="40204"/>
                      <a:pt x="39701" y="40205"/>
                    </a:cubicBezTo>
                    <a:cubicBezTo>
                      <a:pt x="41804" y="40204"/>
                      <a:pt x="43553" y="38586"/>
                      <a:pt x="43714" y="36489"/>
                    </a:cubicBezTo>
                    <a:cubicBezTo>
                      <a:pt x="43901" y="34060"/>
                      <a:pt x="42308" y="31849"/>
                      <a:pt x="39945" y="31258"/>
                    </a:cubicBezTo>
                    <a:lnTo>
                      <a:pt x="39163" y="31063"/>
                    </a:lnTo>
                    <a:lnTo>
                      <a:pt x="10833" y="12745"/>
                    </a:lnTo>
                    <a:cubicBezTo>
                      <a:pt x="10211" y="12355"/>
                      <a:pt x="9733" y="12007"/>
                      <a:pt x="9375" y="11716"/>
                    </a:cubicBezTo>
                    <a:lnTo>
                      <a:pt x="16018" y="3212"/>
                    </a:lnTo>
                    <a:cubicBezTo>
                      <a:pt x="15994" y="3207"/>
                      <a:pt x="15969" y="3205"/>
                      <a:pt x="15945" y="3199"/>
                    </a:cubicBezTo>
                    <a:lnTo>
                      <a:pt x="4584" y="227"/>
                    </a:lnTo>
                    <a:cubicBezTo>
                      <a:pt x="4384" y="174"/>
                      <a:pt x="4191" y="99"/>
                      <a:pt x="4008" y="0"/>
                    </a:cubicBezTo>
                    <a:close/>
                  </a:path>
                </a:pathLst>
              </a:custGeom>
              <a:solidFill>
                <a:srgbClr val="FFFAE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" name="Google Shape;406;p35">
                <a:extLst>
                  <a:ext uri="{FF2B5EF4-FFF2-40B4-BE49-F238E27FC236}">
                    <a16:creationId xmlns:a16="http://schemas.microsoft.com/office/drawing/2014/main" id="{07870D44-E69B-28CD-271C-07E68FD99ED1}"/>
                  </a:ext>
                </a:extLst>
              </p:cNvPr>
              <p:cNvSpPr/>
              <p:nvPr/>
            </p:nvSpPr>
            <p:spPr>
              <a:xfrm>
                <a:off x="2095717" y="1538946"/>
                <a:ext cx="464348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24795" h="19187" extrusionOk="0">
                    <a:moveTo>
                      <a:pt x="15388" y="0"/>
                    </a:moveTo>
                    <a:cubicBezTo>
                      <a:pt x="13275" y="0"/>
                      <a:pt x="11272" y="877"/>
                      <a:pt x="9901" y="2365"/>
                    </a:cubicBezTo>
                    <a:lnTo>
                      <a:pt x="995" y="12499"/>
                    </a:lnTo>
                    <a:cubicBezTo>
                      <a:pt x="1" y="13630"/>
                      <a:pt x="352" y="15230"/>
                      <a:pt x="1597" y="15905"/>
                    </a:cubicBezTo>
                    <a:cubicBezTo>
                      <a:pt x="1778" y="16004"/>
                      <a:pt x="1971" y="16081"/>
                      <a:pt x="2173" y="16132"/>
                    </a:cubicBezTo>
                    <a:lnTo>
                      <a:pt x="13532" y="19104"/>
                    </a:lnTo>
                    <a:cubicBezTo>
                      <a:pt x="13556" y="19110"/>
                      <a:pt x="13581" y="19112"/>
                      <a:pt x="13605" y="19117"/>
                    </a:cubicBezTo>
                    <a:cubicBezTo>
                      <a:pt x="13806" y="19164"/>
                      <a:pt x="14010" y="19186"/>
                      <a:pt x="14212" y="19186"/>
                    </a:cubicBezTo>
                    <a:cubicBezTo>
                      <a:pt x="15000" y="19186"/>
                      <a:pt x="15769" y="18844"/>
                      <a:pt x="16263" y="18234"/>
                    </a:cubicBezTo>
                    <a:cubicBezTo>
                      <a:pt x="18824" y="15070"/>
                      <a:pt x="24795" y="6963"/>
                      <a:pt x="21918" y="3357"/>
                    </a:cubicBezTo>
                    <a:cubicBezTo>
                      <a:pt x="20046" y="1010"/>
                      <a:pt x="17654" y="0"/>
                      <a:pt x="153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" name="Google Shape;407;p35">
                <a:extLst>
                  <a:ext uri="{FF2B5EF4-FFF2-40B4-BE49-F238E27FC236}">
                    <a16:creationId xmlns:a16="http://schemas.microsoft.com/office/drawing/2014/main" id="{63474CCD-6507-4E6E-0FAD-599B32E62CC6}"/>
                  </a:ext>
                </a:extLst>
              </p:cNvPr>
              <p:cNvSpPr/>
              <p:nvPr/>
            </p:nvSpPr>
            <p:spPr>
              <a:xfrm>
                <a:off x="2502216" y="1108363"/>
                <a:ext cx="505905" cy="457794"/>
              </a:xfrm>
              <a:custGeom>
                <a:avLst/>
                <a:gdLst/>
                <a:ahLst/>
                <a:cxnLst/>
                <a:rect l="l" t="t" r="r" b="b"/>
                <a:pathLst>
                  <a:path w="27014" h="24445" extrusionOk="0">
                    <a:moveTo>
                      <a:pt x="27014" y="0"/>
                    </a:moveTo>
                    <a:cubicBezTo>
                      <a:pt x="25588" y="3944"/>
                      <a:pt x="15510" y="4560"/>
                      <a:pt x="11736" y="4652"/>
                    </a:cubicBezTo>
                    <a:cubicBezTo>
                      <a:pt x="11274" y="3474"/>
                      <a:pt x="10134" y="2636"/>
                      <a:pt x="8793" y="2636"/>
                    </a:cubicBezTo>
                    <a:cubicBezTo>
                      <a:pt x="8573" y="2636"/>
                      <a:pt x="8348" y="2659"/>
                      <a:pt x="8119" y="2706"/>
                    </a:cubicBezTo>
                    <a:cubicBezTo>
                      <a:pt x="6932" y="2952"/>
                      <a:pt x="5967" y="3901"/>
                      <a:pt x="5708" y="5084"/>
                    </a:cubicBezTo>
                    <a:cubicBezTo>
                      <a:pt x="5405" y="6458"/>
                      <a:pt x="5998" y="7723"/>
                      <a:pt x="7011" y="8415"/>
                    </a:cubicBezTo>
                    <a:lnTo>
                      <a:pt x="6586" y="9901"/>
                    </a:lnTo>
                    <a:cubicBezTo>
                      <a:pt x="6344" y="11456"/>
                      <a:pt x="6408" y="12770"/>
                      <a:pt x="6683" y="13893"/>
                    </a:cubicBezTo>
                    <a:lnTo>
                      <a:pt x="6331" y="13893"/>
                    </a:lnTo>
                    <a:lnTo>
                      <a:pt x="0" y="18114"/>
                    </a:lnTo>
                    <a:lnTo>
                      <a:pt x="6331" y="24445"/>
                    </a:lnTo>
                    <a:lnTo>
                      <a:pt x="12616" y="20225"/>
                    </a:lnTo>
                    <a:cubicBezTo>
                      <a:pt x="13039" y="20481"/>
                      <a:pt x="13467" y="20732"/>
                      <a:pt x="13893" y="20972"/>
                    </a:cubicBezTo>
                    <a:cubicBezTo>
                      <a:pt x="14870" y="21519"/>
                      <a:pt x="15917" y="21774"/>
                      <a:pt x="16944" y="21774"/>
                    </a:cubicBezTo>
                    <a:cubicBezTo>
                      <a:pt x="19636" y="21774"/>
                      <a:pt x="22185" y="20021"/>
                      <a:pt x="22942" y="17186"/>
                    </a:cubicBezTo>
                    <a:cubicBezTo>
                      <a:pt x="24856" y="10018"/>
                      <a:pt x="27014" y="2"/>
                      <a:pt x="27014" y="0"/>
                    </a:cubicBezTo>
                    <a:close/>
                  </a:path>
                </a:pathLst>
              </a:custGeom>
              <a:solidFill>
                <a:srgbClr val="FFFAE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7" name="Google Shape;408;p35">
                <a:extLst>
                  <a:ext uri="{FF2B5EF4-FFF2-40B4-BE49-F238E27FC236}">
                    <a16:creationId xmlns:a16="http://schemas.microsoft.com/office/drawing/2014/main" id="{7E8C5BE2-109F-BF3C-A09E-4718B2648453}"/>
                  </a:ext>
                </a:extLst>
              </p:cNvPr>
              <p:cNvSpPr/>
              <p:nvPr/>
            </p:nvSpPr>
            <p:spPr>
              <a:xfrm>
                <a:off x="2723069" y="2498393"/>
                <a:ext cx="38073" cy="14551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777" extrusionOk="0">
                    <a:moveTo>
                      <a:pt x="2032" y="1"/>
                    </a:moveTo>
                    <a:cubicBezTo>
                      <a:pt x="1831" y="1"/>
                      <a:pt x="1628" y="91"/>
                      <a:pt x="1426" y="211"/>
                    </a:cubicBezTo>
                    <a:lnTo>
                      <a:pt x="1426" y="211"/>
                    </a:lnTo>
                    <a:lnTo>
                      <a:pt x="2032" y="1"/>
                    </a:lnTo>
                    <a:close/>
                    <a:moveTo>
                      <a:pt x="1426" y="211"/>
                    </a:moveTo>
                    <a:lnTo>
                      <a:pt x="0" y="706"/>
                    </a:lnTo>
                    <a:cubicBezTo>
                      <a:pt x="92" y="755"/>
                      <a:pt x="185" y="777"/>
                      <a:pt x="279" y="777"/>
                    </a:cubicBezTo>
                    <a:cubicBezTo>
                      <a:pt x="651" y="777"/>
                      <a:pt x="1038" y="441"/>
                      <a:pt x="1426" y="211"/>
                    </a:cubicBezTo>
                    <a:close/>
                  </a:path>
                </a:pathLst>
              </a:custGeom>
              <a:solidFill>
                <a:srgbClr val="FFC3A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" name="Google Shape;409;p35">
                <a:extLst>
                  <a:ext uri="{FF2B5EF4-FFF2-40B4-BE49-F238E27FC236}">
                    <a16:creationId xmlns:a16="http://schemas.microsoft.com/office/drawing/2014/main" id="{638D5B5E-7FB9-D0C0-BE57-2AB8D22237DF}"/>
                  </a:ext>
                </a:extLst>
              </p:cNvPr>
              <p:cNvSpPr/>
              <p:nvPr/>
            </p:nvSpPr>
            <p:spPr>
              <a:xfrm>
                <a:off x="469908" y="2156017"/>
                <a:ext cx="850341" cy="810339"/>
              </a:xfrm>
              <a:custGeom>
                <a:avLst/>
                <a:gdLst/>
                <a:ahLst/>
                <a:cxnLst/>
                <a:rect l="l" t="t" r="r" b="b"/>
                <a:pathLst>
                  <a:path w="45406" h="43270" extrusionOk="0">
                    <a:moveTo>
                      <a:pt x="2240" y="1"/>
                    </a:moveTo>
                    <a:cubicBezTo>
                      <a:pt x="1004" y="1"/>
                      <a:pt x="1" y="1004"/>
                      <a:pt x="1" y="2242"/>
                    </a:cubicBezTo>
                    <a:lnTo>
                      <a:pt x="1" y="41029"/>
                    </a:lnTo>
                    <a:cubicBezTo>
                      <a:pt x="1" y="42266"/>
                      <a:pt x="1002" y="43270"/>
                      <a:pt x="2240" y="43270"/>
                    </a:cubicBezTo>
                    <a:lnTo>
                      <a:pt x="43166" y="43270"/>
                    </a:lnTo>
                    <a:cubicBezTo>
                      <a:pt x="44402" y="43268"/>
                      <a:pt x="45405" y="42266"/>
                      <a:pt x="45405" y="41029"/>
                    </a:cubicBezTo>
                    <a:lnTo>
                      <a:pt x="45405" y="2242"/>
                    </a:lnTo>
                    <a:cubicBezTo>
                      <a:pt x="45405" y="1004"/>
                      <a:pt x="44402" y="1"/>
                      <a:pt x="43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9" name="Google Shape;410;p35">
                <a:extLst>
                  <a:ext uri="{FF2B5EF4-FFF2-40B4-BE49-F238E27FC236}">
                    <a16:creationId xmlns:a16="http://schemas.microsoft.com/office/drawing/2014/main" id="{8F65138C-D341-5356-D818-7998B825569E}"/>
                  </a:ext>
                </a:extLst>
              </p:cNvPr>
              <p:cNvSpPr/>
              <p:nvPr/>
            </p:nvSpPr>
            <p:spPr>
              <a:xfrm>
                <a:off x="800916" y="2144593"/>
                <a:ext cx="188324" cy="247372"/>
              </a:xfrm>
              <a:custGeom>
                <a:avLst/>
                <a:gdLst/>
                <a:ahLst/>
                <a:cxnLst/>
                <a:rect l="l" t="t" r="r" b="b"/>
                <a:pathLst>
                  <a:path w="10056" h="13209" extrusionOk="0">
                    <a:moveTo>
                      <a:pt x="573" y="0"/>
                    </a:moveTo>
                    <a:cubicBezTo>
                      <a:pt x="256" y="0"/>
                      <a:pt x="0" y="258"/>
                      <a:pt x="0" y="575"/>
                    </a:cubicBezTo>
                    <a:lnTo>
                      <a:pt x="0" y="12634"/>
                    </a:lnTo>
                    <a:cubicBezTo>
                      <a:pt x="0" y="12979"/>
                      <a:pt x="283" y="13208"/>
                      <a:pt x="578" y="13208"/>
                    </a:cubicBezTo>
                    <a:cubicBezTo>
                      <a:pt x="719" y="13208"/>
                      <a:pt x="862" y="13156"/>
                      <a:pt x="979" y="13039"/>
                    </a:cubicBezTo>
                    <a:lnTo>
                      <a:pt x="4775" y="9243"/>
                    </a:lnTo>
                    <a:cubicBezTo>
                      <a:pt x="4887" y="9131"/>
                      <a:pt x="5034" y="9075"/>
                      <a:pt x="5181" y="9075"/>
                    </a:cubicBezTo>
                    <a:cubicBezTo>
                      <a:pt x="5328" y="9075"/>
                      <a:pt x="5475" y="9131"/>
                      <a:pt x="5587" y="9243"/>
                    </a:cubicBezTo>
                    <a:lnTo>
                      <a:pt x="9076" y="12733"/>
                    </a:lnTo>
                    <a:cubicBezTo>
                      <a:pt x="9193" y="12850"/>
                      <a:pt x="9337" y="12902"/>
                      <a:pt x="9478" y="12902"/>
                    </a:cubicBezTo>
                    <a:cubicBezTo>
                      <a:pt x="9773" y="12902"/>
                      <a:pt x="10056" y="12673"/>
                      <a:pt x="10056" y="12327"/>
                    </a:cubicBezTo>
                    <a:lnTo>
                      <a:pt x="10056" y="575"/>
                    </a:lnTo>
                    <a:cubicBezTo>
                      <a:pt x="10056" y="258"/>
                      <a:pt x="9798" y="0"/>
                      <a:pt x="9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" name="Google Shape;411;p35">
                <a:extLst>
                  <a:ext uri="{FF2B5EF4-FFF2-40B4-BE49-F238E27FC236}">
                    <a16:creationId xmlns:a16="http://schemas.microsoft.com/office/drawing/2014/main" id="{9FC6522D-E8F1-0E9F-B072-5DF64C043F61}"/>
                  </a:ext>
                </a:extLst>
              </p:cNvPr>
              <p:cNvSpPr/>
              <p:nvPr/>
            </p:nvSpPr>
            <p:spPr>
              <a:xfrm>
                <a:off x="554631" y="2669600"/>
                <a:ext cx="273908" cy="171207"/>
              </a:xfrm>
              <a:custGeom>
                <a:avLst/>
                <a:gdLst/>
                <a:ahLst/>
                <a:cxnLst/>
                <a:rect l="l" t="t" r="r" b="b"/>
                <a:pathLst>
                  <a:path w="14626" h="9142" extrusionOk="0">
                    <a:moveTo>
                      <a:pt x="11882" y="2440"/>
                    </a:moveTo>
                    <a:cubicBezTo>
                      <a:pt x="12219" y="2440"/>
                      <a:pt x="12492" y="2712"/>
                      <a:pt x="12492" y="3048"/>
                    </a:cubicBezTo>
                    <a:cubicBezTo>
                      <a:pt x="12492" y="3385"/>
                      <a:pt x="12219" y="3659"/>
                      <a:pt x="11882" y="3659"/>
                    </a:cubicBezTo>
                    <a:lnTo>
                      <a:pt x="2742" y="3659"/>
                    </a:lnTo>
                    <a:cubicBezTo>
                      <a:pt x="2405" y="3659"/>
                      <a:pt x="2132" y="3385"/>
                      <a:pt x="2132" y="3048"/>
                    </a:cubicBezTo>
                    <a:cubicBezTo>
                      <a:pt x="2132" y="2712"/>
                      <a:pt x="2405" y="2440"/>
                      <a:pt x="2742" y="2440"/>
                    </a:cubicBezTo>
                    <a:close/>
                    <a:moveTo>
                      <a:pt x="10370" y="5181"/>
                    </a:moveTo>
                    <a:cubicBezTo>
                      <a:pt x="10705" y="5181"/>
                      <a:pt x="10978" y="5454"/>
                      <a:pt x="10978" y="5791"/>
                    </a:cubicBezTo>
                    <a:cubicBezTo>
                      <a:pt x="10978" y="6128"/>
                      <a:pt x="10705" y="6400"/>
                      <a:pt x="10370" y="6400"/>
                    </a:cubicBezTo>
                    <a:cubicBezTo>
                      <a:pt x="10366" y="6400"/>
                      <a:pt x="10363" y="6400"/>
                      <a:pt x="10359" y="6400"/>
                    </a:cubicBezTo>
                    <a:lnTo>
                      <a:pt x="4264" y="6400"/>
                    </a:lnTo>
                    <a:cubicBezTo>
                      <a:pt x="4261" y="6400"/>
                      <a:pt x="4257" y="6400"/>
                      <a:pt x="4254" y="6400"/>
                    </a:cubicBezTo>
                    <a:cubicBezTo>
                      <a:pt x="3918" y="6400"/>
                      <a:pt x="3644" y="6128"/>
                      <a:pt x="3644" y="5791"/>
                    </a:cubicBezTo>
                    <a:cubicBezTo>
                      <a:pt x="3644" y="5454"/>
                      <a:pt x="3918" y="5181"/>
                      <a:pt x="4254" y="5181"/>
                    </a:cubicBezTo>
                    <a:cubicBezTo>
                      <a:pt x="4257" y="5181"/>
                      <a:pt x="4261" y="5181"/>
                      <a:pt x="4264" y="5181"/>
                    </a:cubicBezTo>
                    <a:lnTo>
                      <a:pt x="10359" y="5181"/>
                    </a:lnTo>
                    <a:cubicBezTo>
                      <a:pt x="10363" y="5181"/>
                      <a:pt x="10366" y="5181"/>
                      <a:pt x="10370" y="5181"/>
                    </a:cubicBezTo>
                    <a:close/>
                    <a:moveTo>
                      <a:pt x="1022" y="0"/>
                    </a:moveTo>
                    <a:cubicBezTo>
                      <a:pt x="456" y="0"/>
                      <a:pt x="0" y="458"/>
                      <a:pt x="0" y="1022"/>
                    </a:cubicBezTo>
                    <a:lnTo>
                      <a:pt x="0" y="8120"/>
                    </a:lnTo>
                    <a:cubicBezTo>
                      <a:pt x="0" y="8684"/>
                      <a:pt x="456" y="9142"/>
                      <a:pt x="1022" y="9142"/>
                    </a:cubicBezTo>
                    <a:lnTo>
                      <a:pt x="13603" y="9142"/>
                    </a:lnTo>
                    <a:cubicBezTo>
                      <a:pt x="14167" y="9142"/>
                      <a:pt x="14625" y="8684"/>
                      <a:pt x="14625" y="8120"/>
                    </a:cubicBezTo>
                    <a:lnTo>
                      <a:pt x="14625" y="1022"/>
                    </a:lnTo>
                    <a:cubicBezTo>
                      <a:pt x="14625" y="458"/>
                      <a:pt x="14167" y="0"/>
                      <a:pt x="13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1" name="Google Shape;412;p35">
                <a:extLst>
                  <a:ext uri="{FF2B5EF4-FFF2-40B4-BE49-F238E27FC236}">
                    <a16:creationId xmlns:a16="http://schemas.microsoft.com/office/drawing/2014/main" id="{5FAD4B9D-19FA-4FA9-F881-BF196EE3FB03}"/>
                  </a:ext>
                </a:extLst>
              </p:cNvPr>
              <p:cNvSpPr/>
              <p:nvPr/>
            </p:nvSpPr>
            <p:spPr>
              <a:xfrm>
                <a:off x="602704" y="2121783"/>
                <a:ext cx="640911" cy="890230"/>
              </a:xfrm>
              <a:custGeom>
                <a:avLst/>
                <a:gdLst/>
                <a:ahLst/>
                <a:cxnLst/>
                <a:rect l="l" t="t" r="r" b="b"/>
                <a:pathLst>
                  <a:path w="34223" h="47536" extrusionOk="0">
                    <a:moveTo>
                      <a:pt x="682" y="0"/>
                    </a:moveTo>
                    <a:cubicBezTo>
                      <a:pt x="623" y="0"/>
                      <a:pt x="563" y="9"/>
                      <a:pt x="504" y="27"/>
                    </a:cubicBezTo>
                    <a:cubicBezTo>
                      <a:pt x="182" y="125"/>
                      <a:pt x="1" y="464"/>
                      <a:pt x="98" y="787"/>
                    </a:cubicBezTo>
                    <a:cubicBezTo>
                      <a:pt x="640" y="2566"/>
                      <a:pt x="13573" y="44391"/>
                      <a:pt x="33496" y="47528"/>
                    </a:cubicBezTo>
                    <a:cubicBezTo>
                      <a:pt x="33528" y="47533"/>
                      <a:pt x="33559" y="47536"/>
                      <a:pt x="33592" y="47536"/>
                    </a:cubicBezTo>
                    <a:cubicBezTo>
                      <a:pt x="33909" y="47536"/>
                      <a:pt x="34174" y="47289"/>
                      <a:pt x="34198" y="46973"/>
                    </a:cubicBezTo>
                    <a:cubicBezTo>
                      <a:pt x="34223" y="46656"/>
                      <a:pt x="34000" y="46374"/>
                      <a:pt x="33686" y="46324"/>
                    </a:cubicBezTo>
                    <a:cubicBezTo>
                      <a:pt x="14515" y="43306"/>
                      <a:pt x="1395" y="860"/>
                      <a:pt x="1266" y="433"/>
                    </a:cubicBezTo>
                    <a:cubicBezTo>
                      <a:pt x="1185" y="170"/>
                      <a:pt x="943" y="0"/>
                      <a:pt x="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2" name="Google Shape;413;p35">
                <a:extLst>
                  <a:ext uri="{FF2B5EF4-FFF2-40B4-BE49-F238E27FC236}">
                    <a16:creationId xmlns:a16="http://schemas.microsoft.com/office/drawing/2014/main" id="{7796F7AC-FCC8-FBB2-2023-156783AD6993}"/>
                  </a:ext>
                </a:extLst>
              </p:cNvPr>
              <p:cNvSpPr/>
              <p:nvPr/>
            </p:nvSpPr>
            <p:spPr>
              <a:xfrm>
                <a:off x="712373" y="2134143"/>
                <a:ext cx="607895" cy="880736"/>
              </a:xfrm>
              <a:custGeom>
                <a:avLst/>
                <a:gdLst/>
                <a:ahLst/>
                <a:cxnLst/>
                <a:rect l="l" t="t" r="r" b="b"/>
                <a:pathLst>
                  <a:path w="32460" h="47029" extrusionOk="0">
                    <a:moveTo>
                      <a:pt x="31801" y="1"/>
                    </a:moveTo>
                    <a:cubicBezTo>
                      <a:pt x="31766" y="1"/>
                      <a:pt x="31730" y="4"/>
                      <a:pt x="31694" y="10"/>
                    </a:cubicBezTo>
                    <a:cubicBezTo>
                      <a:pt x="11379" y="3633"/>
                      <a:pt x="537" y="44527"/>
                      <a:pt x="86" y="46265"/>
                    </a:cubicBezTo>
                    <a:cubicBezTo>
                      <a:pt x="1" y="46591"/>
                      <a:pt x="196" y="46923"/>
                      <a:pt x="522" y="47008"/>
                    </a:cubicBezTo>
                    <a:cubicBezTo>
                      <a:pt x="572" y="47021"/>
                      <a:pt x="624" y="47028"/>
                      <a:pt x="676" y="47028"/>
                    </a:cubicBezTo>
                    <a:cubicBezTo>
                      <a:pt x="953" y="47027"/>
                      <a:pt x="1197" y="46840"/>
                      <a:pt x="1266" y="46570"/>
                    </a:cubicBezTo>
                    <a:cubicBezTo>
                      <a:pt x="1374" y="46152"/>
                      <a:pt x="12355" y="4695"/>
                      <a:pt x="31907" y="1210"/>
                    </a:cubicBezTo>
                    <a:cubicBezTo>
                      <a:pt x="32238" y="1151"/>
                      <a:pt x="32460" y="835"/>
                      <a:pt x="32401" y="504"/>
                    </a:cubicBezTo>
                    <a:cubicBezTo>
                      <a:pt x="32348" y="209"/>
                      <a:pt x="32091" y="1"/>
                      <a:pt x="318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4" name="Google Shape;414;p35">
              <a:extLst>
                <a:ext uri="{FF2B5EF4-FFF2-40B4-BE49-F238E27FC236}">
                  <a16:creationId xmlns:a16="http://schemas.microsoft.com/office/drawing/2014/main" id="{B3511E64-EF71-7EF0-77C6-BF3E7140701A}"/>
                </a:ext>
              </a:extLst>
            </p:cNvPr>
            <p:cNvGrpSpPr/>
            <p:nvPr/>
          </p:nvGrpSpPr>
          <p:grpSpPr>
            <a:xfrm>
              <a:off x="638305" y="1087763"/>
              <a:ext cx="3321172" cy="1924251"/>
              <a:chOff x="638305" y="1087763"/>
              <a:chExt cx="3321172" cy="1924251"/>
            </a:xfrm>
          </p:grpSpPr>
          <p:grpSp>
            <p:nvGrpSpPr>
              <p:cNvPr id="5" name="Google Shape;415;p35">
                <a:extLst>
                  <a:ext uri="{FF2B5EF4-FFF2-40B4-BE49-F238E27FC236}">
                    <a16:creationId xmlns:a16="http://schemas.microsoft.com/office/drawing/2014/main" id="{F99CAD0F-2E44-6878-87B6-E4CFBDBAA70D}"/>
                  </a:ext>
                </a:extLst>
              </p:cNvPr>
              <p:cNvGrpSpPr/>
              <p:nvPr/>
            </p:nvGrpSpPr>
            <p:grpSpPr>
              <a:xfrm>
                <a:off x="638305" y="1087763"/>
                <a:ext cx="570646" cy="645986"/>
                <a:chOff x="638305" y="1087763"/>
                <a:chExt cx="570646" cy="645986"/>
              </a:xfrm>
            </p:grpSpPr>
            <p:sp>
              <p:nvSpPr>
                <p:cNvPr id="9" name="Google Shape;416;p35">
                  <a:extLst>
                    <a:ext uri="{FF2B5EF4-FFF2-40B4-BE49-F238E27FC236}">
                      <a16:creationId xmlns:a16="http://schemas.microsoft.com/office/drawing/2014/main" id="{414D7151-E30D-5A82-A093-D705D0F3AC37}"/>
                    </a:ext>
                  </a:extLst>
                </p:cNvPr>
                <p:cNvSpPr/>
                <p:nvPr/>
              </p:nvSpPr>
              <p:spPr>
                <a:xfrm>
                  <a:off x="638305" y="1087763"/>
                  <a:ext cx="570646" cy="645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1" h="34494" extrusionOk="0">
                      <a:moveTo>
                        <a:pt x="3695" y="1"/>
                      </a:moveTo>
                      <a:cubicBezTo>
                        <a:pt x="1654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4" y="26459"/>
                        <a:pt x="3695" y="26459"/>
                      </a:cubicBezTo>
                      <a:lnTo>
                        <a:pt x="9358" y="26459"/>
                      </a:lnTo>
                      <a:lnTo>
                        <a:pt x="14990" y="34141"/>
                      </a:lnTo>
                      <a:cubicBezTo>
                        <a:pt x="15163" y="34377"/>
                        <a:pt x="15395" y="34494"/>
                        <a:pt x="15626" y="34494"/>
                      </a:cubicBezTo>
                      <a:cubicBezTo>
                        <a:pt x="15883" y="34494"/>
                        <a:pt x="16138" y="34351"/>
                        <a:pt x="16312" y="34069"/>
                      </a:cubicBezTo>
                      <a:lnTo>
                        <a:pt x="20748" y="26885"/>
                      </a:lnTo>
                      <a:cubicBezTo>
                        <a:pt x="20913" y="26616"/>
                        <a:pt x="21165" y="26459"/>
                        <a:pt x="21433" y="26459"/>
                      </a:cubicBezTo>
                      <a:lnTo>
                        <a:pt x="26777" y="26459"/>
                      </a:lnTo>
                      <a:cubicBezTo>
                        <a:pt x="28816" y="26459"/>
                        <a:pt x="30471" y="24336"/>
                        <a:pt x="30471" y="21717"/>
                      </a:cubicBezTo>
                      <a:lnTo>
                        <a:pt x="30471" y="4744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" name="Google Shape;417;p35">
                  <a:extLst>
                    <a:ext uri="{FF2B5EF4-FFF2-40B4-BE49-F238E27FC236}">
                      <a16:creationId xmlns:a16="http://schemas.microsoft.com/office/drawing/2014/main" id="{F4520D94-E562-8E85-CFF9-B6DF9FFB09F2}"/>
                    </a:ext>
                  </a:extLst>
                </p:cNvPr>
                <p:cNvSpPr/>
                <p:nvPr/>
              </p:nvSpPr>
              <p:spPr>
                <a:xfrm>
                  <a:off x="788088" y="1197337"/>
                  <a:ext cx="275350" cy="27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3" h="14703" extrusionOk="0">
                      <a:moveTo>
                        <a:pt x="7352" y="856"/>
                      </a:moveTo>
                      <a:cubicBezTo>
                        <a:pt x="10934" y="856"/>
                        <a:pt x="13847" y="3771"/>
                        <a:pt x="13847" y="7350"/>
                      </a:cubicBezTo>
                      <a:cubicBezTo>
                        <a:pt x="13847" y="10931"/>
                        <a:pt x="10932" y="13845"/>
                        <a:pt x="7352" y="13845"/>
                      </a:cubicBezTo>
                      <a:cubicBezTo>
                        <a:pt x="3771" y="13845"/>
                        <a:pt x="858" y="10931"/>
                        <a:pt x="858" y="7350"/>
                      </a:cubicBezTo>
                      <a:cubicBezTo>
                        <a:pt x="858" y="3771"/>
                        <a:pt x="3771" y="856"/>
                        <a:pt x="7352" y="856"/>
                      </a:cubicBezTo>
                      <a:close/>
                      <a:moveTo>
                        <a:pt x="7352" y="0"/>
                      </a:moveTo>
                      <a:cubicBezTo>
                        <a:pt x="3299" y="0"/>
                        <a:pt x="0" y="3297"/>
                        <a:pt x="0" y="7351"/>
                      </a:cubicBezTo>
                      <a:cubicBezTo>
                        <a:pt x="0" y="11404"/>
                        <a:pt x="3299" y="14703"/>
                        <a:pt x="7352" y="14703"/>
                      </a:cubicBezTo>
                      <a:cubicBezTo>
                        <a:pt x="11406" y="14703"/>
                        <a:pt x="14703" y="11404"/>
                        <a:pt x="14703" y="7351"/>
                      </a:cubicBezTo>
                      <a:cubicBezTo>
                        <a:pt x="14703" y="3297"/>
                        <a:pt x="11406" y="0"/>
                        <a:pt x="73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1" name="Google Shape;418;p35">
                  <a:extLst>
                    <a:ext uri="{FF2B5EF4-FFF2-40B4-BE49-F238E27FC236}">
                      <a16:creationId xmlns:a16="http://schemas.microsoft.com/office/drawing/2014/main" id="{A1498A52-6F9B-EE37-BB3E-FFF552738C94}"/>
                    </a:ext>
                  </a:extLst>
                </p:cNvPr>
                <p:cNvSpPr/>
                <p:nvPr/>
              </p:nvSpPr>
              <p:spPr>
                <a:xfrm>
                  <a:off x="915060" y="1262828"/>
                  <a:ext cx="54385" cy="102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" h="5460" extrusionOk="0">
                      <a:moveTo>
                        <a:pt x="429" y="0"/>
                      </a:moveTo>
                      <a:cubicBezTo>
                        <a:pt x="193" y="0"/>
                        <a:pt x="0" y="192"/>
                        <a:pt x="0" y="428"/>
                      </a:cubicBezTo>
                      <a:lnTo>
                        <a:pt x="0" y="5459"/>
                      </a:lnTo>
                      <a:lnTo>
                        <a:pt x="2730" y="2729"/>
                      </a:lnTo>
                      <a:cubicBezTo>
                        <a:pt x="2902" y="2562"/>
                        <a:pt x="2903" y="2289"/>
                        <a:pt x="2735" y="2119"/>
                      </a:cubicBezTo>
                      <a:cubicBezTo>
                        <a:pt x="2650" y="2035"/>
                        <a:pt x="2541" y="1994"/>
                        <a:pt x="2431" y="1994"/>
                      </a:cubicBezTo>
                      <a:cubicBezTo>
                        <a:pt x="2320" y="1994"/>
                        <a:pt x="2209" y="2037"/>
                        <a:pt x="2124" y="2123"/>
                      </a:cubicBezTo>
                      <a:lnTo>
                        <a:pt x="857" y="3391"/>
                      </a:lnTo>
                      <a:lnTo>
                        <a:pt x="857" y="428"/>
                      </a:lnTo>
                      <a:cubicBezTo>
                        <a:pt x="857" y="192"/>
                        <a:pt x="665" y="0"/>
                        <a:pt x="4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6" name="Google Shape;419;p35">
                <a:extLst>
                  <a:ext uri="{FF2B5EF4-FFF2-40B4-BE49-F238E27FC236}">
                    <a16:creationId xmlns:a16="http://schemas.microsoft.com/office/drawing/2014/main" id="{226791D3-467B-9EFA-45CF-52CBD9E73EB6}"/>
                  </a:ext>
                </a:extLst>
              </p:cNvPr>
              <p:cNvGrpSpPr/>
              <p:nvPr/>
            </p:nvGrpSpPr>
            <p:grpSpPr>
              <a:xfrm>
                <a:off x="3388832" y="2366027"/>
                <a:ext cx="570646" cy="645986"/>
                <a:chOff x="3388832" y="2366027"/>
                <a:chExt cx="570646" cy="645986"/>
              </a:xfrm>
            </p:grpSpPr>
            <p:sp>
              <p:nvSpPr>
                <p:cNvPr id="7" name="Google Shape;420;p35">
                  <a:extLst>
                    <a:ext uri="{FF2B5EF4-FFF2-40B4-BE49-F238E27FC236}">
                      <a16:creationId xmlns:a16="http://schemas.microsoft.com/office/drawing/2014/main" id="{33FB06AE-5293-9011-668F-4303FB1CB446}"/>
                    </a:ext>
                  </a:extLst>
                </p:cNvPr>
                <p:cNvSpPr/>
                <p:nvPr/>
              </p:nvSpPr>
              <p:spPr>
                <a:xfrm>
                  <a:off x="3388832" y="2366027"/>
                  <a:ext cx="570646" cy="645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1" h="34494" extrusionOk="0">
                      <a:moveTo>
                        <a:pt x="3696" y="1"/>
                      </a:moveTo>
                      <a:cubicBezTo>
                        <a:pt x="1656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6" y="26459"/>
                        <a:pt x="3696" y="26459"/>
                      </a:cubicBezTo>
                      <a:lnTo>
                        <a:pt x="9358" y="26459"/>
                      </a:lnTo>
                      <a:lnTo>
                        <a:pt x="14991" y="34141"/>
                      </a:lnTo>
                      <a:cubicBezTo>
                        <a:pt x="15164" y="34377"/>
                        <a:pt x="15396" y="34493"/>
                        <a:pt x="15627" y="34493"/>
                      </a:cubicBezTo>
                      <a:cubicBezTo>
                        <a:pt x="15883" y="34493"/>
                        <a:pt x="16139" y="34350"/>
                        <a:pt x="16314" y="34069"/>
                      </a:cubicBezTo>
                      <a:lnTo>
                        <a:pt x="20748" y="26885"/>
                      </a:lnTo>
                      <a:cubicBezTo>
                        <a:pt x="20915" y="26615"/>
                        <a:pt x="21167" y="26459"/>
                        <a:pt x="21434" y="26459"/>
                      </a:cubicBezTo>
                      <a:lnTo>
                        <a:pt x="26777" y="26459"/>
                      </a:lnTo>
                      <a:cubicBezTo>
                        <a:pt x="28817" y="26459"/>
                        <a:pt x="30471" y="24336"/>
                        <a:pt x="30471" y="21717"/>
                      </a:cubicBezTo>
                      <a:lnTo>
                        <a:pt x="30471" y="4743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" name="Google Shape;421;p35">
                  <a:extLst>
                    <a:ext uri="{FF2B5EF4-FFF2-40B4-BE49-F238E27FC236}">
                      <a16:creationId xmlns:a16="http://schemas.microsoft.com/office/drawing/2014/main" id="{AD7C9D31-CABD-54CC-1AC6-CD183628B8E8}"/>
                    </a:ext>
                  </a:extLst>
                </p:cNvPr>
                <p:cNvSpPr/>
                <p:nvPr/>
              </p:nvSpPr>
              <p:spPr>
                <a:xfrm>
                  <a:off x="3514569" y="2453915"/>
                  <a:ext cx="313255" cy="27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7" h="14751" extrusionOk="0">
                      <a:moveTo>
                        <a:pt x="15854" y="2124"/>
                      </a:moveTo>
                      <a:lnTo>
                        <a:pt x="15854" y="2124"/>
                      </a:lnTo>
                      <a:cubicBezTo>
                        <a:pt x="15641" y="4389"/>
                        <a:pt x="15225" y="9079"/>
                        <a:pt x="13639" y="11838"/>
                      </a:cubicBezTo>
                      <a:lnTo>
                        <a:pt x="13639" y="11840"/>
                      </a:lnTo>
                      <a:cubicBezTo>
                        <a:pt x="13175" y="12645"/>
                        <a:pt x="11410" y="14039"/>
                        <a:pt x="9471" y="14039"/>
                      </a:cubicBezTo>
                      <a:cubicBezTo>
                        <a:pt x="9432" y="14039"/>
                        <a:pt x="9392" y="14038"/>
                        <a:pt x="9352" y="14037"/>
                      </a:cubicBezTo>
                      <a:cubicBezTo>
                        <a:pt x="8391" y="14008"/>
                        <a:pt x="7509" y="13626"/>
                        <a:pt x="6708" y="12915"/>
                      </a:cubicBezTo>
                      <a:cubicBezTo>
                        <a:pt x="10439" y="11073"/>
                        <a:pt x="12596" y="8095"/>
                        <a:pt x="12628" y="8052"/>
                      </a:cubicBezTo>
                      <a:cubicBezTo>
                        <a:pt x="12737" y="7891"/>
                        <a:pt x="12698" y="7672"/>
                        <a:pt x="12538" y="7559"/>
                      </a:cubicBezTo>
                      <a:cubicBezTo>
                        <a:pt x="12476" y="7515"/>
                        <a:pt x="12404" y="7494"/>
                        <a:pt x="12333" y="7494"/>
                      </a:cubicBezTo>
                      <a:cubicBezTo>
                        <a:pt x="12223" y="7494"/>
                        <a:pt x="12116" y="7544"/>
                        <a:pt x="12046" y="7639"/>
                      </a:cubicBezTo>
                      <a:cubicBezTo>
                        <a:pt x="12015" y="7682"/>
                        <a:pt x="9872" y="10642"/>
                        <a:pt x="6182" y="12385"/>
                      </a:cubicBezTo>
                      <a:cubicBezTo>
                        <a:pt x="5810" y="11965"/>
                        <a:pt x="5458" y="11474"/>
                        <a:pt x="5130" y="10894"/>
                      </a:cubicBezTo>
                      <a:cubicBezTo>
                        <a:pt x="4666" y="10077"/>
                        <a:pt x="4550" y="9376"/>
                        <a:pt x="4776" y="8751"/>
                      </a:cubicBezTo>
                      <a:cubicBezTo>
                        <a:pt x="5322" y="7241"/>
                        <a:pt x="7814" y="6300"/>
                        <a:pt x="10224" y="5391"/>
                      </a:cubicBezTo>
                      <a:cubicBezTo>
                        <a:pt x="11203" y="5022"/>
                        <a:pt x="12215" y="4639"/>
                        <a:pt x="13078" y="4222"/>
                      </a:cubicBezTo>
                      <a:cubicBezTo>
                        <a:pt x="14209" y="3675"/>
                        <a:pt x="15214" y="2776"/>
                        <a:pt x="15854" y="2124"/>
                      </a:cubicBezTo>
                      <a:close/>
                      <a:moveTo>
                        <a:pt x="16726" y="1"/>
                      </a:moveTo>
                      <a:lnTo>
                        <a:pt x="16020" y="882"/>
                      </a:lnTo>
                      <a:cubicBezTo>
                        <a:pt x="16004" y="899"/>
                        <a:pt x="14512" y="2737"/>
                        <a:pt x="12767" y="3580"/>
                      </a:cubicBezTo>
                      <a:cubicBezTo>
                        <a:pt x="11933" y="3983"/>
                        <a:pt x="10981" y="4343"/>
                        <a:pt x="9972" y="4723"/>
                      </a:cubicBezTo>
                      <a:cubicBezTo>
                        <a:pt x="7411" y="5690"/>
                        <a:pt x="4763" y="6689"/>
                        <a:pt x="4105" y="8508"/>
                      </a:cubicBezTo>
                      <a:cubicBezTo>
                        <a:pt x="3808" y="9328"/>
                        <a:pt x="3945" y="10249"/>
                        <a:pt x="4509" y="11245"/>
                      </a:cubicBezTo>
                      <a:cubicBezTo>
                        <a:pt x="4794" y="11753"/>
                        <a:pt x="5124" y="12235"/>
                        <a:pt x="5497" y="12683"/>
                      </a:cubicBezTo>
                      <a:cubicBezTo>
                        <a:pt x="4110" y="13249"/>
                        <a:pt x="2533" y="13628"/>
                        <a:pt x="785" y="13628"/>
                      </a:cubicBezTo>
                      <a:cubicBezTo>
                        <a:pt x="652" y="13628"/>
                        <a:pt x="518" y="13626"/>
                        <a:pt x="383" y="13621"/>
                      </a:cubicBezTo>
                      <a:cubicBezTo>
                        <a:pt x="380" y="13621"/>
                        <a:pt x="378" y="13621"/>
                        <a:pt x="375" y="13621"/>
                      </a:cubicBezTo>
                      <a:cubicBezTo>
                        <a:pt x="193" y="13621"/>
                        <a:pt x="38" y="13759"/>
                        <a:pt x="19" y="13942"/>
                      </a:cubicBezTo>
                      <a:cubicBezTo>
                        <a:pt x="0" y="14128"/>
                        <a:pt x="127" y="14296"/>
                        <a:pt x="311" y="14329"/>
                      </a:cubicBezTo>
                      <a:cubicBezTo>
                        <a:pt x="329" y="14332"/>
                        <a:pt x="344" y="14334"/>
                        <a:pt x="360" y="14335"/>
                      </a:cubicBezTo>
                      <a:cubicBezTo>
                        <a:pt x="501" y="14340"/>
                        <a:pt x="640" y="14342"/>
                        <a:pt x="778" y="14342"/>
                      </a:cubicBezTo>
                      <a:cubicBezTo>
                        <a:pt x="2734" y="14342"/>
                        <a:pt x="4489" y="13894"/>
                        <a:pt x="6012" y="13238"/>
                      </a:cubicBezTo>
                      <a:cubicBezTo>
                        <a:pt x="6950" y="14151"/>
                        <a:pt x="7899" y="14547"/>
                        <a:pt x="8709" y="14686"/>
                      </a:cubicBezTo>
                      <a:cubicBezTo>
                        <a:pt x="8915" y="14722"/>
                        <a:pt x="9123" y="14742"/>
                        <a:pt x="9332" y="14748"/>
                      </a:cubicBezTo>
                      <a:cubicBezTo>
                        <a:pt x="9377" y="14750"/>
                        <a:pt x="9422" y="14750"/>
                        <a:pt x="9467" y="14750"/>
                      </a:cubicBezTo>
                      <a:cubicBezTo>
                        <a:pt x="11605" y="14750"/>
                        <a:pt x="13569" y="13260"/>
                        <a:pt x="14238" y="12227"/>
                      </a:cubicBezTo>
                      <a:cubicBezTo>
                        <a:pt x="16095" y="9360"/>
                        <a:pt x="16632" y="1462"/>
                        <a:pt x="16653" y="1126"/>
                      </a:cubicBezTo>
                      <a:lnTo>
                        <a:pt x="1672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/>
          <p:nvPr/>
        </p:nvSpPr>
        <p:spPr>
          <a:xfrm>
            <a:off x="7068389" y="1881867"/>
            <a:ext cx="3903200" cy="390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6" name="Google Shape;356;p34"/>
          <p:cNvSpPr/>
          <p:nvPr/>
        </p:nvSpPr>
        <p:spPr>
          <a:xfrm>
            <a:off x="7258199" y="2071667"/>
            <a:ext cx="3523600" cy="35236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8" name="Google Shape;358;p34"/>
          <p:cNvSpPr txBox="1">
            <a:spLocks noGrp="1"/>
          </p:cNvSpPr>
          <p:nvPr>
            <p:ph type="body" idx="2"/>
          </p:nvPr>
        </p:nvSpPr>
        <p:spPr>
          <a:xfrm>
            <a:off x="1061400" y="1612489"/>
            <a:ext cx="4148000" cy="44343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2"/>
              </a:buClr>
            </a:pPr>
            <a:r>
              <a:rPr lang="en-US" dirty="0"/>
              <a:t>Given the </a:t>
            </a:r>
            <a:r>
              <a:rPr lang="en-US" b="1" dirty="0"/>
              <a:t>huge pile of data</a:t>
            </a:r>
            <a:r>
              <a:rPr lang="en-US" dirty="0"/>
              <a:t> on Zomato Restaurant Business.</a:t>
            </a:r>
          </a:p>
          <a:p>
            <a:pPr>
              <a:lnSpc>
                <a:spcPct val="150000"/>
              </a:lnSpc>
              <a:buClr>
                <a:schemeClr val="dk2"/>
              </a:buClr>
            </a:pPr>
            <a:r>
              <a:rPr lang="en-US" dirty="0"/>
              <a:t>Microsoft Excel has been used to study the data and draw conclusions.</a:t>
            </a:r>
          </a:p>
          <a:p>
            <a:pPr>
              <a:lnSpc>
                <a:spcPct val="150000"/>
              </a:lnSpc>
              <a:buClr>
                <a:schemeClr val="dk2"/>
              </a:buClr>
            </a:pPr>
            <a:r>
              <a:rPr lang="en-US" dirty="0"/>
              <a:t>Used Various functions, formulas, techniques and tools within Microsoft Excel.</a:t>
            </a:r>
          </a:p>
          <a:p>
            <a:pPr>
              <a:buClr>
                <a:schemeClr val="dk2"/>
              </a:buClr>
            </a:pPr>
            <a:endParaRPr dirty="0"/>
          </a:p>
        </p:txBody>
      </p:sp>
      <p:sp>
        <p:nvSpPr>
          <p:cNvPr id="359" name="Google Shape;359;p34"/>
          <p:cNvSpPr txBox="1">
            <a:spLocks noGrp="1"/>
          </p:cNvSpPr>
          <p:nvPr>
            <p:ph type="title"/>
          </p:nvPr>
        </p:nvSpPr>
        <p:spPr>
          <a:xfrm>
            <a:off x="2232268" y="569258"/>
            <a:ext cx="6627426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 Analyzing Raw Data</a:t>
            </a:r>
          </a:p>
        </p:txBody>
      </p:sp>
      <p:sp>
        <p:nvSpPr>
          <p:cNvPr id="360" name="Google Shape;360;p34"/>
          <p:cNvSpPr txBox="1">
            <a:spLocks noGrp="1"/>
          </p:cNvSpPr>
          <p:nvPr>
            <p:ph type="subTitle" idx="1"/>
          </p:nvPr>
        </p:nvSpPr>
        <p:spPr>
          <a:xfrm>
            <a:off x="7195200" y="4252567"/>
            <a:ext cx="3649600" cy="6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/>
            <a:r>
              <a:rPr lang="en" sz="2933" dirty="0">
                <a:solidFill>
                  <a:schemeClr val="accent4"/>
                </a:solidFill>
                <a:latin typeface="Coiny"/>
                <a:ea typeface="Coiny"/>
                <a:cs typeface="Coiny"/>
                <a:sym typeface="Coiny"/>
              </a:rPr>
              <a:t>MyDelivery</a:t>
            </a:r>
            <a:endParaRPr sz="2933" dirty="0">
              <a:solidFill>
                <a:schemeClr val="accent4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grpSp>
        <p:nvGrpSpPr>
          <p:cNvPr id="361" name="Google Shape;361;p34"/>
          <p:cNvGrpSpPr/>
          <p:nvPr/>
        </p:nvGrpSpPr>
        <p:grpSpPr>
          <a:xfrm>
            <a:off x="7970332" y="2811571"/>
            <a:ext cx="2099333" cy="1501064"/>
            <a:chOff x="2135100" y="238125"/>
            <a:chExt cx="2240325" cy="1601875"/>
          </a:xfrm>
        </p:grpSpPr>
        <p:sp>
          <p:nvSpPr>
            <p:cNvPr id="362" name="Google Shape;362;p34"/>
            <p:cNvSpPr/>
            <p:nvPr/>
          </p:nvSpPr>
          <p:spPr>
            <a:xfrm>
              <a:off x="2135100" y="998650"/>
              <a:ext cx="215350" cy="41450"/>
            </a:xfrm>
            <a:custGeom>
              <a:avLst/>
              <a:gdLst/>
              <a:ahLst/>
              <a:cxnLst/>
              <a:rect l="l" t="t" r="r" b="b"/>
              <a:pathLst>
                <a:path w="8614" h="1658" extrusionOk="0">
                  <a:moveTo>
                    <a:pt x="829" y="1"/>
                  </a:moveTo>
                  <a:cubicBezTo>
                    <a:pt x="371" y="1"/>
                    <a:pt x="1" y="372"/>
                    <a:pt x="1" y="829"/>
                  </a:cubicBezTo>
                  <a:cubicBezTo>
                    <a:pt x="1" y="1286"/>
                    <a:pt x="371" y="1657"/>
                    <a:pt x="829" y="1657"/>
                  </a:cubicBezTo>
                  <a:lnTo>
                    <a:pt x="7785" y="1657"/>
                  </a:lnTo>
                  <a:cubicBezTo>
                    <a:pt x="8242" y="1656"/>
                    <a:pt x="8611" y="1286"/>
                    <a:pt x="8613" y="829"/>
                  </a:cubicBezTo>
                  <a:cubicBezTo>
                    <a:pt x="8611" y="372"/>
                    <a:pt x="8241" y="2"/>
                    <a:pt x="7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2281900" y="238125"/>
              <a:ext cx="2093525" cy="1601875"/>
            </a:xfrm>
            <a:custGeom>
              <a:avLst/>
              <a:gdLst/>
              <a:ahLst/>
              <a:cxnLst/>
              <a:rect l="l" t="t" r="r" b="b"/>
              <a:pathLst>
                <a:path w="83741" h="64075" extrusionOk="0">
                  <a:moveTo>
                    <a:pt x="69637" y="51592"/>
                  </a:moveTo>
                  <a:cubicBezTo>
                    <a:pt x="69668" y="51592"/>
                    <a:pt x="69699" y="51592"/>
                    <a:pt x="69729" y="51593"/>
                  </a:cubicBezTo>
                  <a:cubicBezTo>
                    <a:pt x="71553" y="51641"/>
                    <a:pt x="72515" y="53113"/>
                    <a:pt x="71868" y="54882"/>
                  </a:cubicBezTo>
                  <a:cubicBezTo>
                    <a:pt x="71236" y="56615"/>
                    <a:pt x="69290" y="57991"/>
                    <a:pt x="67487" y="57991"/>
                  </a:cubicBezTo>
                  <a:cubicBezTo>
                    <a:pt x="67456" y="57991"/>
                    <a:pt x="67425" y="57990"/>
                    <a:pt x="67395" y="57990"/>
                  </a:cubicBezTo>
                  <a:cubicBezTo>
                    <a:pt x="65568" y="57942"/>
                    <a:pt x="64610" y="56469"/>
                    <a:pt x="65252" y="54701"/>
                  </a:cubicBezTo>
                  <a:cubicBezTo>
                    <a:pt x="65888" y="52968"/>
                    <a:pt x="67835" y="51592"/>
                    <a:pt x="69637" y="51592"/>
                  </a:cubicBezTo>
                  <a:close/>
                  <a:moveTo>
                    <a:pt x="54012" y="0"/>
                  </a:moveTo>
                  <a:cubicBezTo>
                    <a:pt x="49440" y="0"/>
                    <a:pt x="45700" y="3741"/>
                    <a:pt x="45700" y="8312"/>
                  </a:cubicBezTo>
                  <a:cubicBezTo>
                    <a:pt x="45700" y="10834"/>
                    <a:pt x="46842" y="13099"/>
                    <a:pt x="48630" y="14627"/>
                  </a:cubicBezTo>
                  <a:cubicBezTo>
                    <a:pt x="37913" y="14823"/>
                    <a:pt x="31942" y="19434"/>
                    <a:pt x="30204" y="21018"/>
                  </a:cubicBezTo>
                  <a:cubicBezTo>
                    <a:pt x="29521" y="21451"/>
                    <a:pt x="29062" y="22214"/>
                    <a:pt x="29062" y="23081"/>
                  </a:cubicBezTo>
                  <a:lnTo>
                    <a:pt x="29062" y="23257"/>
                  </a:lnTo>
                  <a:cubicBezTo>
                    <a:pt x="29062" y="24599"/>
                    <a:pt x="30156" y="25697"/>
                    <a:pt x="31494" y="25697"/>
                  </a:cubicBezTo>
                  <a:lnTo>
                    <a:pt x="33945" y="25707"/>
                  </a:lnTo>
                  <a:cubicBezTo>
                    <a:pt x="31418" y="28913"/>
                    <a:pt x="29669" y="32039"/>
                    <a:pt x="28656" y="34072"/>
                  </a:cubicBezTo>
                  <a:lnTo>
                    <a:pt x="25659" y="34072"/>
                  </a:lnTo>
                  <a:cubicBezTo>
                    <a:pt x="25743" y="33913"/>
                    <a:pt x="25809" y="33746"/>
                    <a:pt x="25839" y="33570"/>
                  </a:cubicBezTo>
                  <a:lnTo>
                    <a:pt x="28861" y="16124"/>
                  </a:lnTo>
                  <a:cubicBezTo>
                    <a:pt x="29018" y="15219"/>
                    <a:pt x="28355" y="14474"/>
                    <a:pt x="27388" y="14468"/>
                  </a:cubicBezTo>
                  <a:lnTo>
                    <a:pt x="10851" y="14360"/>
                  </a:lnTo>
                  <a:cubicBezTo>
                    <a:pt x="10848" y="14360"/>
                    <a:pt x="10844" y="14360"/>
                    <a:pt x="10841" y="14360"/>
                  </a:cubicBezTo>
                  <a:cubicBezTo>
                    <a:pt x="9877" y="14360"/>
                    <a:pt x="8964" y="15092"/>
                    <a:pt x="8808" y="15993"/>
                  </a:cubicBezTo>
                  <a:lnTo>
                    <a:pt x="5786" y="33442"/>
                  </a:lnTo>
                  <a:cubicBezTo>
                    <a:pt x="5748" y="33651"/>
                    <a:pt x="5758" y="33866"/>
                    <a:pt x="5813" y="34073"/>
                  </a:cubicBezTo>
                  <a:lnTo>
                    <a:pt x="1097" y="34073"/>
                  </a:lnTo>
                  <a:cubicBezTo>
                    <a:pt x="493" y="34074"/>
                    <a:pt x="3" y="34564"/>
                    <a:pt x="1" y="35169"/>
                  </a:cubicBezTo>
                  <a:lnTo>
                    <a:pt x="1" y="35288"/>
                  </a:lnTo>
                  <a:cubicBezTo>
                    <a:pt x="3" y="35892"/>
                    <a:pt x="493" y="36382"/>
                    <a:pt x="1097" y="36384"/>
                  </a:cubicBezTo>
                  <a:lnTo>
                    <a:pt x="11330" y="36384"/>
                  </a:lnTo>
                  <a:cubicBezTo>
                    <a:pt x="11347" y="36385"/>
                    <a:pt x="11362" y="36389"/>
                    <a:pt x="11378" y="36389"/>
                  </a:cubicBezTo>
                  <a:lnTo>
                    <a:pt x="58876" y="36389"/>
                  </a:lnTo>
                  <a:cubicBezTo>
                    <a:pt x="53718" y="32229"/>
                    <a:pt x="48559" y="31554"/>
                    <a:pt x="45756" y="31554"/>
                  </a:cubicBezTo>
                  <a:cubicBezTo>
                    <a:pt x="44410" y="31554"/>
                    <a:pt x="43607" y="31709"/>
                    <a:pt x="43607" y="31709"/>
                  </a:cubicBezTo>
                  <a:cubicBezTo>
                    <a:pt x="43607" y="31709"/>
                    <a:pt x="45300" y="28931"/>
                    <a:pt x="47324" y="25757"/>
                  </a:cubicBezTo>
                  <a:lnTo>
                    <a:pt x="50707" y="25770"/>
                  </a:lnTo>
                  <a:cubicBezTo>
                    <a:pt x="50434" y="26081"/>
                    <a:pt x="50263" y="26484"/>
                    <a:pt x="50263" y="26928"/>
                  </a:cubicBezTo>
                  <a:cubicBezTo>
                    <a:pt x="50263" y="27901"/>
                    <a:pt x="51059" y="28695"/>
                    <a:pt x="52030" y="28695"/>
                  </a:cubicBezTo>
                  <a:lnTo>
                    <a:pt x="60731" y="28695"/>
                  </a:lnTo>
                  <a:cubicBezTo>
                    <a:pt x="60772" y="28998"/>
                    <a:pt x="60858" y="29292"/>
                    <a:pt x="60985" y="29569"/>
                  </a:cubicBezTo>
                  <a:lnTo>
                    <a:pt x="64514" y="37214"/>
                  </a:lnTo>
                  <a:lnTo>
                    <a:pt x="63155" y="38573"/>
                  </a:lnTo>
                  <a:lnTo>
                    <a:pt x="51108" y="38573"/>
                  </a:lnTo>
                  <a:cubicBezTo>
                    <a:pt x="50698" y="38573"/>
                    <a:pt x="50367" y="38905"/>
                    <a:pt x="50367" y="39314"/>
                  </a:cubicBezTo>
                  <a:cubicBezTo>
                    <a:pt x="50367" y="39722"/>
                    <a:pt x="50698" y="40054"/>
                    <a:pt x="51108" y="40054"/>
                  </a:cubicBezTo>
                  <a:lnTo>
                    <a:pt x="62182" y="40054"/>
                  </a:lnTo>
                  <a:cubicBezTo>
                    <a:pt x="62454" y="40121"/>
                    <a:pt x="62645" y="40365"/>
                    <a:pt x="62647" y="40645"/>
                  </a:cubicBezTo>
                  <a:lnTo>
                    <a:pt x="62647" y="40721"/>
                  </a:lnTo>
                  <a:cubicBezTo>
                    <a:pt x="62646" y="40893"/>
                    <a:pt x="62572" y="41057"/>
                    <a:pt x="62442" y="41171"/>
                  </a:cubicBezTo>
                  <a:lnTo>
                    <a:pt x="41945" y="41171"/>
                  </a:lnTo>
                  <a:cubicBezTo>
                    <a:pt x="41941" y="41171"/>
                    <a:pt x="41937" y="41171"/>
                    <a:pt x="41933" y="41171"/>
                  </a:cubicBezTo>
                  <a:cubicBezTo>
                    <a:pt x="41359" y="41171"/>
                    <a:pt x="40894" y="41637"/>
                    <a:pt x="40894" y="42212"/>
                  </a:cubicBezTo>
                  <a:cubicBezTo>
                    <a:pt x="40894" y="42787"/>
                    <a:pt x="41359" y="43251"/>
                    <a:pt x="41933" y="43251"/>
                  </a:cubicBezTo>
                  <a:cubicBezTo>
                    <a:pt x="41937" y="43251"/>
                    <a:pt x="41941" y="43251"/>
                    <a:pt x="41945" y="43251"/>
                  </a:cubicBezTo>
                  <a:lnTo>
                    <a:pt x="58476" y="43251"/>
                  </a:lnTo>
                  <a:lnTo>
                    <a:pt x="58414" y="43314"/>
                  </a:lnTo>
                  <a:lnTo>
                    <a:pt x="58493" y="43314"/>
                  </a:lnTo>
                  <a:cubicBezTo>
                    <a:pt x="58879" y="43316"/>
                    <a:pt x="59190" y="43627"/>
                    <a:pt x="59192" y="44013"/>
                  </a:cubicBezTo>
                  <a:lnTo>
                    <a:pt x="59192" y="44092"/>
                  </a:lnTo>
                  <a:cubicBezTo>
                    <a:pt x="59190" y="44477"/>
                    <a:pt x="58879" y="44789"/>
                    <a:pt x="58493" y="44791"/>
                  </a:cubicBezTo>
                  <a:lnTo>
                    <a:pt x="57914" y="44791"/>
                  </a:lnTo>
                  <a:cubicBezTo>
                    <a:pt x="57839" y="44772"/>
                    <a:pt x="57762" y="44764"/>
                    <a:pt x="57686" y="44764"/>
                  </a:cubicBezTo>
                  <a:lnTo>
                    <a:pt x="36060" y="44764"/>
                  </a:lnTo>
                  <a:cubicBezTo>
                    <a:pt x="35491" y="44770"/>
                    <a:pt x="35032" y="45234"/>
                    <a:pt x="35032" y="45803"/>
                  </a:cubicBezTo>
                  <a:cubicBezTo>
                    <a:pt x="35032" y="46373"/>
                    <a:pt x="35491" y="46837"/>
                    <a:pt x="36060" y="46843"/>
                  </a:cubicBezTo>
                  <a:lnTo>
                    <a:pt x="56524" y="46843"/>
                  </a:lnTo>
                  <a:cubicBezTo>
                    <a:pt x="56777" y="47034"/>
                    <a:pt x="56927" y="47333"/>
                    <a:pt x="56928" y="47652"/>
                  </a:cubicBezTo>
                  <a:lnTo>
                    <a:pt x="56928" y="47664"/>
                  </a:lnTo>
                  <a:cubicBezTo>
                    <a:pt x="56928" y="48227"/>
                    <a:pt x="56471" y="48684"/>
                    <a:pt x="55908" y="48685"/>
                  </a:cubicBezTo>
                  <a:lnTo>
                    <a:pt x="31510" y="48463"/>
                  </a:lnTo>
                  <a:cubicBezTo>
                    <a:pt x="30860" y="48466"/>
                    <a:pt x="30335" y="48991"/>
                    <a:pt x="30333" y="49641"/>
                  </a:cubicBezTo>
                  <a:lnTo>
                    <a:pt x="30333" y="49954"/>
                  </a:lnTo>
                  <a:cubicBezTo>
                    <a:pt x="30335" y="50604"/>
                    <a:pt x="30860" y="51130"/>
                    <a:pt x="31510" y="51132"/>
                  </a:cubicBezTo>
                  <a:lnTo>
                    <a:pt x="52859" y="51132"/>
                  </a:lnTo>
                  <a:cubicBezTo>
                    <a:pt x="52989" y="51131"/>
                    <a:pt x="53118" y="51107"/>
                    <a:pt x="53239" y="51063"/>
                  </a:cubicBezTo>
                  <a:cubicBezTo>
                    <a:pt x="53533" y="51149"/>
                    <a:pt x="53736" y="51419"/>
                    <a:pt x="53737" y="51726"/>
                  </a:cubicBezTo>
                  <a:lnTo>
                    <a:pt x="53737" y="51810"/>
                  </a:lnTo>
                  <a:cubicBezTo>
                    <a:pt x="53736" y="52051"/>
                    <a:pt x="53608" y="52274"/>
                    <a:pt x="53402" y="52399"/>
                  </a:cubicBezTo>
                  <a:lnTo>
                    <a:pt x="28436" y="52399"/>
                  </a:lnTo>
                  <a:cubicBezTo>
                    <a:pt x="28328" y="53058"/>
                    <a:pt x="28149" y="53737"/>
                    <a:pt x="27897" y="54427"/>
                  </a:cubicBezTo>
                  <a:cubicBezTo>
                    <a:pt x="27688" y="54998"/>
                    <a:pt x="27439" y="55554"/>
                    <a:pt x="27151" y="56091"/>
                  </a:cubicBezTo>
                  <a:lnTo>
                    <a:pt x="36591" y="56091"/>
                  </a:lnTo>
                  <a:lnTo>
                    <a:pt x="36540" y="56143"/>
                  </a:lnTo>
                  <a:lnTo>
                    <a:pt x="58525" y="56143"/>
                  </a:lnTo>
                  <a:cubicBezTo>
                    <a:pt x="57723" y="60523"/>
                    <a:pt x="60443" y="63942"/>
                    <a:pt x="65177" y="64071"/>
                  </a:cubicBezTo>
                  <a:cubicBezTo>
                    <a:pt x="65267" y="64073"/>
                    <a:pt x="65356" y="64074"/>
                    <a:pt x="65446" y="64074"/>
                  </a:cubicBezTo>
                  <a:cubicBezTo>
                    <a:pt x="70671" y="64074"/>
                    <a:pt x="76317" y="60086"/>
                    <a:pt x="78156" y="55049"/>
                  </a:cubicBezTo>
                  <a:cubicBezTo>
                    <a:pt x="78797" y="53294"/>
                    <a:pt x="78892" y="51640"/>
                    <a:pt x="78527" y="50218"/>
                  </a:cubicBezTo>
                  <a:lnTo>
                    <a:pt x="83715" y="50218"/>
                  </a:lnTo>
                  <a:cubicBezTo>
                    <a:pt x="83722" y="50043"/>
                    <a:pt x="83741" y="49873"/>
                    <a:pt x="83741" y="49697"/>
                  </a:cubicBezTo>
                  <a:cubicBezTo>
                    <a:pt x="83741" y="43725"/>
                    <a:pt x="78899" y="38884"/>
                    <a:pt x="72928" y="38884"/>
                  </a:cubicBezTo>
                  <a:cubicBezTo>
                    <a:pt x="72673" y="38884"/>
                    <a:pt x="72421" y="38896"/>
                    <a:pt x="72171" y="38913"/>
                  </a:cubicBezTo>
                  <a:lnTo>
                    <a:pt x="66649" y="26954"/>
                  </a:lnTo>
                  <a:cubicBezTo>
                    <a:pt x="66501" y="26635"/>
                    <a:pt x="66300" y="26344"/>
                    <a:pt x="66054" y="26093"/>
                  </a:cubicBezTo>
                  <a:cubicBezTo>
                    <a:pt x="65755" y="25541"/>
                    <a:pt x="65176" y="25160"/>
                    <a:pt x="64507" y="25160"/>
                  </a:cubicBezTo>
                  <a:lnTo>
                    <a:pt x="64098" y="25160"/>
                  </a:lnTo>
                  <a:cubicBezTo>
                    <a:pt x="64002" y="25152"/>
                    <a:pt x="63907" y="25147"/>
                    <a:pt x="63812" y="25147"/>
                  </a:cubicBezTo>
                  <a:cubicBezTo>
                    <a:pt x="63717" y="25147"/>
                    <a:pt x="63621" y="25152"/>
                    <a:pt x="63526" y="25160"/>
                  </a:cubicBezTo>
                  <a:lnTo>
                    <a:pt x="60537" y="25160"/>
                  </a:lnTo>
                  <a:lnTo>
                    <a:pt x="60265" y="23081"/>
                  </a:lnTo>
                  <a:cubicBezTo>
                    <a:pt x="60265" y="21739"/>
                    <a:pt x="59170" y="20641"/>
                    <a:pt x="57833" y="20641"/>
                  </a:cubicBezTo>
                  <a:lnTo>
                    <a:pt x="50680" y="20641"/>
                  </a:lnTo>
                  <a:cubicBezTo>
                    <a:pt x="52173" y="18455"/>
                    <a:pt x="53434" y="16776"/>
                    <a:pt x="53887" y="16618"/>
                  </a:cubicBezTo>
                  <a:cubicBezTo>
                    <a:pt x="53929" y="16618"/>
                    <a:pt x="53970" y="16625"/>
                    <a:pt x="54013" y="16625"/>
                  </a:cubicBezTo>
                  <a:cubicBezTo>
                    <a:pt x="57883" y="16625"/>
                    <a:pt x="61147" y="13940"/>
                    <a:pt x="62062" y="10345"/>
                  </a:cubicBezTo>
                  <a:lnTo>
                    <a:pt x="64456" y="10345"/>
                  </a:lnTo>
                  <a:cubicBezTo>
                    <a:pt x="64196" y="8650"/>
                    <a:pt x="63298" y="7162"/>
                    <a:pt x="62020" y="6126"/>
                  </a:cubicBezTo>
                  <a:cubicBezTo>
                    <a:pt x="61054" y="2607"/>
                    <a:pt x="57826" y="0"/>
                    <a:pt x="54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4032300" y="960675"/>
              <a:ext cx="91000" cy="166400"/>
            </a:xfrm>
            <a:custGeom>
              <a:avLst/>
              <a:gdLst/>
              <a:ahLst/>
              <a:cxnLst/>
              <a:rect l="l" t="t" r="r" b="b"/>
              <a:pathLst>
                <a:path w="3640" h="6656" extrusionOk="0">
                  <a:moveTo>
                    <a:pt x="3120" y="1"/>
                  </a:moveTo>
                  <a:cubicBezTo>
                    <a:pt x="1404" y="1"/>
                    <a:pt x="0" y="1405"/>
                    <a:pt x="0" y="3121"/>
                  </a:cubicBezTo>
                  <a:lnTo>
                    <a:pt x="0" y="3536"/>
                  </a:lnTo>
                  <a:cubicBezTo>
                    <a:pt x="0" y="5251"/>
                    <a:pt x="1404" y="6655"/>
                    <a:pt x="3120" y="6655"/>
                  </a:cubicBezTo>
                  <a:cubicBezTo>
                    <a:pt x="3298" y="6655"/>
                    <a:pt x="3470" y="6631"/>
                    <a:pt x="3639" y="6603"/>
                  </a:cubicBezTo>
                  <a:lnTo>
                    <a:pt x="3639" y="54"/>
                  </a:lnTo>
                  <a:cubicBezTo>
                    <a:pt x="3470" y="25"/>
                    <a:pt x="3298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018625" y="1268700"/>
              <a:ext cx="239800" cy="50700"/>
            </a:xfrm>
            <a:custGeom>
              <a:avLst/>
              <a:gdLst/>
              <a:ahLst/>
              <a:cxnLst/>
              <a:rect l="l" t="t" r="r" b="b"/>
              <a:pathLst>
                <a:path w="9592" h="2028" extrusionOk="0">
                  <a:moveTo>
                    <a:pt x="1015" y="1"/>
                  </a:moveTo>
                  <a:cubicBezTo>
                    <a:pt x="456" y="2"/>
                    <a:pt x="2" y="455"/>
                    <a:pt x="1" y="1015"/>
                  </a:cubicBezTo>
                  <a:cubicBezTo>
                    <a:pt x="2" y="1573"/>
                    <a:pt x="456" y="2026"/>
                    <a:pt x="1015" y="2028"/>
                  </a:cubicBezTo>
                  <a:lnTo>
                    <a:pt x="8578" y="2028"/>
                  </a:lnTo>
                  <a:cubicBezTo>
                    <a:pt x="9136" y="2026"/>
                    <a:pt x="9590" y="1573"/>
                    <a:pt x="9591" y="1015"/>
                  </a:cubicBezTo>
                  <a:cubicBezTo>
                    <a:pt x="9590" y="455"/>
                    <a:pt x="9136" y="2"/>
                    <a:pt x="8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44175" y="1196575"/>
              <a:ext cx="111125" cy="31200"/>
            </a:xfrm>
            <a:custGeom>
              <a:avLst/>
              <a:gdLst/>
              <a:ahLst/>
              <a:cxnLst/>
              <a:rect l="l" t="t" r="r" b="b"/>
              <a:pathLst>
                <a:path w="4445" h="1248" extrusionOk="0">
                  <a:moveTo>
                    <a:pt x="625" y="1"/>
                  </a:moveTo>
                  <a:cubicBezTo>
                    <a:pt x="280" y="1"/>
                    <a:pt x="0" y="279"/>
                    <a:pt x="0" y="624"/>
                  </a:cubicBezTo>
                  <a:cubicBezTo>
                    <a:pt x="0" y="968"/>
                    <a:pt x="280" y="1248"/>
                    <a:pt x="625" y="1248"/>
                  </a:cubicBezTo>
                  <a:lnTo>
                    <a:pt x="3821" y="1248"/>
                  </a:lnTo>
                  <a:cubicBezTo>
                    <a:pt x="4166" y="1248"/>
                    <a:pt x="4444" y="968"/>
                    <a:pt x="4444" y="624"/>
                  </a:cubicBezTo>
                  <a:cubicBezTo>
                    <a:pt x="4444" y="279"/>
                    <a:pt x="4166" y="1"/>
                    <a:pt x="3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2296025" y="872325"/>
              <a:ext cx="111125" cy="31225"/>
            </a:xfrm>
            <a:custGeom>
              <a:avLst/>
              <a:gdLst/>
              <a:ahLst/>
              <a:cxnLst/>
              <a:rect l="l" t="t" r="r" b="b"/>
              <a:pathLst>
                <a:path w="4445" h="1249" extrusionOk="0">
                  <a:moveTo>
                    <a:pt x="625" y="0"/>
                  </a:moveTo>
                  <a:cubicBezTo>
                    <a:pt x="280" y="0"/>
                    <a:pt x="1" y="280"/>
                    <a:pt x="1" y="624"/>
                  </a:cubicBezTo>
                  <a:cubicBezTo>
                    <a:pt x="1" y="969"/>
                    <a:pt x="280" y="1247"/>
                    <a:pt x="625" y="1249"/>
                  </a:cubicBezTo>
                  <a:lnTo>
                    <a:pt x="3821" y="1249"/>
                  </a:lnTo>
                  <a:cubicBezTo>
                    <a:pt x="4166" y="1249"/>
                    <a:pt x="4445" y="969"/>
                    <a:pt x="4445" y="624"/>
                  </a:cubicBezTo>
                  <a:cubicBezTo>
                    <a:pt x="4445" y="280"/>
                    <a:pt x="4166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2366850" y="1479425"/>
              <a:ext cx="111125" cy="31200"/>
            </a:xfrm>
            <a:custGeom>
              <a:avLst/>
              <a:gdLst/>
              <a:ahLst/>
              <a:cxnLst/>
              <a:rect l="l" t="t" r="r" b="b"/>
              <a:pathLst>
                <a:path w="4445" h="1248" extrusionOk="0">
                  <a:moveTo>
                    <a:pt x="624" y="1"/>
                  </a:moveTo>
                  <a:cubicBezTo>
                    <a:pt x="280" y="1"/>
                    <a:pt x="0" y="281"/>
                    <a:pt x="0" y="624"/>
                  </a:cubicBezTo>
                  <a:cubicBezTo>
                    <a:pt x="0" y="969"/>
                    <a:pt x="280" y="1248"/>
                    <a:pt x="624" y="1248"/>
                  </a:cubicBezTo>
                  <a:lnTo>
                    <a:pt x="3821" y="1248"/>
                  </a:lnTo>
                  <a:cubicBezTo>
                    <a:pt x="4165" y="1248"/>
                    <a:pt x="4444" y="968"/>
                    <a:pt x="4445" y="624"/>
                  </a:cubicBezTo>
                  <a:cubicBezTo>
                    <a:pt x="4444" y="281"/>
                    <a:pt x="4165" y="2"/>
                    <a:pt x="3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3054525" y="583875"/>
              <a:ext cx="217525" cy="38775"/>
            </a:xfrm>
            <a:custGeom>
              <a:avLst/>
              <a:gdLst/>
              <a:ahLst/>
              <a:cxnLst/>
              <a:rect l="l" t="t" r="r" b="b"/>
              <a:pathLst>
                <a:path w="8701" h="1551" extrusionOk="0">
                  <a:moveTo>
                    <a:pt x="775" y="0"/>
                  </a:moveTo>
                  <a:cubicBezTo>
                    <a:pt x="346" y="0"/>
                    <a:pt x="0" y="347"/>
                    <a:pt x="0" y="775"/>
                  </a:cubicBezTo>
                  <a:cubicBezTo>
                    <a:pt x="0" y="1204"/>
                    <a:pt x="346" y="1551"/>
                    <a:pt x="775" y="1551"/>
                  </a:cubicBezTo>
                  <a:lnTo>
                    <a:pt x="7924" y="1551"/>
                  </a:lnTo>
                  <a:cubicBezTo>
                    <a:pt x="8353" y="1551"/>
                    <a:pt x="8700" y="1204"/>
                    <a:pt x="8700" y="775"/>
                  </a:cubicBezTo>
                  <a:cubicBezTo>
                    <a:pt x="8700" y="347"/>
                    <a:pt x="8353" y="0"/>
                    <a:pt x="7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2744000" y="1276500"/>
              <a:ext cx="210050" cy="39025"/>
            </a:xfrm>
            <a:custGeom>
              <a:avLst/>
              <a:gdLst/>
              <a:ahLst/>
              <a:cxnLst/>
              <a:rect l="l" t="t" r="r" b="b"/>
              <a:pathLst>
                <a:path w="8402" h="1561" extrusionOk="0">
                  <a:moveTo>
                    <a:pt x="771" y="1"/>
                  </a:moveTo>
                  <a:cubicBezTo>
                    <a:pt x="343" y="6"/>
                    <a:pt x="0" y="353"/>
                    <a:pt x="0" y="780"/>
                  </a:cubicBezTo>
                  <a:cubicBezTo>
                    <a:pt x="0" y="1207"/>
                    <a:pt x="343" y="1554"/>
                    <a:pt x="771" y="1560"/>
                  </a:cubicBezTo>
                  <a:lnTo>
                    <a:pt x="7632" y="1560"/>
                  </a:lnTo>
                  <a:cubicBezTo>
                    <a:pt x="8058" y="1554"/>
                    <a:pt x="8401" y="1207"/>
                    <a:pt x="8401" y="780"/>
                  </a:cubicBezTo>
                  <a:cubicBezTo>
                    <a:pt x="8401" y="353"/>
                    <a:pt x="8058" y="6"/>
                    <a:pt x="7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2310725" y="1402400"/>
              <a:ext cx="210325" cy="39000"/>
            </a:xfrm>
            <a:custGeom>
              <a:avLst/>
              <a:gdLst/>
              <a:ahLst/>
              <a:cxnLst/>
              <a:rect l="l" t="t" r="r" b="b"/>
              <a:pathLst>
                <a:path w="8413" h="1560" extrusionOk="0">
                  <a:moveTo>
                    <a:pt x="771" y="0"/>
                  </a:moveTo>
                  <a:cubicBezTo>
                    <a:pt x="343" y="5"/>
                    <a:pt x="0" y="353"/>
                    <a:pt x="0" y="780"/>
                  </a:cubicBezTo>
                  <a:cubicBezTo>
                    <a:pt x="0" y="1207"/>
                    <a:pt x="343" y="1554"/>
                    <a:pt x="771" y="1559"/>
                  </a:cubicBezTo>
                  <a:lnTo>
                    <a:pt x="7632" y="1559"/>
                  </a:lnTo>
                  <a:cubicBezTo>
                    <a:pt x="8063" y="1558"/>
                    <a:pt x="8411" y="1210"/>
                    <a:pt x="8412" y="780"/>
                  </a:cubicBezTo>
                  <a:cubicBezTo>
                    <a:pt x="8411" y="349"/>
                    <a:pt x="8062" y="1"/>
                    <a:pt x="7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2415825" y="1359275"/>
              <a:ext cx="573275" cy="464075"/>
            </a:xfrm>
            <a:custGeom>
              <a:avLst/>
              <a:gdLst/>
              <a:ahLst/>
              <a:cxnLst/>
              <a:rect l="l" t="t" r="r" b="b"/>
              <a:pathLst>
                <a:path w="22931" h="18563" extrusionOk="0">
                  <a:moveTo>
                    <a:pt x="12072" y="6255"/>
                  </a:moveTo>
                  <a:cubicBezTo>
                    <a:pt x="12102" y="6255"/>
                    <a:pt x="12132" y="6256"/>
                    <a:pt x="12162" y="6256"/>
                  </a:cubicBezTo>
                  <a:cubicBezTo>
                    <a:pt x="13989" y="6309"/>
                    <a:pt x="14947" y="7777"/>
                    <a:pt x="14300" y="9545"/>
                  </a:cubicBezTo>
                  <a:cubicBezTo>
                    <a:pt x="13669" y="11284"/>
                    <a:pt x="11722" y="12654"/>
                    <a:pt x="9920" y="12654"/>
                  </a:cubicBezTo>
                  <a:cubicBezTo>
                    <a:pt x="9889" y="12654"/>
                    <a:pt x="9858" y="12654"/>
                    <a:pt x="9828" y="12653"/>
                  </a:cubicBezTo>
                  <a:cubicBezTo>
                    <a:pt x="8001" y="12605"/>
                    <a:pt x="7043" y="11133"/>
                    <a:pt x="7689" y="9365"/>
                  </a:cubicBezTo>
                  <a:cubicBezTo>
                    <a:pt x="8321" y="7630"/>
                    <a:pt x="10270" y="6255"/>
                    <a:pt x="12072" y="6255"/>
                  </a:cubicBezTo>
                  <a:close/>
                  <a:moveTo>
                    <a:pt x="14576" y="1"/>
                  </a:moveTo>
                  <a:cubicBezTo>
                    <a:pt x="9353" y="1"/>
                    <a:pt x="3707" y="3987"/>
                    <a:pt x="1872" y="9021"/>
                  </a:cubicBezTo>
                  <a:cubicBezTo>
                    <a:pt x="0" y="14145"/>
                    <a:pt x="2782" y="18415"/>
                    <a:pt x="8080" y="18559"/>
                  </a:cubicBezTo>
                  <a:cubicBezTo>
                    <a:pt x="8171" y="18561"/>
                    <a:pt x="8262" y="18562"/>
                    <a:pt x="8353" y="18562"/>
                  </a:cubicBezTo>
                  <a:cubicBezTo>
                    <a:pt x="13577" y="18562"/>
                    <a:pt x="19225" y="14576"/>
                    <a:pt x="21059" y="9541"/>
                  </a:cubicBezTo>
                  <a:cubicBezTo>
                    <a:pt x="22931" y="4417"/>
                    <a:pt x="20150" y="148"/>
                    <a:pt x="14851" y="5"/>
                  </a:cubicBezTo>
                  <a:cubicBezTo>
                    <a:pt x="14759" y="2"/>
                    <a:pt x="14668" y="1"/>
                    <a:pt x="14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" name="Google Shape;379;p35">
            <a:extLst>
              <a:ext uri="{FF2B5EF4-FFF2-40B4-BE49-F238E27FC236}">
                <a16:creationId xmlns:a16="http://schemas.microsoft.com/office/drawing/2014/main" id="{BF0D0F14-D389-24A7-7A08-F986CFB9E73B}"/>
              </a:ext>
            </a:extLst>
          </p:cNvPr>
          <p:cNvSpPr txBox="1">
            <a:spLocks/>
          </p:cNvSpPr>
          <p:nvPr/>
        </p:nvSpPr>
        <p:spPr>
          <a:xfrm>
            <a:off x="1766903" y="216032"/>
            <a:ext cx="25516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marL="609585" lvl="0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262" indent="0">
              <a:buClr>
                <a:schemeClr val="accent6"/>
              </a:buClr>
              <a:buSzPts val="7200"/>
              <a:buNone/>
            </a:pPr>
            <a:r>
              <a:rPr lang="en" sz="96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ctrTitle"/>
          </p:nvPr>
        </p:nvSpPr>
        <p:spPr>
          <a:xfrm>
            <a:off x="898000" y="393245"/>
            <a:ext cx="51980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Recommendations</a:t>
            </a:r>
            <a:endParaRPr dirty="0"/>
          </a:p>
        </p:txBody>
      </p:sp>
      <p:sp>
        <p:nvSpPr>
          <p:cNvPr id="379" name="Google Shape;379;p35"/>
          <p:cNvSpPr txBox="1">
            <a:spLocks noGrp="1"/>
          </p:cNvSpPr>
          <p:nvPr>
            <p:ph type="title" idx="2"/>
          </p:nvPr>
        </p:nvSpPr>
        <p:spPr>
          <a:xfrm>
            <a:off x="1054064" y="483631"/>
            <a:ext cx="25516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069E19-E023-4DCD-AF46-C90C25D46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" r="5455" b="7104"/>
          <a:stretch/>
        </p:blipFill>
        <p:spPr>
          <a:xfrm>
            <a:off x="8322283" y="986550"/>
            <a:ext cx="1075601" cy="63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3D088E-6BE2-4406-A063-39AB44DE9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3" b="16191"/>
          <a:stretch/>
        </p:blipFill>
        <p:spPr>
          <a:xfrm>
            <a:off x="9817277" y="984978"/>
            <a:ext cx="1131666" cy="6225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6CC1E-8B8B-4689-A74C-0F39F3FA34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4" b="15626"/>
          <a:stretch/>
        </p:blipFill>
        <p:spPr>
          <a:xfrm>
            <a:off x="8328656" y="1872864"/>
            <a:ext cx="1093085" cy="63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0633E-6360-4D5D-90FB-615540BA13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0" t="11380" r="10093" b="11987"/>
          <a:stretch/>
        </p:blipFill>
        <p:spPr>
          <a:xfrm>
            <a:off x="9808185" y="1849002"/>
            <a:ext cx="1134031" cy="651652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F82332A-EA0D-45D7-93D7-6EBCE7236B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513760"/>
              </p:ext>
            </p:extLst>
          </p:nvPr>
        </p:nvGraphicFramePr>
        <p:xfrm>
          <a:off x="6424570" y="2667046"/>
          <a:ext cx="5000513" cy="369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25DA908-0B88-CF90-5874-A3C6BE57A278}"/>
              </a:ext>
            </a:extLst>
          </p:cNvPr>
          <p:cNvSpPr txBox="1"/>
          <p:nvPr/>
        </p:nvSpPr>
        <p:spPr>
          <a:xfrm>
            <a:off x="766917" y="3220431"/>
            <a:ext cx="4471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BASIS FOR SELECTION</a:t>
            </a:r>
          </a:p>
          <a:p>
            <a:endParaRPr lang="en-US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Less Competition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Ratings less than 4, meaning there is an opportunity to tap the market with selected cuisines and right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Countries Shortlist : AUSTRALIA, CANADA, SINGAPORE, SRI LANKA.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ctrTitle"/>
          </p:nvPr>
        </p:nvSpPr>
        <p:spPr>
          <a:xfrm>
            <a:off x="898000" y="393245"/>
            <a:ext cx="51980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Shortlisted States/Cities within Suggested Counties</a:t>
            </a:r>
            <a:endParaRPr dirty="0"/>
          </a:p>
        </p:txBody>
      </p:sp>
      <p:sp>
        <p:nvSpPr>
          <p:cNvPr id="379" name="Google Shape;379;p35"/>
          <p:cNvSpPr txBox="1">
            <a:spLocks noGrp="1"/>
          </p:cNvSpPr>
          <p:nvPr>
            <p:ph type="title" idx="2"/>
          </p:nvPr>
        </p:nvSpPr>
        <p:spPr>
          <a:xfrm>
            <a:off x="1054064" y="483631"/>
            <a:ext cx="25516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069E19-E023-4DCD-AF46-C90C25D46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" r="5455" b="7104"/>
          <a:stretch/>
        </p:blipFill>
        <p:spPr>
          <a:xfrm>
            <a:off x="8322283" y="986550"/>
            <a:ext cx="1075601" cy="63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3D088E-6BE2-4406-A063-39AB44DE9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3" b="16191"/>
          <a:stretch/>
        </p:blipFill>
        <p:spPr>
          <a:xfrm>
            <a:off x="9817277" y="984978"/>
            <a:ext cx="1131666" cy="6225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6CC1E-8B8B-4689-A74C-0F39F3FA34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4" b="15626"/>
          <a:stretch/>
        </p:blipFill>
        <p:spPr>
          <a:xfrm>
            <a:off x="8328656" y="1872864"/>
            <a:ext cx="1093085" cy="63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0633E-6360-4D5D-90FB-615540BA13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0" t="11380" r="10093" b="11987"/>
          <a:stretch/>
        </p:blipFill>
        <p:spPr>
          <a:xfrm>
            <a:off x="9808185" y="1849002"/>
            <a:ext cx="1134031" cy="651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2CCA7C-306C-CC90-397F-21E9F10752C1}"/>
              </a:ext>
            </a:extLst>
          </p:cNvPr>
          <p:cNvSpPr/>
          <p:nvPr/>
        </p:nvSpPr>
        <p:spPr>
          <a:xfrm>
            <a:off x="205010" y="3325757"/>
            <a:ext cx="2546555" cy="3048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AUSTRALIA</a:t>
            </a:r>
            <a:endParaRPr lang="en-US" dirty="0"/>
          </a:p>
          <a:p>
            <a:pPr indent="-342900">
              <a:buAutoNum type="arabicPeriod"/>
            </a:pPr>
            <a:r>
              <a:rPr lang="en-IN" dirty="0"/>
              <a:t>Armidale, </a:t>
            </a:r>
          </a:p>
          <a:p>
            <a:pPr indent="-342900">
              <a:buAutoNum type="arabicPeriod"/>
            </a:pPr>
            <a:r>
              <a:rPr lang="en-IN" dirty="0"/>
              <a:t>Balingup, </a:t>
            </a:r>
          </a:p>
          <a:p>
            <a:pPr indent="-342900">
              <a:buAutoNum type="arabicPeriod"/>
            </a:pPr>
            <a:r>
              <a:rPr lang="en-IN" dirty="0"/>
              <a:t>Dicky Beach, </a:t>
            </a:r>
          </a:p>
          <a:p>
            <a:pPr indent="-342900">
              <a:buAutoNum type="arabicPeriod"/>
            </a:pPr>
            <a:r>
              <a:rPr lang="en-IN" dirty="0"/>
              <a:t>Flaxton, </a:t>
            </a:r>
          </a:p>
          <a:p>
            <a:pPr indent="-342900">
              <a:buAutoNum type="arabicPeriod"/>
            </a:pPr>
            <a:r>
              <a:rPr lang="en-IN" dirty="0" err="1"/>
              <a:t>Lorn</a:t>
            </a:r>
            <a:r>
              <a:rPr lang="en-IN" dirty="0"/>
              <a:t>, </a:t>
            </a:r>
          </a:p>
          <a:p>
            <a:pPr indent="-342900">
              <a:buAutoNum type="arabicPeriod"/>
            </a:pPr>
            <a:r>
              <a:rPr lang="en-IN" dirty="0"/>
              <a:t>Macedon,</a:t>
            </a:r>
          </a:p>
          <a:p>
            <a:pPr indent="-342900">
              <a:buAutoNum type="arabicPeriod"/>
            </a:pPr>
            <a:r>
              <a:rPr lang="en-IN" dirty="0"/>
              <a:t> </a:t>
            </a:r>
            <a:r>
              <a:rPr lang="en-IN" dirty="0" err="1"/>
              <a:t>Penola</a:t>
            </a:r>
            <a:r>
              <a:rPr lang="en-IN" dirty="0"/>
              <a:t>, </a:t>
            </a:r>
          </a:p>
          <a:p>
            <a:pPr indent="-342900">
              <a:buAutoNum type="arabicPeriod"/>
            </a:pPr>
            <a:r>
              <a:rPr lang="en-IN" dirty="0"/>
              <a:t>Victor Harbor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36A231-7086-D078-A488-36201BE55D6D}"/>
              </a:ext>
            </a:extLst>
          </p:cNvPr>
          <p:cNvSpPr/>
          <p:nvPr/>
        </p:nvSpPr>
        <p:spPr>
          <a:xfrm>
            <a:off x="3135757" y="3325758"/>
            <a:ext cx="2546555" cy="239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CANADA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dirty="0"/>
          </a:p>
          <a:p>
            <a:pPr marL="342900" indent="-342900">
              <a:buAutoNum type="arabicPeriod"/>
            </a:pPr>
            <a:r>
              <a:rPr lang="en-IN" dirty="0"/>
              <a:t>Consort, </a:t>
            </a:r>
          </a:p>
          <a:p>
            <a:pPr marL="342900" indent="-342900">
              <a:buAutoNum type="arabicPeriod"/>
            </a:pPr>
            <a:r>
              <a:rPr lang="en-IN" dirty="0"/>
              <a:t>Yorkton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1D8570-5B7F-DBE0-21D4-DBE96F8A61E0}"/>
              </a:ext>
            </a:extLst>
          </p:cNvPr>
          <p:cNvSpPr/>
          <p:nvPr/>
        </p:nvSpPr>
        <p:spPr>
          <a:xfrm>
            <a:off x="6243484" y="3325758"/>
            <a:ext cx="2546555" cy="239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SINGAPORE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dirty="0"/>
          </a:p>
          <a:p>
            <a:r>
              <a:rPr lang="en-US" dirty="0"/>
              <a:t>1. Singapore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9D9DED-1093-99F4-D8B1-BF34D928E491}"/>
              </a:ext>
            </a:extLst>
          </p:cNvPr>
          <p:cNvSpPr/>
          <p:nvPr/>
        </p:nvSpPr>
        <p:spPr>
          <a:xfrm>
            <a:off x="9109832" y="3325757"/>
            <a:ext cx="2546555" cy="239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SRI LANKA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r>
              <a:rPr lang="en-US" dirty="0"/>
              <a:t>1. Colombo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46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ctrTitle"/>
          </p:nvPr>
        </p:nvSpPr>
        <p:spPr>
          <a:xfrm>
            <a:off x="898000" y="393245"/>
            <a:ext cx="51980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Average Rating v Suggested Counties</a:t>
            </a:r>
            <a:endParaRPr dirty="0"/>
          </a:p>
        </p:txBody>
      </p:sp>
      <p:sp>
        <p:nvSpPr>
          <p:cNvPr id="379" name="Google Shape;379;p35"/>
          <p:cNvSpPr txBox="1">
            <a:spLocks noGrp="1"/>
          </p:cNvSpPr>
          <p:nvPr>
            <p:ph type="title" idx="2"/>
          </p:nvPr>
        </p:nvSpPr>
        <p:spPr>
          <a:xfrm>
            <a:off x="1054064" y="483631"/>
            <a:ext cx="25516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069E19-E023-4DCD-AF46-C90C25D46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" r="5455" b="7104"/>
          <a:stretch/>
        </p:blipFill>
        <p:spPr>
          <a:xfrm>
            <a:off x="8322283" y="986550"/>
            <a:ext cx="1075601" cy="63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3D088E-6BE2-4406-A063-39AB44DE9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3" b="16191"/>
          <a:stretch/>
        </p:blipFill>
        <p:spPr>
          <a:xfrm>
            <a:off x="9817277" y="984978"/>
            <a:ext cx="1131666" cy="6225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6CC1E-8B8B-4689-A74C-0F39F3FA34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4" b="15626"/>
          <a:stretch/>
        </p:blipFill>
        <p:spPr>
          <a:xfrm>
            <a:off x="8328656" y="1872864"/>
            <a:ext cx="1093085" cy="63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0633E-6360-4D5D-90FB-615540BA13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0" t="11380" r="10093" b="11987"/>
          <a:stretch/>
        </p:blipFill>
        <p:spPr>
          <a:xfrm>
            <a:off x="9808185" y="1849002"/>
            <a:ext cx="1134031" cy="651652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5B23CB0-62EA-E746-6EA9-5E677EA9D8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597705"/>
              </p:ext>
            </p:extLst>
          </p:nvPr>
        </p:nvGraphicFramePr>
        <p:xfrm>
          <a:off x="6096000" y="3130045"/>
          <a:ext cx="5288895" cy="3026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07D939-A80C-A90D-3B5C-5D506710942B}"/>
              </a:ext>
            </a:extLst>
          </p:cNvPr>
          <p:cNvSpPr txBox="1"/>
          <p:nvPr/>
        </p:nvSpPr>
        <p:spPr>
          <a:xfrm>
            <a:off x="481781" y="3429000"/>
            <a:ext cx="519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There is an immense opportunity to increase the count of restaurant as the ratings are between 3 and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If we provide best quality food across high rated cuisines, we can tap these markets and side by side make them profitable as well.</a:t>
            </a:r>
            <a:endParaRPr lang="en-IN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413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ctrTitle"/>
          </p:nvPr>
        </p:nvSpPr>
        <p:spPr>
          <a:xfrm>
            <a:off x="898000" y="393245"/>
            <a:ext cx="51980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Cuisine Analysis</a:t>
            </a:r>
            <a:endParaRPr dirty="0"/>
          </a:p>
        </p:txBody>
      </p:sp>
      <p:sp>
        <p:nvSpPr>
          <p:cNvPr id="379" name="Google Shape;379;p35"/>
          <p:cNvSpPr txBox="1">
            <a:spLocks noGrp="1"/>
          </p:cNvSpPr>
          <p:nvPr>
            <p:ph type="title" idx="2"/>
          </p:nvPr>
        </p:nvSpPr>
        <p:spPr>
          <a:xfrm>
            <a:off x="1054064" y="483631"/>
            <a:ext cx="25516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069E19-E023-4DCD-AF46-C90C25D46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" r="5455" b="7104"/>
          <a:stretch/>
        </p:blipFill>
        <p:spPr>
          <a:xfrm>
            <a:off x="8322283" y="986550"/>
            <a:ext cx="1075601" cy="63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3D088E-6BE2-4406-A063-39AB44DE9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3" b="16191"/>
          <a:stretch/>
        </p:blipFill>
        <p:spPr>
          <a:xfrm>
            <a:off x="9817277" y="984978"/>
            <a:ext cx="1131666" cy="6225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6CC1E-8B8B-4689-A74C-0F39F3FA34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4" b="15626"/>
          <a:stretch/>
        </p:blipFill>
        <p:spPr>
          <a:xfrm>
            <a:off x="8328656" y="1872864"/>
            <a:ext cx="1093085" cy="63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0633E-6360-4D5D-90FB-615540BA13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0" t="11380" r="10093" b="11987"/>
          <a:stretch/>
        </p:blipFill>
        <p:spPr>
          <a:xfrm>
            <a:off x="9808185" y="1849002"/>
            <a:ext cx="1134031" cy="651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07D939-A80C-A90D-3B5C-5D506710942B}"/>
              </a:ext>
            </a:extLst>
          </p:cNvPr>
          <p:cNvSpPr txBox="1"/>
          <p:nvPr/>
        </p:nvSpPr>
        <p:spPr>
          <a:xfrm>
            <a:off x="481781" y="3429000"/>
            <a:ext cx="519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Following cuisines are high rated ones in the suggested countries.</a:t>
            </a:r>
          </a:p>
          <a:p>
            <a:endParaRPr lang="en-US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Meaning we cannot go wrong if we tap a less competitive market with these cuisines as it is most likely to take off.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F6988-25C0-BA35-BE2C-D836CF65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490" y="2605524"/>
            <a:ext cx="3893574" cy="40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28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ctrTitle"/>
          </p:nvPr>
        </p:nvSpPr>
        <p:spPr>
          <a:xfrm>
            <a:off x="898000" y="393245"/>
            <a:ext cx="51980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Online Delivery vs Table Bookings</a:t>
            </a:r>
            <a:endParaRPr dirty="0"/>
          </a:p>
        </p:txBody>
      </p:sp>
      <p:sp>
        <p:nvSpPr>
          <p:cNvPr id="379" name="Google Shape;379;p35"/>
          <p:cNvSpPr txBox="1">
            <a:spLocks noGrp="1"/>
          </p:cNvSpPr>
          <p:nvPr>
            <p:ph type="title" idx="2"/>
          </p:nvPr>
        </p:nvSpPr>
        <p:spPr>
          <a:xfrm>
            <a:off x="1054064" y="483631"/>
            <a:ext cx="25516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05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069E19-E023-4DCD-AF46-C90C25D46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" r="5455" b="7104"/>
          <a:stretch/>
        </p:blipFill>
        <p:spPr>
          <a:xfrm>
            <a:off x="8322283" y="986550"/>
            <a:ext cx="1075601" cy="63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3D088E-6BE2-4406-A063-39AB44DE9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3" b="16191"/>
          <a:stretch/>
        </p:blipFill>
        <p:spPr>
          <a:xfrm>
            <a:off x="9817277" y="984978"/>
            <a:ext cx="1131666" cy="6225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6CC1E-8B8B-4689-A74C-0F39F3FA34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4" b="15626"/>
          <a:stretch/>
        </p:blipFill>
        <p:spPr>
          <a:xfrm>
            <a:off x="8328656" y="1872864"/>
            <a:ext cx="1093085" cy="63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0633E-6360-4D5D-90FB-615540BA13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0" t="11380" r="10093" b="11987"/>
          <a:stretch/>
        </p:blipFill>
        <p:spPr>
          <a:xfrm>
            <a:off x="9808185" y="1849002"/>
            <a:ext cx="1134031" cy="65165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C05E8A-0E50-E935-2677-A2743E6DC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39144"/>
              </p:ext>
            </p:extLst>
          </p:nvPr>
        </p:nvGraphicFramePr>
        <p:xfrm>
          <a:off x="6430297" y="2925046"/>
          <a:ext cx="4863704" cy="3023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4776">
                  <a:extLst>
                    <a:ext uri="{9D8B030D-6E8A-4147-A177-3AD203B41FA5}">
                      <a16:colId xmlns:a16="http://schemas.microsoft.com/office/drawing/2014/main" val="2540850446"/>
                    </a:ext>
                  </a:extLst>
                </a:gridCol>
                <a:gridCol w="1775849">
                  <a:extLst>
                    <a:ext uri="{9D8B030D-6E8A-4147-A177-3AD203B41FA5}">
                      <a16:colId xmlns:a16="http://schemas.microsoft.com/office/drawing/2014/main" val="3784849606"/>
                    </a:ext>
                  </a:extLst>
                </a:gridCol>
                <a:gridCol w="1683079">
                  <a:extLst>
                    <a:ext uri="{9D8B030D-6E8A-4147-A177-3AD203B41FA5}">
                      <a16:colId xmlns:a16="http://schemas.microsoft.com/office/drawing/2014/main" val="2464993335"/>
                    </a:ext>
                  </a:extLst>
                </a:gridCol>
              </a:tblGrid>
              <a:tr h="65212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3200" u="none" strike="noStrike" dirty="0">
                          <a:effectLst/>
                          <a:highlight>
                            <a:srgbClr val="305496"/>
                          </a:highlight>
                        </a:rPr>
                        <a:t>DELIVERY MODE ANALYSIS</a:t>
                      </a:r>
                      <a:endParaRPr lang="en-IN" sz="32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30549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09539"/>
                  </a:ext>
                </a:extLst>
              </a:tr>
              <a:tr h="47427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Country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Online Delivery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Table Booking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9918121"/>
                  </a:ext>
                </a:extLst>
              </a:tr>
              <a:tr h="47427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Australia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1483254"/>
                  </a:ext>
                </a:extLst>
              </a:tr>
              <a:tr h="47427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Canada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0726395"/>
                  </a:ext>
                </a:extLst>
              </a:tr>
              <a:tr h="47427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Singapore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5408329"/>
                  </a:ext>
                </a:extLst>
              </a:tr>
              <a:tr h="474270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Sri Lanka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06303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7EAB7FB-1EBD-3908-2C76-C2477658CF3A}"/>
              </a:ext>
            </a:extLst>
          </p:cNvPr>
          <p:cNvSpPr txBox="1"/>
          <p:nvPr/>
        </p:nvSpPr>
        <p:spPr>
          <a:xfrm>
            <a:off x="481781" y="3429000"/>
            <a:ext cx="519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Suggested countries do not have online Delivery and Table Booking.</a:t>
            </a:r>
          </a:p>
          <a:p>
            <a:endParaRPr lang="en-US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Solving the problem of easily ordering online and giving convenience of service by allowing the customers to book a Table in advance may be seen as First Mover Advantage.</a:t>
            </a:r>
          </a:p>
        </p:txBody>
      </p:sp>
    </p:spTree>
    <p:extLst>
      <p:ext uri="{BB962C8B-B14F-4D97-AF65-F5344CB8AC3E}">
        <p14:creationId xmlns:p14="http://schemas.microsoft.com/office/powerpoint/2010/main" val="252250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>
            <a:spLocks noGrp="1"/>
          </p:cNvSpPr>
          <p:nvPr>
            <p:ph type="ctrTitle"/>
          </p:nvPr>
        </p:nvSpPr>
        <p:spPr>
          <a:xfrm>
            <a:off x="898000" y="393245"/>
            <a:ext cx="51980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400" dirty="0"/>
              <a:t>Correlation betwe</a:t>
            </a:r>
            <a:r>
              <a:rPr lang="en-IN" sz="4400" dirty="0"/>
              <a:t>e</a:t>
            </a:r>
            <a:r>
              <a:rPr lang="en" sz="4400" dirty="0"/>
              <a:t>n Rate of Cuisines and Ratings</a:t>
            </a:r>
            <a:endParaRPr sz="4400" dirty="0"/>
          </a:p>
        </p:txBody>
      </p:sp>
      <p:sp>
        <p:nvSpPr>
          <p:cNvPr id="379" name="Google Shape;379;p35"/>
          <p:cNvSpPr txBox="1">
            <a:spLocks noGrp="1"/>
          </p:cNvSpPr>
          <p:nvPr>
            <p:ph type="title" idx="2"/>
          </p:nvPr>
        </p:nvSpPr>
        <p:spPr>
          <a:xfrm>
            <a:off x="1054064" y="483631"/>
            <a:ext cx="25516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06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069E19-E023-4DCD-AF46-C90C25D46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" r="5455" b="7104"/>
          <a:stretch/>
        </p:blipFill>
        <p:spPr>
          <a:xfrm>
            <a:off x="8322283" y="986550"/>
            <a:ext cx="1075601" cy="6394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3D088E-6BE2-4406-A063-39AB44DE9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3" b="16191"/>
          <a:stretch/>
        </p:blipFill>
        <p:spPr>
          <a:xfrm>
            <a:off x="9817277" y="984978"/>
            <a:ext cx="1131666" cy="6225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6CC1E-8B8B-4689-A74C-0F39F3FA34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4" b="15626"/>
          <a:stretch/>
        </p:blipFill>
        <p:spPr>
          <a:xfrm>
            <a:off x="8328656" y="1872864"/>
            <a:ext cx="1093085" cy="63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0633E-6360-4D5D-90FB-615540BA13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0" t="11380" r="10093" b="11987"/>
          <a:stretch/>
        </p:blipFill>
        <p:spPr>
          <a:xfrm>
            <a:off x="9808185" y="1849002"/>
            <a:ext cx="1134031" cy="651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EAB7FB-1EBD-3908-2C76-C2477658CF3A}"/>
              </a:ext>
            </a:extLst>
          </p:cNvPr>
          <p:cNvSpPr txBox="1"/>
          <p:nvPr/>
        </p:nvSpPr>
        <p:spPr>
          <a:xfrm>
            <a:off x="757084" y="3228945"/>
            <a:ext cx="519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R^2 = </a:t>
            </a:r>
            <a:r>
              <a:rPr lang="en-IN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-0.003942111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Inverse correlation between Rates of Cuisine and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Since R^2 is closer to 0 meaning the chances of reduction in Ratings is negligible if the rates of cuisines are increased.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R^2 definitely working in Favour </a:t>
            </a:r>
            <a:r>
              <a:rPr lang="en-IN" sz="2000" dirty="0">
                <a:solidFill>
                  <a:schemeClr val="accent6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2000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716099A-4191-FA03-7A6E-C373B7E304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356258"/>
              </p:ext>
            </p:extLst>
          </p:nvPr>
        </p:nvGraphicFramePr>
        <p:xfrm>
          <a:off x="6072143" y="2757299"/>
          <a:ext cx="5825613" cy="3570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9972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621</Words>
  <Application>Microsoft Office PowerPoint</Application>
  <PresentationFormat>Widescreen</PresentationFormat>
  <Paragraphs>124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Advent Pro</vt:lpstr>
      <vt:lpstr>Aptos</vt:lpstr>
      <vt:lpstr>Aptos Display</vt:lpstr>
      <vt:lpstr>Arial</vt:lpstr>
      <vt:lpstr>Calibri</vt:lpstr>
      <vt:lpstr>Coiny</vt:lpstr>
      <vt:lpstr>Office Theme</vt:lpstr>
      <vt:lpstr>ZOMATO RESTAURANT ANALYSIS - PROJECT</vt:lpstr>
      <vt:lpstr>Contents of the Project</vt:lpstr>
      <vt:lpstr> Analyzing Raw Data</vt:lpstr>
      <vt:lpstr>Recommendations</vt:lpstr>
      <vt:lpstr>Shortlisted States/Cities within Suggested Counties</vt:lpstr>
      <vt:lpstr>Average Rating v Suggested Counties</vt:lpstr>
      <vt:lpstr>Cuisine Analysis</vt:lpstr>
      <vt:lpstr>Online Delivery vs Table Bookings</vt:lpstr>
      <vt:lpstr>Correlation between Rate of Cuisines and Ratings</vt:lpstr>
      <vt:lpstr>Restaurants in Different Price range</vt:lpstr>
      <vt:lpstr>Key Findings</vt:lpstr>
      <vt:lpstr>10 DASHBOARD</vt:lpstr>
      <vt:lpstr>PowerPoint Presentation</vt:lpstr>
      <vt:lpstr>08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Roshan Chawla</dc:creator>
  <cp:lastModifiedBy>Roshan Chawla</cp:lastModifiedBy>
  <cp:revision>9</cp:revision>
  <dcterms:created xsi:type="dcterms:W3CDTF">2024-06-10T14:28:25Z</dcterms:created>
  <dcterms:modified xsi:type="dcterms:W3CDTF">2024-06-13T18:32:25Z</dcterms:modified>
</cp:coreProperties>
</file>