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7AD5-3C07-4615-AD77-533B94BE1A6B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63C8-E1A7-40B5-AEDC-8FAB03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6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C2BBE-6C95-4172-8A88-D80115EC25F0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94E7-3515-4523-B87A-1982C072B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2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94E7-3515-4523-B87A-1982C072B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94E7-3515-4523-B87A-1982C072B9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6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9533AE-E3AC-4F76-ABAC-B567336AB6F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D944EC-D555-40B0-85D2-9DB130552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9533AE-E3AC-4F76-ABAC-B567336AB6F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944EC-D555-40B0-85D2-9DB130552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9533AE-E3AC-4F76-ABAC-B567336AB6F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944EC-D555-40B0-85D2-9DB130552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9533AE-E3AC-4F76-ABAC-B567336AB6F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944EC-D555-40B0-85D2-9DB130552C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9533AE-E3AC-4F76-ABAC-B567336AB6F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944EC-D555-40B0-85D2-9DB130552C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9533AE-E3AC-4F76-ABAC-B567336AB6F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944EC-D555-40B0-85D2-9DB130552C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9533AE-E3AC-4F76-ABAC-B567336AB6F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944EC-D555-40B0-85D2-9DB130552C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9533AE-E3AC-4F76-ABAC-B567336AB6F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944EC-D555-40B0-85D2-9DB130552C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9533AE-E3AC-4F76-ABAC-B567336AB6F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944EC-D555-40B0-85D2-9DB130552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B9533AE-E3AC-4F76-ABAC-B567336AB6F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944EC-D555-40B0-85D2-9DB130552C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9533AE-E3AC-4F76-ABAC-B567336AB6F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D944EC-D555-40B0-85D2-9DB130552C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B9533AE-E3AC-4F76-ABAC-B567336AB6F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BD944EC-D555-40B0-85D2-9DB130552C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atlabdl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512168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blipFill>
                  <a:blip r:embed="rId3"/>
                  <a:tile tx="0" ty="0" sx="100000" sy="100000" flip="none" algn="tl"/>
                </a:blip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Mongo DB</a:t>
            </a:r>
            <a:endParaRPr lang="en-US" sz="8800" dirty="0">
              <a:blipFill>
                <a:blip r:embed="rId3"/>
                <a:tile tx="0" ty="0" sx="100000" sy="100000" flip="none" algn="tl"/>
              </a:blip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3429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It s very good database for all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purpose </a:t>
            </a:r>
            <a:r>
              <a:rPr lang="en-US" sz="28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and all </a:t>
            </a:r>
            <a:r>
              <a:rPr lang="en-US" sz="28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programmer</a:t>
            </a:r>
          </a:p>
          <a:p>
            <a:pPr algn="ctr"/>
            <a:endParaRPr lang="en-US" sz="2800" dirty="0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en-US" sz="2800" dirty="0" smtClean="0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en-US" sz="2800" dirty="0" smtClean="0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en-US" sz="2800" dirty="0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en-US" sz="2800" dirty="0" smtClean="0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600" dirty="0" err="1" smtClean="0">
                <a:solidFill>
                  <a:srgbClr val="00206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hlinkClick r:id="rId4"/>
              </a:rPr>
              <a:t>www,matlabdl.com</a:t>
            </a:r>
            <a:endParaRPr lang="en-US" sz="1600" dirty="0">
              <a:solidFill>
                <a:srgbClr val="00206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10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Nomination provision of Data base</a:t>
            </a:r>
          </a:p>
          <a:p>
            <a:pPr marL="0" indent="0" algn="l" rtl="0">
              <a:buNone/>
            </a:pP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definition :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collection of collection 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Not null string(“   “)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Not include </a:t>
            </a:r>
            <a:r>
              <a:rPr lang="en-US" sz="2800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null</a:t>
            </a: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and </a:t>
            </a:r>
            <a:r>
              <a:rPr lang="en-US" sz="2800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$</a:t>
            </a: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and </a:t>
            </a:r>
            <a:r>
              <a:rPr lang="en-US" sz="2800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\</a:t>
            </a: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and </a:t>
            </a:r>
            <a:r>
              <a:rPr lang="en-US" sz="2800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Must use little character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Maximum space for name </a:t>
            </a:r>
            <a:r>
              <a:rPr lang="en-US" sz="2800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64 byte</a:t>
            </a:r>
          </a:p>
          <a:p>
            <a:pPr marL="514350" indent="-514350" algn="l" rtl="0">
              <a:buFont typeface="+mj-lt"/>
              <a:buAutoNum type="arabicPeriod"/>
            </a:pPr>
            <a:endParaRPr lang="en-US" sz="2800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514350" indent="-514350" algn="l" rtl="0">
              <a:buFont typeface="+mj-lt"/>
              <a:buAutoNum type="arabicPeriod"/>
            </a:pPr>
            <a:endParaRPr lang="en-US" sz="28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All Concepts about Mongo DB</a:t>
            </a: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53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All Mongo reachable DB name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Admin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: root data base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Local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: only for one client data base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Config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:for </a:t>
            </a:r>
            <a:r>
              <a:rPr lang="en-US" sz="2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storage 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information about share s</a:t>
            </a:r>
            <a:endParaRPr lang="en-US" sz="28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All Concepts about Mongo DB</a:t>
            </a: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00141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Insert command for record first doc to collection:</a:t>
            </a:r>
          </a:p>
          <a:p>
            <a:pPr marL="0" indent="0" algn="r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&gt;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db.users.insert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username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"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ashli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"})</a:t>
            </a:r>
          </a:p>
          <a:p>
            <a:pPr marL="0" indent="0" algn="l" rtl="0">
              <a:buNone/>
            </a:pP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Now use find command for show record doc:</a:t>
            </a: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r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&gt;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db.users.find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()</a:t>
            </a:r>
          </a:p>
          <a:p>
            <a:pPr marL="0" indent="0" algn="ctr" rtl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	show result: 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_id 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ObjectId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("4bf9bec50e32f82523389314"),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username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“</a:t>
            </a:r>
            <a:r>
              <a:rPr lang="en-US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ashli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</a:t>
            </a: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Start with Mongo DB</a:t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69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Save command for add new doc to collection</a:t>
            </a:r>
          </a:p>
          <a:p>
            <a:pPr marL="0" indent="0" rtl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db.users.save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({username: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			“</a:t>
            </a:r>
            <a:r>
              <a:rPr lang="en-US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daneshjooyar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"})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use count command for computation number  	of document that record in collection: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db.users.count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()        2</a:t>
            </a:r>
          </a:p>
          <a:p>
            <a:pPr algn="l" rtl="0">
              <a:buFont typeface="Wingdings"/>
              <a:buChar char="Ø"/>
            </a:pPr>
            <a:r>
              <a:rPr lang="en-US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db.users.find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()</a:t>
            </a:r>
          </a:p>
          <a:p>
            <a:pPr marL="0" indent="0" algn="l" rtl="0">
              <a:buNone/>
            </a:pPr>
            <a:endParaRPr lang="en-U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l" rtl="0"/>
            <a:r>
              <a:rPr lang="en-US" dirty="0"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 _id 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ObjectId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("4bf9bec50e32f82523389314"), username :"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ashli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</a:t>
            </a:r>
            <a:endParaRPr lang="en-US" dirty="0">
              <a:solidFill>
                <a:schemeClr val="accent3">
                  <a:lumMod val="5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l" rtl="0"/>
            <a:r>
              <a:rPr lang="en-US" dirty="0"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 _id 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ObjectId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("4bf9bec90e32f82523389315"),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username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“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daneshjooyar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Start with Mongo DB</a:t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868144" y="292494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139952" y="3789040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328592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Use find command with one or more parameter</a:t>
            </a:r>
          </a:p>
          <a:p>
            <a:pPr marL="0" indent="0" algn="r" rtl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for search signal document: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</a:t>
            </a: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db.users.find</a:t>
            </a: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({username: "jones</a:t>
            </a: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"})</a:t>
            </a:r>
          </a:p>
          <a:p>
            <a:pPr marL="0" indent="0" algn="l" rtl="0">
              <a:buNone/>
            </a:pPr>
            <a:endParaRPr lang="en-US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{ </a:t>
            </a: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_id : </a:t>
            </a:r>
            <a:r>
              <a:rPr lang="en-US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ObjectId</a:t>
            </a: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("4bf9bec90e32f82523389315"), </a:t>
            </a: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		username </a:t>
            </a: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: "jones" }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</a:t>
            </a:r>
            <a:endParaRPr lang="en-US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Start with Mongo DB</a:t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139952" y="3284984"/>
            <a:ext cx="64807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Just added to updated only requires two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parameters: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514350" indent="-514350" algn="l" rtl="0">
              <a:buAutoNum type="arabicPeriod"/>
            </a:pP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One </a:t>
            </a:r>
            <a:r>
              <a:rPr lang="en-US" sz="2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or more parameters of the document 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search</a:t>
            </a:r>
          </a:p>
          <a:p>
            <a:pPr marL="514350" indent="-514350" algn="l" rtl="0">
              <a:buAutoNum type="arabicPeriod"/>
            </a:pP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One or more parameter that want change content</a:t>
            </a:r>
          </a:p>
          <a:p>
            <a:pPr marL="0" indent="0" algn="l" rtl="0">
              <a:buNone/>
            </a:pPr>
            <a:endParaRPr lang="en-US" sz="28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Ex: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db.users.update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({username: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ashli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"},                    		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{$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{country: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"Canada"}})</a:t>
            </a:r>
            <a:endParaRPr lang="en-US" dirty="0">
              <a:solidFill>
                <a:schemeClr val="accent3">
                  <a:lumMod val="7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Start with Mongo DB</a:t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45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 the update command to remove the parameter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value</a:t>
            </a:r>
          </a:p>
          <a:p>
            <a:pPr algn="l" rtl="0"/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l" rtl="0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db.users.update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({username: "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ashli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"},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		</a:t>
            </a:r>
            <a:r>
              <a:rPr lang="en-US" dirty="0" smtClean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$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unset</a:t>
            </a:r>
            <a:r>
              <a:rPr lang="en-US" dirty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{country: 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r>
              <a:rPr lang="en-US" dirty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}})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Start with Mongo DB</a:t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95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For storage are complex structures which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include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favorites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list: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{ username: " </a:t>
            </a:r>
            <a:r>
              <a:rPr lang="en-US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ashli</a:t>
            </a:r>
            <a:r>
              <a:rPr lang="en-US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",</a:t>
            </a:r>
          </a:p>
          <a:p>
            <a:pPr algn="l" rtl="0"/>
            <a:r>
              <a:rPr lang="en-US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  </a:t>
            </a:r>
            <a:r>
              <a:rPr lang="en-US" dirty="0" smtClean="0">
                <a:solidFill>
                  <a:srgbClr val="00B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favorites</a:t>
            </a:r>
            <a:r>
              <a:rPr lang="en-US" dirty="0">
                <a:solidFill>
                  <a:srgbClr val="00B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lang="en-US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{</a:t>
            </a:r>
          </a:p>
          <a:p>
            <a:pPr algn="l" rtl="0"/>
            <a:r>
              <a:rPr lang="en-US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     cities</a:t>
            </a:r>
            <a:r>
              <a:rPr lang="en-US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 ["Chicago", "Cheyenne"],</a:t>
            </a:r>
          </a:p>
          <a:p>
            <a:pPr algn="l" rtl="0"/>
            <a:r>
              <a:rPr lang="en-US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     movies</a:t>
            </a:r>
            <a:r>
              <a:rPr lang="en-US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 ["Casablanca", "For a Few Dollars </a:t>
            </a:r>
            <a:r>
              <a:rPr lang="en-US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 	 More</a:t>
            </a:r>
            <a:r>
              <a:rPr lang="en-US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", "The Sting"] </a:t>
            </a:r>
            <a:r>
              <a:rPr lang="en-US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}</a:t>
            </a:r>
            <a:endParaRPr lang="en-US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}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Start with Mongo DB</a:t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88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Finding users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according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to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Favorites</a:t>
            </a:r>
          </a:p>
          <a:p>
            <a:pPr marL="0" indent="0" algn="l" rtl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&gt; </a:t>
            </a:r>
            <a:r>
              <a:rPr lang="en-US" sz="2800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db.users.find</a:t>
            </a:r>
            <a:r>
              <a:rPr lang="en-US" sz="2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({"</a:t>
            </a:r>
            <a:r>
              <a:rPr lang="en-US" sz="2800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favorites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</a:t>
            </a:r>
            <a:r>
              <a:rPr lang="en-US" sz="2800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movies</a:t>
            </a:r>
            <a:r>
              <a:rPr lang="en-US" sz="2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": </a:t>
            </a: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"</a:t>
            </a:r>
            <a:r>
              <a:rPr lang="en-US" sz="2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Casablanca</a:t>
            </a: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"})</a:t>
            </a:r>
          </a:p>
          <a:p>
            <a:pPr marL="0" indent="0" algn="l" rtl="0">
              <a:buNone/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         this point</a:t>
            </a:r>
          </a:p>
          <a:p>
            <a:pPr marL="0" indent="0" algn="l" rtl="0">
              <a:buNone/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sz="2800" dirty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Order to find interest in the movie that contains the key and its </a:t>
            </a:r>
            <a:r>
              <a:rPr lang="en-US" sz="2800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value Casablanca.</a:t>
            </a:r>
            <a:endParaRPr lang="en-US" sz="2800" dirty="0">
              <a:solidFill>
                <a:srgbClr val="00B05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Start with Mongo DB</a:t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80112" y="2276872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Removed all data from collection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db.foo.remove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()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db.users.remove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({"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favorites.cities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	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Cheyenne"})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l"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Removed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collection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db.users.drop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()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l" rtl="0"/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Start with Mongo DB</a:t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0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Introduction  Mongo DB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All </a:t>
            </a:r>
            <a:r>
              <a:rPr lang="en-US" sz="28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Concepts </a:t>
            </a:r>
            <a:r>
              <a:rPr lang="en-US" sz="28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about Mongo DB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Start with Mongo DB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Query 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Shard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Aggregation 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Indexing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Mongo DB management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Replication</a:t>
            </a:r>
          </a:p>
          <a:p>
            <a:pPr marL="0" indent="0" algn="l" rtl="0">
              <a:buNone/>
            </a:pPr>
            <a:endParaRPr lang="en-US" sz="2400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marL="514350" indent="-514350" algn="l" rtl="0">
              <a:buFont typeface="+mj-lt"/>
              <a:buAutoNum type="arabicPeriod"/>
            </a:pPr>
            <a:endParaRPr lang="en-US" sz="2400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marL="514350" indent="-514350" algn="l" rtl="0">
              <a:buFont typeface="+mj-lt"/>
              <a:buAutoNum type="arabicPeriod"/>
            </a:pPr>
            <a:endParaRPr lang="en-US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Index</a:t>
            </a: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4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52528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Create large collections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using Mongo sell</a:t>
            </a:r>
          </a:p>
          <a:p>
            <a:pPr marL="0" indent="0" algn="l" rtl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for(i=0; i&lt;200000; i++) </a:t>
            </a: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{</a:t>
            </a:r>
            <a:endParaRPr lang="en-U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</a:t>
            </a:r>
            <a:r>
              <a:rPr lang="en-US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db.numbers.save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num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i});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}</a:t>
            </a:r>
          </a:p>
          <a:p>
            <a:pPr marL="0" indent="0" algn="l" rtl="0">
              <a:buNone/>
            </a:pP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200,000 document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collection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is added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Start with Mongo DB</a:t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82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Create a query based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on </a:t>
            </a:r>
            <a:r>
              <a:rPr lang="en-US" dirty="0" smtClean="0">
                <a:solidFill>
                  <a:srgbClr val="FF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$</a:t>
            </a:r>
            <a:r>
              <a:rPr lang="en-US" dirty="0" err="1" smtClean="0">
                <a:solidFill>
                  <a:srgbClr val="FF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gt</a:t>
            </a:r>
            <a:r>
              <a:rPr lang="en-US" dirty="0" smtClean="0">
                <a:solidFill>
                  <a:srgbClr val="FF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and </a:t>
            </a:r>
            <a:r>
              <a:rPr lang="en-US" dirty="0" smtClean="0">
                <a:solidFill>
                  <a:srgbClr val="FF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$</a:t>
            </a:r>
            <a:r>
              <a:rPr lang="en-US" dirty="0" err="1" smtClean="0">
                <a:solidFill>
                  <a:srgbClr val="FF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lt</a:t>
            </a:r>
            <a:endParaRPr lang="en-US" dirty="0" smtClean="0">
              <a:solidFill>
                <a:srgbClr val="FF000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db.numbers.find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 {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num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{"$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gt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": 199995 }}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fa-IR" dirty="0" smtClean="0">
                <a:solidFill>
                  <a:srgbClr val="FF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Show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greater numbers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of</a:t>
            </a:r>
            <a:r>
              <a:rPr lang="fa-IR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199995</a:t>
            </a:r>
            <a:endParaRPr lang="en-US" dirty="0">
              <a:solidFill>
                <a:schemeClr val="accent3">
                  <a:lumMod val="7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db.numbers.find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 {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num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{"$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lt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": 25 }}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Show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smaller numbers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of 25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db.numbers.find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num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{"$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gt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": 20, "$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lt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": 25 }}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Show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numbers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greater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than 20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and less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than 25</a:t>
            </a:r>
            <a:endParaRPr lang="en-US" dirty="0">
              <a:solidFill>
                <a:schemeClr val="accent3">
                  <a:lumMod val="7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Start with Mongo DB</a:t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48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How to specify which fields you want displayed in the output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value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</a:t>
            </a:r>
          </a:p>
          <a:p>
            <a:pPr algn="l">
              <a:buFont typeface="Wingdings"/>
              <a:buChar char="Ø"/>
            </a:pPr>
            <a:r>
              <a:rPr lang="en-US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db.users.find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({"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username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":</a:t>
            </a:r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,"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email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":</a:t>
            </a:r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})</a:t>
            </a:r>
          </a:p>
          <a:p>
            <a:pPr marL="0" indent="0" algn="l">
              <a:buNone/>
            </a:pP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>
              <a:buNone/>
            </a:pP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{"_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id" :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ObjectId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("4ba0f0dfd22aa494fd523620"),</a:t>
            </a:r>
          </a:p>
          <a:p>
            <a:pPr marL="0" indent="0" algn="l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"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username" : "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joe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",</a:t>
            </a:r>
          </a:p>
          <a:p>
            <a:pPr marL="0" indent="0" algn="l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"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email" : "joe@example.com"</a:t>
            </a:r>
          </a:p>
          <a:p>
            <a:pPr marL="0" indent="0" algn="l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}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1680" y="147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  <p:sp>
        <p:nvSpPr>
          <p:cNvPr id="6" name="Down Arrow 5"/>
          <p:cNvSpPr/>
          <p:nvPr/>
        </p:nvSpPr>
        <p:spPr>
          <a:xfrm>
            <a:off x="3923928" y="3284984"/>
            <a:ext cx="57606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How to specify which fields you want to display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output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value not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turn?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</a:t>
            </a: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db.users.find</a:t>
            </a: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 {“email" </a:t>
            </a: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: </a:t>
            </a:r>
            <a:r>
              <a:rPr 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0</a:t>
            </a: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})</a:t>
            </a:r>
          </a:p>
          <a:p>
            <a:pPr marL="0" indent="0" algn="l" rtl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{"_</a:t>
            </a: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id" : </a:t>
            </a:r>
            <a:r>
              <a:rPr lang="en-US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ObjectId</a:t>
            </a: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("4ba0f0dfd22aa494fd523620"),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</a:t>
            </a: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"</a:t>
            </a: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username" : "</a:t>
            </a:r>
            <a:r>
              <a:rPr lang="en-US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joe</a:t>
            </a: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"</a:t>
            </a:r>
            <a:endParaRPr lang="en-US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}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680" y="147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  <p:sp>
        <p:nvSpPr>
          <p:cNvPr id="5" name="Down Arrow 4"/>
          <p:cNvSpPr/>
          <p:nvPr/>
        </p:nvSpPr>
        <p:spPr>
          <a:xfrm>
            <a:off x="3851920" y="292494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algn="l" rtl="0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Condition s</a:t>
            </a:r>
          </a:p>
          <a:p>
            <a:pPr marL="0" indent="0" algn="l" rtl="0">
              <a:buNone/>
            </a:pP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1.Expressions Comparison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</a:t>
            </a:r>
            <a:r>
              <a:rPr lang="en-US" dirty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"$</a:t>
            </a:r>
            <a:r>
              <a:rPr lang="en-US" dirty="0" err="1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lt</a:t>
            </a:r>
            <a:r>
              <a:rPr lang="en-US" dirty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", "$</a:t>
            </a:r>
            <a:r>
              <a:rPr lang="en-US" dirty="0" err="1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lte</a:t>
            </a:r>
            <a:r>
              <a:rPr lang="en-US" dirty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", "$</a:t>
            </a:r>
            <a:r>
              <a:rPr lang="en-US" dirty="0" err="1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gt</a:t>
            </a:r>
            <a:r>
              <a:rPr lang="en-US" dirty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", "$</a:t>
            </a:r>
            <a:r>
              <a:rPr lang="en-US" dirty="0" err="1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gte</a:t>
            </a:r>
            <a:r>
              <a:rPr lang="en-US" dirty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", &lt;, &lt;=,&gt;, </a:t>
            </a:r>
            <a:r>
              <a:rPr lang="en-US" dirty="0" smtClean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&gt;=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EX: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db.users.find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({"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age"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{"$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gte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 : 18, "$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lte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 : 30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}})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</a:t>
            </a:r>
          </a:p>
          <a:p>
            <a:pPr marL="0" indent="0" algn="l" rtl="0">
              <a:buNone/>
            </a:pP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Show people their age greater than 18 and less than or equal to 30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147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  <p:sp>
        <p:nvSpPr>
          <p:cNvPr id="5" name="Down Arrow 4"/>
          <p:cNvSpPr/>
          <p:nvPr/>
        </p:nvSpPr>
        <p:spPr>
          <a:xfrm>
            <a:off x="3749735" y="3501008"/>
            <a:ext cx="79208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Condition s</a:t>
            </a:r>
          </a:p>
          <a:p>
            <a:pPr algn="l" rtl="0"/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1.Expressions </a:t>
            </a: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Comparison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"$</a:t>
            </a:r>
            <a:r>
              <a:rPr lang="en-US" dirty="0" err="1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lt</a:t>
            </a:r>
            <a:r>
              <a:rPr lang="en-US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", "$</a:t>
            </a:r>
            <a:r>
              <a:rPr lang="en-US" dirty="0" err="1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lte</a:t>
            </a:r>
            <a:r>
              <a:rPr lang="en-US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", "$</a:t>
            </a:r>
            <a:r>
              <a:rPr lang="en-US" dirty="0" err="1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gt</a:t>
            </a:r>
            <a:r>
              <a:rPr lang="en-US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", "$</a:t>
            </a:r>
            <a:r>
              <a:rPr lang="en-US" dirty="0" err="1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gte</a:t>
            </a:r>
            <a:r>
              <a:rPr lang="en-US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", &lt;, &lt;=,&gt;, &gt;=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EX: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&gt; </a:t>
            </a:r>
            <a: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start = new Date("01/01/2007")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&gt; </a:t>
            </a:r>
            <a:r>
              <a:rPr lang="en-US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db.users.find</a:t>
            </a: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({"registered" : {"$</a:t>
            </a:r>
            <a:r>
              <a:rPr lang="en-US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lt</a:t>
            </a: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" : start}})</a:t>
            </a:r>
            <a:endParaRPr lang="en-US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Show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people who have registered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earlier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	01/01/2007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680" y="147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  <p:sp>
        <p:nvSpPr>
          <p:cNvPr id="5" name="Down Arrow 4"/>
          <p:cNvSpPr/>
          <p:nvPr/>
        </p:nvSpPr>
        <p:spPr>
          <a:xfrm>
            <a:off x="3749735" y="3645024"/>
            <a:ext cx="792088" cy="1198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The documents show that its value varies with the input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query :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EX: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&gt; </a:t>
            </a:r>
            <a:r>
              <a:rPr lang="en-US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db.users.find</a:t>
            </a: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({"username" :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{"$ne</a:t>
            </a: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" : "</a:t>
            </a:r>
            <a:r>
              <a:rPr lang="en-US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joe</a:t>
            </a:r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"}})</a:t>
            </a:r>
            <a:endParaRPr lang="en-US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</a:t>
            </a:r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View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all documents their username is different from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joe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680" y="147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  <p:sp>
        <p:nvSpPr>
          <p:cNvPr id="5" name="Down Arrow 4"/>
          <p:cNvSpPr/>
          <p:nvPr/>
        </p:nvSpPr>
        <p:spPr>
          <a:xfrm>
            <a:off x="3741529" y="3382799"/>
            <a:ext cx="792088" cy="1198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472608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Operators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set</a:t>
            </a:r>
          </a:p>
          <a:p>
            <a:pPr marL="0" indent="0" algn="l" rtl="0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$in and $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nin</a:t>
            </a:r>
            <a:endParaRPr lang="en-US" sz="2800" b="1" dirty="0" smtClean="0">
              <a:solidFill>
                <a:schemeClr val="accent3">
                  <a:lumMod val="75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EX:</a:t>
            </a:r>
          </a:p>
          <a:p>
            <a:pPr marL="0" indent="0" algn="l" rtl="0">
              <a:buNone/>
            </a:pPr>
            <a:r>
              <a:rPr lang="en-US" sz="2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sz="2800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db.raffle.find</a:t>
            </a:r>
            <a:r>
              <a:rPr lang="en-US" sz="2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({"</a:t>
            </a:r>
            <a:r>
              <a:rPr lang="en-US" sz="2800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ticket_no</a:t>
            </a: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":{"</a:t>
            </a:r>
            <a:r>
              <a:rPr lang="en-US" sz="2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$</a:t>
            </a:r>
            <a:r>
              <a:rPr lang="en-US" sz="2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in</a:t>
            </a: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":[</a:t>
            </a:r>
            <a:r>
              <a:rPr lang="en-US" sz="2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3, 5, 8</a:t>
            </a: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]}})</a:t>
            </a:r>
          </a:p>
          <a:p>
            <a:pPr marL="0" indent="0" algn="l" rtl="0">
              <a:buNone/>
            </a:pPr>
            <a:r>
              <a:rPr lang="en-US" sz="2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</a:t>
            </a:r>
            <a:endParaRPr lang="en-US" sz="2800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sz="2800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sz="2800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sz="2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View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the number of tickets that the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numbers    	in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this series are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680" y="147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  <p:sp>
        <p:nvSpPr>
          <p:cNvPr id="5" name="Down Arrow 4"/>
          <p:cNvSpPr/>
          <p:nvPr/>
        </p:nvSpPr>
        <p:spPr>
          <a:xfrm>
            <a:off x="3711263" y="2920395"/>
            <a:ext cx="792088" cy="1228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616624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Operators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set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                    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$in and $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nin</a:t>
            </a:r>
            <a:endParaRPr lang="en-US" sz="2800" b="1" dirty="0" smtClean="0">
              <a:solidFill>
                <a:schemeClr val="accent3">
                  <a:lumMod val="75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  </a:t>
            </a:r>
            <a:r>
              <a:rPr lang="en-US" sz="28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EX:</a:t>
            </a:r>
          </a:p>
          <a:p>
            <a:pPr marL="0" indent="0" algn="l" rtl="0">
              <a:buNone/>
            </a:pPr>
            <a:r>
              <a:rPr lang="en-US" sz="28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sz="28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db.raffle.find</a:t>
            </a:r>
            <a:r>
              <a:rPr lang="en-US" sz="28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({"</a:t>
            </a:r>
            <a:r>
              <a:rPr lang="en-US" sz="28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ticket_no</a:t>
            </a:r>
            <a:r>
              <a:rPr lang="en-US" sz="28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":{"</a:t>
            </a:r>
            <a:r>
              <a:rPr lang="en-US" sz="2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$</a:t>
            </a:r>
            <a:r>
              <a:rPr lang="en-US" sz="2800" b="1" dirty="0" err="1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nin</a:t>
            </a:r>
            <a:r>
              <a:rPr lang="en-US" sz="28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": </a:t>
            </a:r>
            <a:r>
              <a:rPr lang="en-US" sz="28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[3, 5, 8]}})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 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sz="2800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sz="2800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View the number of tickets that do not exist in the numbers in this series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147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  <p:sp>
        <p:nvSpPr>
          <p:cNvPr id="5" name="Down Arrow 4"/>
          <p:cNvSpPr/>
          <p:nvPr/>
        </p:nvSpPr>
        <p:spPr>
          <a:xfrm>
            <a:off x="3741529" y="2852936"/>
            <a:ext cx="792088" cy="1198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5472608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$or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Operators</a:t>
            </a:r>
          </a:p>
          <a:p>
            <a:pPr marL="0" indent="0" algn="l" rtl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EX: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&gt; </a:t>
            </a:r>
            <a:r>
              <a:rPr lang="en-US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db.raffle.find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({"$or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":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[{"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ticket_no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":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3}, </a:t>
            </a: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                                   {"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winner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":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true}]})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 smtClean="0">
              <a:solidFill>
                <a:schemeClr val="accent3">
                  <a:lumMod val="7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Show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person that wins or number of tickets 3.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147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  <p:sp>
        <p:nvSpPr>
          <p:cNvPr id="5" name="Down Arrow 4"/>
          <p:cNvSpPr/>
          <p:nvPr/>
        </p:nvSpPr>
        <p:spPr>
          <a:xfrm>
            <a:off x="3923928" y="3933056"/>
            <a:ext cx="792088" cy="1198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00600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Fringe Benefits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Supple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Easy scaling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Built in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Use API function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Use DB shell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Scheme less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Build quickly Query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Simple storage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More speed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Introduction  Mongo DB</a:t>
            </a:r>
            <a:b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92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68863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$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not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operator</a:t>
            </a:r>
          </a:p>
          <a:p>
            <a:pPr algn="l" rtl="0"/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EX: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db.users.find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({"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id_num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 : {"$not" :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{[5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1,3]}}})</a:t>
            </a:r>
          </a:p>
          <a:p>
            <a:pPr marL="0" indent="0" algn="l" rtl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Do not show the number of documents in this collection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147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  <p:sp>
        <p:nvSpPr>
          <p:cNvPr id="5" name="Down Arrow 4"/>
          <p:cNvSpPr/>
          <p:nvPr/>
        </p:nvSpPr>
        <p:spPr>
          <a:xfrm>
            <a:off x="4139952" y="3382799"/>
            <a:ext cx="792088" cy="1198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/>
          <a:p>
            <a:pPr algn="l" rtl="0"/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operator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EX: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db.users.find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({"name" : /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joe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})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</a:t>
            </a:r>
            <a:r>
              <a:rPr lang="en-US" dirty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View all documents whose </a:t>
            </a:r>
            <a:r>
              <a:rPr lang="en-US" dirty="0" smtClean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names </a:t>
            </a:r>
            <a:r>
              <a:rPr lang="en-US" dirty="0" err="1" smtClean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joe</a:t>
            </a:r>
            <a:r>
              <a:rPr lang="en-US" dirty="0" smtClean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/JOE</a:t>
            </a:r>
          </a:p>
          <a:p>
            <a:pPr marL="0" indent="0" algn="l" rtl="0">
              <a:buNone/>
            </a:pPr>
            <a:endParaRPr lang="en-U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sz="2800" dirty="0">
                <a:solidFill>
                  <a:srgbClr val="0070C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Sensitivity to eliminate the </a:t>
            </a:r>
            <a:r>
              <a:rPr lang="en-US" sz="2800" dirty="0" smtClean="0">
                <a:solidFill>
                  <a:srgbClr val="0070C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capital </a:t>
            </a:r>
            <a:r>
              <a:rPr lang="en-US" sz="2800" dirty="0">
                <a:solidFill>
                  <a:srgbClr val="0070C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or </a:t>
            </a:r>
            <a:r>
              <a:rPr lang="en-US" sz="2800" dirty="0" smtClean="0">
                <a:solidFill>
                  <a:srgbClr val="0070C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little character</a:t>
            </a:r>
            <a:endParaRPr lang="en-US" sz="2800" dirty="0">
              <a:solidFill>
                <a:srgbClr val="0070C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680" y="147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096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91264" cy="5616624"/>
          </a:xfrm>
        </p:spPr>
        <p:txBody>
          <a:bodyPr/>
          <a:lstStyle/>
          <a:p>
            <a:pPr algn="l" rtl="0"/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operator</a:t>
            </a:r>
          </a:p>
          <a:p>
            <a:pPr marL="0" indent="0" algn="l" rtl="0">
              <a:buNone/>
            </a:pP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EX: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db.users.find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({"name" :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“joey</a:t>
            </a:r>
            <a:r>
              <a:rPr lang="en-US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”})</a:t>
            </a:r>
          </a:p>
          <a:p>
            <a:pPr marL="0" indent="0" algn="l" rtl="0">
              <a:buNone/>
            </a:pPr>
            <a:endParaRPr lang="en-U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Show all documents that the field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name similar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joey</a:t>
            </a:r>
            <a:endParaRPr lang="en-U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680" y="147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915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616624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rgbClr val="0070C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Array 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Insert or build array :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EX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db.food.insert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({"fruit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["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apple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","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banana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				    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peach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"]})</a:t>
            </a:r>
          </a:p>
          <a:p>
            <a:pPr marL="0" indent="0" algn="l" rtl="0">
              <a:buNone/>
            </a:pPr>
            <a:endParaRPr lang="en-US" dirty="0" smtClean="0">
              <a:solidFill>
                <a:schemeClr val="accent3">
                  <a:lumMod val="7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2.Search array :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EX: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db.food.find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({"fruit" : "banana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"})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{"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fruit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":"apple,"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fruit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":"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banana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","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fruit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":       			"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peach"}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514350" indent="-514350" algn="l" rtl="0">
              <a:buFont typeface="+mj-lt"/>
              <a:buAutoNum type="arabicPeriod"/>
            </a:pPr>
            <a:endParaRPr lang="en-U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3562" y="56818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20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Search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parameters based on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arrays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    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$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all operator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EX:</a:t>
            </a:r>
          </a:p>
          <a:p>
            <a:pPr algn="l" rtl="0"/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db.food.insert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({"_id" : 1, "fruit" : ["apple", "banana", "peach"]})</a:t>
            </a:r>
          </a:p>
          <a:p>
            <a:pPr algn="l" rtl="0"/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db.food.insert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({"_id" : 2, "fruit" : ["apple", "kumquat", "orange"]})</a:t>
            </a:r>
          </a:p>
          <a:p>
            <a:pPr algn="l" rtl="0"/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db.food.insert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({"_id" : 3, "fruit" : ["cherry", "banana", "apple"]})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680" y="147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557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Search parameters based on the arrays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     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$all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operator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query: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&gt;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db.food.find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({fruit : {$all : ["apple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",     				     "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banana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"]}})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 :</a:t>
            </a:r>
          </a:p>
          <a:p>
            <a:pPr algn="l" rtl="0"/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{"_id" : 1, "fruit" : ["apple", "banana", "peach"]}</a:t>
            </a:r>
          </a:p>
          <a:p>
            <a:pPr algn="l" rtl="0"/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{"_id" : 3, "fruit" : ["cherry", "banana", "apple"]}</a:t>
            </a: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680" y="147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878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Search array base on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$size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operator</a:t>
            </a:r>
          </a:p>
          <a:p>
            <a:pPr marL="0" indent="0" algn="l" rtl="0">
              <a:buNone/>
            </a:pPr>
            <a:endParaRPr lang="en-U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EX: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&gt;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db.food.find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({"fruit" : {"$size" : 3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}})</a:t>
            </a:r>
          </a:p>
          <a:p>
            <a:pPr marL="0" indent="0" algn="l" rtl="0">
              <a:buNone/>
            </a:pPr>
            <a:endParaRPr lang="en-U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view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all sizes provided that is equal to 3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147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286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$slice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operator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To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display a specific number of members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of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set</a:t>
            </a:r>
          </a:p>
          <a:p>
            <a:pPr marL="0" indent="0" algn="l" rtl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EX:</a:t>
            </a:r>
          </a:p>
          <a:p>
            <a:pPr marL="457200" indent="-457200" algn="l" rtl="0">
              <a:buFont typeface="Wingdings"/>
              <a:buChar char="Ø"/>
            </a:pPr>
            <a:r>
              <a:rPr lang="en-US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db.blog.posts.find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</a:t>
            </a:r>
          </a:p>
          <a:p>
            <a:pPr marL="457200" indent="-457200" algn="l" rtl="0">
              <a:buFont typeface="Wingdings"/>
              <a:buChar char="Ø"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{"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comments" : {"$slice" : 10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}})</a:t>
            </a:r>
          </a:p>
          <a:p>
            <a:pPr marL="0" indent="0" algn="l" rtl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Showing first 10 members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147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30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$slice operator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To display a specific number of members of a set</a:t>
            </a:r>
          </a:p>
          <a:p>
            <a:pPr marL="0" indent="0" algn="l" rtl="0">
              <a:buNone/>
            </a:pP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</a:t>
            </a:r>
            <a:r>
              <a:rPr lang="en-US" dirty="0" smtClean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EX: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db.blog.posts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.(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{"comments" : {"$slice" : -10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}})</a:t>
            </a:r>
          </a:p>
          <a:p>
            <a:pPr marL="0" indent="0" algn="l" rtl="0">
              <a:buNone/>
            </a:pPr>
            <a:endParaRPr lang="en-US" dirty="0" smtClean="0">
              <a:solidFill>
                <a:srgbClr val="00B05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Showing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last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10 members</a:t>
            </a:r>
          </a:p>
          <a:p>
            <a:pPr marL="0" indent="0" algn="l" rtl="0">
              <a:buNone/>
            </a:pPr>
            <a:endParaRPr lang="en-US" dirty="0">
              <a:solidFill>
                <a:srgbClr val="00B05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680" y="260648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135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$slice operator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To display a specific number of members of a set</a:t>
            </a:r>
          </a:p>
          <a:p>
            <a:pPr marL="0" indent="0" algn="l" rtl="0">
              <a:buNone/>
            </a:pP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</a:t>
            </a:r>
            <a:r>
              <a:rPr lang="en-US" dirty="0" smtClean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EX:</a:t>
            </a:r>
          </a:p>
          <a:p>
            <a:pPr marL="457200" indent="-457200" algn="l" rtl="0">
              <a:buFont typeface="Wingdings"/>
              <a:buChar char="Ø"/>
            </a:pPr>
            <a:r>
              <a:rPr lang="en-US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db.blog.posts.find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({"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comments" : </a:t>
            </a: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457200" indent="-457200" algn="l" rtl="0">
              <a:buFont typeface="Wingdings"/>
              <a:buChar char="Ø"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{"$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slice" : [23, 10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]}})</a:t>
            </a:r>
          </a:p>
          <a:p>
            <a:pPr marL="0" indent="0" algn="l" rtl="0">
              <a:buNone/>
            </a:pPr>
            <a:endParaRPr lang="en-US" dirty="0" smtClean="0">
              <a:solidFill>
                <a:srgbClr val="00B05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Show 10 element from element 23</a:t>
            </a:r>
          </a:p>
          <a:p>
            <a:pPr marL="0" indent="0" algn="l" rtl="0">
              <a:buNone/>
            </a:pPr>
            <a:endParaRPr lang="en-U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680" y="147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Query</a:t>
            </a:r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460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76872"/>
            <a:ext cx="8229600" cy="3960440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Disadvantages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algn="l" rtl="0"/>
            <a:r>
              <a:rPr lang="en-US" sz="28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Join </a:t>
            </a:r>
            <a:r>
              <a:rPr lang="en-US" sz="2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not </a:t>
            </a:r>
            <a:r>
              <a:rPr lang="en-US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exist </a:t>
            </a:r>
          </a:p>
          <a:p>
            <a:pPr algn="l" rtl="0"/>
            <a:r>
              <a:rPr lang="en-US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intricate transaction not exist</a:t>
            </a:r>
            <a:endParaRPr lang="en-US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Introduction  Mongo DB</a:t>
            </a:r>
            <a:b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8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70C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Processed through a department store any of </a:t>
            </a:r>
            <a:r>
              <a:rPr lang="en-US" dirty="0" smtClean="0">
                <a:solidFill>
                  <a:srgbClr val="0070C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	the information </a:t>
            </a:r>
            <a:r>
              <a:rPr lang="en-US" dirty="0">
                <a:solidFill>
                  <a:srgbClr val="0070C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on a separate </a:t>
            </a:r>
            <a:r>
              <a:rPr lang="en-US" dirty="0" smtClean="0">
                <a:solidFill>
                  <a:srgbClr val="0070C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machine</a:t>
            </a:r>
          </a:p>
          <a:p>
            <a:pPr algn="l" rtl="0"/>
            <a:r>
              <a:rPr lang="en-US" dirty="0" smtClean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Benefit: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No need for large and expensive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machines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 high speed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response</a:t>
            </a:r>
          </a:p>
          <a:p>
            <a:pPr algn="l" rtl="0"/>
            <a:r>
              <a:rPr lang="en-US" dirty="0" smtClean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Disadvantages: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Sophisticated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management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problem of query plan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Sharding</a:t>
            </a: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45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1657350" cy="3467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766423"/>
            <a:ext cx="5562600" cy="36788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572000" y="5805264"/>
            <a:ext cx="2871328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</a:rPr>
              <a:t>Mongo DB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When we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 share techniques?</a:t>
            </a:r>
          </a:p>
          <a:p>
            <a:pPr marL="0" indent="0" algn="l" rtl="0">
              <a:buNone/>
            </a:pPr>
            <a:endParaRPr lang="en-US" dirty="0" smtClean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When memory is low drive current server 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comes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When we need to store large amounts of 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When we need to store data quickly</a:t>
            </a:r>
            <a:endParaRPr lang="en-US" sz="2800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Sharding</a:t>
            </a: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3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Shard components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Shard: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One chamber contains multiple locations for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	storing data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segmented by a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series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2.Mongos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 router that requests to obtain answers to all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	parts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of the chamber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look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3.Config server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Configuration of the storage chamber and says any data which is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Shard</a:t>
            </a: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34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514350" indent="-514350" algn="l" rtl="0">
              <a:buAutoNum type="arabicPeriod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Count :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View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collection of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documents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EX: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db.foo.count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()</a:t>
            </a:r>
            <a:endParaRPr lang="en-US" dirty="0">
              <a:solidFill>
                <a:schemeClr val="accent3">
                  <a:lumMod val="7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2.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Distinct :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Show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all instruments whose value is based on a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non-repeating field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EX: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db.runCommand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({"distinct" : "people",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					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key" : "age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"})</a:t>
            </a:r>
          </a:p>
          <a:p>
            <a:pPr marL="0" indent="0" algn="l" rtl="0">
              <a:buNone/>
            </a:pPr>
            <a:r>
              <a:rPr lang="en-US" sz="24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{"name" : "Ada", "age" : 23}</a:t>
            </a:r>
          </a:p>
          <a:p>
            <a:pPr marL="0" indent="0" algn="l" rtl="0">
              <a:buNone/>
            </a:pPr>
            <a:r>
              <a:rPr lang="en-US" sz="24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{"</a:t>
            </a:r>
            <a:r>
              <a:rPr lang="en-US" sz="2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name</a:t>
            </a:r>
            <a:r>
              <a:rPr lang="en-US" sz="24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 : "</a:t>
            </a:r>
            <a:r>
              <a:rPr lang="en-US" sz="24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ashli</a:t>
            </a:r>
            <a:r>
              <a:rPr lang="en-US" sz="24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", "age" : 30</a:t>
            </a:r>
            <a:r>
              <a:rPr lang="en-US" sz="2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</a:t>
            </a:r>
          </a:p>
          <a:p>
            <a:pPr marL="0" indent="0" algn="l" rtl="0">
              <a:buNone/>
            </a:pPr>
            <a:r>
              <a:rPr lang="en-US" sz="24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{"name" : "john", "age" : 25}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Aggregation s</a:t>
            </a:r>
            <a:b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4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464496"/>
          </a:xfrm>
        </p:spPr>
        <p:txBody>
          <a:bodyPr/>
          <a:lstStyle/>
          <a:p>
            <a:pPr algn="l" rtl="0"/>
            <a:r>
              <a:rPr lang="en-US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Document :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       base measure for data</a:t>
            </a:r>
          </a:p>
          <a:p>
            <a:pPr marL="0" indent="0" algn="l" rtl="0">
              <a:buNone/>
            </a:pPr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l" rtl="0"/>
            <a:r>
              <a:rPr lang="en-US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Collection: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      one table without scheme</a:t>
            </a:r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All Concepts about Mongo DB</a:t>
            </a: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01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Key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provision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Significant sequence of key and value</a:t>
            </a:r>
          </a:p>
          <a:p>
            <a:pPr marL="0" indent="0" algn="l" rtl="0">
              <a:buNone/>
            </a:pPr>
            <a:r>
              <a:rPr lang="en-US" sz="2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Ex:</a:t>
            </a:r>
          </a:p>
          <a:p>
            <a:pPr marL="0" indent="0" algn="l" rtl="0">
              <a:buNone/>
            </a:pPr>
            <a:r>
              <a:rPr lang="en-US" sz="2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{“number” </a:t>
            </a:r>
            <a:r>
              <a:rPr lang="en-US" sz="2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3, 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”greeting” </a:t>
            </a:r>
            <a:r>
              <a:rPr lang="en-US" sz="2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“hello!”}</a:t>
            </a:r>
          </a:p>
          <a:p>
            <a:pPr marL="0" indent="0" algn="l" rtl="0">
              <a:buNone/>
            </a:pPr>
            <a:r>
              <a:rPr lang="en-US" sz="2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                            </a:t>
            </a:r>
          </a:p>
          <a:p>
            <a:pPr marL="0" indent="0" algn="l" rtl="0">
              <a:buNone/>
            </a:pPr>
            <a:r>
              <a:rPr lang="en-US" sz="2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  different with</a:t>
            </a:r>
          </a:p>
          <a:p>
            <a:pPr marL="0" indent="0" algn="l" rtl="0">
              <a:buNone/>
            </a:pPr>
            <a:endParaRPr lang="en-US" sz="28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{“greeting” : “hello!” </a:t>
            </a:r>
            <a:r>
              <a:rPr lang="en-US" sz="2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“number” </a:t>
            </a:r>
            <a:r>
              <a:rPr lang="en-US" sz="2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3}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All Concepts about Mongo DB</a:t>
            </a: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09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Key provision 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2.every document container may different</a:t>
            </a:r>
          </a:p>
          <a:p>
            <a:pPr marL="0" indent="0" algn="l" rtl="0">
              <a:buNone/>
            </a:pP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3.key container must not null(\0)</a:t>
            </a:r>
          </a:p>
          <a:p>
            <a:pPr marL="0" indent="0" algn="l" rtl="0">
              <a:buNone/>
            </a:pP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4.document key container must not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repetitive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All Concepts about Mongo DB</a:t>
            </a:r>
            <a:endParaRPr lang="en-US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81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1556792"/>
            <a:ext cx="8229600" cy="5145435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Key provision 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5. Mongo DB is case and type sensitive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Ex:    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{"foo" : 3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                 {"foo" : "3"}</a:t>
            </a: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</a:t>
            </a:r>
          </a:p>
          <a:p>
            <a:pPr marL="0" indent="0" algn="l" rtl="0">
              <a:buNone/>
            </a:pP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{"foo" : 3}                 {"Foo" : 3}</a:t>
            </a:r>
          </a:p>
          <a:p>
            <a:pPr marL="0" indent="0" algn="l" rtl="0">
              <a:buNone/>
            </a:pP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</a:t>
            </a:r>
            <a:endParaRPr lang="en-U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All Concepts about Mongo DB</a:t>
            </a:r>
            <a:endParaRPr lang="en-US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Not Equal 4"/>
          <p:cNvSpPr/>
          <p:nvPr/>
        </p:nvSpPr>
        <p:spPr>
          <a:xfrm>
            <a:off x="3923928" y="3429000"/>
            <a:ext cx="1224136" cy="504056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Not Equal 5"/>
          <p:cNvSpPr/>
          <p:nvPr/>
        </p:nvSpPr>
        <p:spPr>
          <a:xfrm>
            <a:off x="3923928" y="4365104"/>
            <a:ext cx="1224136" cy="504056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41379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Nomination provision of </a:t>
            </a:r>
            <a:r>
              <a:rPr lang="en-US" dirty="0" smtClean="0">
                <a:solidFill>
                  <a:schemeClr val="accent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collection 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Not null string(“   “)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Not </a:t>
            </a:r>
            <a:r>
              <a:rPr lang="en-US" sz="2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include 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null character(</a:t>
            </a:r>
            <a:r>
              <a:rPr lang="en-US" sz="28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ex””am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must not </a:t>
            </a:r>
            <a:r>
              <a:rPr lang="en-US" sz="2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include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prefix word system.(</a:t>
            </a:r>
            <a:r>
              <a:rPr lang="en-US" sz="28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system.exam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User </a:t>
            </a:r>
            <a:r>
              <a:rPr lang="en-US" sz="2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definition 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collection must not include </a:t>
            </a:r>
            <a:r>
              <a:rPr lang="en-US" sz="2800" dirty="0" smtClean="0">
                <a:solidFill>
                  <a:srgbClr val="FFC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$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character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Confined use </a:t>
            </a:r>
            <a:r>
              <a:rPr lang="en-US" sz="2800" dirty="0" smtClean="0">
                <a:solidFill>
                  <a:srgbClr val="FFC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utf_8</a:t>
            </a:r>
            <a:r>
              <a:rPr lang="en-US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format.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All Concepts about Mongo DB</a:t>
            </a: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54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</TotalTime>
  <Words>1424</Words>
  <Application>Microsoft Office PowerPoint</Application>
  <PresentationFormat>On-screen Show (4:3)</PresentationFormat>
  <Paragraphs>363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Mongo DB</vt:lpstr>
      <vt:lpstr>Index</vt:lpstr>
      <vt:lpstr>Introduction  Mongo DB </vt:lpstr>
      <vt:lpstr>Introduction  Mongo DB </vt:lpstr>
      <vt:lpstr>All Concepts about Mongo DB</vt:lpstr>
      <vt:lpstr>All Concepts about Mongo DB</vt:lpstr>
      <vt:lpstr>All Concepts about Mongo DB</vt:lpstr>
      <vt:lpstr>All Concepts about Mongo DB</vt:lpstr>
      <vt:lpstr>All Concepts about Mongo DB</vt:lpstr>
      <vt:lpstr>All Concepts about Mongo DB</vt:lpstr>
      <vt:lpstr>All Concepts about Mongo DB</vt:lpstr>
      <vt:lpstr> Start with Mongo DB </vt:lpstr>
      <vt:lpstr> Start with Mongo DB </vt:lpstr>
      <vt:lpstr> Start with Mongo DB </vt:lpstr>
      <vt:lpstr> Start with Mongo DB </vt:lpstr>
      <vt:lpstr> Start with Mongo DB </vt:lpstr>
      <vt:lpstr> Start with Mongo DB </vt:lpstr>
      <vt:lpstr> Start with Mongo DB </vt:lpstr>
      <vt:lpstr> Start with Mongo DB </vt:lpstr>
      <vt:lpstr> Start with Mongo DB </vt:lpstr>
      <vt:lpstr> Start with Mongo DB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Sharding </vt:lpstr>
      <vt:lpstr>Sharding</vt:lpstr>
      <vt:lpstr>Sharding</vt:lpstr>
      <vt:lpstr>Shard</vt:lpstr>
      <vt:lpstr> Aggregation 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erfan zandkarimi</dc:creator>
  <cp:lastModifiedBy>iman</cp:lastModifiedBy>
  <cp:revision>149</cp:revision>
  <dcterms:created xsi:type="dcterms:W3CDTF">2013-11-24T18:00:19Z</dcterms:created>
  <dcterms:modified xsi:type="dcterms:W3CDTF">2014-01-25T17:43:44Z</dcterms:modified>
</cp:coreProperties>
</file>