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74" r:id="rId11"/>
    <p:sldId id="266" r:id="rId12"/>
    <p:sldId id="270" r:id="rId13"/>
    <p:sldId id="275" r:id="rId14"/>
    <p:sldId id="276" r:id="rId15"/>
    <p:sldId id="267" r:id="rId16"/>
    <p:sldId id="277" r:id="rId17"/>
    <p:sldId id="278" r:id="rId18"/>
    <p:sldId id="279" r:id="rId19"/>
    <p:sldId id="271" r:id="rId20"/>
    <p:sldId id="272" r:id="rId21"/>
    <p:sldId id="280" r:id="rId22"/>
    <p:sldId id="281" r:id="rId23"/>
    <p:sldId id="282" r:id="rId24"/>
    <p:sldId id="283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9680-A657-6B30-ED7D-2C28843A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A3682-D024-7D96-F760-26D95E50A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F68C-8F8F-5785-792C-3FE6E847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3599-E006-B8A2-4C73-A0859F1A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B924-6DDA-FA3C-0824-DE06110C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9BDF-07E4-6CC9-7D83-575927DC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5F911-4DCA-830B-4E64-5E9F811F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C1BE-DBEE-DF06-73DA-EFE56C4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3265-4AC8-930B-DAEB-B8F23332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919F-C6B6-B7FB-68C0-E008800C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0D43D-DFF5-3830-7D76-0A0C724F4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336AC-5BC3-8B87-7F95-0B8FAA0C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A86B-9FFD-88CE-3EBC-B8D287C2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D579-FEFE-09FF-A339-750F3CCA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9705-38A6-8AA0-CC5B-0F03091D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1E4-6726-8991-6111-77A49AB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5E5A-EB09-97BF-C7BC-639BAD9D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3645-BAB2-B0CC-DA02-69222424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CDD3-B3CE-B24D-2EA7-A5B3C3C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3600-3A34-9220-0F88-429AC765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4FF9-A51D-D0AA-58E5-5DCFAE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7600-0741-DFB7-2F85-93B64423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B2A0-B2DF-FC03-6CAB-84AC0AD4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7A6D-3B61-B634-0630-1448ED6F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1024-EEB0-B462-B6DB-F011BD25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1B47-F609-D303-2E9E-3F331389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DB95-C415-36D6-28DF-91DCE931F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5173-D06B-3D33-80FA-6BE2476A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714B-4566-E554-7450-5C76215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0DEF-017B-4AB7-5D5A-6695366B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C11D-781B-D445-7228-2773C72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88D-F0C2-AF79-9350-C7C53A14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1079-1D77-379B-B7EF-9C843C0B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AE60-866E-4DC9-0634-815E8C891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536C3-CAB3-90EE-FAC7-D17EF2D4B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6F0AF-9C22-4643-05E4-87323370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FA0D1-6025-5115-61EC-9C8EC448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27C76-A68F-CE32-BB0C-89A9D68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467C9-12B2-32FA-078A-39DEA487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1BC5-3680-5D27-3AA7-5325C4EF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92EF-35B8-3F6C-63FE-ECF8E79D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7517-5DC8-FFE2-697C-7D28BA31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05C55-3905-CCE2-C6D6-4B88DEF7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D3A14-253A-58C1-E545-D6C2DCD4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66DFF-FA1F-1F7E-C1B1-489E3464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A264-800B-DAE9-EA78-E0DE421D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F6F6-3E0A-C455-BB30-BBB21D25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B393-3928-DC75-4B15-917E85C2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1C66-F506-6661-C3B6-B9BAAC0A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C295D-E178-0EDB-6462-23367A2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BBC9-4D57-74D0-5593-E0D7290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55C3-5944-A36A-080D-C6FAC423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937-4B9A-CADC-C7DB-653941E8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F3C67-B26C-2D98-3042-9DD85E08B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3D74E-1BEC-9995-9D0C-7DE5D4D55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33DA-8F10-25AD-75AC-36EDE81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B6BC-D4A4-A09C-F0A7-9D156CE3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2DD9-6CAE-8E36-F146-AD9D1B4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2A866-5D6D-A521-D81E-AD0706CD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217C6-9DC0-2966-3D36-D7E7E82D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6E93-606B-7E68-243F-70101B9D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1C5C-D544-43E5-827B-C2A717B7FD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2A08-9F58-207B-DA56-647CA05D4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47F2-139F-6CC7-467C-361FD818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420B-780D-4AF4-A242-B5F94C9F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2CBA3239-C1C6-786D-63F9-6BE11EC43F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44099" y="365855"/>
            <a:ext cx="7584000" cy="13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3467" dirty="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3467" dirty="0"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" sz="3467" dirty="0">
                <a:latin typeface="Times New Roman"/>
                <a:ea typeface="Times New Roman"/>
                <a:cs typeface="Times New Roman"/>
                <a:sym typeface="Times New Roman"/>
              </a:rPr>
              <a:t>Defense</a:t>
            </a:r>
            <a:endParaRPr sz="34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DE206DD3-5F9E-98DF-E130-DC013DCF4B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5258" y="1746033"/>
            <a:ext cx="11360800" cy="31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34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</a:t>
            </a:r>
          </a:p>
          <a:p>
            <a:pPr>
              <a:spcBef>
                <a:spcPts val="0"/>
              </a:spcBef>
            </a:pPr>
            <a:endParaRPr sz="3467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Detection System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ts val="0"/>
              </a:spcBef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Google Shape;90;p1">
            <a:extLst>
              <a:ext uri="{FF2B5EF4-FFF2-40B4-BE49-F238E27FC236}">
                <a16:creationId xmlns:a16="http://schemas.microsoft.com/office/drawing/2014/main" id="{C1F32AE3-33C1-7193-D380-44D2299BDB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6886" t="43568" r="16823" b="38029"/>
          <a:stretch/>
        </p:blipFill>
        <p:spPr>
          <a:xfrm>
            <a:off x="8115685" y="5640341"/>
            <a:ext cx="4076315" cy="121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96952A65-DF0E-3B44-4784-3C0279AF94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779" y="0"/>
            <a:ext cx="2783221" cy="129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1;p1">
            <a:extLst>
              <a:ext uri="{FF2B5EF4-FFF2-40B4-BE49-F238E27FC236}">
                <a16:creationId xmlns:a16="http://schemas.microsoft.com/office/drawing/2014/main" id="{88589B20-5859-9095-BE2E-72D39180E5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6886" t="43568" r="16823" b="38029"/>
          <a:stretch/>
        </p:blipFill>
        <p:spPr>
          <a:xfrm rot="10800000">
            <a:off x="-5" y="-7"/>
            <a:ext cx="3756124" cy="12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AD127-A4AF-6935-295F-238AE7910D4C}"/>
              </a:ext>
            </a:extLst>
          </p:cNvPr>
          <p:cNvSpPr txBox="1"/>
          <p:nvPr/>
        </p:nvSpPr>
        <p:spPr>
          <a:xfrm>
            <a:off x="911765" y="3467900"/>
            <a:ext cx="552433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Maharjan 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6-2-456-213-2019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Ghimire 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6-2-456-230-2019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BCA VIII (76)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3EA7E-1550-6CB5-DA2A-12520160CE2C}"/>
              </a:ext>
            </a:extLst>
          </p:cNvPr>
          <p:cNvSpPr txBox="1"/>
          <p:nvPr/>
        </p:nvSpPr>
        <p:spPr>
          <a:xfrm>
            <a:off x="5552938" y="5930338"/>
            <a:ext cx="291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October, 2024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125B6-1E0A-6012-CD38-95A146BD25C0}"/>
              </a:ext>
            </a:extLst>
          </p:cNvPr>
          <p:cNvSpPr txBox="1"/>
          <p:nvPr/>
        </p:nvSpPr>
        <p:spPr>
          <a:xfrm>
            <a:off x="8464304" y="4671887"/>
            <a:ext cx="3379076" cy="9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Under the Supervision of 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Mr. Suswas Karki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259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DA2BE-219E-0E51-EEC4-8BE8DA95791E}"/>
              </a:ext>
            </a:extLst>
          </p:cNvPr>
          <p:cNvSpPr txBox="1"/>
          <p:nvPr/>
        </p:nvSpPr>
        <p:spPr>
          <a:xfrm>
            <a:off x="719111" y="547192"/>
            <a:ext cx="703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E7614-D0BE-4C7B-E119-A7C85AEF7B03}"/>
              </a:ext>
            </a:extLst>
          </p:cNvPr>
          <p:cNvSpPr txBox="1"/>
          <p:nvPr/>
        </p:nvSpPr>
        <p:spPr>
          <a:xfrm>
            <a:off x="2620639" y="6488668"/>
            <a:ext cx="75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" marR="0" indent="-6350" algn="ctr">
              <a:spcBef>
                <a:spcPts val="0"/>
              </a:spcBef>
              <a:spcAft>
                <a:spcPts val="10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Object Diagram of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Detection System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C614B-E1D6-0530-F359-0E318124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09" y="1440873"/>
            <a:ext cx="10390909" cy="47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A53823-D045-8500-528A-E67803127010}"/>
              </a:ext>
            </a:extLst>
          </p:cNvPr>
          <p:cNvSpPr txBox="1"/>
          <p:nvPr/>
        </p:nvSpPr>
        <p:spPr>
          <a:xfrm>
            <a:off x="780071" y="359647"/>
            <a:ext cx="703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57C8F-0D1E-A7CC-801C-7B3E13450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15" y="719345"/>
            <a:ext cx="4331970" cy="599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4F30E-9FD4-64E7-2863-E0ED446E8905}"/>
              </a:ext>
            </a:extLst>
          </p:cNvPr>
          <p:cNvSpPr txBox="1"/>
          <p:nvPr/>
        </p:nvSpPr>
        <p:spPr>
          <a:xfrm>
            <a:off x="2620639" y="6488668"/>
            <a:ext cx="75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" marR="0" indent="-6350" algn="ctr">
              <a:spcBef>
                <a:spcPts val="0"/>
              </a:spcBef>
              <a:spcAft>
                <a:spcPts val="10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State Diagram of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Detection System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3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D955D-F25D-10E1-8E6C-E4C595D6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0"/>
            <a:ext cx="10515600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0BB81-51CC-E93E-1551-F7F8DCA96320}"/>
              </a:ext>
            </a:extLst>
          </p:cNvPr>
          <p:cNvSpPr txBox="1"/>
          <p:nvPr/>
        </p:nvSpPr>
        <p:spPr>
          <a:xfrm>
            <a:off x="441037" y="1338451"/>
            <a:ext cx="106730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Convolutional Neural Network (CNN) is a class of deep, feed-forward artificial neural networks, most commonly applied to analyze visual imagery. CNNs use a variation of multilayer perceptron designed to require minimal preprocessing.</a:t>
            </a:r>
            <a:endParaRPr lang="en-US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7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D955D-F25D-10E1-8E6C-E4C595D6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0"/>
            <a:ext cx="10515600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0BB81-51CC-E93E-1551-F7F8DCA96320}"/>
              </a:ext>
            </a:extLst>
          </p:cNvPr>
          <p:cNvSpPr txBox="1"/>
          <p:nvPr/>
        </p:nvSpPr>
        <p:spPr>
          <a:xfrm>
            <a:off x="441037" y="1449287"/>
            <a:ext cx="10673080" cy="42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Components of CNNs: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Data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Extraction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 Training</a:t>
            </a:r>
            <a:endParaRPr lang="en-US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Gesture Recognition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Generation</a:t>
            </a:r>
          </a:p>
        </p:txBody>
      </p:sp>
    </p:spTree>
    <p:extLst>
      <p:ext uri="{BB962C8B-B14F-4D97-AF65-F5344CB8AC3E}">
        <p14:creationId xmlns:p14="http://schemas.microsoft.com/office/powerpoint/2010/main" val="1792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33837-35E6-0BF7-E860-29643C28FBD8}"/>
              </a:ext>
            </a:extLst>
          </p:cNvPr>
          <p:cNvSpPr txBox="1"/>
          <p:nvPr/>
        </p:nvSpPr>
        <p:spPr>
          <a:xfrm>
            <a:off x="782320" y="811014"/>
            <a:ext cx="759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F13F1-B794-704A-1A4D-9C1AD2186824}"/>
              </a:ext>
            </a:extLst>
          </p:cNvPr>
          <p:cNvSpPr txBox="1"/>
          <p:nvPr/>
        </p:nvSpPr>
        <p:spPr>
          <a:xfrm>
            <a:off x="782319" y="1640403"/>
            <a:ext cx="10735425" cy="2370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 Used: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OpenCV (image processing)TensorFlow/Keras (machine learning and CNN)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Environment: </a:t>
            </a:r>
            <a:r>
              <a:rPr lang="en-US" sz="2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VisualStudio</a:t>
            </a:r>
            <a:r>
              <a:rPr lang="en-US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(IDE)</a:t>
            </a:r>
          </a:p>
        </p:txBody>
      </p:sp>
    </p:spTree>
    <p:extLst>
      <p:ext uri="{BB962C8B-B14F-4D97-AF65-F5344CB8AC3E}">
        <p14:creationId xmlns:p14="http://schemas.microsoft.com/office/powerpoint/2010/main" val="200729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33837-35E6-0BF7-E860-29643C28FBD8}"/>
              </a:ext>
            </a:extLst>
          </p:cNvPr>
          <p:cNvSpPr txBox="1"/>
          <p:nvPr/>
        </p:nvSpPr>
        <p:spPr>
          <a:xfrm>
            <a:off x="782320" y="811014"/>
            <a:ext cx="759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 Details of Modules</a:t>
            </a: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F79092-9026-215F-CB60-E84C140F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5" y="1952134"/>
            <a:ext cx="9541164" cy="257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51A2-EBA1-781C-F8F1-D7368A3D0FF3}"/>
              </a:ext>
            </a:extLst>
          </p:cNvPr>
          <p:cNvSpPr txBox="1"/>
          <p:nvPr/>
        </p:nvSpPr>
        <p:spPr>
          <a:xfrm>
            <a:off x="2475346" y="4797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DFD level 1 of Sign 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51A2-EBA1-781C-F8F1-D7368A3D0FF3}"/>
              </a:ext>
            </a:extLst>
          </p:cNvPr>
          <p:cNvSpPr txBox="1"/>
          <p:nvPr/>
        </p:nvSpPr>
        <p:spPr>
          <a:xfrm>
            <a:off x="2955637" y="6072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DFD level 2 of Sign 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etection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20880-4436-92E8-22B2-EA7D492CA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22" y="150080"/>
            <a:ext cx="4708235" cy="5772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39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33837-35E6-0BF7-E860-29643C28FBD8}"/>
              </a:ext>
            </a:extLst>
          </p:cNvPr>
          <p:cNvSpPr txBox="1"/>
          <p:nvPr/>
        </p:nvSpPr>
        <p:spPr>
          <a:xfrm>
            <a:off x="1641302" y="0"/>
            <a:ext cx="759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 Details of Algorithm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D51A2-EBA1-781C-F8F1-D7368A3D0FF3}"/>
              </a:ext>
            </a:extLst>
          </p:cNvPr>
          <p:cNvSpPr txBox="1"/>
          <p:nvPr/>
        </p:nvSpPr>
        <p:spPr>
          <a:xfrm>
            <a:off x="4137892" y="63328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Flow diagram of Algorithm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5E3A1-D0A6-FE5E-F1D1-E8716B27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4" y="547193"/>
            <a:ext cx="7195127" cy="57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D955D-F25D-10E1-8E6C-E4C595D6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81" y="-12889"/>
            <a:ext cx="10515600" cy="560081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0BB81-51CC-E93E-1551-F7F8DCA96320}"/>
              </a:ext>
            </a:extLst>
          </p:cNvPr>
          <p:cNvSpPr txBox="1"/>
          <p:nvPr/>
        </p:nvSpPr>
        <p:spPr>
          <a:xfrm>
            <a:off x="153361" y="1007498"/>
            <a:ext cx="12038639" cy="6633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Convolutional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A Conv2D layer with 32 filters (3x3), using </a:t>
            </a:r>
            <a:r>
              <a:rPr lang="en-US" sz="2200" dirty="0" err="1"/>
              <a:t>ReLU</a:t>
            </a:r>
            <a:r>
              <a:rPr lang="en-US" sz="2200" dirty="0"/>
              <a:t>, takes 400x400 RGB images, followed by </a:t>
            </a:r>
            <a:r>
              <a:rPr lang="en-US" sz="2200" dirty="0" err="1"/>
              <a:t>MaxPooling</a:t>
            </a:r>
            <a:r>
              <a:rPr lang="en-US" sz="2200" dirty="0"/>
              <a:t> to </a:t>
            </a:r>
            <a:r>
              <a:rPr lang="en-US" sz="2200" dirty="0" err="1"/>
              <a:t>downsample</a:t>
            </a:r>
            <a:r>
              <a:rPr lang="en-US" sz="2200" dirty="0"/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Convolutional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Adds a Conv2D layer with 64 filters and </a:t>
            </a:r>
            <a:r>
              <a:rPr lang="en-US" sz="2200" dirty="0" err="1"/>
              <a:t>MaxPooling</a:t>
            </a:r>
            <a:r>
              <a:rPr lang="en-US" sz="2200" dirty="0"/>
              <a:t> to capture more complex features.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Convolutional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Another Conv2D layer with 128 filters and </a:t>
            </a:r>
            <a:r>
              <a:rPr lang="en-US" sz="2200" dirty="0" err="1"/>
              <a:t>MaxPooling</a:t>
            </a:r>
            <a:r>
              <a:rPr lang="en-US" sz="2200" dirty="0"/>
              <a:t> for deeper feature learning.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Flattens the output from the convolutional layers into a 1D vector for the dense layer.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: A fully connected layer with 512 neurons using </a:t>
            </a:r>
            <a:r>
              <a:rPr lang="en-US" sz="2200" dirty="0" err="1"/>
              <a:t>ReLU</a:t>
            </a:r>
            <a:r>
              <a:rPr lang="en-US" sz="2200" dirty="0"/>
              <a:t> to combine learned features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/>
              <a:t> A Dropout layer (50%) to reduce overfitting.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/>
              <a:t>A Dense layer with </a:t>
            </a:r>
            <a:r>
              <a:rPr lang="en-US" sz="2200" dirty="0" err="1"/>
              <a:t>softmax</a:t>
            </a:r>
            <a:r>
              <a:rPr lang="en-US" sz="2200" dirty="0"/>
              <a:t> activation for classifying 26 classes (A-Z). Model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AAF9CF-381C-9814-DF89-7E37A6E6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20" y="31842"/>
            <a:ext cx="10515600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 and Future Recommendations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6AC149-B889-EACE-BD7F-6BD91ABF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20" y="1135109"/>
            <a:ext cx="10515600" cy="52641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Sign Language Detection System addressing communication challenges for speech-impaired individuals.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Utilized a Convolutional Neural Network (CNN) for real-time recognition of ASL gestures.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Converted recognized gestures into text and speech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57057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C227C-A910-479B-54CC-BC73D80CDFC6}"/>
              </a:ext>
            </a:extLst>
          </p:cNvPr>
          <p:cNvSpPr txBox="1"/>
          <p:nvPr/>
        </p:nvSpPr>
        <p:spPr>
          <a:xfrm>
            <a:off x="1183251" y="1471986"/>
            <a:ext cx="83818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715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  <a:p>
            <a:pPr marL="5715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299EA-C38B-A502-D488-940C21F992E7}"/>
              </a:ext>
            </a:extLst>
          </p:cNvPr>
          <p:cNvSpPr txBox="1"/>
          <p:nvPr/>
        </p:nvSpPr>
        <p:spPr>
          <a:xfrm>
            <a:off x="4262614" y="419597"/>
            <a:ext cx="607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Outlines</a:t>
            </a:r>
            <a:endParaRPr lang="en-US" sz="3600" b="1" dirty="0"/>
          </a:p>
        </p:txBody>
      </p:sp>
      <p:pic>
        <p:nvPicPr>
          <p:cNvPr id="6" name="Google Shape;90;p1">
            <a:extLst>
              <a:ext uri="{FF2B5EF4-FFF2-40B4-BE49-F238E27FC236}">
                <a16:creationId xmlns:a16="http://schemas.microsoft.com/office/drawing/2014/main" id="{ED0F32CF-39AE-9DF1-9D3E-76FE5E6BDE19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1;p1">
            <a:extLst>
              <a:ext uri="{FF2B5EF4-FFF2-40B4-BE49-F238E27FC236}">
                <a16:creationId xmlns:a16="http://schemas.microsoft.com/office/drawing/2014/main" id="{85ECA546-E7A5-9231-E778-EC28564F8E00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5CC4D-1970-E428-3703-FD34086CB83E}"/>
              </a:ext>
            </a:extLst>
          </p:cNvPr>
          <p:cNvSpPr txBox="1"/>
          <p:nvPr/>
        </p:nvSpPr>
        <p:spPr>
          <a:xfrm>
            <a:off x="5404896" y="1471986"/>
            <a:ext cx="8381875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Algorithm</a:t>
            </a:r>
          </a:p>
          <a:p>
            <a:pPr marL="571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</a:t>
            </a:r>
          </a:p>
          <a:p>
            <a:pPr marL="571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 and Future Recommendations</a:t>
            </a:r>
          </a:p>
          <a:p>
            <a:pPr marL="5715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2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9CA-0046-163E-F352-A27C2CA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92"/>
            <a:ext cx="10515600" cy="526415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4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new Gestures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 Language Support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4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Image Recognition</a:t>
            </a:r>
            <a:endParaRPr lang="en-US" sz="2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5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9CA-0046-163E-F352-A27C2CA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366" y="193186"/>
            <a:ext cx="10515600" cy="901464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2A051-8A48-468D-9C43-E889785C1F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5" y="1094650"/>
            <a:ext cx="10028434" cy="48408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BC359-430A-4F67-8F25-F3449E2045EF}"/>
              </a:ext>
            </a:extLst>
          </p:cNvPr>
          <p:cNvSpPr txBox="1"/>
          <p:nvPr/>
        </p:nvSpPr>
        <p:spPr>
          <a:xfrm>
            <a:off x="2886313" y="5935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9CA-0046-163E-F352-A27C2CA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92"/>
            <a:ext cx="10515600" cy="901464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FCEC6-AEC5-483F-8732-20FDFD3B00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2995" y="1356759"/>
            <a:ext cx="9596063" cy="45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9CA-0046-163E-F352-A27C2CA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92"/>
            <a:ext cx="10515600" cy="901464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ABA55-D231-477A-921D-61661DCB17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8657"/>
            <a:ext cx="10350357" cy="472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29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9CA-0046-163E-F352-A27C2CA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92"/>
            <a:ext cx="10515600" cy="901464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7C236-34C3-46FE-A649-A42697C09C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1133"/>
            <a:ext cx="9698804" cy="457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22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D7E6EA2-5AA2-3527-3A78-9ECA214C671D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252231AA-55C2-D2C4-C04B-35CA124E9907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2C0E64EE-5226-437A-A97D-50FF90F688BB}"/>
              </a:ext>
            </a:extLst>
          </p:cNvPr>
          <p:cNvSpPr txBox="1">
            <a:spLocks/>
          </p:cNvSpPr>
          <p:nvPr/>
        </p:nvSpPr>
        <p:spPr>
          <a:xfrm>
            <a:off x="2842479" y="2650404"/>
            <a:ext cx="7584000" cy="13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US" sz="8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1955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D8CD-9842-42A9-4539-E2989D35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6618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 Language Detection System is designed to recognize and interpret sign language gestures using Convolutional Neural Networks (CNNs). The system captures hand movements through a camera, analyzing them to translate American Sign Language (ASL) signs into text and then audio.</a:t>
            </a:r>
          </a:p>
        </p:txBody>
      </p:sp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E8473A02-B267-BF73-F234-D5560121023C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74B305A6-2B32-4DEF-91B9-0A3777B87F49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19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FDE8-8868-31E0-AE76-D66EFE6C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312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Speech-impaired individuals used hand signs for communication, creating challenges for hearing individuals to understand.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 like airports often encountered difficulties during verification tasks due to communication gaps.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everyone could learn sign language, highlighting the need for a solution.</a:t>
            </a:r>
          </a:p>
        </p:txBody>
      </p:sp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7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FDE8-8868-31E0-AE76-D66EFE6C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63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desktop application that predicts hand gestures in real time, displays the corresponding words, allows selection from word suggestions, and converts the selected word into speech, enabling seamless and effective communication</a:t>
            </a:r>
          </a:p>
        </p:txBody>
      </p:sp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5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FDE8-8868-31E0-AE76-D66EFE6C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547192"/>
            <a:ext cx="10845800" cy="5274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Processing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Support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Gesture Dataset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Adaptation</a:t>
            </a:r>
          </a:p>
        </p:txBody>
      </p:sp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0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79374-DF06-E489-C821-B8B4DA26ABC7}"/>
              </a:ext>
            </a:extLst>
          </p:cNvPr>
          <p:cNvSpPr txBox="1"/>
          <p:nvPr/>
        </p:nvSpPr>
        <p:spPr>
          <a:xfrm>
            <a:off x="688631" y="735567"/>
            <a:ext cx="703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F770331-0614-05DB-8EB0-795FBE840F2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6090" y="1671955"/>
            <a:ext cx="7621270" cy="45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A9F9F-7CAD-FD2B-C540-989633680522}"/>
              </a:ext>
            </a:extLst>
          </p:cNvPr>
          <p:cNvSpPr txBox="1"/>
          <p:nvPr/>
        </p:nvSpPr>
        <p:spPr>
          <a:xfrm>
            <a:off x="749591" y="436880"/>
            <a:ext cx="703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615AD-BE09-27A6-BAB3-40F874B7F3C0}"/>
              </a:ext>
            </a:extLst>
          </p:cNvPr>
          <p:cNvSpPr txBox="1"/>
          <p:nvPr/>
        </p:nvSpPr>
        <p:spPr>
          <a:xfrm>
            <a:off x="292608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fig: Use Case Diagram of Sign Language Detection System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60761E-E5EF-8CDE-4398-CB0F3F8A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1320801"/>
            <a:ext cx="8321964" cy="4590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1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">
            <a:extLst>
              <a:ext uri="{FF2B5EF4-FFF2-40B4-BE49-F238E27FC236}">
                <a16:creationId xmlns:a16="http://schemas.microsoft.com/office/drawing/2014/main" id="{250B3C70-3F5E-4CE6-474A-4D58433CB7F5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>
            <a:off x="10332720" y="6176963"/>
            <a:ext cx="185928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">
            <a:extLst>
              <a:ext uri="{FF2B5EF4-FFF2-40B4-BE49-F238E27FC236}">
                <a16:creationId xmlns:a16="http://schemas.microsoft.com/office/drawing/2014/main" id="{8985A87D-8A45-A5BF-52A3-45F8AD0A6E1B}"/>
              </a:ext>
            </a:extLst>
          </p:cNvPr>
          <p:cNvPicPr preferRelativeResize="0"/>
          <p:nvPr/>
        </p:nvPicPr>
        <p:blipFill rotWithShape="1">
          <a:blip r:embed="rId2"/>
          <a:srcRect l="16886" t="43568" r="16823" b="38029"/>
          <a:stretch>
            <a:fillRect/>
          </a:stretch>
        </p:blipFill>
        <p:spPr>
          <a:xfrm rot="10800000">
            <a:off x="-7" y="-12887"/>
            <a:ext cx="2286005" cy="5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DA2BE-219E-0E51-EEC4-8BE8DA95791E}"/>
              </a:ext>
            </a:extLst>
          </p:cNvPr>
          <p:cNvSpPr txBox="1"/>
          <p:nvPr/>
        </p:nvSpPr>
        <p:spPr>
          <a:xfrm>
            <a:off x="719111" y="547192"/>
            <a:ext cx="703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E7614-D0BE-4C7B-E119-A7C85AEF7B03}"/>
              </a:ext>
            </a:extLst>
          </p:cNvPr>
          <p:cNvSpPr txBox="1"/>
          <p:nvPr/>
        </p:nvSpPr>
        <p:spPr>
          <a:xfrm>
            <a:off x="2620639" y="6488668"/>
            <a:ext cx="75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" marR="0" indent="-6350" algn="ctr">
              <a:spcBef>
                <a:spcPts val="0"/>
              </a:spcBef>
              <a:spcAft>
                <a:spcPts val="10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Class Diagram of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Detection System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B056E-DF8E-354E-2587-54707A44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1424622"/>
            <a:ext cx="9633527" cy="45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577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Project Final Defense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Description of Algorithm</vt:lpstr>
      <vt:lpstr>Description of Algorithm</vt:lpstr>
      <vt:lpstr>PowerPoint Presentation</vt:lpstr>
      <vt:lpstr>PowerPoint Presentation</vt:lpstr>
      <vt:lpstr>PowerPoint Presentation</vt:lpstr>
      <vt:lpstr>PowerPoint Presentation</vt:lpstr>
      <vt:lpstr>Implementation of Algorithm</vt:lpstr>
      <vt:lpstr>Conclusion and Future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Defense</dc:title>
  <dc:creator>Bishal Maharjan</dc:creator>
  <cp:lastModifiedBy>RG_AK</cp:lastModifiedBy>
  <cp:revision>11</cp:revision>
  <dcterms:created xsi:type="dcterms:W3CDTF">2024-08-22T17:37:31Z</dcterms:created>
  <dcterms:modified xsi:type="dcterms:W3CDTF">2024-10-01T04:01:14Z</dcterms:modified>
</cp:coreProperties>
</file>