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Dosis Light"/>
      <p:regular r:id="rId16"/>
      <p:bold r:id="rId17"/>
    </p:embeddedFont>
    <p:embeddedFont>
      <p:font typeface="Dosis"/>
      <p:regular r:id="rId18"/>
      <p:bold r:id="rId19"/>
    </p:embeddedFont>
    <p:embeddedFont>
      <p:font typeface="Titillium Web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Light-regular.fntdata"/><Relationship Id="rId11" Type="http://schemas.openxmlformats.org/officeDocument/2006/relationships/slide" Target="slides/slide6.xml"/><Relationship Id="rId22" Type="http://schemas.openxmlformats.org/officeDocument/2006/relationships/font" Target="fonts/TitilliumWebLight-italic.fntdata"/><Relationship Id="rId10" Type="http://schemas.openxmlformats.org/officeDocument/2006/relationships/slide" Target="slides/slide5.xml"/><Relationship Id="rId21"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TitilliumWeb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osisLight-bold.fntdata"/><Relationship Id="rId16" Type="http://schemas.openxmlformats.org/officeDocument/2006/relationships/font" Target="fonts/DosisLight-regular.fntdata"/><Relationship Id="rId5" Type="http://schemas.openxmlformats.org/officeDocument/2006/relationships/notesMaster" Target="notesMasters/notesMaster1.xml"/><Relationship Id="rId19" Type="http://schemas.openxmlformats.org/officeDocument/2006/relationships/font" Target="fonts/Dosis-bold.fntdata"/><Relationship Id="rId6" Type="http://schemas.openxmlformats.org/officeDocument/2006/relationships/slide" Target="slides/slide1.xml"/><Relationship Id="rId18" Type="http://schemas.openxmlformats.org/officeDocument/2006/relationships/font" Target="fonts/Dosi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8" name="Shape 3838"/>
        <p:cNvGrpSpPr/>
        <p:nvPr/>
      </p:nvGrpSpPr>
      <p:grpSpPr>
        <a:xfrm>
          <a:off x="0" y="0"/>
          <a:ext cx="0" cy="0"/>
          <a:chOff x="0" y="0"/>
          <a:chExt cx="0" cy="0"/>
        </a:xfrm>
      </p:grpSpPr>
      <p:sp>
        <p:nvSpPr>
          <p:cNvPr id="3839" name="Google Shape;3839;g4837341595_0_3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0" name="Google Shape;3840;g4837341595_0_3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9" name="Shape 3889"/>
        <p:cNvGrpSpPr/>
        <p:nvPr/>
      </p:nvGrpSpPr>
      <p:grpSpPr>
        <a:xfrm>
          <a:off x="0" y="0"/>
          <a:ext cx="0" cy="0"/>
          <a:chOff x="0" y="0"/>
          <a:chExt cx="0" cy="0"/>
        </a:xfrm>
      </p:grpSpPr>
      <p:sp>
        <p:nvSpPr>
          <p:cNvPr id="3890" name="Google Shape;3890;g4837341595_0_3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1" name="Google Shape;3891;g4837341595_0_3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3" name="Shape 3843"/>
        <p:cNvGrpSpPr/>
        <p:nvPr/>
      </p:nvGrpSpPr>
      <p:grpSpPr>
        <a:xfrm>
          <a:off x="0" y="0"/>
          <a:ext cx="0" cy="0"/>
          <a:chOff x="0" y="0"/>
          <a:chExt cx="0" cy="0"/>
        </a:xfrm>
      </p:grpSpPr>
      <p:sp>
        <p:nvSpPr>
          <p:cNvPr id="3844" name="Google Shape;3844;g481d97a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5" name="Google Shape;3845;g481d97a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9" name="Shape 3849"/>
        <p:cNvGrpSpPr/>
        <p:nvPr/>
      </p:nvGrpSpPr>
      <p:grpSpPr>
        <a:xfrm>
          <a:off x="0" y="0"/>
          <a:ext cx="0" cy="0"/>
          <a:chOff x="0" y="0"/>
          <a:chExt cx="0" cy="0"/>
        </a:xfrm>
      </p:grpSpPr>
      <p:sp>
        <p:nvSpPr>
          <p:cNvPr id="3850" name="Google Shape;3850;g4837341595_0_3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1" name="Google Shape;3851;g4837341595_0_3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5" name="Shape 3855"/>
        <p:cNvGrpSpPr/>
        <p:nvPr/>
      </p:nvGrpSpPr>
      <p:grpSpPr>
        <a:xfrm>
          <a:off x="0" y="0"/>
          <a:ext cx="0" cy="0"/>
          <a:chOff x="0" y="0"/>
          <a:chExt cx="0" cy="0"/>
        </a:xfrm>
      </p:grpSpPr>
      <p:sp>
        <p:nvSpPr>
          <p:cNvPr id="3856" name="Google Shape;3856;g4837341595_0_3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7" name="Google Shape;3857;g4837341595_0_3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0" name="Shape 3860"/>
        <p:cNvGrpSpPr/>
        <p:nvPr/>
      </p:nvGrpSpPr>
      <p:grpSpPr>
        <a:xfrm>
          <a:off x="0" y="0"/>
          <a:ext cx="0" cy="0"/>
          <a:chOff x="0" y="0"/>
          <a:chExt cx="0" cy="0"/>
        </a:xfrm>
      </p:grpSpPr>
      <p:sp>
        <p:nvSpPr>
          <p:cNvPr id="3861" name="Google Shape;3861;g4837341595_0_3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2" name="Google Shape;3862;g4837341595_0_3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6" name="Shape 3866"/>
        <p:cNvGrpSpPr/>
        <p:nvPr/>
      </p:nvGrpSpPr>
      <p:grpSpPr>
        <a:xfrm>
          <a:off x="0" y="0"/>
          <a:ext cx="0" cy="0"/>
          <a:chOff x="0" y="0"/>
          <a:chExt cx="0" cy="0"/>
        </a:xfrm>
      </p:grpSpPr>
      <p:sp>
        <p:nvSpPr>
          <p:cNvPr id="3867" name="Google Shape;3867;g4837341595_0_3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8" name="Google Shape;3868;g4837341595_0_3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2" name="Shape 3872"/>
        <p:cNvGrpSpPr/>
        <p:nvPr/>
      </p:nvGrpSpPr>
      <p:grpSpPr>
        <a:xfrm>
          <a:off x="0" y="0"/>
          <a:ext cx="0" cy="0"/>
          <a:chOff x="0" y="0"/>
          <a:chExt cx="0" cy="0"/>
        </a:xfrm>
      </p:grpSpPr>
      <p:sp>
        <p:nvSpPr>
          <p:cNvPr id="3873" name="Google Shape;3873;g481d97a5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4" name="Google Shape;3874;g481d97a5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8" name="Shape 3878"/>
        <p:cNvGrpSpPr/>
        <p:nvPr/>
      </p:nvGrpSpPr>
      <p:grpSpPr>
        <a:xfrm>
          <a:off x="0" y="0"/>
          <a:ext cx="0" cy="0"/>
          <a:chOff x="0" y="0"/>
          <a:chExt cx="0" cy="0"/>
        </a:xfrm>
      </p:grpSpPr>
      <p:sp>
        <p:nvSpPr>
          <p:cNvPr id="3879" name="Google Shape;3879;g4837341595_0_3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0" name="Google Shape;3880;g4837341595_0_3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4" name="Shape 3884"/>
        <p:cNvGrpSpPr/>
        <p:nvPr/>
      </p:nvGrpSpPr>
      <p:grpSpPr>
        <a:xfrm>
          <a:off x="0" y="0"/>
          <a:ext cx="0" cy="0"/>
          <a:chOff x="0" y="0"/>
          <a:chExt cx="0" cy="0"/>
        </a:xfrm>
      </p:grpSpPr>
      <p:sp>
        <p:nvSpPr>
          <p:cNvPr id="3885" name="Google Shape;3885;g4837341595_0_3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6" name="Google Shape;3886;g4837341595_0_3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832" name="Shape 3832"/>
        <p:cNvGrpSpPr/>
        <p:nvPr/>
      </p:nvGrpSpPr>
      <p:grpSpPr>
        <a:xfrm>
          <a:off x="0" y="0"/>
          <a:ext cx="0" cy="0"/>
          <a:chOff x="0" y="0"/>
          <a:chExt cx="0" cy="0"/>
        </a:xfrm>
      </p:grpSpPr>
      <p:sp>
        <p:nvSpPr>
          <p:cNvPr id="3833" name="Google Shape;3833;p1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3"/>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13"/>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836" name="Google Shape;3836;p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600"/>
              </a:spcBef>
              <a:spcAft>
                <a:spcPts val="0"/>
              </a:spcAft>
              <a:buClr>
                <a:schemeClr val="lt1"/>
              </a:buClr>
              <a:buSzPts val="24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3837" name="Google Shape;3837;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1" name="Shape 3841"/>
        <p:cNvGrpSpPr/>
        <p:nvPr/>
      </p:nvGrpSpPr>
      <p:grpSpPr>
        <a:xfrm>
          <a:off x="0" y="0"/>
          <a:ext cx="0" cy="0"/>
          <a:chOff x="0" y="0"/>
          <a:chExt cx="0" cy="0"/>
        </a:xfrm>
      </p:grpSpPr>
      <p:sp>
        <p:nvSpPr>
          <p:cNvPr id="3842" name="Google Shape;3842;p14"/>
          <p:cNvSpPr txBox="1"/>
          <p:nvPr>
            <p:ph type="ctrTitle"/>
          </p:nvPr>
        </p:nvSpPr>
        <p:spPr>
          <a:xfrm>
            <a:off x="762000" y="696425"/>
            <a:ext cx="5396700" cy="27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MNIST Handwritten Digit Recognition</a:t>
            </a:r>
            <a:endParaRPr sz="4800"/>
          </a:p>
          <a:p>
            <a:pPr indent="0" lvl="0" marL="0" rtl="0" algn="l">
              <a:spcBef>
                <a:spcPts val="0"/>
              </a:spcBef>
              <a:spcAft>
                <a:spcPts val="0"/>
              </a:spcAft>
              <a:buNone/>
            </a:pPr>
            <a:r>
              <a:t/>
            </a:r>
            <a:endParaRPr sz="4800"/>
          </a:p>
          <a:p>
            <a:pPr indent="0" lvl="0" marL="0" rtl="0" algn="l">
              <a:spcBef>
                <a:spcPts val="0"/>
              </a:spcBef>
              <a:spcAft>
                <a:spcPts val="0"/>
              </a:spcAft>
              <a:buNone/>
            </a:pPr>
            <a:r>
              <a:rPr b="1" lang="en-GB" sz="1800">
                <a:latin typeface="Dosis"/>
                <a:ea typeface="Dosis"/>
                <a:cs typeface="Dosis"/>
                <a:sym typeface="Dosis"/>
              </a:rPr>
              <a:t>GROUP MEMBERS : </a:t>
            </a:r>
            <a:endParaRPr b="1" sz="1800">
              <a:latin typeface="Dosis"/>
              <a:ea typeface="Dosis"/>
              <a:cs typeface="Dosis"/>
              <a:sym typeface="Dosis"/>
            </a:endParaRPr>
          </a:p>
          <a:p>
            <a:pPr indent="0" lvl="0" marL="0" rtl="0" algn="l">
              <a:spcBef>
                <a:spcPts val="0"/>
              </a:spcBef>
              <a:spcAft>
                <a:spcPts val="0"/>
              </a:spcAft>
              <a:buNone/>
            </a:pPr>
            <a:r>
              <a:rPr lang="en-GB" sz="1800"/>
              <a:t>Sravani Kalangi : 201501104</a:t>
            </a:r>
            <a:endParaRPr sz="1800"/>
          </a:p>
          <a:p>
            <a:pPr indent="0" lvl="0" marL="0" rtl="0" algn="l">
              <a:spcBef>
                <a:spcPts val="0"/>
              </a:spcBef>
              <a:spcAft>
                <a:spcPts val="0"/>
              </a:spcAft>
              <a:buNone/>
            </a:pPr>
            <a:r>
              <a:rPr lang="en-GB" sz="1800"/>
              <a:t>Roshani  : 201601059</a:t>
            </a:r>
            <a:endParaRPr sz="1800"/>
          </a:p>
          <a:p>
            <a:pPr indent="0" lvl="0" marL="0" rtl="0" algn="l">
              <a:spcBef>
                <a:spcPts val="0"/>
              </a:spcBef>
              <a:spcAft>
                <a:spcPts val="0"/>
              </a:spcAft>
              <a:buNone/>
            </a:pPr>
            <a:r>
              <a:rPr lang="en-GB" sz="1800"/>
              <a:t>Samhitha Gundam: 201601065</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2" name="Shape 3892"/>
        <p:cNvGrpSpPr/>
        <p:nvPr/>
      </p:nvGrpSpPr>
      <p:grpSpPr>
        <a:xfrm>
          <a:off x="0" y="0"/>
          <a:ext cx="0" cy="0"/>
          <a:chOff x="0" y="0"/>
          <a:chExt cx="0" cy="0"/>
        </a:xfrm>
      </p:grpSpPr>
      <p:sp>
        <p:nvSpPr>
          <p:cNvPr id="3893" name="Google Shape;3893;p23"/>
          <p:cNvSpPr txBox="1"/>
          <p:nvPr>
            <p:ph idx="1" type="body"/>
          </p:nvPr>
        </p:nvSpPr>
        <p:spPr>
          <a:xfrm>
            <a:off x="1191450" y="1126900"/>
            <a:ext cx="6761100" cy="2980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6" name="Shape 3846"/>
        <p:cNvGrpSpPr/>
        <p:nvPr/>
      </p:nvGrpSpPr>
      <p:grpSpPr>
        <a:xfrm>
          <a:off x="0" y="0"/>
          <a:ext cx="0" cy="0"/>
          <a:chOff x="0" y="0"/>
          <a:chExt cx="0" cy="0"/>
        </a:xfrm>
      </p:grpSpPr>
      <p:sp>
        <p:nvSpPr>
          <p:cNvPr id="3847" name="Google Shape;3847;p1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3848" name="Google Shape;3848;p1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800">
                <a:solidFill>
                  <a:srgbClr val="434343"/>
                </a:solidFill>
              </a:rPr>
              <a:t>MNIST database (</a:t>
            </a:r>
            <a:r>
              <a:rPr lang="en-GB" sz="1800">
                <a:solidFill>
                  <a:srgbClr val="434343"/>
                </a:solidFill>
                <a:highlight>
                  <a:srgbClr val="FFFFFF"/>
                </a:highlight>
              </a:rPr>
              <a:t>Modified National Institute of Standards and Technology database</a:t>
            </a:r>
            <a:r>
              <a:rPr lang="en-GB" sz="1800">
                <a:solidFill>
                  <a:srgbClr val="434343"/>
                </a:solidFill>
              </a:rPr>
              <a:t>)is a large database of handwritten digits that is commonly used for training and image processing system.</a:t>
            </a:r>
            <a:endParaRPr sz="1800">
              <a:solidFill>
                <a:srgbClr val="434343"/>
              </a:solidFill>
            </a:endParaRPr>
          </a:p>
          <a:p>
            <a:pPr indent="0" lvl="0" marL="0" rtl="0" algn="just">
              <a:spcBef>
                <a:spcPts val="600"/>
              </a:spcBef>
              <a:spcAft>
                <a:spcPts val="0"/>
              </a:spcAft>
              <a:buNone/>
            </a:pPr>
            <a:r>
              <a:rPr lang="en-GB" sz="1800">
                <a:solidFill>
                  <a:srgbClr val="434343"/>
                </a:solidFill>
                <a:highlight>
                  <a:srgbClr val="FFFFFF"/>
                </a:highlight>
              </a:rPr>
              <a:t>The MNIST database contains 60,000 training images and 10,000 testing images. Half of the training set and half of the test set were taken from NIST's training dataset, while the other half of the training set and the other half of the test set were taken from NIST's testing dataset</a:t>
            </a:r>
            <a:endParaRPr sz="18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2" name="Shape 3852"/>
        <p:cNvGrpSpPr/>
        <p:nvPr/>
      </p:nvGrpSpPr>
      <p:grpSpPr>
        <a:xfrm>
          <a:off x="0" y="0"/>
          <a:ext cx="0" cy="0"/>
          <a:chOff x="0" y="0"/>
          <a:chExt cx="0" cy="0"/>
        </a:xfrm>
      </p:grpSpPr>
      <p:sp>
        <p:nvSpPr>
          <p:cNvPr id="3853" name="Google Shape;3853;p1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Convolutional Neural Network</a:t>
            </a:r>
            <a:endParaRPr/>
          </a:p>
        </p:txBody>
      </p:sp>
      <p:sp>
        <p:nvSpPr>
          <p:cNvPr id="3854" name="Google Shape;3854;p1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GB" sz="1800"/>
              <a:t>A CNN is an artificial neural network that is used for image and analysis and various other purposes because of its pattern recognition property. A CNN consists of various convolutional layers. Each convolution layer has certain filters that help us determine the pattern. For eg : one type of filter for image analysis can be to determine edges. This filter would be known as edge detector. Similarly some filters will detect corners, circles, squares, birds etc. The deeper the network goes more sophisticated the filters get.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8" name="Shape 3858"/>
        <p:cNvGrpSpPr/>
        <p:nvPr/>
      </p:nvGrpSpPr>
      <p:grpSpPr>
        <a:xfrm>
          <a:off x="0" y="0"/>
          <a:ext cx="0" cy="0"/>
          <a:chOff x="0" y="0"/>
          <a:chExt cx="0" cy="0"/>
        </a:xfrm>
      </p:grpSpPr>
      <p:pic>
        <p:nvPicPr>
          <p:cNvPr id="3859" name="Google Shape;3859;p17"/>
          <p:cNvPicPr preferRelativeResize="0"/>
          <p:nvPr/>
        </p:nvPicPr>
        <p:blipFill>
          <a:blip r:embed="rId3">
            <a:alphaModFix/>
          </a:blip>
          <a:stretch>
            <a:fillRect/>
          </a:stretch>
        </p:blipFill>
        <p:spPr>
          <a:xfrm>
            <a:off x="1409050" y="739375"/>
            <a:ext cx="5852350" cy="353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3" name="Shape 3863"/>
        <p:cNvGrpSpPr/>
        <p:nvPr/>
      </p:nvGrpSpPr>
      <p:grpSpPr>
        <a:xfrm>
          <a:off x="0" y="0"/>
          <a:ext cx="0" cy="0"/>
          <a:chOff x="0" y="0"/>
          <a:chExt cx="0" cy="0"/>
        </a:xfrm>
      </p:grpSpPr>
      <p:sp>
        <p:nvSpPr>
          <p:cNvPr id="3864" name="Google Shape;3864;p1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3865" name="Google Shape;3865;p18"/>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GB" sz="1800"/>
              <a:t>Let us consider a dataset consisting of handwritten digits. The first hidden layer in our model is a convolutional layer. When a convolutional is added the filters that we require must be specified. A filter can be thought of as a relatively small matrix whose number of rows and columns are specified by us. Suppose we take a 3x3 matrix for a filter, then the filter will slide over every 3x3 pixels of the image  and this is known as convolving the image. This image will then be passed to the convolution layer and then pass through other filters. Each time the image is convolved the data is stored and passed on to the layers.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9" name="Shape 3869"/>
        <p:cNvGrpSpPr/>
        <p:nvPr/>
      </p:nvGrpSpPr>
      <p:grpSpPr>
        <a:xfrm>
          <a:off x="0" y="0"/>
          <a:ext cx="0" cy="0"/>
          <a:chOff x="0" y="0"/>
          <a:chExt cx="0" cy="0"/>
        </a:xfrm>
      </p:grpSpPr>
      <p:sp>
        <p:nvSpPr>
          <p:cNvPr id="3870" name="Google Shape;3870;p19"/>
          <p:cNvSpPr txBox="1"/>
          <p:nvPr>
            <p:ph type="title"/>
          </p:nvPr>
        </p:nvSpPr>
        <p:spPr>
          <a:xfrm>
            <a:off x="718300" y="15480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Sequential Model</a:t>
            </a:r>
            <a:endParaRPr/>
          </a:p>
        </p:txBody>
      </p:sp>
      <p:sp>
        <p:nvSpPr>
          <p:cNvPr id="3871" name="Google Shape;3871;p19"/>
          <p:cNvSpPr txBox="1"/>
          <p:nvPr>
            <p:ph idx="1" type="body"/>
          </p:nvPr>
        </p:nvSpPr>
        <p:spPr>
          <a:xfrm>
            <a:off x="718300" y="1081500"/>
            <a:ext cx="6761100" cy="3871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3B55"/>
              </a:buClr>
              <a:buSzPts val="1800"/>
              <a:buAutoNum type="arabicPeriod"/>
            </a:pPr>
            <a:r>
              <a:rPr lang="en-GB" sz="1800">
                <a:solidFill>
                  <a:srgbClr val="003B55"/>
                </a:solidFill>
              </a:rPr>
              <a:t>Convolutional layer with ‘RELU’ activation function and using 32 3x3 filters.</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 </a:t>
            </a:r>
            <a:r>
              <a:rPr lang="en-GB" sz="1800">
                <a:solidFill>
                  <a:srgbClr val="003B55"/>
                </a:solidFill>
              </a:rPr>
              <a:t>Convolutional layer with ‘RELU’ activation function and using 64 3x3 filters.</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Max pooling with pool size 2x2.</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Dropout with 25% of the data.</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Flatten </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Fully connected layer with activation function ‘RELU’ and 128 neurons.</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Dropout with 50% of the data.</a:t>
            </a:r>
            <a:endParaRPr sz="1800">
              <a:solidFill>
                <a:srgbClr val="003B55"/>
              </a:solidFill>
            </a:endParaRPr>
          </a:p>
          <a:p>
            <a:pPr indent="-342900" lvl="0" marL="457200" rtl="0" algn="l">
              <a:spcBef>
                <a:spcPts val="0"/>
              </a:spcBef>
              <a:spcAft>
                <a:spcPts val="0"/>
              </a:spcAft>
              <a:buClr>
                <a:srgbClr val="003B55"/>
              </a:buClr>
              <a:buSzPts val="1800"/>
              <a:buAutoNum type="arabicPeriod"/>
            </a:pPr>
            <a:r>
              <a:rPr lang="en-GB" sz="1800">
                <a:solidFill>
                  <a:srgbClr val="003B55"/>
                </a:solidFill>
              </a:rPr>
              <a:t>Final layer (fully connected) with 10 neurons with softmax functions which gives the final probability.</a:t>
            </a:r>
            <a:endParaRPr sz="1800">
              <a:solidFill>
                <a:srgbClr val="003B5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5" name="Shape 3875"/>
        <p:cNvGrpSpPr/>
        <p:nvPr/>
      </p:nvGrpSpPr>
      <p:grpSpPr>
        <a:xfrm>
          <a:off x="0" y="0"/>
          <a:ext cx="0" cy="0"/>
          <a:chOff x="0" y="0"/>
          <a:chExt cx="0" cy="0"/>
        </a:xfrm>
      </p:grpSpPr>
      <p:sp>
        <p:nvSpPr>
          <p:cNvPr id="3876" name="Google Shape;3876;p20"/>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Training Model</a:t>
            </a:r>
            <a:endParaRPr/>
          </a:p>
        </p:txBody>
      </p:sp>
      <p:sp>
        <p:nvSpPr>
          <p:cNvPr id="3877" name="Google Shape;3877;p20"/>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800">
                <a:solidFill>
                  <a:srgbClr val="434343"/>
                </a:solidFill>
              </a:rPr>
              <a:t>In our project we have written a code using </a:t>
            </a:r>
            <a:r>
              <a:rPr lang="en-GB" sz="1800">
                <a:solidFill>
                  <a:srgbClr val="434343"/>
                </a:solidFill>
              </a:rPr>
              <a:t>the tensorflow </a:t>
            </a:r>
            <a:r>
              <a:rPr lang="en-GB" sz="1800">
                <a:solidFill>
                  <a:srgbClr val="434343"/>
                </a:solidFill>
              </a:rPr>
              <a:t>library in python and trained the model.</a:t>
            </a:r>
            <a:endParaRPr sz="1800">
              <a:solidFill>
                <a:srgbClr val="434343"/>
              </a:solidFill>
            </a:endParaRPr>
          </a:p>
          <a:p>
            <a:pPr indent="0" lvl="0" marL="0" rtl="0" algn="l">
              <a:spcBef>
                <a:spcPts val="600"/>
              </a:spcBef>
              <a:spcAft>
                <a:spcPts val="0"/>
              </a:spcAft>
              <a:buNone/>
            </a:pPr>
            <a:r>
              <a:t/>
            </a:r>
            <a:endParaRPr sz="1800">
              <a:solidFill>
                <a:srgbClr val="434343"/>
              </a:solidFill>
            </a:endParaRPr>
          </a:p>
          <a:p>
            <a:pPr indent="0" lvl="0" marL="0" rtl="0" algn="just">
              <a:spcBef>
                <a:spcPts val="600"/>
              </a:spcBef>
              <a:spcAft>
                <a:spcPts val="0"/>
              </a:spcAft>
              <a:buNone/>
            </a:pPr>
            <a:r>
              <a:rPr lang="en-GB" sz="1800">
                <a:solidFill>
                  <a:srgbClr val="434343"/>
                </a:solidFill>
                <a:highlight>
                  <a:srgbClr val="FFFFFF"/>
                </a:highlight>
              </a:rPr>
              <a:t>The black and white images from NIST were size-normalized and centered to fit into a 28x28 pixel bounding box and anti-aliased, which introduced grayscale levels.</a:t>
            </a:r>
            <a:endParaRPr sz="1800">
              <a:solidFill>
                <a:srgbClr val="434343"/>
              </a:solidFill>
            </a:endParaRPr>
          </a:p>
          <a:p>
            <a:pPr indent="0" lvl="0" marL="0" rtl="0" algn="l">
              <a:spcBef>
                <a:spcPts val="600"/>
              </a:spcBef>
              <a:spcAft>
                <a:spcPts val="0"/>
              </a:spcAft>
              <a:buNone/>
            </a:pPr>
            <a:r>
              <a:rPr lang="en-GB" sz="1800"/>
              <a:t>Accuracy  :-  98.69</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1" name="Shape 3881"/>
        <p:cNvGrpSpPr/>
        <p:nvPr/>
      </p:nvGrpSpPr>
      <p:grpSpPr>
        <a:xfrm>
          <a:off x="0" y="0"/>
          <a:ext cx="0" cy="0"/>
          <a:chOff x="0" y="0"/>
          <a:chExt cx="0" cy="0"/>
        </a:xfrm>
      </p:grpSpPr>
      <p:sp>
        <p:nvSpPr>
          <p:cNvPr id="3882" name="Google Shape;3882;p21"/>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Final Output</a:t>
            </a:r>
            <a:endParaRPr/>
          </a:p>
        </p:txBody>
      </p:sp>
      <p:sp>
        <p:nvSpPr>
          <p:cNvPr id="3883" name="Google Shape;3883;p21"/>
          <p:cNvSpPr txBox="1"/>
          <p:nvPr>
            <p:ph idx="1" type="body"/>
          </p:nvPr>
        </p:nvSpPr>
        <p:spPr>
          <a:xfrm>
            <a:off x="718300" y="1596775"/>
            <a:ext cx="6761100" cy="1202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GB"/>
              <a:t>We import the sequential model into a json file and then further used it for prediction of the handwritten digit input by the user. And for taking in the user input we have made a simple web interface using flask,html and css. </a:t>
            </a:r>
            <a:endParaRPr/>
          </a:p>
          <a:p>
            <a:pPr indent="0" lvl="0" marL="0" rtl="0" algn="l">
              <a:spcBef>
                <a:spcPts val="600"/>
              </a:spcBef>
              <a:spcAft>
                <a:spcPts val="0"/>
              </a:spcAft>
              <a:buClr>
                <a:schemeClr val="dk1"/>
              </a:buClr>
              <a:buSzPts val="1100"/>
              <a:buFont typeface="Arial"/>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7" name="Shape 3887"/>
        <p:cNvGrpSpPr/>
        <p:nvPr/>
      </p:nvGrpSpPr>
      <p:grpSpPr>
        <a:xfrm>
          <a:off x="0" y="0"/>
          <a:ext cx="0" cy="0"/>
          <a:chOff x="0" y="0"/>
          <a:chExt cx="0" cy="0"/>
        </a:xfrm>
      </p:grpSpPr>
      <p:pic>
        <p:nvPicPr>
          <p:cNvPr id="3888" name="Google Shape;3888;p22"/>
          <p:cNvPicPr preferRelativeResize="0"/>
          <p:nvPr/>
        </p:nvPicPr>
        <p:blipFill>
          <a:blip r:embed="rId3">
            <a:alphaModFix/>
          </a:blip>
          <a:stretch>
            <a:fillRect/>
          </a:stretch>
        </p:blipFill>
        <p:spPr>
          <a:xfrm>
            <a:off x="165450" y="253700"/>
            <a:ext cx="8713825" cy="47319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