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Slab"/>
      <p:regular r:id="rId12"/>
      <p:bold r:id="rId13"/>
    </p:embeddedFont>
    <p:embeddedFont>
      <p:font typeface="Roboto Slab Light"/>
      <p:regular r:id="rId14"/>
      <p:bold r:id="rId15"/>
    </p:embeddedFont>
    <p:embeddedFont>
      <p:font typeface="Raleway"/>
      <p:regular r:id="rId16"/>
      <p:bold r:id="rId17"/>
      <p:italic r:id="rId18"/>
      <p:boldItalic r:id="rId19"/>
    </p:embeddedFont>
    <p:embeddedFont>
      <p:font typeface="Pinyon Script"/>
      <p:regular r:id="rId20"/>
    </p:embeddedFont>
    <p:embeddedFont>
      <p:font typeface="Roboto"/>
      <p:regular r:id="rId21"/>
      <p:bold r:id="rId22"/>
      <p:italic r:id="rId23"/>
      <p:boldItalic r:id="rId24"/>
    </p:embeddedFont>
    <p:embeddedFont>
      <p:font typeface="Playfair Display"/>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inyonScript-regular.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erriweather-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Merriweather-boldItalic.fntdata"/><Relationship Id="rId13" Type="http://schemas.openxmlformats.org/officeDocument/2006/relationships/font" Target="fonts/RobotoSlab-bold.fntdata"/><Relationship Id="rId12" Type="http://schemas.openxmlformats.org/officeDocument/2006/relationships/font" Target="fonts/RobotoSlab-regular.fntdata"/><Relationship Id="rId15" Type="http://schemas.openxmlformats.org/officeDocument/2006/relationships/font" Target="fonts/RobotoSlabLight-bold.fntdata"/><Relationship Id="rId14" Type="http://schemas.openxmlformats.org/officeDocument/2006/relationships/font" Target="fonts/RobotoSlabLight-regular.fntdata"/><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4.jpg"/><Relationship Id="rId5" Type="http://schemas.openxmlformats.org/officeDocument/2006/relationships/image" Target="../media/image3.jpg"/><Relationship Id="rId6"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Shape 63"/>
          <p:cNvSpPr txBox="1"/>
          <p:nvPr>
            <p:ph idx="4294967295" type="ctrTitle"/>
          </p:nvPr>
        </p:nvSpPr>
        <p:spPr>
          <a:xfrm>
            <a:off x="1680300" y="260800"/>
            <a:ext cx="5783400" cy="788099"/>
          </a:xfrm>
          <a:prstGeom prst="rect">
            <a:avLst/>
          </a:prstGeom>
        </p:spPr>
        <p:txBody>
          <a:bodyPr anchorCtr="0" anchor="t" bIns="91425" lIns="91425" rIns="91425" tIns="91425">
            <a:noAutofit/>
          </a:bodyPr>
          <a:lstStyle/>
          <a:p>
            <a:pPr lvl="0" algn="r">
              <a:spcBef>
                <a:spcPts val="0"/>
              </a:spcBef>
              <a:buNone/>
            </a:pPr>
            <a:r>
              <a:rPr lang="en-GB" sz="4800"/>
              <a:t>RECIPE HUNT</a:t>
            </a:r>
          </a:p>
        </p:txBody>
      </p:sp>
      <p:pic>
        <p:nvPicPr>
          <p:cNvPr descr="Screen Shot 2017-07-14 at 5.19.43 PM.png" id="64" name="Shape 64"/>
          <p:cNvPicPr preferRelativeResize="0"/>
          <p:nvPr/>
        </p:nvPicPr>
        <p:blipFill>
          <a:blip r:embed="rId4">
            <a:alphaModFix/>
          </a:blip>
          <a:stretch>
            <a:fillRect/>
          </a:stretch>
        </p:blipFill>
        <p:spPr>
          <a:xfrm>
            <a:off x="794700" y="260800"/>
            <a:ext cx="1545300" cy="1218300"/>
          </a:xfrm>
          <a:prstGeom prst="roundRect">
            <a:avLst>
              <a:gd fmla="val 16667" name="adj"/>
            </a:avLst>
          </a:prstGeom>
          <a:noFill/>
          <a:ln cap="flat" cmpd="sng" w="9525">
            <a:solidFill>
              <a:srgbClr val="000000"/>
            </a:solidFill>
            <a:prstDash val="solid"/>
            <a:round/>
            <a:headEnd len="med" w="med" type="none"/>
            <a:tailEnd len="med" w="med" type="none"/>
          </a:ln>
        </p:spPr>
      </p:pic>
      <p:sp>
        <p:nvSpPr>
          <p:cNvPr id="65" name="Shape 65"/>
          <p:cNvSpPr txBox="1"/>
          <p:nvPr/>
        </p:nvSpPr>
        <p:spPr>
          <a:xfrm>
            <a:off x="2538650" y="1136875"/>
            <a:ext cx="4925100" cy="741600"/>
          </a:xfrm>
          <a:prstGeom prst="rect">
            <a:avLst/>
          </a:prstGeom>
          <a:noFill/>
          <a:ln>
            <a:noFill/>
          </a:ln>
        </p:spPr>
        <p:txBody>
          <a:bodyPr anchorCtr="0" anchor="t" bIns="91425" lIns="91425" rIns="91425" tIns="91425">
            <a:noAutofit/>
          </a:bodyPr>
          <a:lstStyle/>
          <a:p>
            <a:pPr lvl="0" algn="r">
              <a:spcBef>
                <a:spcPts val="0"/>
              </a:spcBef>
              <a:buNone/>
            </a:pPr>
            <a:r>
              <a:rPr lang="en-GB" sz="3000">
                <a:solidFill>
                  <a:srgbClr val="FFFFFF"/>
                </a:solidFill>
                <a:latin typeface="Roboto Slab"/>
                <a:ea typeface="Roboto Slab"/>
                <a:cs typeface="Roboto Slab"/>
                <a:sym typeface="Roboto Slab"/>
              </a:rPr>
              <a:t>Team : DA - Crusaders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9" name="Shape 69"/>
        <p:cNvGrpSpPr/>
        <p:nvPr/>
      </p:nvGrpSpPr>
      <p:grpSpPr>
        <a:xfrm>
          <a:off x="0" y="0"/>
          <a:ext cx="0" cy="0"/>
          <a:chOff x="0" y="0"/>
          <a:chExt cx="0" cy="0"/>
        </a:xfrm>
      </p:grpSpPr>
      <p:pic>
        <p:nvPicPr>
          <p:cNvPr descr="Free photo: Ingredients, Apples, Flower, Eggs - Free Image on ..." id="70" name="Shape 70"/>
          <p:cNvPicPr preferRelativeResize="0"/>
          <p:nvPr/>
        </p:nvPicPr>
        <p:blipFill>
          <a:blip r:embed="rId3">
            <a:alphaModFix/>
          </a:blip>
          <a:stretch>
            <a:fillRect/>
          </a:stretch>
        </p:blipFill>
        <p:spPr>
          <a:xfrm>
            <a:off x="251150" y="152400"/>
            <a:ext cx="2750950" cy="2926600"/>
          </a:xfrm>
          <a:prstGeom prst="rect">
            <a:avLst/>
          </a:prstGeom>
          <a:noFill/>
          <a:ln>
            <a:noFill/>
          </a:ln>
        </p:spPr>
      </p:pic>
      <p:pic>
        <p:nvPicPr>
          <p:cNvPr descr="Food Photography · Pexels · Free Stock Photos" id="71" name="Shape 71"/>
          <p:cNvPicPr preferRelativeResize="0"/>
          <p:nvPr/>
        </p:nvPicPr>
        <p:blipFill>
          <a:blip r:embed="rId4">
            <a:alphaModFix/>
          </a:blip>
          <a:stretch>
            <a:fillRect/>
          </a:stretch>
        </p:blipFill>
        <p:spPr>
          <a:xfrm>
            <a:off x="251150" y="3222575"/>
            <a:ext cx="2750949" cy="1826447"/>
          </a:xfrm>
          <a:prstGeom prst="rect">
            <a:avLst/>
          </a:prstGeom>
          <a:noFill/>
          <a:ln>
            <a:noFill/>
          </a:ln>
        </p:spPr>
      </p:pic>
      <p:sp>
        <p:nvSpPr>
          <p:cNvPr id="72" name="Shape 72"/>
          <p:cNvSpPr txBox="1"/>
          <p:nvPr/>
        </p:nvSpPr>
        <p:spPr>
          <a:xfrm>
            <a:off x="3002100" y="1252600"/>
            <a:ext cx="6046200" cy="2926500"/>
          </a:xfrm>
          <a:prstGeom prst="rect">
            <a:avLst/>
          </a:prstGeom>
          <a:noFill/>
          <a:ln>
            <a:noFill/>
          </a:ln>
        </p:spPr>
        <p:txBody>
          <a:bodyPr anchorCtr="0" anchor="t" bIns="91425" lIns="91425" rIns="91425" tIns="91425">
            <a:noAutofit/>
          </a:bodyPr>
          <a:lstStyle/>
          <a:p>
            <a:pPr lvl="0">
              <a:spcBef>
                <a:spcPts val="0"/>
              </a:spcBef>
              <a:buNone/>
            </a:pPr>
            <a:r>
              <a:rPr lang="en-GB" sz="1800">
                <a:latin typeface="Georgia"/>
                <a:ea typeface="Georgia"/>
                <a:cs typeface="Georgia"/>
                <a:sym typeface="Georgia"/>
              </a:rPr>
              <a:t>It happens many a times that we are left with certain ingredients in our fridge and are clueless about what to do with it. Generally most of the times we throw away these materials thus causing wastage of food. But now no need to worry as we have come up with a solution.</a:t>
            </a:r>
          </a:p>
          <a:p>
            <a:pPr lvl="0">
              <a:spcBef>
                <a:spcPts val="0"/>
              </a:spcBef>
              <a:buNone/>
            </a:pPr>
            <a:r>
              <a:t/>
            </a:r>
            <a:endParaRPr sz="1800">
              <a:latin typeface="Georgia"/>
              <a:ea typeface="Georgia"/>
              <a:cs typeface="Georgia"/>
              <a:sym typeface="Georgia"/>
            </a:endParaRPr>
          </a:p>
          <a:p>
            <a:pPr lvl="0">
              <a:spcBef>
                <a:spcPts val="0"/>
              </a:spcBef>
              <a:buNone/>
            </a:pPr>
            <a:r>
              <a:rPr lang="en-GB" sz="1800">
                <a:latin typeface="Georgia"/>
                <a:ea typeface="Georgia"/>
                <a:cs typeface="Georgia"/>
                <a:sym typeface="Georgia"/>
              </a:rPr>
              <a:t>Recipe Hunt provides us the opportunity to use those leftover ingredients to turn them into something really delicious. Just enter the ingredients you are left with and get started.</a:t>
            </a:r>
          </a:p>
        </p:txBody>
      </p:sp>
      <p:sp>
        <p:nvSpPr>
          <p:cNvPr id="73" name="Shape 73"/>
          <p:cNvSpPr txBox="1"/>
          <p:nvPr/>
        </p:nvSpPr>
        <p:spPr>
          <a:xfrm>
            <a:off x="3097800" y="152400"/>
            <a:ext cx="6046200" cy="705300"/>
          </a:xfrm>
          <a:prstGeom prst="rect">
            <a:avLst/>
          </a:prstGeom>
          <a:noFill/>
          <a:ln>
            <a:noFill/>
          </a:ln>
        </p:spPr>
        <p:txBody>
          <a:bodyPr anchorCtr="0" anchor="t" bIns="91425" lIns="91425" rIns="91425" tIns="91425">
            <a:noAutofit/>
          </a:bodyPr>
          <a:lstStyle/>
          <a:p>
            <a:pPr lvl="0" algn="ctr">
              <a:spcBef>
                <a:spcPts val="0"/>
              </a:spcBef>
              <a:buNone/>
            </a:pPr>
            <a:r>
              <a:rPr b="1" lang="en-GB" sz="3000">
                <a:solidFill>
                  <a:srgbClr val="274E13"/>
                </a:solidFill>
                <a:latin typeface="Playfair Display"/>
                <a:ea typeface="Playfair Display"/>
                <a:cs typeface="Playfair Display"/>
                <a:sym typeface="Playfair Display"/>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7" name="Shape 77"/>
        <p:cNvGrpSpPr/>
        <p:nvPr/>
      </p:nvGrpSpPr>
      <p:grpSpPr>
        <a:xfrm>
          <a:off x="0" y="0"/>
          <a:ext cx="0" cy="0"/>
          <a:chOff x="0" y="0"/>
          <a:chExt cx="0" cy="0"/>
        </a:xfrm>
      </p:grpSpPr>
      <p:sp>
        <p:nvSpPr>
          <p:cNvPr id="78" name="Shape 78"/>
          <p:cNvSpPr txBox="1"/>
          <p:nvPr/>
        </p:nvSpPr>
        <p:spPr>
          <a:xfrm>
            <a:off x="142350" y="1028700"/>
            <a:ext cx="8859300" cy="2319900"/>
          </a:xfrm>
          <a:prstGeom prst="rect">
            <a:avLst/>
          </a:prstGeom>
          <a:noFill/>
          <a:ln>
            <a:noFill/>
          </a:ln>
        </p:spPr>
        <p:txBody>
          <a:bodyPr anchorCtr="0" anchor="t" bIns="91425" lIns="91425" rIns="91425" tIns="91425">
            <a:noAutofit/>
          </a:bodyPr>
          <a:lstStyle/>
          <a:p>
            <a:pPr lvl="0">
              <a:spcBef>
                <a:spcPts val="0"/>
              </a:spcBef>
              <a:buNone/>
            </a:pPr>
            <a:r>
              <a:rPr lang="en-GB"/>
              <a:t>In Recipe Hunt we get you some of the best recipes that are easy to prepare and delicious to savour. When a person is left with certain ingredients and they have no idea what to do with them our site helps them by providing a solution.</a:t>
            </a:r>
          </a:p>
          <a:p>
            <a:pPr lvl="0">
              <a:spcBef>
                <a:spcPts val="0"/>
              </a:spcBef>
              <a:buNone/>
            </a:pPr>
            <a:r>
              <a:t/>
            </a:r>
            <a:endParaRPr/>
          </a:p>
          <a:p>
            <a:pPr lvl="0">
              <a:spcBef>
                <a:spcPts val="0"/>
              </a:spcBef>
              <a:buNone/>
            </a:pPr>
            <a:r>
              <a:rPr lang="en-GB"/>
              <a:t>All one needs to do is visit our website and choose the items that they are left with. Then we would find the various recipes that can be made out of those ingredients and provide the audience with instructions to </a:t>
            </a:r>
            <a:r>
              <a:rPr lang="en-GB"/>
              <a:t>prepare</a:t>
            </a:r>
            <a:r>
              <a:rPr lang="en-GB"/>
              <a:t> them.</a:t>
            </a:r>
          </a:p>
          <a:p>
            <a:pPr lvl="0">
              <a:spcBef>
                <a:spcPts val="0"/>
              </a:spcBef>
              <a:buNone/>
            </a:pPr>
            <a:r>
              <a:t/>
            </a:r>
            <a:endParaRPr/>
          </a:p>
          <a:p>
            <a:pPr lvl="0">
              <a:spcBef>
                <a:spcPts val="0"/>
              </a:spcBef>
              <a:buNone/>
            </a:pPr>
            <a:r>
              <a:rPr lang="en-GB"/>
              <a:t>If anyone has a new recipe he/she can also put up their recipes on our website so that others can also get a chance to enjoy it.</a:t>
            </a:r>
          </a:p>
        </p:txBody>
      </p:sp>
      <p:sp>
        <p:nvSpPr>
          <p:cNvPr id="79" name="Shape 79"/>
          <p:cNvSpPr txBox="1"/>
          <p:nvPr/>
        </p:nvSpPr>
        <p:spPr>
          <a:xfrm>
            <a:off x="186600" y="167925"/>
            <a:ext cx="8770800" cy="705300"/>
          </a:xfrm>
          <a:prstGeom prst="rect">
            <a:avLst/>
          </a:prstGeom>
          <a:noFill/>
          <a:ln>
            <a:noFill/>
          </a:ln>
        </p:spPr>
        <p:txBody>
          <a:bodyPr anchorCtr="0" anchor="t" bIns="91425" lIns="91425" rIns="91425" tIns="91425">
            <a:noAutofit/>
          </a:bodyPr>
          <a:lstStyle/>
          <a:p>
            <a:pPr lvl="0">
              <a:spcBef>
                <a:spcPts val="0"/>
              </a:spcBef>
              <a:buNone/>
            </a:pPr>
            <a:r>
              <a:rPr lang="en-GB" sz="3600">
                <a:solidFill>
                  <a:srgbClr val="990000"/>
                </a:solidFill>
                <a:latin typeface="Merriweather"/>
                <a:ea typeface="Merriweather"/>
                <a:cs typeface="Merriweather"/>
                <a:sym typeface="Merriweather"/>
              </a:rPr>
              <a:t>SOLUTION TO THE PROBLEM</a:t>
            </a:r>
            <a:r>
              <a:rPr lang="en-GB" sz="3600">
                <a:solidFill>
                  <a:srgbClr val="783F04"/>
                </a:solidFill>
                <a:latin typeface="Merriweather"/>
                <a:ea typeface="Merriweather"/>
                <a:cs typeface="Merriweather"/>
                <a:sym typeface="Merriweather"/>
              </a:rPr>
              <a:t> </a:t>
            </a:r>
          </a:p>
        </p:txBody>
      </p:sp>
      <p:pic>
        <p:nvPicPr>
          <p:cNvPr descr="Restaurant Images &amp;amp; Restaurant Stock Photos · Pexels · Free Stock ..." id="80" name="Shape 80"/>
          <p:cNvPicPr preferRelativeResize="0"/>
          <p:nvPr/>
        </p:nvPicPr>
        <p:blipFill>
          <a:blip r:embed="rId3">
            <a:alphaModFix/>
          </a:blip>
          <a:stretch>
            <a:fillRect/>
          </a:stretch>
        </p:blipFill>
        <p:spPr>
          <a:xfrm>
            <a:off x="10025" y="3401000"/>
            <a:ext cx="2225821" cy="1648024"/>
          </a:xfrm>
          <a:prstGeom prst="rect">
            <a:avLst/>
          </a:prstGeom>
          <a:noFill/>
          <a:ln>
            <a:noFill/>
          </a:ln>
        </p:spPr>
      </p:pic>
      <p:pic>
        <p:nvPicPr>
          <p:cNvPr descr="Free photo Lunch Homemade Vegetarian Healthy Tomato Soup - Max Pixel" id="81" name="Shape 81"/>
          <p:cNvPicPr preferRelativeResize="0"/>
          <p:nvPr/>
        </p:nvPicPr>
        <p:blipFill>
          <a:blip r:embed="rId4">
            <a:alphaModFix/>
          </a:blip>
          <a:stretch>
            <a:fillRect/>
          </a:stretch>
        </p:blipFill>
        <p:spPr>
          <a:xfrm>
            <a:off x="2309325" y="3401000"/>
            <a:ext cx="2456299" cy="1648024"/>
          </a:xfrm>
          <a:prstGeom prst="rect">
            <a:avLst/>
          </a:prstGeom>
          <a:noFill/>
          <a:ln>
            <a:noFill/>
          </a:ln>
        </p:spPr>
      </p:pic>
      <p:pic>
        <p:nvPicPr>
          <p:cNvPr descr="Vietnamese Spring rolls | stu_spivack | Flickr" id="82" name="Shape 82"/>
          <p:cNvPicPr preferRelativeResize="0"/>
          <p:nvPr/>
        </p:nvPicPr>
        <p:blipFill>
          <a:blip r:embed="rId5">
            <a:alphaModFix/>
          </a:blip>
          <a:stretch>
            <a:fillRect/>
          </a:stretch>
        </p:blipFill>
        <p:spPr>
          <a:xfrm>
            <a:off x="4839100" y="3401000"/>
            <a:ext cx="2162350" cy="1648025"/>
          </a:xfrm>
          <a:prstGeom prst="rect">
            <a:avLst/>
          </a:prstGeom>
          <a:noFill/>
          <a:ln>
            <a:noFill/>
          </a:ln>
        </p:spPr>
      </p:pic>
      <p:pic>
        <p:nvPicPr>
          <p:cNvPr descr="File:Chicken Tikka.jpg - Wikipedia" id="83" name="Shape 83"/>
          <p:cNvPicPr preferRelativeResize="0"/>
          <p:nvPr/>
        </p:nvPicPr>
        <p:blipFill>
          <a:blip r:embed="rId6">
            <a:alphaModFix/>
          </a:blip>
          <a:stretch>
            <a:fillRect/>
          </a:stretch>
        </p:blipFill>
        <p:spPr>
          <a:xfrm>
            <a:off x="7074925" y="3400999"/>
            <a:ext cx="2069073" cy="1648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EBEBE"/>
            </a:gs>
          </a:gsLst>
          <a:path path="circle">
            <a:fillToRect b="50%" l="50%" r="50%" t="50%"/>
          </a:path>
          <a:tileRect/>
        </a:gradFill>
      </p:bgPr>
    </p:bg>
    <p:spTree>
      <p:nvGrpSpPr>
        <p:cNvPr id="87" name="Shape 87"/>
        <p:cNvGrpSpPr/>
        <p:nvPr/>
      </p:nvGrpSpPr>
      <p:grpSpPr>
        <a:xfrm>
          <a:off x="0" y="0"/>
          <a:ext cx="0" cy="0"/>
          <a:chOff x="0" y="0"/>
          <a:chExt cx="0" cy="0"/>
        </a:xfrm>
      </p:grpSpPr>
      <p:sp>
        <p:nvSpPr>
          <p:cNvPr id="88" name="Shape 88"/>
          <p:cNvSpPr txBox="1"/>
          <p:nvPr/>
        </p:nvSpPr>
        <p:spPr>
          <a:xfrm>
            <a:off x="215100" y="151250"/>
            <a:ext cx="8713800" cy="677700"/>
          </a:xfrm>
          <a:prstGeom prst="rect">
            <a:avLst/>
          </a:prstGeom>
          <a:noFill/>
          <a:ln>
            <a:noFill/>
          </a:ln>
        </p:spPr>
        <p:txBody>
          <a:bodyPr anchorCtr="0" anchor="t" bIns="91425" lIns="91425" rIns="91425" tIns="91425">
            <a:noAutofit/>
          </a:bodyPr>
          <a:lstStyle/>
          <a:p>
            <a:pPr lvl="0">
              <a:spcBef>
                <a:spcPts val="0"/>
              </a:spcBef>
              <a:buNone/>
            </a:pPr>
            <a:r>
              <a:rPr b="1" lang="en-GB" sz="3000">
                <a:solidFill>
                  <a:srgbClr val="351C75"/>
                </a:solidFill>
                <a:latin typeface="Raleway"/>
                <a:ea typeface="Raleway"/>
                <a:cs typeface="Raleway"/>
                <a:sym typeface="Raleway"/>
              </a:rPr>
              <a:t>BUSINESS MODEL</a:t>
            </a:r>
          </a:p>
        </p:txBody>
      </p:sp>
      <p:sp>
        <p:nvSpPr>
          <p:cNvPr id="89" name="Shape 89"/>
          <p:cNvSpPr txBox="1"/>
          <p:nvPr/>
        </p:nvSpPr>
        <p:spPr>
          <a:xfrm>
            <a:off x="302550" y="828950"/>
            <a:ext cx="8626200" cy="41379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har char="●"/>
            </a:pPr>
            <a:r>
              <a:rPr lang="en-GB"/>
              <a:t>We plan on promoting various renowned restaurant chains who can put up their recipes up here and also sponsor us.</a:t>
            </a:r>
          </a:p>
          <a:p>
            <a:pPr lvl="0" rtl="0">
              <a:lnSpc>
                <a:spcPct val="115000"/>
              </a:lnSpc>
              <a:spcBef>
                <a:spcPts val="0"/>
              </a:spcBef>
              <a:buNone/>
            </a:pPr>
            <a:r>
              <a:t/>
            </a:r>
            <a:endParaRPr/>
          </a:p>
          <a:p>
            <a:pPr indent="-228600" lvl="0" marL="457200" rtl="0">
              <a:lnSpc>
                <a:spcPct val="115000"/>
              </a:lnSpc>
              <a:spcBef>
                <a:spcPts val="0"/>
              </a:spcBef>
              <a:buChar char="●"/>
            </a:pPr>
            <a:r>
              <a:rPr lang="en-GB"/>
              <a:t>We even give an option for different restaurants to put up their menus so that people can take a quick glimpse at them and get an idea of what the restaurant serves.</a:t>
            </a:r>
          </a:p>
          <a:p>
            <a:pPr indent="0" lvl="0" marL="457200" rtl="0">
              <a:lnSpc>
                <a:spcPct val="115000"/>
              </a:lnSpc>
              <a:spcBef>
                <a:spcPts val="0"/>
              </a:spcBef>
              <a:buNone/>
            </a:pPr>
            <a:r>
              <a:rPr lang="en-GB"/>
              <a:t>For each restaurant tie up we plan to take </a:t>
            </a:r>
            <a:r>
              <a:rPr b="1" lang="en-GB"/>
              <a:t>2.5</a:t>
            </a:r>
            <a:r>
              <a:rPr b="1" lang="en-GB"/>
              <a:t> % </a:t>
            </a:r>
            <a:r>
              <a:rPr lang="en-GB"/>
              <a:t>of their profit into account ( for promoting their restaurant chain).</a:t>
            </a:r>
          </a:p>
          <a:p>
            <a:pPr indent="0" lvl="0" marL="457200" rtl="0">
              <a:lnSpc>
                <a:spcPct val="115000"/>
              </a:lnSpc>
              <a:spcBef>
                <a:spcPts val="0"/>
              </a:spcBef>
              <a:buNone/>
            </a:pPr>
            <a:r>
              <a:t/>
            </a:r>
            <a:endParaRPr/>
          </a:p>
          <a:p>
            <a:pPr indent="-228600" lvl="0" marL="457200" rtl="0">
              <a:lnSpc>
                <a:spcPct val="115000"/>
              </a:lnSpc>
              <a:spcBef>
                <a:spcPts val="0"/>
              </a:spcBef>
              <a:buChar char="●"/>
            </a:pPr>
            <a:r>
              <a:rPr lang="en-GB"/>
              <a:t>We also can have tie ups with renowned chefs where they can put up their recipes and tutorials.</a:t>
            </a:r>
          </a:p>
          <a:p>
            <a:pPr lvl="0" rtl="0">
              <a:lnSpc>
                <a:spcPct val="115000"/>
              </a:lnSpc>
              <a:spcBef>
                <a:spcPts val="0"/>
              </a:spcBef>
              <a:buNone/>
            </a:pPr>
            <a:r>
              <a:t/>
            </a:r>
            <a:endParaRPr/>
          </a:p>
          <a:p>
            <a:pPr indent="-228600" lvl="0" marL="457200" rtl="0">
              <a:lnSpc>
                <a:spcPct val="115000"/>
              </a:lnSpc>
              <a:spcBef>
                <a:spcPts val="0"/>
              </a:spcBef>
              <a:buChar char="●"/>
            </a:pPr>
            <a:r>
              <a:rPr lang="en-GB"/>
              <a:t>Also new chefs who have just stepped into this industry can join us and get an introduction to the workspace.</a:t>
            </a:r>
          </a:p>
          <a:p>
            <a:pPr lvl="0">
              <a:lnSpc>
                <a:spcPct val="115000"/>
              </a:lnSpc>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3" name="Shape 93"/>
        <p:cNvGrpSpPr/>
        <p:nvPr/>
      </p:nvGrpSpPr>
      <p:grpSpPr>
        <a:xfrm>
          <a:off x="0" y="0"/>
          <a:ext cx="0" cy="0"/>
          <a:chOff x="0" y="0"/>
          <a:chExt cx="0" cy="0"/>
        </a:xfrm>
      </p:grpSpPr>
      <p:pic>
        <p:nvPicPr>
          <p:cNvPr descr="Free illustration: Customer Service - Free Image on Pixabay - 1433639" id="94" name="Shape 94"/>
          <p:cNvPicPr preferRelativeResize="0"/>
          <p:nvPr/>
        </p:nvPicPr>
        <p:blipFill>
          <a:blip r:embed="rId3">
            <a:alphaModFix/>
          </a:blip>
          <a:stretch>
            <a:fillRect/>
          </a:stretch>
        </p:blipFill>
        <p:spPr>
          <a:xfrm>
            <a:off x="152400" y="152400"/>
            <a:ext cx="4838700" cy="4838700"/>
          </a:xfrm>
          <a:prstGeom prst="rect">
            <a:avLst/>
          </a:prstGeom>
          <a:noFill/>
          <a:ln>
            <a:noFill/>
          </a:ln>
        </p:spPr>
      </p:pic>
      <p:sp>
        <p:nvSpPr>
          <p:cNvPr id="95" name="Shape 95"/>
          <p:cNvSpPr txBox="1"/>
          <p:nvPr/>
        </p:nvSpPr>
        <p:spPr>
          <a:xfrm>
            <a:off x="4267200" y="152400"/>
            <a:ext cx="4648200" cy="1200300"/>
          </a:xfrm>
          <a:prstGeom prst="rect">
            <a:avLst/>
          </a:prstGeom>
          <a:noFill/>
          <a:ln>
            <a:noFill/>
          </a:ln>
        </p:spPr>
        <p:txBody>
          <a:bodyPr anchorCtr="0" anchor="t" bIns="91425" lIns="91425" rIns="91425" tIns="91425">
            <a:noAutofit/>
          </a:bodyPr>
          <a:lstStyle/>
          <a:p>
            <a:pPr lvl="0" algn="ctr">
              <a:spcBef>
                <a:spcPts val="0"/>
              </a:spcBef>
              <a:buNone/>
            </a:pPr>
            <a:r>
              <a:rPr lang="en-GB" sz="3600">
                <a:latin typeface="Roboto Slab Light"/>
                <a:ea typeface="Roboto Slab Light"/>
                <a:cs typeface="Roboto Slab Light"/>
                <a:sym typeface="Roboto Slab Light"/>
              </a:rPr>
              <a:t>How do we plan to attract customers?</a:t>
            </a:r>
          </a:p>
        </p:txBody>
      </p:sp>
      <p:sp>
        <p:nvSpPr>
          <p:cNvPr id="96" name="Shape 96"/>
          <p:cNvSpPr txBox="1"/>
          <p:nvPr/>
        </p:nvSpPr>
        <p:spPr>
          <a:xfrm>
            <a:off x="4689650" y="1311100"/>
            <a:ext cx="4225800" cy="36801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har char="●"/>
            </a:pPr>
            <a:r>
              <a:rPr lang="en-GB"/>
              <a:t>We plan to give offers to restaurants who will be tying up with us.(such as free membership for one year)</a:t>
            </a:r>
          </a:p>
          <a:p>
            <a:pPr lvl="0" rtl="0">
              <a:lnSpc>
                <a:spcPct val="115000"/>
              </a:lnSpc>
              <a:spcBef>
                <a:spcPts val="0"/>
              </a:spcBef>
              <a:buNone/>
            </a:pPr>
            <a:r>
              <a:t/>
            </a:r>
            <a:endParaRPr/>
          </a:p>
          <a:p>
            <a:pPr indent="-228600" lvl="0" marL="457200" rtl="0">
              <a:lnSpc>
                <a:spcPct val="115000"/>
              </a:lnSpc>
              <a:spcBef>
                <a:spcPts val="0"/>
              </a:spcBef>
              <a:buChar char="●"/>
            </a:pPr>
            <a:r>
              <a:rPr lang="en-GB"/>
              <a:t>Secondly , we would also give opportunities to new chefs to promote themselves.</a:t>
            </a:r>
          </a:p>
          <a:p>
            <a:pPr lvl="0" rtl="0">
              <a:lnSpc>
                <a:spcPct val="115000"/>
              </a:lnSpc>
              <a:spcBef>
                <a:spcPts val="0"/>
              </a:spcBef>
              <a:buNone/>
            </a:pPr>
            <a:r>
              <a:t/>
            </a:r>
            <a:endParaRPr/>
          </a:p>
          <a:p>
            <a:pPr indent="-228600" lvl="0" marL="457200">
              <a:lnSpc>
                <a:spcPct val="115000"/>
              </a:lnSpc>
              <a:spcBef>
                <a:spcPts val="0"/>
              </a:spcBef>
              <a:buChar char="●"/>
            </a:pPr>
            <a:r>
              <a:rPr lang="en-GB"/>
              <a:t>We also plan on giving special vouchers of our sponsor restaurants, and prizes such as best recipe of the month etc.</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0" name="Shape 100"/>
        <p:cNvGrpSpPr/>
        <p:nvPr/>
      </p:nvGrpSpPr>
      <p:grpSpPr>
        <a:xfrm>
          <a:off x="0" y="0"/>
          <a:ext cx="0" cy="0"/>
          <a:chOff x="0" y="0"/>
          <a:chExt cx="0" cy="0"/>
        </a:xfrm>
      </p:grpSpPr>
      <p:sp>
        <p:nvSpPr>
          <p:cNvPr id="101" name="Shape 101"/>
          <p:cNvSpPr txBox="1"/>
          <p:nvPr/>
        </p:nvSpPr>
        <p:spPr>
          <a:xfrm>
            <a:off x="1384950" y="231900"/>
            <a:ext cx="6374100" cy="32880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lgn="just">
              <a:spcBef>
                <a:spcPts val="0"/>
              </a:spcBef>
              <a:buNone/>
            </a:pPr>
            <a:r>
              <a:rPr lang="en-GB" sz="3000">
                <a:latin typeface="Roboto Slab Light"/>
                <a:ea typeface="Roboto Slab Light"/>
                <a:cs typeface="Roboto Slab Light"/>
                <a:sym typeface="Roboto Slab Light"/>
              </a:rPr>
              <a:t>In the end we would like to say that Recipe Hunt provides you the platform to learn and hunt new recipes. It also ensures that you don’t throw away the leftovers but give them a new makeover.</a:t>
            </a:r>
          </a:p>
          <a:p>
            <a:pPr lvl="0" algn="ctr">
              <a:spcBef>
                <a:spcPts val="0"/>
              </a:spcBef>
              <a:buNone/>
            </a:pPr>
            <a:r>
              <a:rPr lang="en-GB" sz="2400">
                <a:solidFill>
                  <a:srgbClr val="CC0000"/>
                </a:solidFill>
                <a:latin typeface="Roboto Slab"/>
                <a:ea typeface="Roboto Slab"/>
                <a:cs typeface="Roboto Slab"/>
                <a:sym typeface="Roboto Slab"/>
              </a:rPr>
              <a:t>Because anyone can cook!</a:t>
            </a:r>
          </a:p>
        </p:txBody>
      </p:sp>
      <p:sp>
        <p:nvSpPr>
          <p:cNvPr id="102" name="Shape 102"/>
          <p:cNvSpPr txBox="1"/>
          <p:nvPr/>
        </p:nvSpPr>
        <p:spPr>
          <a:xfrm>
            <a:off x="1384950" y="3620625"/>
            <a:ext cx="6374100" cy="1321200"/>
          </a:xfrm>
          <a:prstGeom prst="rect">
            <a:avLst/>
          </a:prstGeom>
          <a:noFill/>
          <a:ln>
            <a:noFill/>
          </a:ln>
        </p:spPr>
        <p:txBody>
          <a:bodyPr anchorCtr="0" anchor="t" bIns="91425" lIns="91425" rIns="91425" tIns="91425">
            <a:noAutofit/>
          </a:bodyPr>
          <a:lstStyle/>
          <a:p>
            <a:pPr lvl="0" algn="ctr">
              <a:spcBef>
                <a:spcPts val="0"/>
              </a:spcBef>
              <a:buNone/>
            </a:pPr>
            <a:r>
              <a:rPr lang="en-GB" sz="6000">
                <a:solidFill>
                  <a:srgbClr val="1155CC"/>
                </a:solidFill>
                <a:latin typeface="Pinyon Script"/>
                <a:ea typeface="Pinyon Script"/>
                <a:cs typeface="Pinyon Script"/>
                <a:sym typeface="Pinyon Script"/>
              </a:rPr>
              <a:t>Thank You!</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lin ang="5400012" scaled="0"/>
        </a:gradFill>
      </p:bgPr>
    </p:bg>
    <p:spTree>
      <p:nvGrpSpPr>
        <p:cNvPr id="106" name="Shape 106"/>
        <p:cNvGrpSpPr/>
        <p:nvPr/>
      </p:nvGrpSpPr>
      <p:grpSpPr>
        <a:xfrm>
          <a:off x="0" y="0"/>
          <a:ext cx="0" cy="0"/>
          <a:chOff x="0" y="0"/>
          <a:chExt cx="0" cy="0"/>
        </a:xfrm>
      </p:grpSpPr>
      <p:sp>
        <p:nvSpPr>
          <p:cNvPr id="107" name="Shape 107"/>
          <p:cNvSpPr txBox="1"/>
          <p:nvPr/>
        </p:nvSpPr>
        <p:spPr>
          <a:xfrm>
            <a:off x="1667400" y="342875"/>
            <a:ext cx="5809200" cy="3681000"/>
          </a:xfrm>
          <a:prstGeom prst="rect">
            <a:avLst/>
          </a:prstGeom>
          <a:noFill/>
          <a:ln cap="flat" cmpd="sng" w="19050">
            <a:solidFill>
              <a:srgbClr val="741B47"/>
            </a:solidFill>
            <a:prstDash val="dashDot"/>
            <a:round/>
            <a:headEnd len="med" w="med" type="none"/>
            <a:tailEnd len="med" w="med" type="none"/>
          </a:ln>
        </p:spPr>
        <p:txBody>
          <a:bodyPr anchorCtr="0" anchor="t" bIns="91425" lIns="91425" rIns="91425" tIns="91425">
            <a:noAutofit/>
          </a:bodyPr>
          <a:lstStyle/>
          <a:p>
            <a:pPr lvl="0">
              <a:spcBef>
                <a:spcPts val="0"/>
              </a:spcBef>
              <a:buNone/>
            </a:pPr>
            <a:r>
              <a:rPr lang="en-GB" sz="3000">
                <a:latin typeface="Roboto Slab Light"/>
                <a:ea typeface="Roboto Slab Light"/>
                <a:cs typeface="Roboto Slab Light"/>
                <a:sym typeface="Roboto Slab Light"/>
              </a:rPr>
              <a:t>TEAM MEMBERS</a:t>
            </a:r>
          </a:p>
          <a:p>
            <a:pPr lvl="0">
              <a:spcBef>
                <a:spcPts val="0"/>
              </a:spcBef>
              <a:buNone/>
            </a:pPr>
            <a:r>
              <a:t/>
            </a:r>
            <a:endParaRPr sz="3000">
              <a:latin typeface="Roboto Slab Light"/>
              <a:ea typeface="Roboto Slab Light"/>
              <a:cs typeface="Roboto Slab Light"/>
              <a:sym typeface="Roboto Slab Light"/>
            </a:endParaRPr>
          </a:p>
          <a:p>
            <a:pPr indent="-381000" lvl="0" marL="457200">
              <a:spcBef>
                <a:spcPts val="0"/>
              </a:spcBef>
              <a:buClr>
                <a:srgbClr val="741B47"/>
              </a:buClr>
              <a:buSzPct val="100000"/>
              <a:buFont typeface="Roboto Slab"/>
              <a:buChar char="●"/>
            </a:pPr>
            <a:r>
              <a:rPr lang="en-GB" sz="2400">
                <a:solidFill>
                  <a:srgbClr val="741B47"/>
                </a:solidFill>
                <a:latin typeface="Roboto Slab"/>
                <a:ea typeface="Roboto Slab"/>
                <a:cs typeface="Roboto Slab"/>
                <a:sym typeface="Roboto Slab"/>
              </a:rPr>
              <a:t>ADARSH MISRA</a:t>
            </a:r>
          </a:p>
          <a:p>
            <a:pPr lvl="0">
              <a:spcBef>
                <a:spcPts val="0"/>
              </a:spcBef>
              <a:buNone/>
            </a:pPr>
            <a:r>
              <a:t/>
            </a:r>
            <a:endParaRPr sz="2400">
              <a:solidFill>
                <a:srgbClr val="741B47"/>
              </a:solidFill>
              <a:latin typeface="Roboto Slab"/>
              <a:ea typeface="Roboto Slab"/>
              <a:cs typeface="Roboto Slab"/>
              <a:sym typeface="Roboto Slab"/>
            </a:endParaRPr>
          </a:p>
          <a:p>
            <a:pPr indent="-381000" lvl="0" marL="457200">
              <a:spcBef>
                <a:spcPts val="0"/>
              </a:spcBef>
              <a:buClr>
                <a:srgbClr val="741B47"/>
              </a:buClr>
              <a:buSzPct val="100000"/>
              <a:buFont typeface="Roboto Slab"/>
              <a:buChar char="●"/>
            </a:pPr>
            <a:r>
              <a:rPr lang="en-GB" sz="2400">
                <a:solidFill>
                  <a:srgbClr val="741B47"/>
                </a:solidFill>
                <a:latin typeface="Roboto Slab"/>
                <a:ea typeface="Roboto Slab"/>
                <a:cs typeface="Roboto Slab"/>
                <a:sym typeface="Roboto Slab"/>
              </a:rPr>
              <a:t>NISHI DOSHI</a:t>
            </a:r>
          </a:p>
          <a:p>
            <a:pPr lvl="0">
              <a:spcBef>
                <a:spcPts val="0"/>
              </a:spcBef>
              <a:buNone/>
            </a:pPr>
            <a:r>
              <a:t/>
            </a:r>
            <a:endParaRPr sz="2400">
              <a:solidFill>
                <a:srgbClr val="741B47"/>
              </a:solidFill>
              <a:latin typeface="Roboto Slab"/>
              <a:ea typeface="Roboto Slab"/>
              <a:cs typeface="Roboto Slab"/>
              <a:sym typeface="Roboto Slab"/>
            </a:endParaRPr>
          </a:p>
          <a:p>
            <a:pPr indent="-381000" lvl="0" marL="457200">
              <a:spcBef>
                <a:spcPts val="0"/>
              </a:spcBef>
              <a:buClr>
                <a:srgbClr val="741B47"/>
              </a:buClr>
              <a:buSzPct val="100000"/>
              <a:buFont typeface="Roboto Slab"/>
              <a:buChar char="●"/>
            </a:pPr>
            <a:r>
              <a:rPr lang="en-GB" sz="2400">
                <a:solidFill>
                  <a:srgbClr val="741B47"/>
                </a:solidFill>
                <a:latin typeface="Roboto Slab"/>
                <a:ea typeface="Roboto Slab"/>
                <a:cs typeface="Roboto Slab"/>
                <a:sym typeface="Roboto Slab"/>
              </a:rPr>
              <a:t>ROHAN DHANWANI</a:t>
            </a:r>
          </a:p>
          <a:p>
            <a:pPr lvl="0">
              <a:spcBef>
                <a:spcPts val="0"/>
              </a:spcBef>
              <a:buNone/>
            </a:pPr>
            <a:r>
              <a:t/>
            </a:r>
            <a:endParaRPr sz="2400">
              <a:solidFill>
                <a:srgbClr val="741B47"/>
              </a:solidFill>
              <a:latin typeface="Roboto Slab"/>
              <a:ea typeface="Roboto Slab"/>
              <a:cs typeface="Roboto Slab"/>
              <a:sym typeface="Roboto Slab"/>
            </a:endParaRPr>
          </a:p>
          <a:p>
            <a:pPr indent="-381000" lvl="0" marL="457200">
              <a:spcBef>
                <a:spcPts val="0"/>
              </a:spcBef>
              <a:buClr>
                <a:srgbClr val="741B47"/>
              </a:buClr>
              <a:buSzPct val="100000"/>
              <a:buFont typeface="Roboto Slab"/>
              <a:buChar char="●"/>
            </a:pPr>
            <a:r>
              <a:rPr lang="en-GB" sz="2400">
                <a:solidFill>
                  <a:srgbClr val="741B47"/>
                </a:solidFill>
                <a:latin typeface="Roboto Slab"/>
                <a:ea typeface="Roboto Slab"/>
                <a:cs typeface="Roboto Slab"/>
                <a:sym typeface="Roboto Slab"/>
              </a:rPr>
              <a:t>ROSHANI R</a:t>
            </a: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