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73146" autoAdjust="0"/>
  </p:normalViewPr>
  <p:slideViewPr>
    <p:cSldViewPr>
      <p:cViewPr>
        <p:scale>
          <a:sx n="50" d="100"/>
          <a:sy n="50" d="100"/>
        </p:scale>
        <p:origin x="76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487906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50014" y="3305349"/>
            <a:ext cx="6345359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Category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1104901"/>
            <a:ext cx="8673443" cy="4808090"/>
            <a:chOff x="0" y="0"/>
            <a:chExt cx="11564591" cy="405885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760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19949" y="3238500"/>
            <a:ext cx="7569230" cy="444682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AutoShape 31"/>
          <p:cNvSpPr/>
          <p:nvPr/>
        </p:nvSpPr>
        <p:spPr>
          <a:xfrm>
            <a:off x="8931974" y="3603914"/>
            <a:ext cx="7145179" cy="3429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Company Overview: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Introduce Social Buzz as the fastest growing unicorn in the industry.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Purpose: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Outline that Accenture is partnering with Social Buzz to scale globally by auditing big data practices, analyzing top content categories, and recommending strategies for a successful IPO.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n-US"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08904" y="40615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31194" y="753261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724F91A-2EFC-EE35-DE9E-2C627507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927" y="3351110"/>
            <a:ext cx="70866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Massive Data Volume: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Over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100,000 posts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are generated daily on Social Buzz.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This equates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36.5 million posts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in a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Data Overload: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The sheer volume of content makes it challenging to extract actionable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chemeClr val="bg1"/>
                </a:solidFill>
                <a:latin typeface="Aptos" panose="020B0004020202020204" pitchFamily="34" charset="0"/>
              </a:rPr>
              <a:t>Focus Area: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Analyzing the top 5 content categories to identify key drivers of user engagement and optimize content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218C8D-AEB2-B15B-0ECF-2F00A57986AF}"/>
              </a:ext>
            </a:extLst>
          </p:cNvPr>
          <p:cNvSpPr txBox="1"/>
          <p:nvPr/>
        </p:nvSpPr>
        <p:spPr>
          <a:xfrm>
            <a:off x="3965347" y="1372359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CA60C3-EFA1-755D-7879-5D07A8C0C70A}"/>
              </a:ext>
            </a:extLst>
          </p:cNvPr>
          <p:cNvSpPr txBox="1"/>
          <p:nvPr/>
        </p:nvSpPr>
        <p:spPr>
          <a:xfrm>
            <a:off x="5820710" y="2984043"/>
            <a:ext cx="535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Tool Selection and 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1C6B4-35E9-EBEE-7A0D-C566437F6984}"/>
              </a:ext>
            </a:extLst>
          </p:cNvPr>
          <p:cNvSpPr txBox="1"/>
          <p:nvPr/>
        </p:nvSpPr>
        <p:spPr>
          <a:xfrm>
            <a:off x="7626237" y="4508992"/>
            <a:ext cx="535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DD6C4-0351-47E4-C8B6-E5AE62ACF896}"/>
              </a:ext>
            </a:extLst>
          </p:cNvPr>
          <p:cNvSpPr txBox="1"/>
          <p:nvPr/>
        </p:nvSpPr>
        <p:spPr>
          <a:xfrm>
            <a:off x="9423367" y="6121080"/>
            <a:ext cx="474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Insights and Visualization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D3527F-5B24-4E2F-F643-ECFF4C326941}"/>
              </a:ext>
            </a:extLst>
          </p:cNvPr>
          <p:cNvSpPr txBox="1"/>
          <p:nvPr/>
        </p:nvSpPr>
        <p:spPr>
          <a:xfrm>
            <a:off x="11337710" y="7784814"/>
            <a:ext cx="428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Communicating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74F8E8-A78B-AAFB-9383-5C8859A0A85C}"/>
              </a:ext>
            </a:extLst>
          </p:cNvPr>
          <p:cNvSpPr txBox="1"/>
          <p:nvPr/>
        </p:nvSpPr>
        <p:spPr>
          <a:xfrm>
            <a:off x="1295400" y="2628900"/>
            <a:ext cx="3733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latin typeface="Aptos" panose="020B0004020202020204" pitchFamily="34" charset="0"/>
              </a:rPr>
              <a:t>16 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Aptos" panose="020B0004020202020204" pitchFamily="34" charset="0"/>
              </a:rPr>
              <a:t>Unique Content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80E92-B2AA-6386-E4EC-0C130BB5F3BE}"/>
              </a:ext>
            </a:extLst>
          </p:cNvPr>
          <p:cNvSpPr txBox="1"/>
          <p:nvPr/>
        </p:nvSpPr>
        <p:spPr>
          <a:xfrm>
            <a:off x="7081892" y="2452474"/>
            <a:ext cx="3352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latin typeface="Aptos" panose="020B0004020202020204" pitchFamily="34" charset="0"/>
              </a:rPr>
              <a:t>1897 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800" dirty="0">
                <a:latin typeface="Aptos" panose="020B0004020202020204" pitchFamily="34" charset="0"/>
              </a:rPr>
              <a:t>Reactions to the ‘Animal ‘ Category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DDC48-92F3-BBEE-6833-58FADCB41AFC}"/>
              </a:ext>
            </a:extLst>
          </p:cNvPr>
          <p:cNvSpPr txBox="1"/>
          <p:nvPr/>
        </p:nvSpPr>
        <p:spPr>
          <a:xfrm>
            <a:off x="12039600" y="2628900"/>
            <a:ext cx="5105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latin typeface="Aptos" panose="020B0004020202020204" pitchFamily="34" charset="0"/>
              </a:rPr>
              <a:t>JANUARY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sz="2800" dirty="0">
                <a:latin typeface="Aptos" panose="020B0004020202020204" pitchFamily="34" charset="0"/>
              </a:rPr>
              <a:t>Month with the most Posts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B7D66BE7-743B-10CA-886D-24D5A861F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560" y="444568"/>
            <a:ext cx="1142951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479220" y="158043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38200" y="87287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66FAC1-4BA4-92E4-9431-9AFF1F32AD27}"/>
              </a:ext>
            </a:extLst>
          </p:cNvPr>
          <p:cNvSpPr txBox="1"/>
          <p:nvPr/>
        </p:nvSpPr>
        <p:spPr>
          <a:xfrm>
            <a:off x="6172200" y="1488423"/>
            <a:ext cx="10744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Our analysis of the social media content data reveals that the leading categories, based on their cumulative scores, are as follows: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" panose="020B0004020202020204" pitchFamily="34" charset="0"/>
              </a:rPr>
              <a:t>Animals</a:t>
            </a:r>
            <a:r>
              <a:rPr lang="en-US" sz="2800" dirty="0">
                <a:latin typeface="Aptos" panose="020B0004020202020204" pitchFamily="34" charset="0"/>
              </a:rPr>
              <a:t> - With a total score of </a:t>
            </a:r>
            <a:r>
              <a:rPr lang="en-US" sz="2800" b="1" dirty="0">
                <a:latin typeface="Aptos" panose="020B0004020202020204" pitchFamily="34" charset="0"/>
              </a:rPr>
              <a:t>71,242</a:t>
            </a:r>
            <a:r>
              <a:rPr lang="en-US" sz="2800" dirty="0">
                <a:latin typeface="Aptos" panose="020B0004020202020204" pitchFamily="34" charset="0"/>
              </a:rPr>
              <a:t>, this category emerged as the most engaging, reflecting a strong interest in content related to animals.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" panose="020B0004020202020204" pitchFamily="34" charset="0"/>
              </a:rPr>
              <a:t>Healthy Eating</a:t>
            </a:r>
            <a:r>
              <a:rPr lang="en-US" sz="2800" dirty="0">
                <a:latin typeface="Aptos" panose="020B0004020202020204" pitchFamily="34" charset="0"/>
              </a:rPr>
              <a:t> - Scoring </a:t>
            </a:r>
            <a:r>
              <a:rPr lang="en-US" sz="2800" b="1" dirty="0">
                <a:latin typeface="Aptos" panose="020B0004020202020204" pitchFamily="34" charset="0"/>
              </a:rPr>
              <a:t>69,067</a:t>
            </a:r>
            <a:r>
              <a:rPr lang="en-US" sz="2800" dirty="0">
                <a:latin typeface="Aptos" panose="020B0004020202020204" pitchFamily="34" charset="0"/>
              </a:rPr>
              <a:t>, this category highlights a significant trend towards health-conscious content, showing a growing audience for nutritional and wellness topics.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" panose="020B0004020202020204" pitchFamily="34" charset="0"/>
              </a:rPr>
              <a:t>Technology</a:t>
            </a:r>
            <a:r>
              <a:rPr lang="en-US" sz="2800" dirty="0">
                <a:latin typeface="Aptos" panose="020B0004020202020204" pitchFamily="34" charset="0"/>
              </a:rPr>
              <a:t> - At </a:t>
            </a:r>
            <a:r>
              <a:rPr lang="en-US" sz="2800" b="1" dirty="0">
                <a:latin typeface="Aptos" panose="020B0004020202020204" pitchFamily="34" charset="0"/>
              </a:rPr>
              <a:t>68,521</a:t>
            </a:r>
            <a:r>
              <a:rPr lang="en-US" sz="2800" dirty="0">
                <a:latin typeface="Aptos" panose="020B0004020202020204" pitchFamily="34" charset="0"/>
              </a:rPr>
              <a:t>, technology remains a key area of interest, indicating ongoing engagement with innovations and tech developments.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" panose="020B0004020202020204" pitchFamily="34" charset="0"/>
              </a:rPr>
              <a:t>Science</a:t>
            </a:r>
            <a:r>
              <a:rPr lang="en-US" sz="2800" dirty="0">
                <a:latin typeface="Aptos" panose="020B0004020202020204" pitchFamily="34" charset="0"/>
              </a:rPr>
              <a:t> - The science category accumulated a score of </a:t>
            </a:r>
            <a:r>
              <a:rPr lang="en-US" sz="2800" b="1" dirty="0">
                <a:latin typeface="Aptos" panose="020B0004020202020204" pitchFamily="34" charset="0"/>
              </a:rPr>
              <a:t>66,549</a:t>
            </a:r>
            <a:r>
              <a:rPr lang="en-US" sz="2800" dirty="0">
                <a:latin typeface="Aptos" panose="020B0004020202020204" pitchFamily="34" charset="0"/>
              </a:rPr>
              <a:t>, demonstrating substantial audience engagement with scientific discoveries and information.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" panose="020B0004020202020204" pitchFamily="34" charset="0"/>
              </a:rPr>
              <a:t>Culture</a:t>
            </a:r>
            <a:r>
              <a:rPr lang="en-US" sz="2800" dirty="0">
                <a:latin typeface="Aptos" panose="020B0004020202020204" pitchFamily="34" charset="0"/>
              </a:rPr>
              <a:t> - Closing the top five, culture scored </a:t>
            </a:r>
            <a:r>
              <a:rPr lang="en-US" sz="2800" b="1" dirty="0">
                <a:latin typeface="Aptos" panose="020B0004020202020204" pitchFamily="34" charset="0"/>
              </a:rPr>
              <a:t>64,952</a:t>
            </a:r>
            <a:r>
              <a:rPr lang="en-US" sz="2800" dirty="0">
                <a:latin typeface="Aptos" panose="020B0004020202020204" pitchFamily="34" charset="0"/>
              </a:rPr>
              <a:t>, reflecting an interest in diverse cultural content and storytelling.</a:t>
            </a:r>
          </a:p>
          <a:p>
            <a:endParaRPr lang="en-US"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337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Graphik Regular</vt:lpstr>
      <vt:lpstr>Arial</vt:lpstr>
      <vt:lpstr>Clear Sans Regular Bold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Chavan, Raveena</cp:lastModifiedBy>
  <cp:revision>10</cp:revision>
  <dcterms:created xsi:type="dcterms:W3CDTF">2006-08-16T00:00:00Z</dcterms:created>
  <dcterms:modified xsi:type="dcterms:W3CDTF">2024-08-31T04:36:23Z</dcterms:modified>
  <dc:identifier>DAEhDyfaYKE</dc:identifier>
</cp:coreProperties>
</file>