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Arimo" panose="020B0604020202020204" charset="0"/>
      <p:regular r:id="rId28"/>
    </p:embeddedFont>
    <p:embeddedFont>
      <p:font typeface="Calibri" panose="020F0502020204030204" pitchFamily="34" charset="0"/>
      <p:regular r:id="rId29"/>
      <p:bold r:id="rId30"/>
      <p:italic r:id="rId31"/>
      <p:boldItalic r:id="rId32"/>
    </p:embeddedFont>
    <p:embeddedFont>
      <p:font typeface="Calistoga" panose="020B0604020202020204" charset="0"/>
      <p:regular r:id="rId33"/>
    </p:embeddedFont>
    <p:embeddedFont>
      <p:font typeface="Open Sans" panose="020B0606030504020204" pitchFamily="34" charset="0"/>
      <p:regular r:id="rId34"/>
    </p:embeddedFont>
    <p:embeddedFont>
      <p:font typeface="Open Sans Bold" panose="020B0806030504020204" charset="0"/>
      <p:regular r:id="rId35"/>
    </p:embeddedFont>
    <p:embeddedFont>
      <p:font typeface="Public Sans" panose="020B0604020202020204" charset="0"/>
      <p:regular r:id="rId36"/>
    </p:embeddedFont>
    <p:embeddedFont>
      <p:font typeface="Public Sans Bold"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0" d="100"/>
          <a:sy n="30" d="100"/>
        </p:scale>
        <p:origin x="72"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9.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46.svg"/><Relationship Id="rId2" Type="http://schemas.openxmlformats.org/officeDocument/2006/relationships/image" Target="../media/image3.png"/><Relationship Id="rId16"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44.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44.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44.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3" Type="http://schemas.openxmlformats.org/officeDocument/2006/relationships/image" Target="../media/image48.svg"/><Relationship Id="rId7" Type="http://schemas.openxmlformats.org/officeDocument/2006/relationships/image" Target="../media/image52.sv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svg"/><Relationship Id="rId15" Type="http://schemas.openxmlformats.org/officeDocument/2006/relationships/image" Target="../media/image4.sv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svg"/><Relationship Id="rId1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4.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sv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0" y="8543305"/>
            <a:ext cx="18288000" cy="1743695"/>
          </a:xfrm>
          <a:prstGeom prst="rect">
            <a:avLst/>
          </a:prstGeom>
          <a:solidFill>
            <a:srgbClr val="BECCF1"/>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87718" y="3529863"/>
            <a:ext cx="7874916" cy="690129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1028700"/>
            <a:ext cx="540302" cy="135075"/>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39393" y="3081446"/>
            <a:ext cx="7905323" cy="5461860"/>
          </a:xfrm>
          <a:prstGeom prst="rect">
            <a:avLst/>
          </a:prstGeom>
        </p:spPr>
      </p:pic>
      <p:grpSp>
        <p:nvGrpSpPr>
          <p:cNvPr id="6" name="Group 6"/>
          <p:cNvGrpSpPr/>
          <p:nvPr/>
        </p:nvGrpSpPr>
        <p:grpSpPr>
          <a:xfrm>
            <a:off x="4699361" y="1028700"/>
            <a:ext cx="8889279" cy="1966323"/>
            <a:chOff x="0" y="0"/>
            <a:chExt cx="11852372" cy="2621765"/>
          </a:xfrm>
        </p:grpSpPr>
        <p:sp>
          <p:nvSpPr>
            <p:cNvPr id="7" name="TextBox 7"/>
            <p:cNvSpPr txBox="1"/>
            <p:nvPr/>
          </p:nvSpPr>
          <p:spPr>
            <a:xfrm>
              <a:off x="0" y="171450"/>
              <a:ext cx="11852372" cy="1710398"/>
            </a:xfrm>
            <a:prstGeom prst="rect">
              <a:avLst/>
            </a:prstGeom>
          </p:spPr>
          <p:txBody>
            <a:bodyPr lIns="0" tIns="0" rIns="0" bIns="0" rtlCol="0" anchor="t">
              <a:spAutoFit/>
            </a:bodyPr>
            <a:lstStyle/>
            <a:p>
              <a:pPr>
                <a:lnSpc>
                  <a:spcPts val="9280"/>
                </a:lnSpc>
              </a:pPr>
              <a:r>
                <a:rPr lang="en-US" sz="9280">
                  <a:solidFill>
                    <a:srgbClr val="27407E"/>
                  </a:solidFill>
                  <a:latin typeface="Calistoga"/>
                </a:rPr>
                <a:t>Communication </a:t>
              </a:r>
            </a:p>
          </p:txBody>
        </p:sp>
        <p:sp>
          <p:nvSpPr>
            <p:cNvPr id="8" name="TextBox 8"/>
            <p:cNvSpPr txBox="1"/>
            <p:nvPr/>
          </p:nvSpPr>
          <p:spPr>
            <a:xfrm>
              <a:off x="0" y="2224230"/>
              <a:ext cx="10287432" cy="397535"/>
            </a:xfrm>
            <a:prstGeom prst="rect">
              <a:avLst/>
            </a:prstGeom>
          </p:spPr>
          <p:txBody>
            <a:bodyPr lIns="0" tIns="0" rIns="0" bIns="0" rtlCol="0" anchor="t">
              <a:spAutoFit/>
            </a:bodyPr>
            <a:lstStyle/>
            <a:p>
              <a:pPr>
                <a:lnSpc>
                  <a:spcPts val="230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FA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789601" y="5143500"/>
            <a:ext cx="2199548" cy="4114800"/>
          </a:xfrm>
          <a:prstGeom prst="rect">
            <a:avLst/>
          </a:prstGeom>
        </p:spPr>
      </p:pic>
      <p:sp>
        <p:nvSpPr>
          <p:cNvPr id="4" name="TextBox 4"/>
          <p:cNvSpPr txBox="1"/>
          <p:nvPr/>
        </p:nvSpPr>
        <p:spPr>
          <a:xfrm>
            <a:off x="1028700" y="744008"/>
            <a:ext cx="15214600" cy="1228725"/>
          </a:xfrm>
          <a:prstGeom prst="rect">
            <a:avLst/>
          </a:prstGeom>
        </p:spPr>
        <p:txBody>
          <a:bodyPr lIns="0" tIns="0" rIns="0" bIns="0" rtlCol="0" anchor="t">
            <a:spAutoFit/>
          </a:bodyPr>
          <a:lstStyle/>
          <a:p>
            <a:pPr>
              <a:lnSpc>
                <a:spcPts val="9600"/>
              </a:lnSpc>
            </a:pPr>
            <a:r>
              <a:rPr lang="en-US" sz="8000">
                <a:solidFill>
                  <a:srgbClr val="FFFFFF"/>
                </a:solidFill>
                <a:latin typeface="Calistoga"/>
              </a:rPr>
              <a:t>Interpersonal communication</a:t>
            </a:r>
          </a:p>
        </p:txBody>
      </p:sp>
      <p:sp>
        <p:nvSpPr>
          <p:cNvPr id="5" name="TextBox 5"/>
          <p:cNvSpPr txBox="1"/>
          <p:nvPr/>
        </p:nvSpPr>
        <p:spPr>
          <a:xfrm>
            <a:off x="1028700" y="2353733"/>
            <a:ext cx="15214600" cy="330200"/>
          </a:xfrm>
          <a:prstGeom prst="rect">
            <a:avLst/>
          </a:prstGeom>
        </p:spPr>
        <p:txBody>
          <a:bodyPr lIns="0" tIns="0" rIns="0" bIns="0" rtlCol="0" anchor="t">
            <a:spAutoFit/>
          </a:bodyPr>
          <a:lstStyle/>
          <a:p>
            <a:pPr>
              <a:lnSpc>
                <a:spcPts val="2640"/>
              </a:lnSpc>
            </a:pPr>
            <a:r>
              <a:rPr lang="en-US" sz="2200">
                <a:solidFill>
                  <a:srgbClr val="FFFFFF"/>
                </a:solidFill>
                <a:latin typeface="Calistoga"/>
              </a:rPr>
              <a:t>Those type of communication which involves more in informal conversation between two peoples.</a:t>
            </a:r>
          </a:p>
        </p:txBody>
      </p:sp>
      <p:sp>
        <p:nvSpPr>
          <p:cNvPr id="6" name="TextBox 6"/>
          <p:cNvSpPr txBox="1"/>
          <p:nvPr/>
        </p:nvSpPr>
        <p:spPr>
          <a:xfrm>
            <a:off x="1028700" y="3340100"/>
            <a:ext cx="1413933" cy="330200"/>
          </a:xfrm>
          <a:prstGeom prst="rect">
            <a:avLst/>
          </a:prstGeom>
        </p:spPr>
        <p:txBody>
          <a:bodyPr lIns="0" tIns="0" rIns="0" bIns="0" rtlCol="0" anchor="t">
            <a:spAutoFit/>
          </a:bodyPr>
          <a:lstStyle/>
          <a:p>
            <a:pPr>
              <a:lnSpc>
                <a:spcPts val="2640"/>
              </a:lnSpc>
            </a:pPr>
            <a:r>
              <a:rPr lang="en-US" sz="2200">
                <a:solidFill>
                  <a:srgbClr val="FFFFFF"/>
                </a:solidFill>
                <a:latin typeface="Calistoga"/>
              </a:rPr>
              <a:t>Examples</a:t>
            </a:r>
          </a:p>
        </p:txBody>
      </p:sp>
      <p:sp>
        <p:nvSpPr>
          <p:cNvPr id="7" name="TextBox 7"/>
          <p:cNvSpPr txBox="1"/>
          <p:nvPr/>
        </p:nvSpPr>
        <p:spPr>
          <a:xfrm>
            <a:off x="749731" y="3774967"/>
            <a:ext cx="14905434" cy="467991"/>
          </a:xfrm>
          <a:prstGeom prst="rect">
            <a:avLst/>
          </a:prstGeom>
        </p:spPr>
        <p:txBody>
          <a:bodyPr lIns="0" tIns="0" rIns="0" bIns="0" rtlCol="0" anchor="t">
            <a:spAutoFit/>
          </a:bodyPr>
          <a:lstStyle/>
          <a:p>
            <a:pPr marL="600952" lvl="1" indent="-300476">
              <a:lnSpc>
                <a:spcPts val="3896"/>
              </a:lnSpc>
              <a:buFont typeface="Arial"/>
              <a:buChar char="•"/>
            </a:pPr>
            <a:r>
              <a:rPr lang="en-US" sz="2783">
                <a:solidFill>
                  <a:srgbClr val="FFFFFF"/>
                </a:solidFill>
                <a:latin typeface="Open Sans"/>
              </a:rPr>
              <a:t>When you are talking to your friends. A teacher and student discussing an assignment.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FA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6172200"/>
            <a:ext cx="4865987" cy="4114800"/>
          </a:xfrm>
          <a:prstGeom prst="rect">
            <a:avLst/>
          </a:prstGeom>
        </p:spPr>
      </p:pic>
      <p:sp>
        <p:nvSpPr>
          <p:cNvPr id="4" name="TextBox 4"/>
          <p:cNvSpPr txBox="1"/>
          <p:nvPr/>
        </p:nvSpPr>
        <p:spPr>
          <a:xfrm>
            <a:off x="1028700" y="849842"/>
            <a:ext cx="15214600" cy="1228725"/>
          </a:xfrm>
          <a:prstGeom prst="rect">
            <a:avLst/>
          </a:prstGeom>
        </p:spPr>
        <p:txBody>
          <a:bodyPr lIns="0" tIns="0" rIns="0" bIns="0" rtlCol="0" anchor="t">
            <a:spAutoFit/>
          </a:bodyPr>
          <a:lstStyle/>
          <a:p>
            <a:pPr>
              <a:lnSpc>
                <a:spcPts val="9600"/>
              </a:lnSpc>
            </a:pPr>
            <a:r>
              <a:rPr lang="en-US" sz="8000">
                <a:solidFill>
                  <a:srgbClr val="FFFFFF"/>
                </a:solidFill>
                <a:latin typeface="Calistoga"/>
              </a:rPr>
              <a:t>Small group communication</a:t>
            </a:r>
          </a:p>
        </p:txBody>
      </p:sp>
      <p:sp>
        <p:nvSpPr>
          <p:cNvPr id="5" name="TextBox 5"/>
          <p:cNvSpPr txBox="1"/>
          <p:nvPr/>
        </p:nvSpPr>
        <p:spPr>
          <a:xfrm>
            <a:off x="1028700" y="2396067"/>
            <a:ext cx="15214600" cy="660400"/>
          </a:xfrm>
          <a:prstGeom prst="rect">
            <a:avLst/>
          </a:prstGeom>
        </p:spPr>
        <p:txBody>
          <a:bodyPr lIns="0" tIns="0" rIns="0" bIns="0" rtlCol="0" anchor="t">
            <a:spAutoFit/>
          </a:bodyPr>
          <a:lstStyle/>
          <a:p>
            <a:pPr>
              <a:lnSpc>
                <a:spcPts val="2640"/>
              </a:lnSpc>
            </a:pPr>
            <a:r>
              <a:rPr lang="en-US" sz="2200">
                <a:solidFill>
                  <a:srgbClr val="FFFFFF"/>
                </a:solidFill>
                <a:latin typeface="Calistoga"/>
              </a:rPr>
              <a:t>Those type of communication which is within formal or informal teams. It is group interaction that results in decision, problem solving, and discussion within organization.</a:t>
            </a:r>
          </a:p>
        </p:txBody>
      </p:sp>
      <p:sp>
        <p:nvSpPr>
          <p:cNvPr id="6" name="TextBox 6"/>
          <p:cNvSpPr txBox="1"/>
          <p:nvPr/>
        </p:nvSpPr>
        <p:spPr>
          <a:xfrm>
            <a:off x="1028700" y="3382433"/>
            <a:ext cx="1413933" cy="330200"/>
          </a:xfrm>
          <a:prstGeom prst="rect">
            <a:avLst/>
          </a:prstGeom>
        </p:spPr>
        <p:txBody>
          <a:bodyPr lIns="0" tIns="0" rIns="0" bIns="0" rtlCol="0" anchor="t">
            <a:spAutoFit/>
          </a:bodyPr>
          <a:lstStyle/>
          <a:p>
            <a:pPr>
              <a:lnSpc>
                <a:spcPts val="2640"/>
              </a:lnSpc>
            </a:pPr>
            <a:r>
              <a:rPr lang="en-US" sz="2200">
                <a:solidFill>
                  <a:srgbClr val="FFFFFF"/>
                </a:solidFill>
                <a:latin typeface="Calistoga"/>
              </a:rPr>
              <a:t>Examples</a:t>
            </a:r>
          </a:p>
        </p:txBody>
      </p:sp>
      <p:sp>
        <p:nvSpPr>
          <p:cNvPr id="7" name="TextBox 7"/>
          <p:cNvSpPr txBox="1"/>
          <p:nvPr/>
        </p:nvSpPr>
        <p:spPr>
          <a:xfrm>
            <a:off x="749731" y="3817300"/>
            <a:ext cx="5852054" cy="467991"/>
          </a:xfrm>
          <a:prstGeom prst="rect">
            <a:avLst/>
          </a:prstGeom>
        </p:spPr>
        <p:txBody>
          <a:bodyPr lIns="0" tIns="0" rIns="0" bIns="0" rtlCol="0" anchor="t">
            <a:spAutoFit/>
          </a:bodyPr>
          <a:lstStyle/>
          <a:p>
            <a:pPr marL="600952" lvl="1" indent="-300476">
              <a:lnSpc>
                <a:spcPts val="3896"/>
              </a:lnSpc>
              <a:buFont typeface="Arial"/>
              <a:buChar char="•"/>
            </a:pPr>
            <a:r>
              <a:rPr lang="en-US" sz="2783">
                <a:solidFill>
                  <a:srgbClr val="FFFFFF"/>
                </a:solidFill>
                <a:latin typeface="Open Sans"/>
              </a:rPr>
              <a:t>Small team working for project.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FA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41197" y="6172200"/>
            <a:ext cx="4805606" cy="411480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49731" y="6172200"/>
            <a:ext cx="4581255" cy="4114800"/>
          </a:xfrm>
          <a:prstGeom prst="rect">
            <a:avLst/>
          </a:prstGeom>
        </p:spPr>
      </p:pic>
      <p:sp>
        <p:nvSpPr>
          <p:cNvPr id="5" name="TextBox 5"/>
          <p:cNvSpPr txBox="1"/>
          <p:nvPr/>
        </p:nvSpPr>
        <p:spPr>
          <a:xfrm>
            <a:off x="1028700" y="544650"/>
            <a:ext cx="15214600" cy="1228725"/>
          </a:xfrm>
          <a:prstGeom prst="rect">
            <a:avLst/>
          </a:prstGeom>
        </p:spPr>
        <p:txBody>
          <a:bodyPr lIns="0" tIns="0" rIns="0" bIns="0" rtlCol="0" anchor="t">
            <a:spAutoFit/>
          </a:bodyPr>
          <a:lstStyle/>
          <a:p>
            <a:pPr>
              <a:lnSpc>
                <a:spcPts val="9600"/>
              </a:lnSpc>
            </a:pPr>
            <a:r>
              <a:rPr lang="en-US" sz="8000">
                <a:solidFill>
                  <a:srgbClr val="FFFFFF"/>
                </a:solidFill>
                <a:latin typeface="Calistoga"/>
              </a:rPr>
              <a:t>One to group communication</a:t>
            </a:r>
          </a:p>
        </p:txBody>
      </p:sp>
      <p:sp>
        <p:nvSpPr>
          <p:cNvPr id="6" name="TextBox 6"/>
          <p:cNvSpPr txBox="1"/>
          <p:nvPr/>
        </p:nvSpPr>
        <p:spPr>
          <a:xfrm>
            <a:off x="1028700" y="2247900"/>
            <a:ext cx="15214600" cy="330200"/>
          </a:xfrm>
          <a:prstGeom prst="rect">
            <a:avLst/>
          </a:prstGeom>
        </p:spPr>
        <p:txBody>
          <a:bodyPr lIns="0" tIns="0" rIns="0" bIns="0" rtlCol="0" anchor="t">
            <a:spAutoFit/>
          </a:bodyPr>
          <a:lstStyle/>
          <a:p>
            <a:pPr>
              <a:lnSpc>
                <a:spcPts val="2640"/>
              </a:lnSpc>
            </a:pPr>
            <a:r>
              <a:rPr lang="en-US" sz="2200">
                <a:solidFill>
                  <a:srgbClr val="FFFFFF"/>
                </a:solidFill>
                <a:latin typeface="Calistoga"/>
              </a:rPr>
              <a:t>Those type of communication which is involves a speaker who seeks to inform , persuade or motivate participants.</a:t>
            </a:r>
          </a:p>
        </p:txBody>
      </p:sp>
      <p:sp>
        <p:nvSpPr>
          <p:cNvPr id="7" name="TextBox 7"/>
          <p:cNvSpPr txBox="1"/>
          <p:nvPr/>
        </p:nvSpPr>
        <p:spPr>
          <a:xfrm>
            <a:off x="1028700" y="3234267"/>
            <a:ext cx="1413933" cy="330200"/>
          </a:xfrm>
          <a:prstGeom prst="rect">
            <a:avLst/>
          </a:prstGeom>
        </p:spPr>
        <p:txBody>
          <a:bodyPr lIns="0" tIns="0" rIns="0" bIns="0" rtlCol="0" anchor="t">
            <a:spAutoFit/>
          </a:bodyPr>
          <a:lstStyle/>
          <a:p>
            <a:pPr>
              <a:lnSpc>
                <a:spcPts val="2640"/>
              </a:lnSpc>
            </a:pPr>
            <a:r>
              <a:rPr lang="en-US" sz="2200">
                <a:solidFill>
                  <a:srgbClr val="FFFFFF"/>
                </a:solidFill>
                <a:latin typeface="Calistoga"/>
              </a:rPr>
              <a:t>Examples</a:t>
            </a:r>
          </a:p>
        </p:txBody>
      </p:sp>
      <p:sp>
        <p:nvSpPr>
          <p:cNvPr id="8" name="TextBox 8"/>
          <p:cNvSpPr txBox="1"/>
          <p:nvPr/>
        </p:nvSpPr>
        <p:spPr>
          <a:xfrm>
            <a:off x="749731" y="3669134"/>
            <a:ext cx="8105510" cy="467991"/>
          </a:xfrm>
          <a:prstGeom prst="rect">
            <a:avLst/>
          </a:prstGeom>
        </p:spPr>
        <p:txBody>
          <a:bodyPr lIns="0" tIns="0" rIns="0" bIns="0" rtlCol="0" anchor="t">
            <a:spAutoFit/>
          </a:bodyPr>
          <a:lstStyle/>
          <a:p>
            <a:pPr marL="600952" lvl="1" indent="-300476">
              <a:lnSpc>
                <a:spcPts val="3896"/>
              </a:lnSpc>
              <a:buFont typeface="Arial"/>
              <a:buChar char="•"/>
            </a:pPr>
            <a:r>
              <a:rPr lang="en-US" sz="2783">
                <a:solidFill>
                  <a:srgbClr val="FFFFFF"/>
                </a:solidFill>
                <a:latin typeface="Open Sans"/>
              </a:rPr>
              <a:t>Motivational class, a teacher teaching student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FA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3" name="Picture 3"/>
          <p:cNvPicPr>
            <a:picLocks noChangeAspect="1"/>
          </p:cNvPicPr>
          <p:nvPr/>
        </p:nvPicPr>
        <p:blipFill>
          <a:blip r:embed="rId4"/>
          <a:srcRect/>
          <a:stretch>
            <a:fillRect/>
          </a:stretch>
        </p:blipFill>
        <p:spPr>
          <a:xfrm>
            <a:off x="1227667" y="4401944"/>
            <a:ext cx="6546695" cy="523735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61600" y="4401944"/>
            <a:ext cx="4676078" cy="4676078"/>
          </a:xfrm>
          <a:prstGeom prst="rect">
            <a:avLst/>
          </a:prstGeom>
        </p:spPr>
      </p:pic>
      <p:sp>
        <p:nvSpPr>
          <p:cNvPr id="5" name="TextBox 5"/>
          <p:cNvSpPr txBox="1"/>
          <p:nvPr/>
        </p:nvSpPr>
        <p:spPr>
          <a:xfrm>
            <a:off x="1028700" y="544650"/>
            <a:ext cx="15214600" cy="1228725"/>
          </a:xfrm>
          <a:prstGeom prst="rect">
            <a:avLst/>
          </a:prstGeom>
        </p:spPr>
        <p:txBody>
          <a:bodyPr lIns="0" tIns="0" rIns="0" bIns="0" rtlCol="0" anchor="t">
            <a:spAutoFit/>
          </a:bodyPr>
          <a:lstStyle/>
          <a:p>
            <a:pPr>
              <a:lnSpc>
                <a:spcPts val="9600"/>
              </a:lnSpc>
            </a:pPr>
            <a:r>
              <a:rPr lang="en-US" sz="8000">
                <a:solidFill>
                  <a:srgbClr val="FFFFFF"/>
                </a:solidFill>
                <a:latin typeface="Calistoga"/>
              </a:rPr>
              <a:t>Mass communication</a:t>
            </a:r>
          </a:p>
        </p:txBody>
      </p:sp>
      <p:sp>
        <p:nvSpPr>
          <p:cNvPr id="6" name="TextBox 6"/>
          <p:cNvSpPr txBox="1"/>
          <p:nvPr/>
        </p:nvSpPr>
        <p:spPr>
          <a:xfrm>
            <a:off x="1028700" y="2247900"/>
            <a:ext cx="15214600" cy="660400"/>
          </a:xfrm>
          <a:prstGeom prst="rect">
            <a:avLst/>
          </a:prstGeom>
        </p:spPr>
        <p:txBody>
          <a:bodyPr lIns="0" tIns="0" rIns="0" bIns="0" rtlCol="0" anchor="t">
            <a:spAutoFit/>
          </a:bodyPr>
          <a:lstStyle/>
          <a:p>
            <a:pPr>
              <a:lnSpc>
                <a:spcPts val="2640"/>
              </a:lnSpc>
            </a:pPr>
            <a:r>
              <a:rPr lang="en-US" sz="2200">
                <a:solidFill>
                  <a:srgbClr val="FFFFFF"/>
                </a:solidFill>
                <a:latin typeface="Calistoga"/>
              </a:rPr>
              <a:t>Those type of communication which is done through radio, television, film and printed media designed to reach largest number of audiences.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ECCF1"/>
        </a:solidFill>
        <a:effectLst/>
      </p:bgPr>
    </p:bg>
    <p:spTree>
      <p:nvGrpSpPr>
        <p:cNvPr id="1" name=""/>
        <p:cNvGrpSpPr/>
        <p:nvPr/>
      </p:nvGrpSpPr>
      <p:grpSpPr>
        <a:xfrm>
          <a:off x="0" y="0"/>
          <a:ext cx="0" cy="0"/>
          <a:chOff x="0" y="0"/>
          <a:chExt cx="0" cy="0"/>
        </a:xfrm>
      </p:grpSpPr>
      <p:sp>
        <p:nvSpPr>
          <p:cNvPr id="2" name="AutoShape 2"/>
          <p:cNvSpPr/>
          <p:nvPr/>
        </p:nvSpPr>
        <p:spPr>
          <a:xfrm>
            <a:off x="0" y="8543305"/>
            <a:ext cx="18288000" cy="1743695"/>
          </a:xfrm>
          <a:prstGeom prst="rect">
            <a:avLst/>
          </a:prstGeom>
          <a:solidFill>
            <a:srgbClr val="27407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grpSp>
        <p:nvGrpSpPr>
          <p:cNvPr id="4" name="Group 4"/>
          <p:cNvGrpSpPr/>
          <p:nvPr/>
        </p:nvGrpSpPr>
        <p:grpSpPr>
          <a:xfrm>
            <a:off x="2034117" y="3552825"/>
            <a:ext cx="3572933" cy="3572933"/>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BFA8"/>
            </a:solidFill>
          </p:spPr>
        </p:sp>
      </p:grpSp>
      <p:grpSp>
        <p:nvGrpSpPr>
          <p:cNvPr id="6" name="Group 6"/>
          <p:cNvGrpSpPr/>
          <p:nvPr/>
        </p:nvGrpSpPr>
        <p:grpSpPr>
          <a:xfrm>
            <a:off x="12680950" y="3552825"/>
            <a:ext cx="3572933" cy="3572933"/>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BFA8"/>
            </a:solidFill>
          </p:spPr>
        </p:sp>
      </p:grpSp>
      <p:sp>
        <p:nvSpPr>
          <p:cNvPr id="8" name="AutoShape 8"/>
          <p:cNvSpPr/>
          <p:nvPr/>
        </p:nvSpPr>
        <p:spPr>
          <a:xfrm>
            <a:off x="5833666" y="4167188"/>
            <a:ext cx="6336133" cy="0"/>
          </a:xfrm>
          <a:prstGeom prst="line">
            <a:avLst/>
          </a:prstGeom>
          <a:ln w="47625" cap="rnd">
            <a:solidFill>
              <a:srgbClr val="000000"/>
            </a:solidFill>
            <a:prstDash val="solid"/>
            <a:headEnd type="none" w="sm" len="sm"/>
            <a:tailEnd type="triangle" w="lg" len="med"/>
          </a:ln>
        </p:spPr>
      </p:sp>
      <p:sp>
        <p:nvSpPr>
          <p:cNvPr id="9" name="AutoShape 9"/>
          <p:cNvSpPr/>
          <p:nvPr/>
        </p:nvSpPr>
        <p:spPr>
          <a:xfrm rot="-10800000">
            <a:off x="5833666" y="6495521"/>
            <a:ext cx="6336133" cy="0"/>
          </a:xfrm>
          <a:prstGeom prst="line">
            <a:avLst/>
          </a:prstGeom>
          <a:ln w="47625" cap="rnd">
            <a:solidFill>
              <a:srgbClr val="000000"/>
            </a:solidFill>
            <a:prstDash val="solid"/>
            <a:headEnd type="none" w="sm" len="sm"/>
            <a:tailEnd type="triangle" w="lg" len="med"/>
          </a:ln>
        </p:spPr>
      </p:sp>
      <p:grpSp>
        <p:nvGrpSpPr>
          <p:cNvPr id="10" name="Group 10"/>
          <p:cNvGrpSpPr>
            <a:grpSpLocks noChangeAspect="1"/>
          </p:cNvGrpSpPr>
          <p:nvPr/>
        </p:nvGrpSpPr>
        <p:grpSpPr>
          <a:xfrm rot="-5429356">
            <a:off x="8286526" y="5099477"/>
            <a:ext cx="1130880" cy="479629"/>
            <a:chOff x="0" y="0"/>
            <a:chExt cx="2527300" cy="1071880"/>
          </a:xfrm>
        </p:grpSpPr>
        <p:sp>
          <p:nvSpPr>
            <p:cNvPr id="11" name="Freeform 11"/>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BFA8"/>
            </a:solidFill>
          </p:spPr>
        </p:sp>
      </p:grpSp>
      <p:sp>
        <p:nvSpPr>
          <p:cNvPr id="12" name="TextBox 12"/>
          <p:cNvSpPr txBox="1"/>
          <p:nvPr/>
        </p:nvSpPr>
        <p:spPr>
          <a:xfrm>
            <a:off x="1028700" y="1019175"/>
            <a:ext cx="13449300" cy="1228725"/>
          </a:xfrm>
          <a:prstGeom prst="rect">
            <a:avLst/>
          </a:prstGeom>
        </p:spPr>
        <p:txBody>
          <a:bodyPr lIns="0" tIns="0" rIns="0" bIns="0" rtlCol="0" anchor="t">
            <a:spAutoFit/>
          </a:bodyPr>
          <a:lstStyle/>
          <a:p>
            <a:pPr>
              <a:lnSpc>
                <a:spcPts val="9600"/>
              </a:lnSpc>
            </a:pPr>
            <a:r>
              <a:rPr lang="en-US" sz="8000">
                <a:solidFill>
                  <a:srgbClr val="27407E"/>
                </a:solidFill>
                <a:latin typeface="Calistoga"/>
              </a:rPr>
              <a:t>Barriers to communication</a:t>
            </a:r>
          </a:p>
        </p:txBody>
      </p:sp>
      <p:sp>
        <p:nvSpPr>
          <p:cNvPr id="13" name="TextBox 13"/>
          <p:cNvSpPr txBox="1"/>
          <p:nvPr/>
        </p:nvSpPr>
        <p:spPr>
          <a:xfrm>
            <a:off x="8696590" y="3100282"/>
            <a:ext cx="1415785" cy="452543"/>
          </a:xfrm>
          <a:prstGeom prst="rect">
            <a:avLst/>
          </a:prstGeom>
        </p:spPr>
        <p:txBody>
          <a:bodyPr lIns="0" tIns="0" rIns="0" bIns="0" rtlCol="0" anchor="t">
            <a:spAutoFit/>
          </a:bodyPr>
          <a:lstStyle/>
          <a:p>
            <a:pPr algn="ctr">
              <a:lnSpc>
                <a:spcPts val="3640"/>
              </a:lnSpc>
            </a:pPr>
            <a:r>
              <a:rPr lang="en-US" sz="2600">
                <a:solidFill>
                  <a:srgbClr val="27407E"/>
                </a:solidFill>
                <a:latin typeface="Open Sans Bold"/>
              </a:rPr>
              <a:t>Message</a:t>
            </a:r>
          </a:p>
        </p:txBody>
      </p:sp>
      <p:sp>
        <p:nvSpPr>
          <p:cNvPr id="14" name="TextBox 14"/>
          <p:cNvSpPr txBox="1"/>
          <p:nvPr/>
        </p:nvSpPr>
        <p:spPr>
          <a:xfrm>
            <a:off x="7898739" y="3495675"/>
            <a:ext cx="3011487" cy="448310"/>
          </a:xfrm>
          <a:prstGeom prst="rect">
            <a:avLst/>
          </a:prstGeom>
        </p:spPr>
        <p:txBody>
          <a:bodyPr lIns="0" tIns="0" rIns="0" bIns="0" rtlCol="0" anchor="t">
            <a:spAutoFit/>
          </a:bodyPr>
          <a:lstStyle/>
          <a:p>
            <a:pPr algn="ctr">
              <a:lnSpc>
                <a:spcPts val="3640"/>
              </a:lnSpc>
            </a:pPr>
            <a:r>
              <a:rPr lang="en-US" sz="2600">
                <a:solidFill>
                  <a:srgbClr val="27407E"/>
                </a:solidFill>
                <a:latin typeface="Open Sans"/>
              </a:rPr>
              <a:t>medium or channel</a:t>
            </a:r>
          </a:p>
        </p:txBody>
      </p:sp>
      <p:sp>
        <p:nvSpPr>
          <p:cNvPr id="15" name="TextBox 15"/>
          <p:cNvSpPr txBox="1"/>
          <p:nvPr/>
        </p:nvSpPr>
        <p:spPr>
          <a:xfrm>
            <a:off x="7946463" y="6675332"/>
            <a:ext cx="3212373" cy="452543"/>
          </a:xfrm>
          <a:prstGeom prst="rect">
            <a:avLst/>
          </a:prstGeom>
        </p:spPr>
        <p:txBody>
          <a:bodyPr lIns="0" tIns="0" rIns="0" bIns="0" rtlCol="0" anchor="t">
            <a:spAutoFit/>
          </a:bodyPr>
          <a:lstStyle/>
          <a:p>
            <a:pPr algn="ctr">
              <a:lnSpc>
                <a:spcPts val="3640"/>
              </a:lnSpc>
            </a:pPr>
            <a:r>
              <a:rPr lang="en-US" sz="2600">
                <a:solidFill>
                  <a:srgbClr val="27407E"/>
                </a:solidFill>
                <a:latin typeface="Open Sans Bold"/>
              </a:rPr>
              <a:t>medium or channel</a:t>
            </a:r>
          </a:p>
        </p:txBody>
      </p:sp>
      <p:sp>
        <p:nvSpPr>
          <p:cNvPr id="16" name="TextBox 16"/>
          <p:cNvSpPr txBox="1"/>
          <p:nvPr/>
        </p:nvSpPr>
        <p:spPr>
          <a:xfrm>
            <a:off x="8851966" y="7070725"/>
            <a:ext cx="1401366" cy="448310"/>
          </a:xfrm>
          <a:prstGeom prst="rect">
            <a:avLst/>
          </a:prstGeom>
        </p:spPr>
        <p:txBody>
          <a:bodyPr lIns="0" tIns="0" rIns="0" bIns="0" rtlCol="0" anchor="t">
            <a:spAutoFit/>
          </a:bodyPr>
          <a:lstStyle/>
          <a:p>
            <a:pPr algn="ctr">
              <a:lnSpc>
                <a:spcPts val="3640"/>
              </a:lnSpc>
            </a:pPr>
            <a:r>
              <a:rPr lang="en-US" sz="2600">
                <a:solidFill>
                  <a:srgbClr val="27407E"/>
                </a:solidFill>
                <a:latin typeface="Open Sans"/>
              </a:rPr>
              <a:t>feedback</a:t>
            </a:r>
          </a:p>
        </p:txBody>
      </p:sp>
      <p:sp>
        <p:nvSpPr>
          <p:cNvPr id="17" name="TextBox 17"/>
          <p:cNvSpPr txBox="1"/>
          <p:nvPr/>
        </p:nvSpPr>
        <p:spPr>
          <a:xfrm rot="-5387493">
            <a:off x="8363776" y="4786925"/>
            <a:ext cx="1854790" cy="382839"/>
          </a:xfrm>
          <a:prstGeom prst="rect">
            <a:avLst/>
          </a:prstGeom>
        </p:spPr>
        <p:txBody>
          <a:bodyPr lIns="0" tIns="0" rIns="0" bIns="0" rtlCol="0" anchor="t">
            <a:spAutoFit/>
          </a:bodyPr>
          <a:lstStyle/>
          <a:p>
            <a:pPr>
              <a:lnSpc>
                <a:spcPts val="3121"/>
              </a:lnSpc>
            </a:pPr>
            <a:r>
              <a:rPr lang="en-US" sz="2229">
                <a:solidFill>
                  <a:srgbClr val="27407E"/>
                </a:solidFill>
                <a:latin typeface="Open Sans Bold"/>
              </a:rPr>
              <a:t>Barriers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ECCF1"/>
        </a:solidFill>
        <a:effectLst/>
      </p:bgPr>
    </p:bg>
    <p:spTree>
      <p:nvGrpSpPr>
        <p:cNvPr id="1" name=""/>
        <p:cNvGrpSpPr/>
        <p:nvPr/>
      </p:nvGrpSpPr>
      <p:grpSpPr>
        <a:xfrm>
          <a:off x="0" y="0"/>
          <a:ext cx="0" cy="0"/>
          <a:chOff x="0" y="0"/>
          <a:chExt cx="0" cy="0"/>
        </a:xfrm>
      </p:grpSpPr>
      <p:sp>
        <p:nvSpPr>
          <p:cNvPr id="2" name="AutoShape 2"/>
          <p:cNvSpPr/>
          <p:nvPr/>
        </p:nvSpPr>
        <p:spPr>
          <a:xfrm>
            <a:off x="0" y="8543305"/>
            <a:ext cx="18288000" cy="1743695"/>
          </a:xfrm>
          <a:prstGeom prst="rect">
            <a:avLst/>
          </a:prstGeom>
          <a:solidFill>
            <a:srgbClr val="27407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2869797"/>
            <a:ext cx="483406" cy="483406"/>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456642" y="2946193"/>
            <a:ext cx="442383" cy="442383"/>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125326" y="2967431"/>
            <a:ext cx="435280" cy="435280"/>
          </a:xfrm>
          <a:prstGeom prst="rect">
            <a:avLst/>
          </a:prstGeom>
        </p:spPr>
      </p:pic>
      <p:pic>
        <p:nvPicPr>
          <p:cNvPr id="7"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1653308" y="2981566"/>
            <a:ext cx="484717" cy="484717"/>
          </a:xfrm>
          <a:prstGeom prst="rect">
            <a:avLst/>
          </a:prstGeom>
        </p:spPr>
      </p:pic>
      <p:pic>
        <p:nvPicPr>
          <p:cNvPr id="8" name="Picture 8"/>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069723" y="3842808"/>
            <a:ext cx="442383" cy="442383"/>
          </a:xfrm>
          <a:prstGeom prst="rect">
            <a:avLst/>
          </a:prstGeom>
        </p:spPr>
      </p:pic>
      <p:pic>
        <p:nvPicPr>
          <p:cNvPr id="9" name="Picture 9"/>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4677833" y="3842808"/>
            <a:ext cx="442383" cy="442383"/>
          </a:xfrm>
          <a:prstGeom prst="rect">
            <a:avLst/>
          </a:prstGeom>
        </p:spPr>
      </p:pic>
      <p:pic>
        <p:nvPicPr>
          <p:cNvPr id="10" name="Picture 10"/>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7932224" y="3839077"/>
            <a:ext cx="410742" cy="410742"/>
          </a:xfrm>
          <a:prstGeom prst="rect">
            <a:avLst/>
          </a:prstGeom>
        </p:spPr>
      </p:pic>
      <p:sp>
        <p:nvSpPr>
          <p:cNvPr id="11" name="TextBox 11"/>
          <p:cNvSpPr txBox="1"/>
          <p:nvPr/>
        </p:nvSpPr>
        <p:spPr>
          <a:xfrm>
            <a:off x="1028700" y="1019175"/>
            <a:ext cx="13449300" cy="1228725"/>
          </a:xfrm>
          <a:prstGeom prst="rect">
            <a:avLst/>
          </a:prstGeom>
        </p:spPr>
        <p:txBody>
          <a:bodyPr lIns="0" tIns="0" rIns="0" bIns="0" rtlCol="0" anchor="t">
            <a:spAutoFit/>
          </a:bodyPr>
          <a:lstStyle/>
          <a:p>
            <a:pPr>
              <a:lnSpc>
                <a:spcPts val="9600"/>
              </a:lnSpc>
            </a:pPr>
            <a:r>
              <a:rPr lang="en-US" sz="8000">
                <a:solidFill>
                  <a:srgbClr val="27407E"/>
                </a:solidFill>
                <a:latin typeface="Calistoga"/>
              </a:rPr>
              <a:t>Barriers to communication</a:t>
            </a:r>
          </a:p>
        </p:txBody>
      </p:sp>
      <p:sp>
        <p:nvSpPr>
          <p:cNvPr id="12" name="TextBox 12"/>
          <p:cNvSpPr txBox="1"/>
          <p:nvPr/>
        </p:nvSpPr>
        <p:spPr>
          <a:xfrm>
            <a:off x="1655564" y="2889043"/>
            <a:ext cx="2465657" cy="464160"/>
          </a:xfrm>
          <a:prstGeom prst="rect">
            <a:avLst/>
          </a:prstGeom>
        </p:spPr>
        <p:txBody>
          <a:bodyPr lIns="0" tIns="0" rIns="0" bIns="0" rtlCol="0" anchor="t">
            <a:spAutoFit/>
          </a:bodyPr>
          <a:lstStyle/>
          <a:p>
            <a:pPr algn="ctr">
              <a:lnSpc>
                <a:spcPts val="3773"/>
              </a:lnSpc>
            </a:pPr>
            <a:r>
              <a:rPr lang="en-US" sz="2695">
                <a:solidFill>
                  <a:srgbClr val="27407E"/>
                </a:solidFill>
                <a:latin typeface="Open Sans"/>
              </a:rPr>
              <a:t>Physical barrier</a:t>
            </a:r>
          </a:p>
        </p:txBody>
      </p:sp>
      <p:sp>
        <p:nvSpPr>
          <p:cNvPr id="13" name="TextBox 13"/>
          <p:cNvSpPr txBox="1"/>
          <p:nvPr/>
        </p:nvSpPr>
        <p:spPr>
          <a:xfrm>
            <a:off x="5034476" y="2924416"/>
            <a:ext cx="2897748" cy="464160"/>
          </a:xfrm>
          <a:prstGeom prst="rect">
            <a:avLst/>
          </a:prstGeom>
        </p:spPr>
        <p:txBody>
          <a:bodyPr lIns="0" tIns="0" rIns="0" bIns="0" rtlCol="0" anchor="t">
            <a:spAutoFit/>
          </a:bodyPr>
          <a:lstStyle/>
          <a:p>
            <a:pPr algn="ctr">
              <a:lnSpc>
                <a:spcPts val="3773"/>
              </a:lnSpc>
            </a:pPr>
            <a:r>
              <a:rPr lang="en-US" sz="2695">
                <a:solidFill>
                  <a:srgbClr val="27407E"/>
                </a:solidFill>
                <a:latin typeface="Open Sans"/>
              </a:rPr>
              <a:t>Perceptual barrier</a:t>
            </a:r>
          </a:p>
        </p:txBody>
      </p:sp>
      <p:sp>
        <p:nvSpPr>
          <p:cNvPr id="14" name="TextBox 14"/>
          <p:cNvSpPr txBox="1"/>
          <p:nvPr/>
        </p:nvSpPr>
        <p:spPr>
          <a:xfrm>
            <a:off x="8700830" y="2924416"/>
            <a:ext cx="2804039" cy="464160"/>
          </a:xfrm>
          <a:prstGeom prst="rect">
            <a:avLst/>
          </a:prstGeom>
        </p:spPr>
        <p:txBody>
          <a:bodyPr lIns="0" tIns="0" rIns="0" bIns="0" rtlCol="0" anchor="t">
            <a:spAutoFit/>
          </a:bodyPr>
          <a:lstStyle/>
          <a:p>
            <a:pPr algn="ctr">
              <a:lnSpc>
                <a:spcPts val="3773"/>
              </a:lnSpc>
            </a:pPr>
            <a:r>
              <a:rPr lang="en-US" sz="2695">
                <a:solidFill>
                  <a:srgbClr val="27407E"/>
                </a:solidFill>
                <a:latin typeface="Open Sans"/>
              </a:rPr>
              <a:t>Emotional barrier</a:t>
            </a:r>
          </a:p>
        </p:txBody>
      </p:sp>
      <p:sp>
        <p:nvSpPr>
          <p:cNvPr id="15" name="TextBox 15"/>
          <p:cNvSpPr txBox="1"/>
          <p:nvPr/>
        </p:nvSpPr>
        <p:spPr>
          <a:xfrm>
            <a:off x="12329302" y="2938551"/>
            <a:ext cx="2447430" cy="464160"/>
          </a:xfrm>
          <a:prstGeom prst="rect">
            <a:avLst/>
          </a:prstGeom>
        </p:spPr>
        <p:txBody>
          <a:bodyPr lIns="0" tIns="0" rIns="0" bIns="0" rtlCol="0" anchor="t">
            <a:spAutoFit/>
          </a:bodyPr>
          <a:lstStyle/>
          <a:p>
            <a:pPr algn="ctr">
              <a:lnSpc>
                <a:spcPts val="3773"/>
              </a:lnSpc>
            </a:pPr>
            <a:r>
              <a:rPr lang="en-US" sz="2695">
                <a:solidFill>
                  <a:srgbClr val="27407E"/>
                </a:solidFill>
                <a:latin typeface="Open Sans"/>
              </a:rPr>
              <a:t>Cultural barrier</a:t>
            </a:r>
          </a:p>
        </p:txBody>
      </p:sp>
      <p:sp>
        <p:nvSpPr>
          <p:cNvPr id="16" name="TextBox 16"/>
          <p:cNvSpPr txBox="1"/>
          <p:nvPr/>
        </p:nvSpPr>
        <p:spPr>
          <a:xfrm>
            <a:off x="1723726" y="3785658"/>
            <a:ext cx="2732916" cy="464160"/>
          </a:xfrm>
          <a:prstGeom prst="rect">
            <a:avLst/>
          </a:prstGeom>
        </p:spPr>
        <p:txBody>
          <a:bodyPr lIns="0" tIns="0" rIns="0" bIns="0" rtlCol="0" anchor="t">
            <a:spAutoFit/>
          </a:bodyPr>
          <a:lstStyle/>
          <a:p>
            <a:pPr algn="ctr">
              <a:lnSpc>
                <a:spcPts val="3773"/>
              </a:lnSpc>
            </a:pPr>
            <a:r>
              <a:rPr lang="en-US" sz="2695">
                <a:solidFill>
                  <a:srgbClr val="27407E"/>
                </a:solidFill>
                <a:latin typeface="Open Sans"/>
              </a:rPr>
              <a:t>Language barrier</a:t>
            </a:r>
          </a:p>
        </p:txBody>
      </p:sp>
      <p:sp>
        <p:nvSpPr>
          <p:cNvPr id="17" name="TextBox 17"/>
          <p:cNvSpPr txBox="1"/>
          <p:nvPr/>
        </p:nvSpPr>
        <p:spPr>
          <a:xfrm>
            <a:off x="5293315" y="3785658"/>
            <a:ext cx="2380071" cy="464160"/>
          </a:xfrm>
          <a:prstGeom prst="rect">
            <a:avLst/>
          </a:prstGeom>
        </p:spPr>
        <p:txBody>
          <a:bodyPr lIns="0" tIns="0" rIns="0" bIns="0" rtlCol="0" anchor="t">
            <a:spAutoFit/>
          </a:bodyPr>
          <a:lstStyle/>
          <a:p>
            <a:pPr algn="ctr">
              <a:lnSpc>
                <a:spcPts val="3773"/>
              </a:lnSpc>
            </a:pPr>
            <a:r>
              <a:rPr lang="en-US" sz="2695">
                <a:solidFill>
                  <a:srgbClr val="27407E"/>
                </a:solidFill>
                <a:latin typeface="Open Sans"/>
              </a:rPr>
              <a:t>Gender barrier</a:t>
            </a:r>
          </a:p>
        </p:txBody>
      </p:sp>
      <p:sp>
        <p:nvSpPr>
          <p:cNvPr id="18" name="TextBox 18"/>
          <p:cNvSpPr txBox="1"/>
          <p:nvPr/>
        </p:nvSpPr>
        <p:spPr>
          <a:xfrm>
            <a:off x="8560606" y="3781927"/>
            <a:ext cx="3344105" cy="464160"/>
          </a:xfrm>
          <a:prstGeom prst="rect">
            <a:avLst/>
          </a:prstGeom>
        </p:spPr>
        <p:txBody>
          <a:bodyPr lIns="0" tIns="0" rIns="0" bIns="0" rtlCol="0" anchor="t">
            <a:spAutoFit/>
          </a:bodyPr>
          <a:lstStyle/>
          <a:p>
            <a:pPr algn="ctr">
              <a:lnSpc>
                <a:spcPts val="3773"/>
              </a:lnSpc>
            </a:pPr>
            <a:r>
              <a:rPr lang="en-US" sz="2695">
                <a:solidFill>
                  <a:srgbClr val="27407E"/>
                </a:solidFill>
                <a:latin typeface="Open Sans"/>
              </a:rPr>
              <a:t>Interpersonal barrier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ECCF1"/>
        </a:solidFill>
        <a:effectLst/>
      </p:bgPr>
    </p:bg>
    <p:spTree>
      <p:nvGrpSpPr>
        <p:cNvPr id="1" name=""/>
        <p:cNvGrpSpPr/>
        <p:nvPr/>
      </p:nvGrpSpPr>
      <p:grpSpPr>
        <a:xfrm>
          <a:off x="0" y="0"/>
          <a:ext cx="0" cy="0"/>
          <a:chOff x="0" y="0"/>
          <a:chExt cx="0" cy="0"/>
        </a:xfrm>
      </p:grpSpPr>
      <p:sp>
        <p:nvSpPr>
          <p:cNvPr id="2" name="AutoShape 2"/>
          <p:cNvSpPr/>
          <p:nvPr/>
        </p:nvSpPr>
        <p:spPr>
          <a:xfrm>
            <a:off x="0" y="8543305"/>
            <a:ext cx="18288000" cy="1743695"/>
          </a:xfrm>
          <a:prstGeom prst="rect">
            <a:avLst/>
          </a:prstGeom>
          <a:solidFill>
            <a:srgbClr val="27407E"/>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2869797"/>
            <a:ext cx="483406" cy="483406"/>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425142" y="2927833"/>
            <a:ext cx="442383" cy="442383"/>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850806" y="2963207"/>
            <a:ext cx="435280" cy="435280"/>
          </a:xfrm>
          <a:prstGeom prst="rect">
            <a:avLst/>
          </a:prstGeom>
        </p:spPr>
      </p:pic>
      <p:pic>
        <p:nvPicPr>
          <p:cNvPr id="7"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028700" y="3616566"/>
            <a:ext cx="484717" cy="484717"/>
          </a:xfrm>
          <a:prstGeom prst="rect">
            <a:avLst/>
          </a:prstGeom>
        </p:spPr>
      </p:pic>
      <p:pic>
        <p:nvPicPr>
          <p:cNvPr id="8" name="Picture 8"/>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5879848" y="3598207"/>
            <a:ext cx="442383" cy="442383"/>
          </a:xfrm>
          <a:prstGeom prst="rect">
            <a:avLst/>
          </a:prstGeom>
        </p:spPr>
      </p:pic>
      <p:pic>
        <p:nvPicPr>
          <p:cNvPr id="9" name="Picture 9"/>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028700" y="4308475"/>
            <a:ext cx="442383" cy="442383"/>
          </a:xfrm>
          <a:prstGeom prst="rect">
            <a:avLst/>
          </a:prstGeom>
        </p:spPr>
      </p:pic>
      <p:sp>
        <p:nvSpPr>
          <p:cNvPr id="10" name="TextBox 10"/>
          <p:cNvSpPr txBox="1"/>
          <p:nvPr/>
        </p:nvSpPr>
        <p:spPr>
          <a:xfrm>
            <a:off x="1028700" y="1019175"/>
            <a:ext cx="16476133" cy="1228725"/>
          </a:xfrm>
          <a:prstGeom prst="rect">
            <a:avLst/>
          </a:prstGeom>
        </p:spPr>
        <p:txBody>
          <a:bodyPr lIns="0" tIns="0" rIns="0" bIns="0" rtlCol="0" anchor="t">
            <a:spAutoFit/>
          </a:bodyPr>
          <a:lstStyle/>
          <a:p>
            <a:pPr>
              <a:lnSpc>
                <a:spcPts val="9600"/>
              </a:lnSpc>
            </a:pPr>
            <a:r>
              <a:rPr lang="en-US" sz="8000">
                <a:solidFill>
                  <a:srgbClr val="27407E"/>
                </a:solidFill>
                <a:latin typeface="Calistoga"/>
              </a:rPr>
              <a:t>Few steps to overcome barriers</a:t>
            </a:r>
          </a:p>
        </p:txBody>
      </p:sp>
      <p:sp>
        <p:nvSpPr>
          <p:cNvPr id="11" name="TextBox 11"/>
          <p:cNvSpPr txBox="1"/>
          <p:nvPr/>
        </p:nvSpPr>
        <p:spPr>
          <a:xfrm>
            <a:off x="1655564" y="2889043"/>
            <a:ext cx="4499504" cy="462814"/>
          </a:xfrm>
          <a:prstGeom prst="rect">
            <a:avLst/>
          </a:prstGeom>
        </p:spPr>
        <p:txBody>
          <a:bodyPr lIns="0" tIns="0" rIns="0" bIns="0" rtlCol="0" anchor="t">
            <a:spAutoFit/>
          </a:bodyPr>
          <a:lstStyle/>
          <a:p>
            <a:pPr>
              <a:lnSpc>
                <a:spcPts val="3773"/>
              </a:lnSpc>
            </a:pPr>
            <a:r>
              <a:rPr lang="en-US" sz="2695">
                <a:solidFill>
                  <a:srgbClr val="27407E"/>
                </a:solidFill>
                <a:latin typeface="Open Sans"/>
              </a:rPr>
              <a:t>Talking to receiver naturally.</a:t>
            </a:r>
          </a:p>
        </p:txBody>
      </p:sp>
      <p:sp>
        <p:nvSpPr>
          <p:cNvPr id="12" name="TextBox 12"/>
          <p:cNvSpPr txBox="1"/>
          <p:nvPr/>
        </p:nvSpPr>
        <p:spPr>
          <a:xfrm>
            <a:off x="7002976" y="2906057"/>
            <a:ext cx="3445933" cy="462814"/>
          </a:xfrm>
          <a:prstGeom prst="rect">
            <a:avLst/>
          </a:prstGeom>
        </p:spPr>
        <p:txBody>
          <a:bodyPr lIns="0" tIns="0" rIns="0" bIns="0" rtlCol="0" anchor="t">
            <a:spAutoFit/>
          </a:bodyPr>
          <a:lstStyle/>
          <a:p>
            <a:pPr>
              <a:lnSpc>
                <a:spcPts val="3773"/>
              </a:lnSpc>
            </a:pPr>
            <a:r>
              <a:rPr lang="en-US" sz="2695">
                <a:solidFill>
                  <a:srgbClr val="27407E"/>
                </a:solidFill>
                <a:latin typeface="Open Sans"/>
              </a:rPr>
              <a:t>Crystal clear message</a:t>
            </a:r>
          </a:p>
        </p:txBody>
      </p:sp>
      <p:sp>
        <p:nvSpPr>
          <p:cNvPr id="13" name="TextBox 13"/>
          <p:cNvSpPr txBox="1"/>
          <p:nvPr/>
        </p:nvSpPr>
        <p:spPr>
          <a:xfrm>
            <a:off x="11426311" y="2920192"/>
            <a:ext cx="4624917" cy="462814"/>
          </a:xfrm>
          <a:prstGeom prst="rect">
            <a:avLst/>
          </a:prstGeom>
        </p:spPr>
        <p:txBody>
          <a:bodyPr lIns="0" tIns="0" rIns="0" bIns="0" rtlCol="0" anchor="t">
            <a:spAutoFit/>
          </a:bodyPr>
          <a:lstStyle/>
          <a:p>
            <a:pPr>
              <a:lnSpc>
                <a:spcPts val="3773"/>
              </a:lnSpc>
            </a:pPr>
            <a:r>
              <a:rPr lang="en-US" sz="2695">
                <a:solidFill>
                  <a:srgbClr val="27407E"/>
                </a:solidFill>
                <a:latin typeface="Open Sans"/>
              </a:rPr>
              <a:t>Delivering messages skillfully</a:t>
            </a:r>
          </a:p>
        </p:txBody>
      </p:sp>
      <p:sp>
        <p:nvSpPr>
          <p:cNvPr id="14" name="TextBox 14"/>
          <p:cNvSpPr txBox="1"/>
          <p:nvPr/>
        </p:nvSpPr>
        <p:spPr>
          <a:xfrm>
            <a:off x="1689100" y="3559416"/>
            <a:ext cx="3887258" cy="462814"/>
          </a:xfrm>
          <a:prstGeom prst="rect">
            <a:avLst/>
          </a:prstGeom>
        </p:spPr>
        <p:txBody>
          <a:bodyPr lIns="0" tIns="0" rIns="0" bIns="0" rtlCol="0" anchor="t">
            <a:spAutoFit/>
          </a:bodyPr>
          <a:lstStyle/>
          <a:p>
            <a:pPr>
              <a:lnSpc>
                <a:spcPts val="3773"/>
              </a:lnSpc>
            </a:pPr>
            <a:r>
              <a:rPr lang="en-US" sz="2695">
                <a:solidFill>
                  <a:srgbClr val="27407E"/>
                </a:solidFill>
                <a:latin typeface="Open Sans"/>
              </a:rPr>
              <a:t>Focusing on the receiver</a:t>
            </a:r>
          </a:p>
        </p:txBody>
      </p:sp>
      <p:sp>
        <p:nvSpPr>
          <p:cNvPr id="15" name="TextBox 15"/>
          <p:cNvSpPr txBox="1"/>
          <p:nvPr/>
        </p:nvSpPr>
        <p:spPr>
          <a:xfrm>
            <a:off x="6533851" y="3541057"/>
            <a:ext cx="4924028" cy="462814"/>
          </a:xfrm>
          <a:prstGeom prst="rect">
            <a:avLst/>
          </a:prstGeom>
        </p:spPr>
        <p:txBody>
          <a:bodyPr lIns="0" tIns="0" rIns="0" bIns="0" rtlCol="0" anchor="t">
            <a:spAutoFit/>
          </a:bodyPr>
          <a:lstStyle/>
          <a:p>
            <a:pPr>
              <a:lnSpc>
                <a:spcPts val="3773"/>
              </a:lnSpc>
            </a:pPr>
            <a:r>
              <a:rPr lang="en-US" sz="2695">
                <a:solidFill>
                  <a:srgbClr val="27407E"/>
                </a:solidFill>
                <a:latin typeface="Open Sans"/>
              </a:rPr>
              <a:t>Ensuring appropriate feedback</a:t>
            </a:r>
          </a:p>
        </p:txBody>
      </p:sp>
      <p:sp>
        <p:nvSpPr>
          <p:cNvPr id="16" name="TextBox 16"/>
          <p:cNvSpPr txBox="1"/>
          <p:nvPr/>
        </p:nvSpPr>
        <p:spPr>
          <a:xfrm>
            <a:off x="1689100" y="4288044"/>
            <a:ext cx="8017933" cy="462814"/>
          </a:xfrm>
          <a:prstGeom prst="rect">
            <a:avLst/>
          </a:prstGeom>
        </p:spPr>
        <p:txBody>
          <a:bodyPr lIns="0" tIns="0" rIns="0" bIns="0" rtlCol="0" anchor="t">
            <a:spAutoFit/>
          </a:bodyPr>
          <a:lstStyle/>
          <a:p>
            <a:pPr>
              <a:lnSpc>
                <a:spcPts val="3773"/>
              </a:lnSpc>
            </a:pPr>
            <a:r>
              <a:rPr lang="en-US" sz="2695">
                <a:solidFill>
                  <a:srgbClr val="27407E"/>
                </a:solidFill>
                <a:latin typeface="Open Sans"/>
              </a:rPr>
              <a:t>Becoming aware of state of minds and emotions.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BE5E1"/>
        </a:solidFill>
        <a:effectLst/>
      </p:bgPr>
    </p:bg>
    <p:spTree>
      <p:nvGrpSpPr>
        <p:cNvPr id="1" name=""/>
        <p:cNvGrpSpPr/>
        <p:nvPr/>
      </p:nvGrpSpPr>
      <p:grpSpPr>
        <a:xfrm>
          <a:off x="0" y="0"/>
          <a:ext cx="0" cy="0"/>
          <a:chOff x="0" y="0"/>
          <a:chExt cx="0" cy="0"/>
        </a:xfrm>
      </p:grpSpPr>
      <p:sp>
        <p:nvSpPr>
          <p:cNvPr id="2" name="TextBox 2"/>
          <p:cNvSpPr txBox="1"/>
          <p:nvPr/>
        </p:nvSpPr>
        <p:spPr>
          <a:xfrm>
            <a:off x="732367" y="1028700"/>
            <a:ext cx="6602875" cy="3264495"/>
          </a:xfrm>
          <a:prstGeom prst="rect">
            <a:avLst/>
          </a:prstGeom>
        </p:spPr>
        <p:txBody>
          <a:bodyPr lIns="0" tIns="0" rIns="0" bIns="0" rtlCol="0" anchor="t">
            <a:spAutoFit/>
          </a:bodyPr>
          <a:lstStyle/>
          <a:p>
            <a:pPr>
              <a:lnSpc>
                <a:spcPts val="8568"/>
              </a:lnSpc>
            </a:pPr>
            <a:r>
              <a:rPr lang="en-US" sz="7140">
                <a:solidFill>
                  <a:srgbClr val="27407E"/>
                </a:solidFill>
                <a:latin typeface="Calistoga"/>
              </a:rPr>
              <a:t>Tools of effective communication</a:t>
            </a:r>
          </a:p>
        </p:txBody>
      </p:sp>
      <p:grpSp>
        <p:nvGrpSpPr>
          <p:cNvPr id="3" name="Group 3"/>
          <p:cNvGrpSpPr/>
          <p:nvPr/>
        </p:nvGrpSpPr>
        <p:grpSpPr>
          <a:xfrm>
            <a:off x="7631575" y="6085301"/>
            <a:ext cx="9627725" cy="1177924"/>
            <a:chOff x="0" y="0"/>
            <a:chExt cx="12836967" cy="1570566"/>
          </a:xfrm>
        </p:grpSpPr>
        <p:grpSp>
          <p:nvGrpSpPr>
            <p:cNvPr id="4" name="Group 4"/>
            <p:cNvGrpSpPr/>
            <p:nvPr/>
          </p:nvGrpSpPr>
          <p:grpSpPr>
            <a:xfrm>
              <a:off x="0" y="0"/>
              <a:ext cx="12836967" cy="1570566"/>
              <a:chOff x="0" y="0"/>
              <a:chExt cx="5599904" cy="685132"/>
            </a:xfrm>
          </p:grpSpPr>
          <p:sp>
            <p:nvSpPr>
              <p:cNvPr id="5" name="Freeform 5"/>
              <p:cNvSpPr/>
              <p:nvPr/>
            </p:nvSpPr>
            <p:spPr>
              <a:xfrm>
                <a:off x="0" y="0"/>
                <a:ext cx="5599904" cy="685132"/>
              </a:xfrm>
              <a:custGeom>
                <a:avLst/>
                <a:gdLst/>
                <a:ahLst/>
                <a:cxnLst/>
                <a:rect l="l" t="t" r="r" b="b"/>
                <a:pathLst>
                  <a:path w="5599904" h="685132">
                    <a:moveTo>
                      <a:pt x="5475444" y="685132"/>
                    </a:moveTo>
                    <a:lnTo>
                      <a:pt x="124460" y="685132"/>
                    </a:lnTo>
                    <a:cubicBezTo>
                      <a:pt x="55880" y="685132"/>
                      <a:pt x="0" y="629252"/>
                      <a:pt x="0" y="560672"/>
                    </a:cubicBezTo>
                    <a:lnTo>
                      <a:pt x="0" y="124460"/>
                    </a:lnTo>
                    <a:cubicBezTo>
                      <a:pt x="0" y="55880"/>
                      <a:pt x="55880" y="0"/>
                      <a:pt x="124460" y="0"/>
                    </a:cubicBezTo>
                    <a:lnTo>
                      <a:pt x="5475444" y="0"/>
                    </a:lnTo>
                    <a:cubicBezTo>
                      <a:pt x="5544024" y="0"/>
                      <a:pt x="5599904" y="55880"/>
                      <a:pt x="5599904" y="124460"/>
                    </a:cubicBezTo>
                    <a:lnTo>
                      <a:pt x="5599904" y="560672"/>
                    </a:lnTo>
                    <a:cubicBezTo>
                      <a:pt x="5599904" y="629252"/>
                      <a:pt x="5544024" y="685132"/>
                      <a:pt x="5475444" y="685132"/>
                    </a:cubicBezTo>
                    <a:close/>
                  </a:path>
                </a:pathLst>
              </a:custGeom>
              <a:solidFill>
                <a:srgbClr val="FFFFFF"/>
              </a:solidFill>
            </p:spPr>
          </p:sp>
        </p:grpSp>
        <p:sp>
          <p:nvSpPr>
            <p:cNvPr id="6" name="TextBox 6"/>
            <p:cNvSpPr txBox="1"/>
            <p:nvPr/>
          </p:nvSpPr>
          <p:spPr>
            <a:xfrm>
              <a:off x="1786283" y="411056"/>
              <a:ext cx="9264401" cy="651581"/>
            </a:xfrm>
            <a:prstGeom prst="rect">
              <a:avLst/>
            </a:prstGeom>
          </p:spPr>
          <p:txBody>
            <a:bodyPr lIns="0" tIns="0" rIns="0" bIns="0" rtlCol="0" anchor="t">
              <a:spAutoFit/>
            </a:bodyPr>
            <a:lstStyle/>
            <a:p>
              <a:pPr algn="ctr">
                <a:lnSpc>
                  <a:spcPts val="3900"/>
                </a:lnSpc>
              </a:pPr>
              <a:r>
                <a:rPr lang="en-US" sz="3000">
                  <a:solidFill>
                    <a:srgbClr val="27407E"/>
                  </a:solidFill>
                  <a:latin typeface="Public Sans"/>
                </a:rPr>
                <a:t>Clarity and good pronounciation</a:t>
              </a:r>
            </a:p>
          </p:txBody>
        </p:sp>
      </p:grpSp>
      <p:grpSp>
        <p:nvGrpSpPr>
          <p:cNvPr id="7" name="Group 7"/>
          <p:cNvGrpSpPr/>
          <p:nvPr/>
        </p:nvGrpSpPr>
        <p:grpSpPr>
          <a:xfrm>
            <a:off x="7631575" y="2824030"/>
            <a:ext cx="4561661" cy="1182158"/>
            <a:chOff x="0" y="0"/>
            <a:chExt cx="2653260" cy="687594"/>
          </a:xfrm>
        </p:grpSpPr>
        <p:sp>
          <p:nvSpPr>
            <p:cNvPr id="8" name="Freeform 8"/>
            <p:cNvSpPr/>
            <p:nvPr/>
          </p:nvSpPr>
          <p:spPr>
            <a:xfrm>
              <a:off x="0" y="0"/>
              <a:ext cx="2653260" cy="687594"/>
            </a:xfrm>
            <a:custGeom>
              <a:avLst/>
              <a:gdLst/>
              <a:ahLst/>
              <a:cxnLst/>
              <a:rect l="l" t="t" r="r" b="b"/>
              <a:pathLst>
                <a:path w="2653260" h="687594">
                  <a:moveTo>
                    <a:pt x="2528800" y="687594"/>
                  </a:moveTo>
                  <a:lnTo>
                    <a:pt x="124460" y="687594"/>
                  </a:lnTo>
                  <a:cubicBezTo>
                    <a:pt x="55880" y="687594"/>
                    <a:pt x="0" y="631714"/>
                    <a:pt x="0" y="563134"/>
                  </a:cubicBezTo>
                  <a:lnTo>
                    <a:pt x="0" y="124460"/>
                  </a:lnTo>
                  <a:cubicBezTo>
                    <a:pt x="0" y="55880"/>
                    <a:pt x="55880" y="0"/>
                    <a:pt x="124460" y="0"/>
                  </a:cubicBezTo>
                  <a:lnTo>
                    <a:pt x="2528800" y="0"/>
                  </a:lnTo>
                  <a:cubicBezTo>
                    <a:pt x="2597380" y="0"/>
                    <a:pt x="2653260" y="55880"/>
                    <a:pt x="2653260" y="124460"/>
                  </a:cubicBezTo>
                  <a:lnTo>
                    <a:pt x="2653260" y="563134"/>
                  </a:lnTo>
                  <a:cubicBezTo>
                    <a:pt x="2653260" y="631714"/>
                    <a:pt x="2597380" y="687594"/>
                    <a:pt x="2528800" y="687594"/>
                  </a:cubicBezTo>
                  <a:close/>
                </a:path>
              </a:pathLst>
            </a:custGeom>
            <a:solidFill>
              <a:srgbClr val="FFFFFF"/>
            </a:solidFill>
          </p:spPr>
        </p:sp>
      </p:grpSp>
      <p:grpSp>
        <p:nvGrpSpPr>
          <p:cNvPr id="9" name="Group 9"/>
          <p:cNvGrpSpPr/>
          <p:nvPr/>
        </p:nvGrpSpPr>
        <p:grpSpPr>
          <a:xfrm>
            <a:off x="12697639" y="2824030"/>
            <a:ext cx="4561661" cy="1182158"/>
            <a:chOff x="0" y="0"/>
            <a:chExt cx="2653260" cy="687594"/>
          </a:xfrm>
        </p:grpSpPr>
        <p:sp>
          <p:nvSpPr>
            <p:cNvPr id="10" name="Freeform 10"/>
            <p:cNvSpPr/>
            <p:nvPr/>
          </p:nvSpPr>
          <p:spPr>
            <a:xfrm>
              <a:off x="0" y="0"/>
              <a:ext cx="2653260" cy="687594"/>
            </a:xfrm>
            <a:custGeom>
              <a:avLst/>
              <a:gdLst/>
              <a:ahLst/>
              <a:cxnLst/>
              <a:rect l="l" t="t" r="r" b="b"/>
              <a:pathLst>
                <a:path w="2653260" h="687594">
                  <a:moveTo>
                    <a:pt x="2528800" y="687594"/>
                  </a:moveTo>
                  <a:lnTo>
                    <a:pt x="124460" y="687594"/>
                  </a:lnTo>
                  <a:cubicBezTo>
                    <a:pt x="55880" y="687594"/>
                    <a:pt x="0" y="631714"/>
                    <a:pt x="0" y="563134"/>
                  </a:cubicBezTo>
                  <a:lnTo>
                    <a:pt x="0" y="124460"/>
                  </a:lnTo>
                  <a:cubicBezTo>
                    <a:pt x="0" y="55880"/>
                    <a:pt x="55880" y="0"/>
                    <a:pt x="124460" y="0"/>
                  </a:cubicBezTo>
                  <a:lnTo>
                    <a:pt x="2528800" y="0"/>
                  </a:lnTo>
                  <a:cubicBezTo>
                    <a:pt x="2597380" y="0"/>
                    <a:pt x="2653260" y="55880"/>
                    <a:pt x="2653260" y="124460"/>
                  </a:cubicBezTo>
                  <a:lnTo>
                    <a:pt x="2653260" y="563134"/>
                  </a:lnTo>
                  <a:cubicBezTo>
                    <a:pt x="2653260" y="631714"/>
                    <a:pt x="2597380" y="687594"/>
                    <a:pt x="2528800" y="687594"/>
                  </a:cubicBezTo>
                  <a:close/>
                </a:path>
              </a:pathLst>
            </a:custGeom>
            <a:solidFill>
              <a:srgbClr val="FFFFFF"/>
            </a:solidFill>
          </p:spPr>
        </p:sp>
      </p:grpSp>
      <p:sp>
        <p:nvSpPr>
          <p:cNvPr id="11" name="TextBox 11"/>
          <p:cNvSpPr txBox="1"/>
          <p:nvPr/>
        </p:nvSpPr>
        <p:spPr>
          <a:xfrm>
            <a:off x="8080837" y="3138884"/>
            <a:ext cx="3663136" cy="500592"/>
          </a:xfrm>
          <a:prstGeom prst="rect">
            <a:avLst/>
          </a:prstGeom>
        </p:spPr>
        <p:txBody>
          <a:bodyPr lIns="0" tIns="0" rIns="0" bIns="0" rtlCol="0" anchor="t">
            <a:spAutoFit/>
          </a:bodyPr>
          <a:lstStyle/>
          <a:p>
            <a:pPr>
              <a:lnSpc>
                <a:spcPts val="3900"/>
              </a:lnSpc>
            </a:pPr>
            <a:r>
              <a:rPr lang="en-US" sz="3000">
                <a:solidFill>
                  <a:srgbClr val="27407E"/>
                </a:solidFill>
                <a:latin typeface="Public Sans"/>
              </a:rPr>
              <a:t>Channelize your ego</a:t>
            </a:r>
          </a:p>
        </p:txBody>
      </p:sp>
      <p:sp>
        <p:nvSpPr>
          <p:cNvPr id="12" name="TextBox 12"/>
          <p:cNvSpPr txBox="1"/>
          <p:nvPr/>
        </p:nvSpPr>
        <p:spPr>
          <a:xfrm>
            <a:off x="13146902" y="3138884"/>
            <a:ext cx="3663136" cy="500592"/>
          </a:xfrm>
          <a:prstGeom prst="rect">
            <a:avLst/>
          </a:prstGeom>
        </p:spPr>
        <p:txBody>
          <a:bodyPr lIns="0" tIns="0" rIns="0" bIns="0" rtlCol="0" anchor="t">
            <a:spAutoFit/>
          </a:bodyPr>
          <a:lstStyle/>
          <a:p>
            <a:pPr>
              <a:lnSpc>
                <a:spcPts val="3900"/>
              </a:lnSpc>
            </a:pPr>
            <a:r>
              <a:rPr lang="en-US" sz="3000">
                <a:solidFill>
                  <a:srgbClr val="27407E"/>
                </a:solidFill>
                <a:latin typeface="Public Sans"/>
              </a:rPr>
              <a:t>Be positive</a:t>
            </a:r>
          </a:p>
        </p:txBody>
      </p:sp>
      <p:grpSp>
        <p:nvGrpSpPr>
          <p:cNvPr id="13" name="Group 13"/>
          <p:cNvGrpSpPr/>
          <p:nvPr/>
        </p:nvGrpSpPr>
        <p:grpSpPr>
          <a:xfrm>
            <a:off x="7631575" y="1190361"/>
            <a:ext cx="4561661" cy="1182158"/>
            <a:chOff x="0" y="0"/>
            <a:chExt cx="2653260" cy="687594"/>
          </a:xfrm>
        </p:grpSpPr>
        <p:sp>
          <p:nvSpPr>
            <p:cNvPr id="14" name="Freeform 14"/>
            <p:cNvSpPr/>
            <p:nvPr/>
          </p:nvSpPr>
          <p:spPr>
            <a:xfrm>
              <a:off x="0" y="0"/>
              <a:ext cx="2653260" cy="687594"/>
            </a:xfrm>
            <a:custGeom>
              <a:avLst/>
              <a:gdLst/>
              <a:ahLst/>
              <a:cxnLst/>
              <a:rect l="l" t="t" r="r" b="b"/>
              <a:pathLst>
                <a:path w="2653260" h="687594">
                  <a:moveTo>
                    <a:pt x="2528800" y="687594"/>
                  </a:moveTo>
                  <a:lnTo>
                    <a:pt x="124460" y="687594"/>
                  </a:lnTo>
                  <a:cubicBezTo>
                    <a:pt x="55880" y="687594"/>
                    <a:pt x="0" y="631714"/>
                    <a:pt x="0" y="563134"/>
                  </a:cubicBezTo>
                  <a:lnTo>
                    <a:pt x="0" y="124460"/>
                  </a:lnTo>
                  <a:cubicBezTo>
                    <a:pt x="0" y="55880"/>
                    <a:pt x="55880" y="0"/>
                    <a:pt x="124460" y="0"/>
                  </a:cubicBezTo>
                  <a:lnTo>
                    <a:pt x="2528800" y="0"/>
                  </a:lnTo>
                  <a:cubicBezTo>
                    <a:pt x="2597380" y="0"/>
                    <a:pt x="2653260" y="55880"/>
                    <a:pt x="2653260" y="124460"/>
                  </a:cubicBezTo>
                  <a:lnTo>
                    <a:pt x="2653260" y="563134"/>
                  </a:lnTo>
                  <a:cubicBezTo>
                    <a:pt x="2653260" y="631714"/>
                    <a:pt x="2597380" y="687594"/>
                    <a:pt x="2528800" y="687594"/>
                  </a:cubicBezTo>
                  <a:close/>
                </a:path>
              </a:pathLst>
            </a:custGeom>
            <a:solidFill>
              <a:srgbClr val="FFFFFF"/>
            </a:solidFill>
          </p:spPr>
        </p:sp>
      </p:grpSp>
      <p:grpSp>
        <p:nvGrpSpPr>
          <p:cNvPr id="15" name="Group 15"/>
          <p:cNvGrpSpPr/>
          <p:nvPr/>
        </p:nvGrpSpPr>
        <p:grpSpPr>
          <a:xfrm>
            <a:off x="12697639" y="1190361"/>
            <a:ext cx="4561661" cy="1182158"/>
            <a:chOff x="0" y="0"/>
            <a:chExt cx="2653260" cy="687594"/>
          </a:xfrm>
        </p:grpSpPr>
        <p:sp>
          <p:nvSpPr>
            <p:cNvPr id="16" name="Freeform 16"/>
            <p:cNvSpPr/>
            <p:nvPr/>
          </p:nvSpPr>
          <p:spPr>
            <a:xfrm>
              <a:off x="0" y="0"/>
              <a:ext cx="2653260" cy="687594"/>
            </a:xfrm>
            <a:custGeom>
              <a:avLst/>
              <a:gdLst/>
              <a:ahLst/>
              <a:cxnLst/>
              <a:rect l="l" t="t" r="r" b="b"/>
              <a:pathLst>
                <a:path w="2653260" h="687594">
                  <a:moveTo>
                    <a:pt x="2528800" y="687594"/>
                  </a:moveTo>
                  <a:lnTo>
                    <a:pt x="124460" y="687594"/>
                  </a:lnTo>
                  <a:cubicBezTo>
                    <a:pt x="55880" y="687594"/>
                    <a:pt x="0" y="631714"/>
                    <a:pt x="0" y="563134"/>
                  </a:cubicBezTo>
                  <a:lnTo>
                    <a:pt x="0" y="124460"/>
                  </a:lnTo>
                  <a:cubicBezTo>
                    <a:pt x="0" y="55880"/>
                    <a:pt x="55880" y="0"/>
                    <a:pt x="124460" y="0"/>
                  </a:cubicBezTo>
                  <a:lnTo>
                    <a:pt x="2528800" y="0"/>
                  </a:lnTo>
                  <a:cubicBezTo>
                    <a:pt x="2597380" y="0"/>
                    <a:pt x="2653260" y="55880"/>
                    <a:pt x="2653260" y="124460"/>
                  </a:cubicBezTo>
                  <a:lnTo>
                    <a:pt x="2653260" y="563134"/>
                  </a:lnTo>
                  <a:cubicBezTo>
                    <a:pt x="2653260" y="631714"/>
                    <a:pt x="2597380" y="687594"/>
                    <a:pt x="2528800" y="687594"/>
                  </a:cubicBezTo>
                  <a:close/>
                </a:path>
              </a:pathLst>
            </a:custGeom>
            <a:solidFill>
              <a:srgbClr val="FFFFFF"/>
            </a:solidFill>
          </p:spPr>
        </p:sp>
      </p:grpSp>
      <p:sp>
        <p:nvSpPr>
          <p:cNvPr id="17" name="TextBox 17"/>
          <p:cNvSpPr txBox="1"/>
          <p:nvPr/>
        </p:nvSpPr>
        <p:spPr>
          <a:xfrm>
            <a:off x="13146902" y="1505214"/>
            <a:ext cx="3663136" cy="500592"/>
          </a:xfrm>
          <a:prstGeom prst="rect">
            <a:avLst/>
          </a:prstGeom>
        </p:spPr>
        <p:txBody>
          <a:bodyPr lIns="0" tIns="0" rIns="0" bIns="0" rtlCol="0" anchor="t">
            <a:spAutoFit/>
          </a:bodyPr>
          <a:lstStyle/>
          <a:p>
            <a:pPr>
              <a:lnSpc>
                <a:spcPts val="3900"/>
              </a:lnSpc>
            </a:pPr>
            <a:r>
              <a:rPr lang="en-US" sz="3000">
                <a:solidFill>
                  <a:srgbClr val="27407E"/>
                </a:solidFill>
                <a:latin typeface="Public Sans"/>
              </a:rPr>
              <a:t>Manners</a:t>
            </a:r>
          </a:p>
        </p:txBody>
      </p:sp>
      <p:sp>
        <p:nvSpPr>
          <p:cNvPr id="18" name="TextBox 18"/>
          <p:cNvSpPr txBox="1"/>
          <p:nvPr/>
        </p:nvSpPr>
        <p:spPr>
          <a:xfrm>
            <a:off x="8080837" y="1505214"/>
            <a:ext cx="3663136" cy="500592"/>
          </a:xfrm>
          <a:prstGeom prst="rect">
            <a:avLst/>
          </a:prstGeom>
        </p:spPr>
        <p:txBody>
          <a:bodyPr lIns="0" tIns="0" rIns="0" bIns="0" rtlCol="0" anchor="t">
            <a:spAutoFit/>
          </a:bodyPr>
          <a:lstStyle/>
          <a:p>
            <a:pPr>
              <a:lnSpc>
                <a:spcPts val="3900"/>
              </a:lnSpc>
            </a:pPr>
            <a:r>
              <a:rPr lang="en-US" sz="3000">
                <a:solidFill>
                  <a:srgbClr val="27407E"/>
                </a:solidFill>
                <a:latin typeface="Public Sans"/>
              </a:rPr>
              <a:t>Be brief</a:t>
            </a:r>
          </a:p>
        </p:txBody>
      </p:sp>
      <p:grpSp>
        <p:nvGrpSpPr>
          <p:cNvPr id="19" name="Group 19"/>
          <p:cNvGrpSpPr/>
          <p:nvPr/>
        </p:nvGrpSpPr>
        <p:grpSpPr>
          <a:xfrm>
            <a:off x="7631575" y="4457700"/>
            <a:ext cx="4561661" cy="1182158"/>
            <a:chOff x="0" y="0"/>
            <a:chExt cx="2653260" cy="687594"/>
          </a:xfrm>
        </p:grpSpPr>
        <p:sp>
          <p:nvSpPr>
            <p:cNvPr id="20" name="Freeform 20"/>
            <p:cNvSpPr/>
            <p:nvPr/>
          </p:nvSpPr>
          <p:spPr>
            <a:xfrm>
              <a:off x="0" y="0"/>
              <a:ext cx="2653260" cy="687594"/>
            </a:xfrm>
            <a:custGeom>
              <a:avLst/>
              <a:gdLst/>
              <a:ahLst/>
              <a:cxnLst/>
              <a:rect l="l" t="t" r="r" b="b"/>
              <a:pathLst>
                <a:path w="2653260" h="687594">
                  <a:moveTo>
                    <a:pt x="2528800" y="687594"/>
                  </a:moveTo>
                  <a:lnTo>
                    <a:pt x="124460" y="687594"/>
                  </a:lnTo>
                  <a:cubicBezTo>
                    <a:pt x="55880" y="687594"/>
                    <a:pt x="0" y="631714"/>
                    <a:pt x="0" y="563134"/>
                  </a:cubicBezTo>
                  <a:lnTo>
                    <a:pt x="0" y="124460"/>
                  </a:lnTo>
                  <a:cubicBezTo>
                    <a:pt x="0" y="55880"/>
                    <a:pt x="55880" y="0"/>
                    <a:pt x="124460" y="0"/>
                  </a:cubicBezTo>
                  <a:lnTo>
                    <a:pt x="2528800" y="0"/>
                  </a:lnTo>
                  <a:cubicBezTo>
                    <a:pt x="2597380" y="0"/>
                    <a:pt x="2653260" y="55880"/>
                    <a:pt x="2653260" y="124460"/>
                  </a:cubicBezTo>
                  <a:lnTo>
                    <a:pt x="2653260" y="563134"/>
                  </a:lnTo>
                  <a:cubicBezTo>
                    <a:pt x="2653260" y="631714"/>
                    <a:pt x="2597380" y="687594"/>
                    <a:pt x="2528800" y="687594"/>
                  </a:cubicBezTo>
                  <a:close/>
                </a:path>
              </a:pathLst>
            </a:custGeom>
            <a:solidFill>
              <a:srgbClr val="FFFFFF"/>
            </a:solidFill>
          </p:spPr>
        </p:sp>
      </p:grpSp>
      <p:grpSp>
        <p:nvGrpSpPr>
          <p:cNvPr id="21" name="Group 21"/>
          <p:cNvGrpSpPr/>
          <p:nvPr/>
        </p:nvGrpSpPr>
        <p:grpSpPr>
          <a:xfrm>
            <a:off x="12697639" y="4457700"/>
            <a:ext cx="4561661" cy="1182158"/>
            <a:chOff x="0" y="0"/>
            <a:chExt cx="2653260" cy="687594"/>
          </a:xfrm>
        </p:grpSpPr>
        <p:sp>
          <p:nvSpPr>
            <p:cNvPr id="22" name="Freeform 22"/>
            <p:cNvSpPr/>
            <p:nvPr/>
          </p:nvSpPr>
          <p:spPr>
            <a:xfrm>
              <a:off x="0" y="0"/>
              <a:ext cx="2653260" cy="687594"/>
            </a:xfrm>
            <a:custGeom>
              <a:avLst/>
              <a:gdLst/>
              <a:ahLst/>
              <a:cxnLst/>
              <a:rect l="l" t="t" r="r" b="b"/>
              <a:pathLst>
                <a:path w="2653260" h="687594">
                  <a:moveTo>
                    <a:pt x="2528800" y="687594"/>
                  </a:moveTo>
                  <a:lnTo>
                    <a:pt x="124460" y="687594"/>
                  </a:lnTo>
                  <a:cubicBezTo>
                    <a:pt x="55880" y="687594"/>
                    <a:pt x="0" y="631714"/>
                    <a:pt x="0" y="563134"/>
                  </a:cubicBezTo>
                  <a:lnTo>
                    <a:pt x="0" y="124460"/>
                  </a:lnTo>
                  <a:cubicBezTo>
                    <a:pt x="0" y="55880"/>
                    <a:pt x="55880" y="0"/>
                    <a:pt x="124460" y="0"/>
                  </a:cubicBezTo>
                  <a:lnTo>
                    <a:pt x="2528800" y="0"/>
                  </a:lnTo>
                  <a:cubicBezTo>
                    <a:pt x="2597380" y="0"/>
                    <a:pt x="2653260" y="55880"/>
                    <a:pt x="2653260" y="124460"/>
                  </a:cubicBezTo>
                  <a:lnTo>
                    <a:pt x="2653260" y="563134"/>
                  </a:lnTo>
                  <a:cubicBezTo>
                    <a:pt x="2653260" y="631714"/>
                    <a:pt x="2597380" y="687594"/>
                    <a:pt x="2528800" y="687594"/>
                  </a:cubicBezTo>
                  <a:close/>
                </a:path>
              </a:pathLst>
            </a:custGeom>
            <a:solidFill>
              <a:srgbClr val="FFFFFF"/>
            </a:solidFill>
          </p:spPr>
        </p:sp>
      </p:grpSp>
      <p:sp>
        <p:nvSpPr>
          <p:cNvPr id="23" name="TextBox 23"/>
          <p:cNvSpPr txBox="1"/>
          <p:nvPr/>
        </p:nvSpPr>
        <p:spPr>
          <a:xfrm>
            <a:off x="8080837" y="4772554"/>
            <a:ext cx="3663136" cy="500592"/>
          </a:xfrm>
          <a:prstGeom prst="rect">
            <a:avLst/>
          </a:prstGeom>
        </p:spPr>
        <p:txBody>
          <a:bodyPr lIns="0" tIns="0" rIns="0" bIns="0" rtlCol="0" anchor="t">
            <a:spAutoFit/>
          </a:bodyPr>
          <a:lstStyle/>
          <a:p>
            <a:pPr>
              <a:lnSpc>
                <a:spcPts val="3900"/>
              </a:lnSpc>
            </a:pPr>
            <a:r>
              <a:rPr lang="en-US" sz="3000">
                <a:solidFill>
                  <a:srgbClr val="27407E"/>
                </a:solidFill>
                <a:latin typeface="Public Sans"/>
              </a:rPr>
              <a:t>Good listener</a:t>
            </a:r>
          </a:p>
        </p:txBody>
      </p:sp>
      <p:sp>
        <p:nvSpPr>
          <p:cNvPr id="24" name="TextBox 24"/>
          <p:cNvSpPr txBox="1"/>
          <p:nvPr/>
        </p:nvSpPr>
        <p:spPr>
          <a:xfrm>
            <a:off x="13146902" y="4772554"/>
            <a:ext cx="3663136" cy="500592"/>
          </a:xfrm>
          <a:prstGeom prst="rect">
            <a:avLst/>
          </a:prstGeom>
        </p:spPr>
        <p:txBody>
          <a:bodyPr lIns="0" tIns="0" rIns="0" bIns="0" rtlCol="0" anchor="t">
            <a:spAutoFit/>
          </a:bodyPr>
          <a:lstStyle/>
          <a:p>
            <a:pPr>
              <a:lnSpc>
                <a:spcPts val="3900"/>
              </a:lnSpc>
            </a:pPr>
            <a:r>
              <a:rPr lang="en-US" sz="3000">
                <a:solidFill>
                  <a:srgbClr val="27407E"/>
                </a:solidFill>
                <a:latin typeface="Public Sans"/>
              </a:rPr>
              <a:t>Spice up our words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159313" y="1028700"/>
            <a:ext cx="11099987" cy="8229600"/>
            <a:chOff x="0" y="0"/>
            <a:chExt cx="3754811" cy="2783840"/>
          </a:xfrm>
        </p:grpSpPr>
        <p:sp>
          <p:nvSpPr>
            <p:cNvPr id="3" name="Freeform 3"/>
            <p:cNvSpPr/>
            <p:nvPr/>
          </p:nvSpPr>
          <p:spPr>
            <a:xfrm>
              <a:off x="0" y="0"/>
              <a:ext cx="3754811" cy="2783840"/>
            </a:xfrm>
            <a:custGeom>
              <a:avLst/>
              <a:gdLst/>
              <a:ahLst/>
              <a:cxnLst/>
              <a:rect l="l" t="t" r="r" b="b"/>
              <a:pathLst>
                <a:path w="3754811" h="2783840">
                  <a:moveTo>
                    <a:pt x="3630351" y="2783840"/>
                  </a:moveTo>
                  <a:lnTo>
                    <a:pt x="124460" y="2783840"/>
                  </a:lnTo>
                  <a:cubicBezTo>
                    <a:pt x="55880" y="2783840"/>
                    <a:pt x="0" y="2727960"/>
                    <a:pt x="0" y="2659380"/>
                  </a:cubicBezTo>
                  <a:lnTo>
                    <a:pt x="0" y="124460"/>
                  </a:lnTo>
                  <a:cubicBezTo>
                    <a:pt x="0" y="55880"/>
                    <a:pt x="55880" y="0"/>
                    <a:pt x="124460" y="0"/>
                  </a:cubicBezTo>
                  <a:lnTo>
                    <a:pt x="3630351" y="0"/>
                  </a:lnTo>
                  <a:cubicBezTo>
                    <a:pt x="3698931" y="0"/>
                    <a:pt x="3754811" y="55880"/>
                    <a:pt x="3754811" y="124460"/>
                  </a:cubicBezTo>
                  <a:lnTo>
                    <a:pt x="3754811" y="2659380"/>
                  </a:lnTo>
                  <a:cubicBezTo>
                    <a:pt x="3754811" y="2727960"/>
                    <a:pt x="3698931" y="2783840"/>
                    <a:pt x="3630351" y="2783840"/>
                  </a:cubicBezTo>
                  <a:close/>
                </a:path>
              </a:pathLst>
            </a:custGeom>
            <a:solidFill>
              <a:srgbClr val="F6F6F6"/>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540302" cy="135075"/>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303403" y="1702678"/>
            <a:ext cx="1591733" cy="1591733"/>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927198" y="1730194"/>
            <a:ext cx="1564217" cy="1564217"/>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567412" y="1906237"/>
            <a:ext cx="1388173" cy="1388173"/>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7338982" y="4995333"/>
            <a:ext cx="1472142" cy="1472142"/>
          </a:xfrm>
          <a:prstGeom prst="rect">
            <a:avLst/>
          </a:prstGeom>
        </p:spPr>
      </p:pic>
      <p:pic>
        <p:nvPicPr>
          <p:cNvPr id="9" name="Picture 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0994931" y="5038725"/>
            <a:ext cx="1428750" cy="1428750"/>
          </a:xfrm>
          <a:prstGeom prst="rect">
            <a:avLst/>
          </a:prstGeom>
        </p:spPr>
      </p:pic>
      <p:pic>
        <p:nvPicPr>
          <p:cNvPr id="10" name="Picture 10"/>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4725556" y="4980517"/>
            <a:ext cx="1545167" cy="1545167"/>
          </a:xfrm>
          <a:prstGeom prst="rect">
            <a:avLst/>
          </a:prstGeom>
        </p:spPr>
      </p:pic>
      <p:grpSp>
        <p:nvGrpSpPr>
          <p:cNvPr id="11" name="Group 11"/>
          <p:cNvGrpSpPr/>
          <p:nvPr/>
        </p:nvGrpSpPr>
        <p:grpSpPr>
          <a:xfrm>
            <a:off x="6763747" y="3610822"/>
            <a:ext cx="2671045" cy="728522"/>
            <a:chOff x="0" y="0"/>
            <a:chExt cx="3561394" cy="971363"/>
          </a:xfrm>
        </p:grpSpPr>
        <p:sp>
          <p:nvSpPr>
            <p:cNvPr id="12" name="TextBox 12"/>
            <p:cNvSpPr txBox="1"/>
            <p:nvPr/>
          </p:nvSpPr>
          <p:spPr>
            <a:xfrm>
              <a:off x="0" y="576534"/>
              <a:ext cx="3561394" cy="394829"/>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Actor-Network Theory</a:t>
              </a:r>
            </a:p>
          </p:txBody>
        </p:sp>
        <p:sp>
          <p:nvSpPr>
            <p:cNvPr id="13" name="TextBox 13"/>
            <p:cNvSpPr txBox="1"/>
            <p:nvPr/>
          </p:nvSpPr>
          <p:spPr>
            <a:xfrm>
              <a:off x="0" y="-47625"/>
              <a:ext cx="3561394" cy="530789"/>
            </a:xfrm>
            <a:prstGeom prst="rect">
              <a:avLst/>
            </a:prstGeom>
          </p:spPr>
          <p:txBody>
            <a:bodyPr lIns="0" tIns="0" rIns="0" bIns="0" rtlCol="0" anchor="t">
              <a:spAutoFit/>
            </a:bodyPr>
            <a:lstStyle/>
            <a:p>
              <a:pPr algn="ctr">
                <a:lnSpc>
                  <a:spcPts val="3359"/>
                </a:lnSpc>
              </a:pPr>
              <a:r>
                <a:rPr lang="en-US" sz="2400">
                  <a:solidFill>
                    <a:srgbClr val="27407E"/>
                  </a:solidFill>
                  <a:latin typeface="Calistoga Bold"/>
                </a:rPr>
                <a:t>ACT</a:t>
              </a:r>
            </a:p>
          </p:txBody>
        </p:sp>
      </p:grpSp>
      <p:grpSp>
        <p:nvGrpSpPr>
          <p:cNvPr id="14" name="Group 14"/>
          <p:cNvGrpSpPr/>
          <p:nvPr/>
        </p:nvGrpSpPr>
        <p:grpSpPr>
          <a:xfrm>
            <a:off x="6763747" y="6637116"/>
            <a:ext cx="2671045" cy="1032025"/>
            <a:chOff x="0" y="0"/>
            <a:chExt cx="3561394" cy="1376034"/>
          </a:xfrm>
        </p:grpSpPr>
        <p:sp>
          <p:nvSpPr>
            <p:cNvPr id="15" name="TextBox 15"/>
            <p:cNvSpPr txBox="1"/>
            <p:nvPr/>
          </p:nvSpPr>
          <p:spPr>
            <a:xfrm>
              <a:off x="0" y="549336"/>
              <a:ext cx="3561394" cy="826698"/>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Cognitive Dissonance Theory</a:t>
              </a:r>
            </a:p>
          </p:txBody>
        </p:sp>
        <p:sp>
          <p:nvSpPr>
            <p:cNvPr id="16" name="TextBox 16"/>
            <p:cNvSpPr txBox="1"/>
            <p:nvPr/>
          </p:nvSpPr>
          <p:spPr>
            <a:xfrm>
              <a:off x="0" y="-47625"/>
              <a:ext cx="3561394" cy="526281"/>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CDT</a:t>
              </a:r>
            </a:p>
          </p:txBody>
        </p:sp>
      </p:grpSp>
      <p:grpSp>
        <p:nvGrpSpPr>
          <p:cNvPr id="17" name="Group 17"/>
          <p:cNvGrpSpPr/>
          <p:nvPr/>
        </p:nvGrpSpPr>
        <p:grpSpPr>
          <a:xfrm>
            <a:off x="10373784" y="3610822"/>
            <a:ext cx="2671045" cy="1032025"/>
            <a:chOff x="0" y="0"/>
            <a:chExt cx="3561394" cy="1376034"/>
          </a:xfrm>
        </p:grpSpPr>
        <p:sp>
          <p:nvSpPr>
            <p:cNvPr id="18" name="TextBox 18"/>
            <p:cNvSpPr txBox="1"/>
            <p:nvPr/>
          </p:nvSpPr>
          <p:spPr>
            <a:xfrm>
              <a:off x="0" y="549336"/>
              <a:ext cx="3561394" cy="826698"/>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Adaptive Structuration Theory</a:t>
              </a:r>
            </a:p>
          </p:txBody>
        </p:sp>
        <p:sp>
          <p:nvSpPr>
            <p:cNvPr id="19" name="TextBox 19"/>
            <p:cNvSpPr txBox="1"/>
            <p:nvPr/>
          </p:nvSpPr>
          <p:spPr>
            <a:xfrm>
              <a:off x="0" y="-47625"/>
              <a:ext cx="3561394" cy="526281"/>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AST</a:t>
              </a:r>
            </a:p>
          </p:txBody>
        </p:sp>
      </p:grpSp>
      <p:grpSp>
        <p:nvGrpSpPr>
          <p:cNvPr id="20" name="Group 20"/>
          <p:cNvGrpSpPr/>
          <p:nvPr/>
        </p:nvGrpSpPr>
        <p:grpSpPr>
          <a:xfrm>
            <a:off x="10373784" y="6637116"/>
            <a:ext cx="2671045" cy="713441"/>
            <a:chOff x="0" y="0"/>
            <a:chExt cx="3561394" cy="951255"/>
          </a:xfrm>
        </p:grpSpPr>
        <p:sp>
          <p:nvSpPr>
            <p:cNvPr id="21" name="TextBox 21"/>
            <p:cNvSpPr txBox="1"/>
            <p:nvPr/>
          </p:nvSpPr>
          <p:spPr>
            <a:xfrm>
              <a:off x="0" y="549336"/>
              <a:ext cx="3561394" cy="401919"/>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Social Exchange Theory</a:t>
              </a:r>
            </a:p>
          </p:txBody>
        </p:sp>
        <p:sp>
          <p:nvSpPr>
            <p:cNvPr id="22" name="TextBox 22"/>
            <p:cNvSpPr txBox="1"/>
            <p:nvPr/>
          </p:nvSpPr>
          <p:spPr>
            <a:xfrm>
              <a:off x="0" y="-47625"/>
              <a:ext cx="3561394" cy="526281"/>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SET</a:t>
              </a:r>
            </a:p>
          </p:txBody>
        </p:sp>
      </p:grpSp>
      <p:grpSp>
        <p:nvGrpSpPr>
          <p:cNvPr id="23" name="Group 23"/>
          <p:cNvGrpSpPr/>
          <p:nvPr/>
        </p:nvGrpSpPr>
        <p:grpSpPr>
          <a:xfrm>
            <a:off x="13983821" y="3610822"/>
            <a:ext cx="2671045" cy="713441"/>
            <a:chOff x="0" y="0"/>
            <a:chExt cx="3561394" cy="951255"/>
          </a:xfrm>
        </p:grpSpPr>
        <p:sp>
          <p:nvSpPr>
            <p:cNvPr id="24" name="TextBox 24"/>
            <p:cNvSpPr txBox="1"/>
            <p:nvPr/>
          </p:nvSpPr>
          <p:spPr>
            <a:xfrm>
              <a:off x="0" y="549336"/>
              <a:ext cx="3561394" cy="401919"/>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Agenda Setting Theory</a:t>
              </a:r>
            </a:p>
          </p:txBody>
        </p:sp>
        <p:sp>
          <p:nvSpPr>
            <p:cNvPr id="25" name="TextBox 25"/>
            <p:cNvSpPr txBox="1"/>
            <p:nvPr/>
          </p:nvSpPr>
          <p:spPr>
            <a:xfrm>
              <a:off x="0" y="-47625"/>
              <a:ext cx="3561394" cy="526281"/>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AST</a:t>
              </a:r>
            </a:p>
          </p:txBody>
        </p:sp>
      </p:grpSp>
      <p:sp>
        <p:nvSpPr>
          <p:cNvPr id="26" name="TextBox 26"/>
          <p:cNvSpPr txBox="1"/>
          <p:nvPr/>
        </p:nvSpPr>
        <p:spPr>
          <a:xfrm>
            <a:off x="1028700" y="1501171"/>
            <a:ext cx="4251600" cy="1793240"/>
          </a:xfrm>
          <a:prstGeom prst="rect">
            <a:avLst/>
          </a:prstGeom>
        </p:spPr>
        <p:txBody>
          <a:bodyPr lIns="0" tIns="0" rIns="0" bIns="0" rtlCol="0" anchor="t">
            <a:spAutoFit/>
          </a:bodyPr>
          <a:lstStyle/>
          <a:p>
            <a:pPr>
              <a:lnSpc>
                <a:spcPts val="4759"/>
              </a:lnSpc>
            </a:pPr>
            <a:r>
              <a:rPr lang="en-US" sz="3400">
                <a:solidFill>
                  <a:srgbClr val="27407E"/>
                </a:solidFill>
                <a:latin typeface="Public Sans"/>
              </a:rPr>
              <a:t>There are so many communication theories such as</a:t>
            </a:r>
          </a:p>
        </p:txBody>
      </p:sp>
      <p:grpSp>
        <p:nvGrpSpPr>
          <p:cNvPr id="27" name="Group 27"/>
          <p:cNvGrpSpPr/>
          <p:nvPr/>
        </p:nvGrpSpPr>
        <p:grpSpPr>
          <a:xfrm>
            <a:off x="14162617" y="6637116"/>
            <a:ext cx="2671045" cy="713441"/>
            <a:chOff x="0" y="0"/>
            <a:chExt cx="3561394" cy="951255"/>
          </a:xfrm>
        </p:grpSpPr>
        <p:sp>
          <p:nvSpPr>
            <p:cNvPr id="28" name="TextBox 28"/>
            <p:cNvSpPr txBox="1"/>
            <p:nvPr/>
          </p:nvSpPr>
          <p:spPr>
            <a:xfrm>
              <a:off x="0" y="549336"/>
              <a:ext cx="3561394" cy="401919"/>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Social Learning Theory</a:t>
              </a:r>
            </a:p>
          </p:txBody>
        </p:sp>
        <p:sp>
          <p:nvSpPr>
            <p:cNvPr id="29" name="TextBox 29"/>
            <p:cNvSpPr txBox="1"/>
            <p:nvPr/>
          </p:nvSpPr>
          <p:spPr>
            <a:xfrm>
              <a:off x="0" y="-47625"/>
              <a:ext cx="3561394" cy="526281"/>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SLT</a:t>
              </a:r>
            </a:p>
          </p:txBody>
        </p:sp>
      </p:grpSp>
      <p:sp>
        <p:nvSpPr>
          <p:cNvPr id="30" name="TextBox 30"/>
          <p:cNvSpPr txBox="1"/>
          <p:nvPr/>
        </p:nvSpPr>
        <p:spPr>
          <a:xfrm>
            <a:off x="6362320" y="8065377"/>
            <a:ext cx="11030523" cy="748877"/>
          </a:xfrm>
          <a:prstGeom prst="rect">
            <a:avLst/>
          </a:prstGeom>
        </p:spPr>
        <p:txBody>
          <a:bodyPr lIns="0" tIns="0" rIns="0" bIns="0" rtlCol="0" anchor="t">
            <a:spAutoFit/>
          </a:bodyPr>
          <a:lstStyle/>
          <a:p>
            <a:pPr algn="ctr">
              <a:lnSpc>
                <a:spcPts val="2940"/>
              </a:lnSpc>
            </a:pPr>
            <a:r>
              <a:rPr lang="en-US" sz="2099">
                <a:solidFill>
                  <a:srgbClr val="27407E"/>
                </a:solidFill>
                <a:latin typeface="Public Sans"/>
              </a:rPr>
              <a:t>There are so many theories like these which defines values of communication</a:t>
            </a:r>
          </a:p>
          <a:p>
            <a:pPr algn="ctr">
              <a:lnSpc>
                <a:spcPts val="2939"/>
              </a:lnSpc>
            </a:pPr>
            <a:r>
              <a:rPr lang="en-US" sz="2100">
                <a:solidFill>
                  <a:srgbClr val="27407E"/>
                </a:solidFill>
                <a:latin typeface="Public Sans"/>
              </a:rPr>
              <a:t>in our daily lives.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159313" y="1028700"/>
            <a:ext cx="11099987" cy="8229600"/>
            <a:chOff x="0" y="0"/>
            <a:chExt cx="3754811" cy="2783840"/>
          </a:xfrm>
        </p:grpSpPr>
        <p:sp>
          <p:nvSpPr>
            <p:cNvPr id="3" name="Freeform 3"/>
            <p:cNvSpPr/>
            <p:nvPr/>
          </p:nvSpPr>
          <p:spPr>
            <a:xfrm>
              <a:off x="0" y="0"/>
              <a:ext cx="3754811" cy="2783840"/>
            </a:xfrm>
            <a:custGeom>
              <a:avLst/>
              <a:gdLst/>
              <a:ahLst/>
              <a:cxnLst/>
              <a:rect l="l" t="t" r="r" b="b"/>
              <a:pathLst>
                <a:path w="3754811" h="2783840">
                  <a:moveTo>
                    <a:pt x="3630351" y="2783840"/>
                  </a:moveTo>
                  <a:lnTo>
                    <a:pt x="124460" y="2783840"/>
                  </a:lnTo>
                  <a:cubicBezTo>
                    <a:pt x="55880" y="2783840"/>
                    <a:pt x="0" y="2727960"/>
                    <a:pt x="0" y="2659380"/>
                  </a:cubicBezTo>
                  <a:lnTo>
                    <a:pt x="0" y="124460"/>
                  </a:lnTo>
                  <a:cubicBezTo>
                    <a:pt x="0" y="55880"/>
                    <a:pt x="55880" y="0"/>
                    <a:pt x="124460" y="0"/>
                  </a:cubicBezTo>
                  <a:lnTo>
                    <a:pt x="3630351" y="0"/>
                  </a:lnTo>
                  <a:cubicBezTo>
                    <a:pt x="3698931" y="0"/>
                    <a:pt x="3754811" y="55880"/>
                    <a:pt x="3754811" y="124460"/>
                  </a:cubicBezTo>
                  <a:lnTo>
                    <a:pt x="3754811" y="2659380"/>
                  </a:lnTo>
                  <a:cubicBezTo>
                    <a:pt x="3754811" y="2727960"/>
                    <a:pt x="3698931" y="2783840"/>
                    <a:pt x="3630351" y="2783840"/>
                  </a:cubicBezTo>
                  <a:close/>
                </a:path>
              </a:pathLst>
            </a:custGeom>
            <a:solidFill>
              <a:srgbClr val="F6F6F6"/>
            </a:solidFill>
          </p:spPr>
        </p:sp>
      </p:grpSp>
      <p:grpSp>
        <p:nvGrpSpPr>
          <p:cNvPr id="4" name="Group 4"/>
          <p:cNvGrpSpPr/>
          <p:nvPr/>
        </p:nvGrpSpPr>
        <p:grpSpPr>
          <a:xfrm>
            <a:off x="7347339" y="1790549"/>
            <a:ext cx="1503862" cy="1503862"/>
            <a:chOff x="0" y="0"/>
            <a:chExt cx="2005149" cy="2005149"/>
          </a:xfrm>
        </p:grpSpPr>
        <p:grpSp>
          <p:nvGrpSpPr>
            <p:cNvPr id="5" name="Group 5"/>
            <p:cNvGrpSpPr/>
            <p:nvPr/>
          </p:nvGrpSpPr>
          <p:grpSpPr>
            <a:xfrm>
              <a:off x="0" y="0"/>
              <a:ext cx="2005149" cy="2005149"/>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407E"/>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84629" y="332515"/>
              <a:ext cx="1008744" cy="1340119"/>
            </a:xfrm>
            <a:prstGeom prst="rect">
              <a:avLst/>
            </a:prstGeom>
          </p:spPr>
        </p:pic>
      </p:grpSp>
      <p:grpSp>
        <p:nvGrpSpPr>
          <p:cNvPr id="8" name="Group 8"/>
          <p:cNvGrpSpPr/>
          <p:nvPr/>
        </p:nvGrpSpPr>
        <p:grpSpPr>
          <a:xfrm>
            <a:off x="7347339" y="5698751"/>
            <a:ext cx="1503862" cy="1503862"/>
            <a:chOff x="0" y="0"/>
            <a:chExt cx="2005149" cy="2005149"/>
          </a:xfrm>
        </p:grpSpPr>
        <p:grpSp>
          <p:nvGrpSpPr>
            <p:cNvPr id="9" name="Group 9"/>
            <p:cNvGrpSpPr/>
            <p:nvPr/>
          </p:nvGrpSpPr>
          <p:grpSpPr>
            <a:xfrm>
              <a:off x="0" y="0"/>
              <a:ext cx="2005149" cy="2005149"/>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407E"/>
              </a:solidFill>
            </p:spPr>
          </p:sp>
        </p:grpSp>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41745" y="190722"/>
              <a:ext cx="894513" cy="1623704"/>
            </a:xfrm>
            <a:prstGeom prst="rect">
              <a:avLst/>
            </a:prstGeom>
          </p:spPr>
        </p:pic>
      </p:grpSp>
      <p:grpSp>
        <p:nvGrpSpPr>
          <p:cNvPr id="12" name="Group 12"/>
          <p:cNvGrpSpPr/>
          <p:nvPr/>
        </p:nvGrpSpPr>
        <p:grpSpPr>
          <a:xfrm>
            <a:off x="10957375" y="1790549"/>
            <a:ext cx="1503862" cy="1503862"/>
            <a:chOff x="0" y="0"/>
            <a:chExt cx="2005149" cy="2005149"/>
          </a:xfrm>
        </p:grpSpPr>
        <p:grpSp>
          <p:nvGrpSpPr>
            <p:cNvPr id="13" name="Group 13"/>
            <p:cNvGrpSpPr/>
            <p:nvPr/>
          </p:nvGrpSpPr>
          <p:grpSpPr>
            <a:xfrm>
              <a:off x="0" y="0"/>
              <a:ext cx="2005149" cy="2005149"/>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407E"/>
              </a:solidFill>
            </p:spPr>
          </p:sp>
        </p:grpSp>
        <p:pic>
          <p:nvPicPr>
            <p:cNvPr id="15" name="Picture 1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24320" y="190722"/>
              <a:ext cx="956509" cy="1623704"/>
            </a:xfrm>
            <a:prstGeom prst="rect">
              <a:avLst/>
            </a:prstGeom>
          </p:spPr>
        </p:pic>
      </p:grpSp>
      <p:grpSp>
        <p:nvGrpSpPr>
          <p:cNvPr id="16" name="Group 16"/>
          <p:cNvGrpSpPr/>
          <p:nvPr/>
        </p:nvGrpSpPr>
        <p:grpSpPr>
          <a:xfrm>
            <a:off x="10957375" y="5698751"/>
            <a:ext cx="1503862" cy="1503862"/>
            <a:chOff x="0" y="0"/>
            <a:chExt cx="2005149" cy="2005149"/>
          </a:xfrm>
        </p:grpSpPr>
        <p:grpSp>
          <p:nvGrpSpPr>
            <p:cNvPr id="17" name="Group 17"/>
            <p:cNvGrpSpPr/>
            <p:nvPr/>
          </p:nvGrpSpPr>
          <p:grpSpPr>
            <a:xfrm>
              <a:off x="0" y="0"/>
              <a:ext cx="2005149" cy="2005149"/>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407E"/>
              </a:solidFill>
            </p:spPr>
          </p:sp>
        </p:grpSp>
        <p:pic>
          <p:nvPicPr>
            <p:cNvPr id="19" name="Picture 1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71555" y="190722"/>
              <a:ext cx="862039" cy="1623704"/>
            </a:xfrm>
            <a:prstGeom prst="rect">
              <a:avLst/>
            </a:prstGeom>
          </p:spPr>
        </p:pic>
      </p:grpSp>
      <p:grpSp>
        <p:nvGrpSpPr>
          <p:cNvPr id="20" name="Group 20"/>
          <p:cNvGrpSpPr/>
          <p:nvPr/>
        </p:nvGrpSpPr>
        <p:grpSpPr>
          <a:xfrm>
            <a:off x="14567412" y="1790549"/>
            <a:ext cx="1503862" cy="1503862"/>
            <a:chOff x="0" y="0"/>
            <a:chExt cx="2005149" cy="2005149"/>
          </a:xfrm>
        </p:grpSpPr>
        <p:grpSp>
          <p:nvGrpSpPr>
            <p:cNvPr id="21" name="Group 21"/>
            <p:cNvGrpSpPr/>
            <p:nvPr/>
          </p:nvGrpSpPr>
          <p:grpSpPr>
            <a:xfrm>
              <a:off x="0" y="0"/>
              <a:ext cx="2005149" cy="2005149"/>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407E"/>
              </a:solidFill>
            </p:spPr>
          </p:sp>
        </p:grpSp>
        <p:pic>
          <p:nvPicPr>
            <p:cNvPr id="23" name="Picture 2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400000">
              <a:off x="171446" y="558270"/>
              <a:ext cx="1623704" cy="888609"/>
            </a:xfrm>
            <a:prstGeom prst="rect">
              <a:avLst/>
            </a:prstGeom>
          </p:spPr>
        </p:pic>
      </p:grpSp>
      <p:grpSp>
        <p:nvGrpSpPr>
          <p:cNvPr id="24" name="Group 24"/>
          <p:cNvGrpSpPr/>
          <p:nvPr/>
        </p:nvGrpSpPr>
        <p:grpSpPr>
          <a:xfrm>
            <a:off x="14567412" y="5698751"/>
            <a:ext cx="1503862" cy="1503862"/>
            <a:chOff x="0" y="0"/>
            <a:chExt cx="2005149" cy="2005149"/>
          </a:xfrm>
        </p:grpSpPr>
        <p:grpSp>
          <p:nvGrpSpPr>
            <p:cNvPr id="25" name="Group 25"/>
            <p:cNvGrpSpPr/>
            <p:nvPr/>
          </p:nvGrpSpPr>
          <p:grpSpPr>
            <a:xfrm>
              <a:off x="0" y="0"/>
              <a:ext cx="2005149" cy="2005149"/>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7407E"/>
              </a:solidFill>
            </p:spPr>
          </p:sp>
        </p:grpSp>
        <p:pic>
          <p:nvPicPr>
            <p:cNvPr id="27" name="Picture 2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537048" y="190722"/>
              <a:ext cx="1083453" cy="1623704"/>
            </a:xfrm>
            <a:prstGeom prst="rect">
              <a:avLst/>
            </a:prstGeom>
          </p:spPr>
        </p:pic>
      </p:grpSp>
      <p:pic>
        <p:nvPicPr>
          <p:cNvPr id="28" name="Picture 28"/>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028700" y="1028700"/>
            <a:ext cx="540302" cy="135075"/>
          </a:xfrm>
          <a:prstGeom prst="rect">
            <a:avLst/>
          </a:prstGeom>
        </p:spPr>
      </p:pic>
      <p:grpSp>
        <p:nvGrpSpPr>
          <p:cNvPr id="29" name="Group 29"/>
          <p:cNvGrpSpPr/>
          <p:nvPr/>
        </p:nvGrpSpPr>
        <p:grpSpPr>
          <a:xfrm>
            <a:off x="6763747" y="3610822"/>
            <a:ext cx="2671045" cy="1039672"/>
            <a:chOff x="0" y="0"/>
            <a:chExt cx="3561394" cy="1386230"/>
          </a:xfrm>
        </p:grpSpPr>
        <p:sp>
          <p:nvSpPr>
            <p:cNvPr id="30" name="TextBox 30"/>
            <p:cNvSpPr txBox="1"/>
            <p:nvPr/>
          </p:nvSpPr>
          <p:spPr>
            <a:xfrm>
              <a:off x="0" y="570890"/>
              <a:ext cx="3561394" cy="815340"/>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I'm not very at ease, and I don't want to proceed.</a:t>
              </a:r>
            </a:p>
          </p:txBody>
        </p:sp>
        <p:sp>
          <p:nvSpPr>
            <p:cNvPr id="31" name="TextBox 31"/>
            <p:cNvSpPr txBox="1"/>
            <p:nvPr/>
          </p:nvSpPr>
          <p:spPr>
            <a:xfrm>
              <a:off x="0" y="-47625"/>
              <a:ext cx="3561394" cy="525145"/>
            </a:xfrm>
            <a:prstGeom prst="rect">
              <a:avLst/>
            </a:prstGeom>
          </p:spPr>
          <p:txBody>
            <a:bodyPr lIns="0" tIns="0" rIns="0" bIns="0" rtlCol="0" anchor="t">
              <a:spAutoFit/>
            </a:bodyPr>
            <a:lstStyle/>
            <a:p>
              <a:pPr algn="ctr">
                <a:lnSpc>
                  <a:spcPts val="3359"/>
                </a:lnSpc>
              </a:pPr>
              <a:r>
                <a:rPr lang="en-US" sz="2400">
                  <a:solidFill>
                    <a:srgbClr val="27407E"/>
                  </a:solidFill>
                  <a:latin typeface="Calistoga Bold"/>
                </a:rPr>
                <a:t>Fist</a:t>
              </a:r>
            </a:p>
          </p:txBody>
        </p:sp>
      </p:grpSp>
      <p:grpSp>
        <p:nvGrpSpPr>
          <p:cNvPr id="32" name="Group 32"/>
          <p:cNvGrpSpPr/>
          <p:nvPr/>
        </p:nvGrpSpPr>
        <p:grpSpPr>
          <a:xfrm>
            <a:off x="6763747" y="7462616"/>
            <a:ext cx="2671045" cy="716156"/>
            <a:chOff x="0" y="0"/>
            <a:chExt cx="3561394" cy="954875"/>
          </a:xfrm>
        </p:grpSpPr>
        <p:sp>
          <p:nvSpPr>
            <p:cNvPr id="33" name="TextBox 33"/>
            <p:cNvSpPr txBox="1"/>
            <p:nvPr/>
          </p:nvSpPr>
          <p:spPr>
            <a:xfrm>
              <a:off x="0" y="554163"/>
              <a:ext cx="3561394" cy="400712"/>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I’m unsure how I feel. </a:t>
              </a:r>
            </a:p>
          </p:txBody>
        </p:sp>
        <p:sp>
          <p:nvSpPr>
            <p:cNvPr id="34" name="TextBox 34"/>
            <p:cNvSpPr txBox="1"/>
            <p:nvPr/>
          </p:nvSpPr>
          <p:spPr>
            <a:xfrm>
              <a:off x="0" y="-47625"/>
              <a:ext cx="3561394" cy="531108"/>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3 Fingers</a:t>
              </a:r>
            </a:p>
          </p:txBody>
        </p:sp>
      </p:grpSp>
      <p:grpSp>
        <p:nvGrpSpPr>
          <p:cNvPr id="35" name="Group 35"/>
          <p:cNvGrpSpPr/>
          <p:nvPr/>
        </p:nvGrpSpPr>
        <p:grpSpPr>
          <a:xfrm>
            <a:off x="10373784" y="3610822"/>
            <a:ext cx="2671045" cy="1351515"/>
            <a:chOff x="0" y="0"/>
            <a:chExt cx="3561394" cy="1802019"/>
          </a:xfrm>
        </p:grpSpPr>
        <p:sp>
          <p:nvSpPr>
            <p:cNvPr id="36" name="TextBox 36"/>
            <p:cNvSpPr txBox="1"/>
            <p:nvPr/>
          </p:nvSpPr>
          <p:spPr>
            <a:xfrm>
              <a:off x="0" y="554163"/>
              <a:ext cx="3561394" cy="1247856"/>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I’m not at ease,</a:t>
              </a:r>
            </a:p>
            <a:p>
              <a:pPr algn="ctr">
                <a:lnSpc>
                  <a:spcPts val="2520"/>
                </a:lnSpc>
              </a:pPr>
              <a:r>
                <a:rPr lang="en-US" sz="1800">
                  <a:solidFill>
                    <a:srgbClr val="27407E"/>
                  </a:solidFill>
                  <a:latin typeface="Public Sans"/>
                </a:rPr>
                <a:t>and I need support before proceeding. </a:t>
              </a:r>
            </a:p>
          </p:txBody>
        </p:sp>
        <p:sp>
          <p:nvSpPr>
            <p:cNvPr id="37" name="TextBox 37"/>
            <p:cNvSpPr txBox="1"/>
            <p:nvPr/>
          </p:nvSpPr>
          <p:spPr>
            <a:xfrm>
              <a:off x="0" y="-47625"/>
              <a:ext cx="3561394" cy="531108"/>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1 Finger</a:t>
              </a:r>
            </a:p>
          </p:txBody>
        </p:sp>
      </p:grpSp>
      <p:grpSp>
        <p:nvGrpSpPr>
          <p:cNvPr id="38" name="Group 38"/>
          <p:cNvGrpSpPr/>
          <p:nvPr/>
        </p:nvGrpSpPr>
        <p:grpSpPr>
          <a:xfrm>
            <a:off x="10373784" y="7462616"/>
            <a:ext cx="2671045" cy="1033835"/>
            <a:chOff x="0" y="0"/>
            <a:chExt cx="3561394" cy="1378447"/>
          </a:xfrm>
        </p:grpSpPr>
        <p:sp>
          <p:nvSpPr>
            <p:cNvPr id="39" name="TextBox 39"/>
            <p:cNvSpPr txBox="1"/>
            <p:nvPr/>
          </p:nvSpPr>
          <p:spPr>
            <a:xfrm>
              <a:off x="0" y="554163"/>
              <a:ext cx="3561394" cy="824284"/>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I’m at ease enough</a:t>
              </a:r>
            </a:p>
            <a:p>
              <a:pPr algn="ctr">
                <a:lnSpc>
                  <a:spcPts val="2520"/>
                </a:lnSpc>
              </a:pPr>
              <a:r>
                <a:rPr lang="en-US" sz="1800">
                  <a:solidFill>
                    <a:srgbClr val="27407E"/>
                  </a:solidFill>
                  <a:latin typeface="Public Sans"/>
                </a:rPr>
                <a:t>to proceed.</a:t>
              </a:r>
            </a:p>
          </p:txBody>
        </p:sp>
        <p:sp>
          <p:nvSpPr>
            <p:cNvPr id="40" name="TextBox 40"/>
            <p:cNvSpPr txBox="1"/>
            <p:nvPr/>
          </p:nvSpPr>
          <p:spPr>
            <a:xfrm>
              <a:off x="0" y="-47625"/>
              <a:ext cx="3561394" cy="531108"/>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4 Fingers</a:t>
              </a:r>
            </a:p>
          </p:txBody>
        </p:sp>
      </p:grpSp>
      <p:grpSp>
        <p:nvGrpSpPr>
          <p:cNvPr id="41" name="Group 41"/>
          <p:cNvGrpSpPr/>
          <p:nvPr/>
        </p:nvGrpSpPr>
        <p:grpSpPr>
          <a:xfrm>
            <a:off x="13983821" y="3610822"/>
            <a:ext cx="2671045" cy="1351515"/>
            <a:chOff x="0" y="0"/>
            <a:chExt cx="3561394" cy="1802019"/>
          </a:xfrm>
        </p:grpSpPr>
        <p:sp>
          <p:nvSpPr>
            <p:cNvPr id="42" name="TextBox 42"/>
            <p:cNvSpPr txBox="1"/>
            <p:nvPr/>
          </p:nvSpPr>
          <p:spPr>
            <a:xfrm>
              <a:off x="0" y="554163"/>
              <a:ext cx="3561394" cy="1247856"/>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I feel a little uneasy, </a:t>
              </a:r>
            </a:p>
            <a:p>
              <a:pPr algn="ctr">
                <a:lnSpc>
                  <a:spcPts val="2520"/>
                </a:lnSpc>
              </a:pPr>
              <a:r>
                <a:rPr lang="en-US" sz="1800">
                  <a:solidFill>
                    <a:srgbClr val="27407E"/>
                  </a:solidFill>
                  <a:latin typeface="Public Sans"/>
                </a:rPr>
                <a:t>but I want to try</a:t>
              </a:r>
            </a:p>
            <a:p>
              <a:pPr algn="ctr">
                <a:lnSpc>
                  <a:spcPts val="2520"/>
                </a:lnSpc>
              </a:pPr>
              <a:r>
                <a:rPr lang="en-US" sz="1800">
                  <a:solidFill>
                    <a:srgbClr val="27407E"/>
                  </a:solidFill>
                  <a:latin typeface="Public Sans"/>
                </a:rPr>
                <a:t>and proceed. </a:t>
              </a:r>
            </a:p>
          </p:txBody>
        </p:sp>
        <p:sp>
          <p:nvSpPr>
            <p:cNvPr id="43" name="TextBox 43"/>
            <p:cNvSpPr txBox="1"/>
            <p:nvPr/>
          </p:nvSpPr>
          <p:spPr>
            <a:xfrm>
              <a:off x="0" y="-47625"/>
              <a:ext cx="3561394" cy="531108"/>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2 Fingers</a:t>
              </a:r>
            </a:p>
          </p:txBody>
        </p:sp>
      </p:grpSp>
      <p:grpSp>
        <p:nvGrpSpPr>
          <p:cNvPr id="44" name="Group 44"/>
          <p:cNvGrpSpPr/>
          <p:nvPr/>
        </p:nvGrpSpPr>
        <p:grpSpPr>
          <a:xfrm>
            <a:off x="13983821" y="7462616"/>
            <a:ext cx="2671045" cy="1033835"/>
            <a:chOff x="0" y="0"/>
            <a:chExt cx="3561394" cy="1378447"/>
          </a:xfrm>
        </p:grpSpPr>
        <p:sp>
          <p:nvSpPr>
            <p:cNvPr id="45" name="TextBox 45"/>
            <p:cNvSpPr txBox="1"/>
            <p:nvPr/>
          </p:nvSpPr>
          <p:spPr>
            <a:xfrm>
              <a:off x="0" y="554163"/>
              <a:ext cx="3561394" cy="824284"/>
            </a:xfrm>
            <a:prstGeom prst="rect">
              <a:avLst/>
            </a:prstGeom>
          </p:spPr>
          <p:txBody>
            <a:bodyPr lIns="0" tIns="0" rIns="0" bIns="0" rtlCol="0" anchor="t">
              <a:spAutoFit/>
            </a:bodyPr>
            <a:lstStyle/>
            <a:p>
              <a:pPr algn="ctr">
                <a:lnSpc>
                  <a:spcPts val="2520"/>
                </a:lnSpc>
              </a:pPr>
              <a:r>
                <a:rPr lang="en-US" sz="1800">
                  <a:solidFill>
                    <a:srgbClr val="27407E"/>
                  </a:solidFill>
                  <a:latin typeface="Public Sans"/>
                </a:rPr>
                <a:t>I’m very at ease</a:t>
              </a:r>
            </a:p>
            <a:p>
              <a:pPr algn="ctr">
                <a:lnSpc>
                  <a:spcPts val="2520"/>
                </a:lnSpc>
              </a:pPr>
              <a:r>
                <a:rPr lang="en-US" sz="1800">
                  <a:solidFill>
                    <a:srgbClr val="27407E"/>
                  </a:solidFill>
                  <a:latin typeface="Public Sans"/>
                </a:rPr>
                <a:t>to proceed. </a:t>
              </a:r>
            </a:p>
          </p:txBody>
        </p:sp>
        <p:sp>
          <p:nvSpPr>
            <p:cNvPr id="46" name="TextBox 46"/>
            <p:cNvSpPr txBox="1"/>
            <p:nvPr/>
          </p:nvSpPr>
          <p:spPr>
            <a:xfrm>
              <a:off x="0" y="-47625"/>
              <a:ext cx="3561394" cy="531108"/>
            </a:xfrm>
            <a:prstGeom prst="rect">
              <a:avLst/>
            </a:prstGeom>
          </p:spPr>
          <p:txBody>
            <a:bodyPr lIns="0" tIns="0" rIns="0" bIns="0" rtlCol="0" anchor="t">
              <a:spAutoFit/>
            </a:bodyPr>
            <a:lstStyle/>
            <a:p>
              <a:pPr algn="ctr">
                <a:lnSpc>
                  <a:spcPts val="3359"/>
                </a:lnSpc>
              </a:pPr>
              <a:r>
                <a:rPr lang="en-US" sz="2399">
                  <a:solidFill>
                    <a:srgbClr val="27407E"/>
                  </a:solidFill>
                  <a:latin typeface="Calistoga Bold"/>
                </a:rPr>
                <a:t>5 Fingers</a:t>
              </a:r>
            </a:p>
          </p:txBody>
        </p:sp>
      </p:grpSp>
      <p:sp>
        <p:nvSpPr>
          <p:cNvPr id="47" name="TextBox 47"/>
          <p:cNvSpPr txBox="1"/>
          <p:nvPr/>
        </p:nvSpPr>
        <p:spPr>
          <a:xfrm>
            <a:off x="1028700" y="2149593"/>
            <a:ext cx="4251600" cy="4197773"/>
          </a:xfrm>
          <a:prstGeom prst="rect">
            <a:avLst/>
          </a:prstGeom>
        </p:spPr>
        <p:txBody>
          <a:bodyPr lIns="0" tIns="0" rIns="0" bIns="0" rtlCol="0" anchor="t">
            <a:spAutoFit/>
          </a:bodyPr>
          <a:lstStyle/>
          <a:p>
            <a:pPr>
              <a:lnSpc>
                <a:spcPts val="4759"/>
              </a:lnSpc>
            </a:pPr>
            <a:r>
              <a:rPr lang="en-US" sz="3400">
                <a:solidFill>
                  <a:srgbClr val="27407E"/>
                </a:solidFill>
                <a:latin typeface="Public Sans"/>
              </a:rPr>
              <a:t>This is one of the method which you can use to gauge your emotions before engaging in any discussion. i.e. </a:t>
            </a:r>
            <a:r>
              <a:rPr lang="en-US" sz="3400">
                <a:solidFill>
                  <a:srgbClr val="27407E"/>
                </a:solidFill>
                <a:latin typeface="Public Sans Bold"/>
              </a:rPr>
              <a:t>Fist-to-Five</a:t>
            </a:r>
            <a:r>
              <a:rPr lang="en-US" sz="3400">
                <a:solidFill>
                  <a:srgbClr val="27407E"/>
                </a:solidFill>
                <a:latin typeface="Public Sans"/>
              </a:rPr>
              <a:t> method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999928" y="3487864"/>
            <a:ext cx="10133471" cy="5104736"/>
          </a:xfrm>
          <a:prstGeom prst="rect">
            <a:avLst/>
          </a:prstGeom>
        </p:spPr>
      </p:pic>
      <p:sp>
        <p:nvSpPr>
          <p:cNvPr id="3" name="AutoShape 3"/>
          <p:cNvSpPr/>
          <p:nvPr/>
        </p:nvSpPr>
        <p:spPr>
          <a:xfrm>
            <a:off x="0" y="8543305"/>
            <a:ext cx="18288000" cy="1743695"/>
          </a:xfrm>
          <a:prstGeom prst="rect">
            <a:avLst/>
          </a:prstGeom>
          <a:solidFill>
            <a:srgbClr val="BECCF1"/>
          </a:solidFill>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1028700"/>
            <a:ext cx="540302" cy="135075"/>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8700" y="3224994"/>
            <a:ext cx="483406" cy="483406"/>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750929" y="3195556"/>
            <a:ext cx="442383" cy="442383"/>
          </a:xfrm>
          <a:prstGeom prst="rect">
            <a:avLst/>
          </a:prstGeom>
        </p:spPr>
      </p:pic>
      <p:pic>
        <p:nvPicPr>
          <p:cNvPr id="7"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345252" y="3234993"/>
            <a:ext cx="435280" cy="435280"/>
          </a:xfrm>
          <a:prstGeom prst="rect">
            <a:avLst/>
          </a:prstGeom>
        </p:spPr>
      </p:pic>
      <p:pic>
        <p:nvPicPr>
          <p:cNvPr id="8" name="Picture 8"/>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027390" y="3944147"/>
            <a:ext cx="484717" cy="484717"/>
          </a:xfrm>
          <a:prstGeom prst="rect">
            <a:avLst/>
          </a:prstGeom>
        </p:spPr>
      </p:pic>
      <p:pic>
        <p:nvPicPr>
          <p:cNvPr id="9" name="Picture 9"/>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3750929" y="3986481"/>
            <a:ext cx="442383" cy="442383"/>
          </a:xfrm>
          <a:prstGeom prst="rect">
            <a:avLst/>
          </a:prstGeom>
        </p:spPr>
      </p:pic>
      <p:sp>
        <p:nvSpPr>
          <p:cNvPr id="10" name="TextBox 10"/>
          <p:cNvSpPr txBox="1"/>
          <p:nvPr/>
        </p:nvSpPr>
        <p:spPr>
          <a:xfrm>
            <a:off x="1028700" y="1628287"/>
            <a:ext cx="10011112" cy="921728"/>
          </a:xfrm>
          <a:prstGeom prst="rect">
            <a:avLst/>
          </a:prstGeom>
        </p:spPr>
        <p:txBody>
          <a:bodyPr lIns="0" tIns="0" rIns="0" bIns="0" rtlCol="0" anchor="t">
            <a:spAutoFit/>
          </a:bodyPr>
          <a:lstStyle/>
          <a:p>
            <a:pPr>
              <a:lnSpc>
                <a:spcPts val="3580"/>
              </a:lnSpc>
            </a:pPr>
            <a:r>
              <a:rPr lang="en-US" sz="3580">
                <a:solidFill>
                  <a:srgbClr val="27407E"/>
                </a:solidFill>
                <a:latin typeface="Public Sans"/>
              </a:rPr>
              <a:t>Generally communication defines process of exchanging </a:t>
            </a:r>
          </a:p>
        </p:txBody>
      </p:sp>
      <p:sp>
        <p:nvSpPr>
          <p:cNvPr id="11" name="TextBox 11"/>
          <p:cNvSpPr txBox="1"/>
          <p:nvPr/>
        </p:nvSpPr>
        <p:spPr>
          <a:xfrm>
            <a:off x="1642533" y="3305427"/>
            <a:ext cx="1902104" cy="332512"/>
          </a:xfrm>
          <a:prstGeom prst="rect">
            <a:avLst/>
          </a:prstGeom>
        </p:spPr>
        <p:txBody>
          <a:bodyPr lIns="0" tIns="0" rIns="0" bIns="0" rtlCol="0" anchor="t">
            <a:spAutoFit/>
          </a:bodyPr>
          <a:lstStyle/>
          <a:p>
            <a:pPr>
              <a:lnSpc>
                <a:spcPts val="2442"/>
              </a:lnSpc>
            </a:pPr>
            <a:r>
              <a:rPr lang="en-US" sz="2442">
                <a:solidFill>
                  <a:srgbClr val="27407E"/>
                </a:solidFill>
                <a:latin typeface="Public Sans"/>
              </a:rPr>
              <a:t>Information</a:t>
            </a:r>
          </a:p>
        </p:txBody>
      </p:sp>
      <p:sp>
        <p:nvSpPr>
          <p:cNvPr id="12" name="TextBox 12"/>
          <p:cNvSpPr txBox="1"/>
          <p:nvPr/>
        </p:nvSpPr>
        <p:spPr>
          <a:xfrm>
            <a:off x="4394200" y="3291363"/>
            <a:ext cx="951052" cy="332512"/>
          </a:xfrm>
          <a:prstGeom prst="rect">
            <a:avLst/>
          </a:prstGeom>
        </p:spPr>
        <p:txBody>
          <a:bodyPr lIns="0" tIns="0" rIns="0" bIns="0" rtlCol="0" anchor="t">
            <a:spAutoFit/>
          </a:bodyPr>
          <a:lstStyle/>
          <a:p>
            <a:pPr>
              <a:lnSpc>
                <a:spcPts val="2442"/>
              </a:lnSpc>
            </a:pPr>
            <a:r>
              <a:rPr lang="en-US" sz="2442">
                <a:solidFill>
                  <a:srgbClr val="27407E"/>
                </a:solidFill>
                <a:latin typeface="Public Sans"/>
              </a:rPr>
              <a:t>ideas</a:t>
            </a:r>
          </a:p>
        </p:txBody>
      </p:sp>
      <p:sp>
        <p:nvSpPr>
          <p:cNvPr id="13" name="TextBox 13"/>
          <p:cNvSpPr txBox="1"/>
          <p:nvPr/>
        </p:nvSpPr>
        <p:spPr>
          <a:xfrm>
            <a:off x="6034256" y="3319491"/>
            <a:ext cx="1902104" cy="332512"/>
          </a:xfrm>
          <a:prstGeom prst="rect">
            <a:avLst/>
          </a:prstGeom>
        </p:spPr>
        <p:txBody>
          <a:bodyPr lIns="0" tIns="0" rIns="0" bIns="0" rtlCol="0" anchor="t">
            <a:spAutoFit/>
          </a:bodyPr>
          <a:lstStyle/>
          <a:p>
            <a:pPr>
              <a:lnSpc>
                <a:spcPts val="2442"/>
              </a:lnSpc>
            </a:pPr>
            <a:r>
              <a:rPr lang="en-US" sz="2442">
                <a:solidFill>
                  <a:srgbClr val="27407E"/>
                </a:solidFill>
                <a:latin typeface="Public Sans"/>
              </a:rPr>
              <a:t>Thoughts</a:t>
            </a:r>
          </a:p>
        </p:txBody>
      </p:sp>
      <p:sp>
        <p:nvSpPr>
          <p:cNvPr id="14" name="TextBox 14"/>
          <p:cNvSpPr txBox="1"/>
          <p:nvPr/>
        </p:nvSpPr>
        <p:spPr>
          <a:xfrm>
            <a:off x="1642533" y="4039300"/>
            <a:ext cx="1902104" cy="332512"/>
          </a:xfrm>
          <a:prstGeom prst="rect">
            <a:avLst/>
          </a:prstGeom>
        </p:spPr>
        <p:txBody>
          <a:bodyPr lIns="0" tIns="0" rIns="0" bIns="0" rtlCol="0" anchor="t">
            <a:spAutoFit/>
          </a:bodyPr>
          <a:lstStyle/>
          <a:p>
            <a:pPr>
              <a:lnSpc>
                <a:spcPts val="2442"/>
              </a:lnSpc>
            </a:pPr>
            <a:r>
              <a:rPr lang="en-US" sz="2442">
                <a:solidFill>
                  <a:srgbClr val="27407E"/>
                </a:solidFill>
                <a:latin typeface="Public Sans"/>
              </a:rPr>
              <a:t>Feelings</a:t>
            </a:r>
          </a:p>
        </p:txBody>
      </p:sp>
      <p:sp>
        <p:nvSpPr>
          <p:cNvPr id="15" name="TextBox 15"/>
          <p:cNvSpPr txBox="1"/>
          <p:nvPr/>
        </p:nvSpPr>
        <p:spPr>
          <a:xfrm>
            <a:off x="4394200" y="4039300"/>
            <a:ext cx="1902104" cy="332512"/>
          </a:xfrm>
          <a:prstGeom prst="rect">
            <a:avLst/>
          </a:prstGeom>
        </p:spPr>
        <p:txBody>
          <a:bodyPr lIns="0" tIns="0" rIns="0" bIns="0" rtlCol="0" anchor="t">
            <a:spAutoFit/>
          </a:bodyPr>
          <a:lstStyle/>
          <a:p>
            <a:pPr>
              <a:lnSpc>
                <a:spcPts val="2442"/>
              </a:lnSpc>
            </a:pPr>
            <a:r>
              <a:rPr lang="en-US" sz="2442">
                <a:solidFill>
                  <a:srgbClr val="27407E"/>
                </a:solidFill>
                <a:latin typeface="Public Sans"/>
              </a:rPr>
              <a:t>Emotions</a:t>
            </a:r>
          </a:p>
        </p:txBody>
      </p:sp>
      <p:sp>
        <p:nvSpPr>
          <p:cNvPr id="16" name="TextBox 16"/>
          <p:cNvSpPr txBox="1"/>
          <p:nvPr/>
        </p:nvSpPr>
        <p:spPr>
          <a:xfrm>
            <a:off x="1028700" y="5210175"/>
            <a:ext cx="10011112" cy="921728"/>
          </a:xfrm>
          <a:prstGeom prst="rect">
            <a:avLst/>
          </a:prstGeom>
        </p:spPr>
        <p:txBody>
          <a:bodyPr lIns="0" tIns="0" rIns="0" bIns="0" rtlCol="0" anchor="t">
            <a:spAutoFit/>
          </a:bodyPr>
          <a:lstStyle/>
          <a:p>
            <a:pPr>
              <a:lnSpc>
                <a:spcPts val="3580"/>
              </a:lnSpc>
            </a:pPr>
            <a:r>
              <a:rPr lang="en-US" sz="3580">
                <a:solidFill>
                  <a:srgbClr val="27407E"/>
                </a:solidFill>
                <a:latin typeface="Public Sans"/>
              </a:rPr>
              <a:t>through</a:t>
            </a:r>
          </a:p>
          <a:p>
            <a:pPr>
              <a:lnSpc>
                <a:spcPts val="3580"/>
              </a:lnSpc>
            </a:pPr>
            <a:r>
              <a:rPr lang="en-US" sz="3580">
                <a:solidFill>
                  <a:srgbClr val="27407E"/>
                </a:solidFill>
                <a:latin typeface="Public Sans"/>
              </a:rPr>
              <a:t>the speech.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824624" y="744008"/>
            <a:ext cx="13525798" cy="2447925"/>
          </a:xfrm>
          <a:prstGeom prst="rect">
            <a:avLst/>
          </a:prstGeom>
        </p:spPr>
        <p:txBody>
          <a:bodyPr lIns="0" tIns="0" rIns="0" bIns="0" rtlCol="0" anchor="t">
            <a:spAutoFit/>
          </a:bodyPr>
          <a:lstStyle/>
          <a:p>
            <a:pPr>
              <a:lnSpc>
                <a:spcPts val="9600"/>
              </a:lnSpc>
            </a:pPr>
            <a:r>
              <a:rPr lang="en-US" sz="8000">
                <a:solidFill>
                  <a:srgbClr val="27407E"/>
                </a:solidFill>
                <a:latin typeface="Calistoga"/>
              </a:rPr>
              <a:t>Importance of communication in agile</a:t>
            </a:r>
          </a:p>
        </p:txBody>
      </p:sp>
      <p:sp>
        <p:nvSpPr>
          <p:cNvPr id="3" name="TextBox 3"/>
          <p:cNvSpPr txBox="1"/>
          <p:nvPr/>
        </p:nvSpPr>
        <p:spPr>
          <a:xfrm>
            <a:off x="1028700" y="3639550"/>
            <a:ext cx="16565575" cy="5618750"/>
          </a:xfrm>
          <a:prstGeom prst="rect">
            <a:avLst/>
          </a:prstGeom>
        </p:spPr>
        <p:txBody>
          <a:bodyPr lIns="0" tIns="0" rIns="0" bIns="0" rtlCol="0" anchor="t">
            <a:spAutoFit/>
          </a:bodyPr>
          <a:lstStyle/>
          <a:p>
            <a:pPr>
              <a:lnSpc>
                <a:spcPts val="3198"/>
              </a:lnSpc>
            </a:pPr>
            <a:r>
              <a:rPr lang="en-US" sz="2284">
                <a:solidFill>
                  <a:srgbClr val="27407E"/>
                </a:solidFill>
                <a:latin typeface="Public Sans"/>
              </a:rPr>
              <a:t>Agile Manifesto:</a:t>
            </a:r>
          </a:p>
          <a:p>
            <a:pPr marL="493310" lvl="1" indent="-246655">
              <a:lnSpc>
                <a:spcPts val="3198"/>
              </a:lnSpc>
              <a:buFont typeface="Arial"/>
              <a:buChar char="•"/>
            </a:pPr>
            <a:r>
              <a:rPr lang="en-US" sz="2284">
                <a:solidFill>
                  <a:srgbClr val="27407E"/>
                </a:solidFill>
                <a:latin typeface="Public Sans"/>
              </a:rPr>
              <a:t> </a:t>
            </a:r>
            <a:r>
              <a:rPr lang="en-US" sz="806">
                <a:solidFill>
                  <a:srgbClr val="27407E"/>
                </a:solidFill>
                <a:latin typeface="Arimo"/>
              </a:rPr>
              <a:t>Individual</a:t>
            </a:r>
            <a:r>
              <a:rPr lang="en-US" sz="2284">
                <a:solidFill>
                  <a:srgbClr val="27407E"/>
                </a:solidFill>
                <a:latin typeface="Public Sans"/>
              </a:rPr>
              <a:t>s and interactions over processes and tools</a:t>
            </a:r>
          </a:p>
          <a:p>
            <a:pPr marL="493310" lvl="1" indent="-246655">
              <a:lnSpc>
                <a:spcPts val="3198"/>
              </a:lnSpc>
              <a:buFont typeface="Arial"/>
              <a:buChar char="•"/>
            </a:pPr>
            <a:r>
              <a:rPr lang="en-US" sz="2284">
                <a:solidFill>
                  <a:srgbClr val="27407E"/>
                </a:solidFill>
                <a:latin typeface="Public Sans"/>
              </a:rPr>
              <a:t> Working software over comprehensive documentation</a:t>
            </a:r>
          </a:p>
          <a:p>
            <a:pPr marL="493310" lvl="1" indent="-246655">
              <a:lnSpc>
                <a:spcPts val="3198"/>
              </a:lnSpc>
              <a:buFont typeface="Arial"/>
              <a:buChar char="•"/>
            </a:pPr>
            <a:r>
              <a:rPr lang="en-US" sz="2284">
                <a:solidFill>
                  <a:srgbClr val="27407E"/>
                </a:solidFill>
                <a:latin typeface="Public Sans"/>
              </a:rPr>
              <a:t>Customer collaboration over contract negotiation</a:t>
            </a:r>
          </a:p>
          <a:p>
            <a:pPr marL="493310" lvl="1" indent="-246655">
              <a:lnSpc>
                <a:spcPts val="3198"/>
              </a:lnSpc>
              <a:buFont typeface="Arial"/>
              <a:buChar char="•"/>
            </a:pPr>
            <a:r>
              <a:rPr lang="en-US" sz="2284">
                <a:solidFill>
                  <a:srgbClr val="27407E"/>
                </a:solidFill>
                <a:latin typeface="Public Sans"/>
              </a:rPr>
              <a:t>Responding to change over following a plan</a:t>
            </a:r>
          </a:p>
          <a:p>
            <a:pPr>
              <a:lnSpc>
                <a:spcPts val="3198"/>
              </a:lnSpc>
            </a:pPr>
            <a:endParaRPr lang="en-US" sz="2284">
              <a:solidFill>
                <a:srgbClr val="27407E"/>
              </a:solidFill>
              <a:latin typeface="Public Sans"/>
            </a:endParaRPr>
          </a:p>
          <a:p>
            <a:pPr>
              <a:lnSpc>
                <a:spcPts val="3198"/>
              </a:lnSpc>
            </a:pPr>
            <a:r>
              <a:rPr lang="en-US" sz="2284">
                <a:solidFill>
                  <a:srgbClr val="27407E"/>
                </a:solidFill>
                <a:latin typeface="Public Sans"/>
              </a:rPr>
              <a:t>Basically, Agile is based on fluent, effective communication throughout the team to be able to build a working software that meets the needs and expectations of the client. Agile methodologies encourage a transition from a traditional and formal communication to a casual and direct form that allows the client and development team to work more closely together and be on the same page.</a:t>
            </a:r>
          </a:p>
          <a:p>
            <a:pPr>
              <a:lnSpc>
                <a:spcPts val="3198"/>
              </a:lnSpc>
            </a:pPr>
            <a:r>
              <a:rPr lang="en-US" sz="2284">
                <a:solidFill>
                  <a:srgbClr val="27407E"/>
                </a:solidFill>
                <a:latin typeface="Public Sans"/>
              </a:rPr>
              <a:t>This frequent communication in agile results in better performance of the development team and therefore, a better final product.</a:t>
            </a:r>
          </a:p>
          <a:p>
            <a:pPr>
              <a:lnSpc>
                <a:spcPts val="3198"/>
              </a:lnSpc>
            </a:pPr>
            <a:r>
              <a:rPr lang="en-US" sz="2284">
                <a:solidFill>
                  <a:srgbClr val="27407E"/>
                </a:solidFill>
                <a:latin typeface="Public Sans"/>
              </a:rPr>
              <a:t>Let’s see how important communication is in every phase of an Agile Project:</a:t>
            </a:r>
          </a:p>
          <a:p>
            <a:pPr>
              <a:lnSpc>
                <a:spcPts val="3198"/>
              </a:lnSpc>
            </a:pPr>
            <a:endParaRPr lang="en-US" sz="2284">
              <a:solidFill>
                <a:srgbClr val="27407E"/>
              </a:solidFill>
              <a:latin typeface="Public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824624" y="744008"/>
            <a:ext cx="13525798" cy="1228725"/>
          </a:xfrm>
          <a:prstGeom prst="rect">
            <a:avLst/>
          </a:prstGeom>
        </p:spPr>
        <p:txBody>
          <a:bodyPr lIns="0" tIns="0" rIns="0" bIns="0" rtlCol="0" anchor="t">
            <a:spAutoFit/>
          </a:bodyPr>
          <a:lstStyle/>
          <a:p>
            <a:pPr>
              <a:lnSpc>
                <a:spcPts val="9600"/>
              </a:lnSpc>
            </a:pPr>
            <a:r>
              <a:rPr lang="en-US" sz="8000">
                <a:solidFill>
                  <a:srgbClr val="27407E"/>
                </a:solidFill>
                <a:latin typeface="Calistoga"/>
              </a:rPr>
              <a:t>Before project starts</a:t>
            </a:r>
          </a:p>
        </p:txBody>
      </p:sp>
      <p:sp>
        <p:nvSpPr>
          <p:cNvPr id="3" name="TextBox 3"/>
          <p:cNvSpPr txBox="1"/>
          <p:nvPr/>
        </p:nvSpPr>
        <p:spPr>
          <a:xfrm>
            <a:off x="861213" y="2644381"/>
            <a:ext cx="16565575" cy="4010418"/>
          </a:xfrm>
          <a:prstGeom prst="rect">
            <a:avLst/>
          </a:prstGeom>
        </p:spPr>
        <p:txBody>
          <a:bodyPr lIns="0" tIns="0" rIns="0" bIns="0" rtlCol="0" anchor="t">
            <a:spAutoFit/>
          </a:bodyPr>
          <a:lstStyle/>
          <a:p>
            <a:pPr>
              <a:lnSpc>
                <a:spcPts val="3198"/>
              </a:lnSpc>
            </a:pPr>
            <a:r>
              <a:rPr lang="en-US" sz="2284">
                <a:solidFill>
                  <a:srgbClr val="27407E"/>
                </a:solidFill>
                <a:latin typeface="Public Sans"/>
              </a:rPr>
              <a:t>When we are in the process of selling a new project to a client, everything is about how well we communicate with them to understand what their needs are, what they are trying to achieve, and how big the effort is going to be to make this dream come true.</a:t>
            </a:r>
          </a:p>
          <a:p>
            <a:pPr>
              <a:lnSpc>
                <a:spcPts val="3198"/>
              </a:lnSpc>
            </a:pPr>
            <a:r>
              <a:rPr lang="en-US" sz="2284">
                <a:solidFill>
                  <a:srgbClr val="27407E"/>
                </a:solidFill>
                <a:latin typeface="Public Sans"/>
              </a:rPr>
              <a:t>Quality communication will allow us to understand where the client is now, where they want to be at the end of the project, and by when do they want to get there. This means we have to make sure we identify all the features, the high-level requirements, and also what are the most important/urgent of these for the client.</a:t>
            </a:r>
          </a:p>
          <a:p>
            <a:pPr>
              <a:lnSpc>
                <a:spcPts val="3198"/>
              </a:lnSpc>
            </a:pPr>
            <a:r>
              <a:rPr lang="en-US" sz="2284">
                <a:solidFill>
                  <a:srgbClr val="27407E"/>
                </a:solidFill>
                <a:latin typeface="Public Sans"/>
              </a:rPr>
              <a:t>If we do it right we will have helped the client to define a picture of what the product will look like, and most importantly, we will see that picture too! But if we don’t, we are going to have an unclear scope, an unclear amount of effort needed, and it’s very likely the client will be disappointed because the expectations were not set properly</a:t>
            </a:r>
          </a:p>
          <a:p>
            <a:pPr>
              <a:lnSpc>
                <a:spcPts val="3198"/>
              </a:lnSpc>
            </a:pPr>
            <a:endParaRPr lang="en-US" sz="2284">
              <a:solidFill>
                <a:srgbClr val="27407E"/>
              </a:solidFill>
              <a:latin typeface="Public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824624" y="744008"/>
            <a:ext cx="15515465" cy="1228725"/>
          </a:xfrm>
          <a:prstGeom prst="rect">
            <a:avLst/>
          </a:prstGeom>
        </p:spPr>
        <p:txBody>
          <a:bodyPr lIns="0" tIns="0" rIns="0" bIns="0" rtlCol="0" anchor="t">
            <a:spAutoFit/>
          </a:bodyPr>
          <a:lstStyle/>
          <a:p>
            <a:pPr>
              <a:lnSpc>
                <a:spcPts val="9600"/>
              </a:lnSpc>
            </a:pPr>
            <a:r>
              <a:rPr lang="en-US" sz="8000">
                <a:solidFill>
                  <a:srgbClr val="27407E"/>
                </a:solidFill>
                <a:latin typeface="Calistoga"/>
              </a:rPr>
              <a:t>When the Project starts…</a:t>
            </a:r>
          </a:p>
        </p:txBody>
      </p:sp>
      <p:sp>
        <p:nvSpPr>
          <p:cNvPr id="3" name="TextBox 3"/>
          <p:cNvSpPr txBox="1"/>
          <p:nvPr/>
        </p:nvSpPr>
        <p:spPr>
          <a:xfrm>
            <a:off x="1028700" y="2310312"/>
            <a:ext cx="16565575" cy="5618750"/>
          </a:xfrm>
          <a:prstGeom prst="rect">
            <a:avLst/>
          </a:prstGeom>
        </p:spPr>
        <p:txBody>
          <a:bodyPr lIns="0" tIns="0" rIns="0" bIns="0" rtlCol="0" anchor="t">
            <a:spAutoFit/>
          </a:bodyPr>
          <a:lstStyle/>
          <a:p>
            <a:pPr>
              <a:lnSpc>
                <a:spcPts val="3198"/>
              </a:lnSpc>
            </a:pPr>
            <a:r>
              <a:rPr lang="en-US" sz="2284">
                <a:solidFill>
                  <a:srgbClr val="27407E"/>
                </a:solidFill>
                <a:latin typeface="Public Sans"/>
              </a:rPr>
              <a:t>It is extremely important that every team member has a clear understanding of the scope of the project and any commitments are included in the statement of work (SOW). This means there has to be a good handoff from the sales team to the project team, to make sure everybody is on the same page regarding scope, timeline, and contacts from the client side as well as their roles; and of course, it is always useful to have some tips about who can be an ally and who is more reluctant to the entire project idea.</a:t>
            </a:r>
          </a:p>
          <a:p>
            <a:pPr>
              <a:lnSpc>
                <a:spcPts val="3198"/>
              </a:lnSpc>
            </a:pPr>
            <a:r>
              <a:rPr lang="en-US" sz="2284">
                <a:solidFill>
                  <a:srgbClr val="27407E"/>
                </a:solidFill>
                <a:latin typeface="Public Sans"/>
              </a:rPr>
              <a:t>We also need to help the client define the user stories for the project and not only to write them but prioritize them! Communication is vital here to understand and be very specific about what each user story is about, and what the right acceptance criteria are going to be. Defining user stories may seem like an easy task, but remember, clients are not familiar with Agile in the majority of cases. The tricky part is that we have to deal with the fact that the stories are likely to change quickly or not be completely known at the beginning of the project.</a:t>
            </a:r>
          </a:p>
          <a:p>
            <a:pPr>
              <a:lnSpc>
                <a:spcPts val="3198"/>
              </a:lnSpc>
            </a:pPr>
            <a:r>
              <a:rPr lang="en-US" sz="2284">
                <a:solidFill>
                  <a:srgbClr val="27407E"/>
                </a:solidFill>
                <a:latin typeface="Public Sans"/>
              </a:rPr>
              <a:t>In this phase, quality communication will allow us to set the appropriate pace to make sure we don’t build features out of the scope, we hit deadlines, we satisfy client’s expectations, and we find quick solutions to any roadblock. If we don’t have everyone on the same page we will surely have some conflicts when we release the first deliverables…</a:t>
            </a:r>
          </a:p>
          <a:p>
            <a:pPr>
              <a:lnSpc>
                <a:spcPts val="3198"/>
              </a:lnSpc>
            </a:pPr>
            <a:endParaRPr lang="en-US" sz="2284">
              <a:solidFill>
                <a:srgbClr val="27407E"/>
              </a:solidFill>
              <a:latin typeface="Public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824624" y="744008"/>
            <a:ext cx="15515465" cy="2447925"/>
          </a:xfrm>
          <a:prstGeom prst="rect">
            <a:avLst/>
          </a:prstGeom>
        </p:spPr>
        <p:txBody>
          <a:bodyPr lIns="0" tIns="0" rIns="0" bIns="0" rtlCol="0" anchor="t">
            <a:spAutoFit/>
          </a:bodyPr>
          <a:lstStyle/>
          <a:p>
            <a:pPr>
              <a:lnSpc>
                <a:spcPts val="9600"/>
              </a:lnSpc>
            </a:pPr>
            <a:r>
              <a:rPr lang="en-US" sz="8000">
                <a:solidFill>
                  <a:srgbClr val="27407E"/>
                </a:solidFill>
                <a:latin typeface="Calistoga"/>
              </a:rPr>
              <a:t>When the Project is ongoing…</a:t>
            </a:r>
          </a:p>
          <a:p>
            <a:pPr>
              <a:lnSpc>
                <a:spcPts val="9600"/>
              </a:lnSpc>
            </a:pPr>
            <a:endParaRPr lang="en-US" sz="8000">
              <a:solidFill>
                <a:srgbClr val="27407E"/>
              </a:solidFill>
              <a:latin typeface="Calistoga"/>
            </a:endParaRPr>
          </a:p>
        </p:txBody>
      </p:sp>
      <p:sp>
        <p:nvSpPr>
          <p:cNvPr id="3" name="TextBox 3"/>
          <p:cNvSpPr txBox="1"/>
          <p:nvPr/>
        </p:nvSpPr>
        <p:spPr>
          <a:xfrm>
            <a:off x="693725" y="2394812"/>
            <a:ext cx="16565575" cy="4814584"/>
          </a:xfrm>
          <a:prstGeom prst="rect">
            <a:avLst/>
          </a:prstGeom>
        </p:spPr>
        <p:txBody>
          <a:bodyPr lIns="0" tIns="0" rIns="0" bIns="0" rtlCol="0" anchor="t">
            <a:spAutoFit/>
          </a:bodyPr>
          <a:lstStyle/>
          <a:p>
            <a:pPr marL="493310" lvl="1" indent="-246655">
              <a:lnSpc>
                <a:spcPts val="3198"/>
              </a:lnSpc>
              <a:buFont typeface="Arial"/>
              <a:buChar char="•"/>
            </a:pPr>
            <a:r>
              <a:rPr lang="en-US" sz="2284">
                <a:solidFill>
                  <a:srgbClr val="27407E"/>
                </a:solidFill>
                <a:latin typeface="Public Sans"/>
              </a:rPr>
              <a:t>Sprint Planning Meeting – This meeting takes place before a new sprint starts. The goal is to define what the deliverables of the sprint are going to be, refine the user stories to have clear acceptance criteria, have an idea of what the effort is for each of them, and also figure out the sub-tasks involved. The team is empowered to only select the user stories they are sure they can finish within the sprint.</a:t>
            </a:r>
          </a:p>
          <a:p>
            <a:pPr marL="493310" lvl="1" indent="-246655">
              <a:lnSpc>
                <a:spcPts val="3198"/>
              </a:lnSpc>
              <a:buFont typeface="Arial"/>
              <a:buChar char="•"/>
            </a:pPr>
            <a:r>
              <a:rPr lang="en-US" sz="2284">
                <a:solidFill>
                  <a:srgbClr val="27407E"/>
                </a:solidFill>
                <a:latin typeface="Public Sans"/>
              </a:rPr>
              <a:t>Standup Meetings – to keep a daily status of the project and be able to work around any roadblock detected.</a:t>
            </a:r>
          </a:p>
          <a:p>
            <a:pPr marL="493310" lvl="1" indent="-246655">
              <a:lnSpc>
                <a:spcPts val="3198"/>
              </a:lnSpc>
              <a:buFont typeface="Arial"/>
              <a:buChar char="•"/>
            </a:pPr>
            <a:r>
              <a:rPr lang="en-US" sz="2284">
                <a:solidFill>
                  <a:srgbClr val="27407E"/>
                </a:solidFill>
                <a:latin typeface="Public Sans"/>
              </a:rPr>
              <a:t>Demo Meeting – to show the client what the team has built. This meeting will have the entire team on the same page regarding what is already completed.</a:t>
            </a:r>
          </a:p>
          <a:p>
            <a:pPr marL="493310" lvl="1" indent="-246655">
              <a:lnSpc>
                <a:spcPts val="3198"/>
              </a:lnSpc>
              <a:buFont typeface="Arial"/>
              <a:buChar char="•"/>
            </a:pPr>
            <a:r>
              <a:rPr lang="en-US" sz="2284">
                <a:solidFill>
                  <a:srgbClr val="27407E"/>
                </a:solidFill>
                <a:latin typeface="Public Sans"/>
              </a:rPr>
              <a:t>Retrospective Meetings – to improve project performance by sharing lessons learned</a:t>
            </a:r>
          </a:p>
          <a:p>
            <a:pPr>
              <a:lnSpc>
                <a:spcPts val="3198"/>
              </a:lnSpc>
            </a:pPr>
            <a:endParaRPr lang="en-US" sz="2284">
              <a:solidFill>
                <a:srgbClr val="27407E"/>
              </a:solidFill>
              <a:latin typeface="Public Sans"/>
            </a:endParaRPr>
          </a:p>
          <a:p>
            <a:pPr>
              <a:lnSpc>
                <a:spcPts val="3198"/>
              </a:lnSpc>
            </a:pPr>
            <a:r>
              <a:rPr lang="en-US" sz="2284">
                <a:solidFill>
                  <a:srgbClr val="27407E"/>
                </a:solidFill>
                <a:latin typeface="Public Sans"/>
              </a:rPr>
              <a:t>In addition to these formal meetings, there needs to be open communication between all the stakeholders in order to clarify a requirement or show some possible approaches when having more than one option.</a:t>
            </a:r>
          </a:p>
          <a:p>
            <a:pPr>
              <a:lnSpc>
                <a:spcPts val="3198"/>
              </a:lnSpc>
            </a:pPr>
            <a:endParaRPr lang="en-US" sz="2284">
              <a:solidFill>
                <a:srgbClr val="27407E"/>
              </a:solidFill>
              <a:latin typeface="Public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861213" y="4362559"/>
            <a:ext cx="16565575" cy="1195837"/>
          </a:xfrm>
          <a:prstGeom prst="rect">
            <a:avLst/>
          </a:prstGeom>
        </p:spPr>
        <p:txBody>
          <a:bodyPr lIns="0" tIns="0" rIns="0" bIns="0" rtlCol="0" anchor="t">
            <a:spAutoFit/>
          </a:bodyPr>
          <a:lstStyle/>
          <a:p>
            <a:pPr>
              <a:lnSpc>
                <a:spcPts val="3198"/>
              </a:lnSpc>
            </a:pPr>
            <a:r>
              <a:rPr lang="en-US" sz="2284">
                <a:solidFill>
                  <a:srgbClr val="27407E"/>
                </a:solidFill>
                <a:latin typeface="Public Sans"/>
              </a:rPr>
              <a:t>If you reached this point I guess I got you into the idea that Communication is the key to the success of any project, but if it is an Agile Project, then you should already know that the entire methodology is built upon Communication… The better the communication is, the more satisfied the client and the entire team are going to be.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2423434" y="3453342"/>
            <a:ext cx="13441131" cy="3667125"/>
          </a:xfrm>
          <a:prstGeom prst="rect">
            <a:avLst/>
          </a:prstGeom>
        </p:spPr>
        <p:txBody>
          <a:bodyPr lIns="0" tIns="0" rIns="0" bIns="0" rtlCol="0" anchor="t">
            <a:spAutoFit/>
          </a:bodyPr>
          <a:lstStyle/>
          <a:p>
            <a:pPr>
              <a:lnSpc>
                <a:spcPts val="9600"/>
              </a:lnSpc>
            </a:pPr>
            <a:r>
              <a:rPr lang="en-US" sz="8000">
                <a:solidFill>
                  <a:srgbClr val="27407E"/>
                </a:solidFill>
                <a:latin typeface="Calistoga"/>
              </a:rPr>
              <a:t>Hope you understood partially or fully about communication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2014573" y="1037590"/>
            <a:ext cx="14258854" cy="2082182"/>
            <a:chOff x="0" y="0"/>
            <a:chExt cx="19011805" cy="2776242"/>
          </a:xfrm>
        </p:grpSpPr>
        <p:sp>
          <p:nvSpPr>
            <p:cNvPr id="3" name="TextBox 3"/>
            <p:cNvSpPr txBox="1"/>
            <p:nvPr/>
          </p:nvSpPr>
          <p:spPr>
            <a:xfrm>
              <a:off x="0" y="-9525"/>
              <a:ext cx="19011805" cy="1635125"/>
            </a:xfrm>
            <a:prstGeom prst="rect">
              <a:avLst/>
            </a:prstGeom>
          </p:spPr>
          <p:txBody>
            <a:bodyPr lIns="0" tIns="0" rIns="0" bIns="0" rtlCol="0" anchor="t">
              <a:spAutoFit/>
            </a:bodyPr>
            <a:lstStyle/>
            <a:p>
              <a:pPr algn="ctr">
                <a:lnSpc>
                  <a:spcPts val="9600"/>
                </a:lnSpc>
              </a:pPr>
              <a:r>
                <a:rPr lang="en-US" sz="8000">
                  <a:solidFill>
                    <a:srgbClr val="27407E"/>
                  </a:solidFill>
                  <a:latin typeface="Calistoga"/>
                </a:rPr>
                <a:t>Thank you for participating!</a:t>
              </a:r>
            </a:p>
          </p:txBody>
        </p:sp>
        <p:sp>
          <p:nvSpPr>
            <p:cNvPr id="4" name="TextBox 4"/>
            <p:cNvSpPr txBox="1"/>
            <p:nvPr/>
          </p:nvSpPr>
          <p:spPr>
            <a:xfrm>
              <a:off x="2250655" y="2049591"/>
              <a:ext cx="14510494" cy="726652"/>
            </a:xfrm>
            <a:prstGeom prst="rect">
              <a:avLst/>
            </a:prstGeom>
          </p:spPr>
          <p:txBody>
            <a:bodyPr lIns="0" tIns="0" rIns="0" bIns="0" rtlCol="0" anchor="t">
              <a:spAutoFit/>
            </a:bodyPr>
            <a:lstStyle/>
            <a:p>
              <a:pPr algn="ctr">
                <a:lnSpc>
                  <a:spcPts val="4420"/>
                </a:lnSpc>
              </a:pPr>
              <a:r>
                <a:rPr lang="en-US" sz="3400">
                  <a:solidFill>
                    <a:srgbClr val="27407E"/>
                  </a:solidFill>
                  <a:latin typeface="Public Sans"/>
                </a:rPr>
                <a:t>Have a great day ahead.</a:t>
              </a:r>
            </a:p>
          </p:txBody>
        </p:sp>
      </p:grpSp>
      <p:sp>
        <p:nvSpPr>
          <p:cNvPr id="5" name="AutoShape 5"/>
          <p:cNvSpPr/>
          <p:nvPr/>
        </p:nvSpPr>
        <p:spPr>
          <a:xfrm>
            <a:off x="482" y="8543305"/>
            <a:ext cx="18288000" cy="1743695"/>
          </a:xfrm>
          <a:prstGeom prst="rect">
            <a:avLst/>
          </a:prstGeom>
          <a:solidFill>
            <a:srgbClr val="BECCF1"/>
          </a:solidFill>
        </p:spPr>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801999" y="3912643"/>
            <a:ext cx="8684002" cy="59998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ECCF1"/>
        </a:solidFill>
        <a:effectLst/>
      </p:bgPr>
    </p:bg>
    <p:spTree>
      <p:nvGrpSpPr>
        <p:cNvPr id="1" name=""/>
        <p:cNvGrpSpPr/>
        <p:nvPr/>
      </p:nvGrpSpPr>
      <p:grpSpPr>
        <a:xfrm>
          <a:off x="0" y="0"/>
          <a:ext cx="0" cy="0"/>
          <a:chOff x="0" y="0"/>
          <a:chExt cx="0" cy="0"/>
        </a:xfrm>
      </p:grpSpPr>
      <p:grpSp>
        <p:nvGrpSpPr>
          <p:cNvPr id="2" name="Group 2"/>
          <p:cNvGrpSpPr/>
          <p:nvPr/>
        </p:nvGrpSpPr>
        <p:grpSpPr>
          <a:xfrm>
            <a:off x="431018" y="457200"/>
            <a:ext cx="17420949" cy="9309100"/>
            <a:chOff x="0" y="0"/>
            <a:chExt cx="5893012" cy="3149004"/>
          </a:xfrm>
        </p:grpSpPr>
        <p:sp>
          <p:nvSpPr>
            <p:cNvPr id="3" name="Freeform 3"/>
            <p:cNvSpPr/>
            <p:nvPr/>
          </p:nvSpPr>
          <p:spPr>
            <a:xfrm>
              <a:off x="0" y="0"/>
              <a:ext cx="5893012" cy="3149004"/>
            </a:xfrm>
            <a:custGeom>
              <a:avLst/>
              <a:gdLst/>
              <a:ahLst/>
              <a:cxnLst/>
              <a:rect l="l" t="t" r="r" b="b"/>
              <a:pathLst>
                <a:path w="5893012" h="3149004">
                  <a:moveTo>
                    <a:pt x="5768552" y="3149004"/>
                  </a:moveTo>
                  <a:lnTo>
                    <a:pt x="124460" y="3149004"/>
                  </a:lnTo>
                  <a:cubicBezTo>
                    <a:pt x="55880" y="3149004"/>
                    <a:pt x="0" y="3093124"/>
                    <a:pt x="0" y="3024544"/>
                  </a:cubicBezTo>
                  <a:lnTo>
                    <a:pt x="0" y="124460"/>
                  </a:lnTo>
                  <a:cubicBezTo>
                    <a:pt x="0" y="55880"/>
                    <a:pt x="55880" y="0"/>
                    <a:pt x="124460" y="0"/>
                  </a:cubicBezTo>
                  <a:lnTo>
                    <a:pt x="5768553" y="0"/>
                  </a:lnTo>
                  <a:cubicBezTo>
                    <a:pt x="5837132" y="0"/>
                    <a:pt x="5893012" y="55880"/>
                    <a:pt x="5893012" y="124460"/>
                  </a:cubicBezTo>
                  <a:lnTo>
                    <a:pt x="5893012" y="3024544"/>
                  </a:lnTo>
                  <a:cubicBezTo>
                    <a:pt x="5893012" y="3093124"/>
                    <a:pt x="5837132" y="3149004"/>
                    <a:pt x="5768553" y="3149004"/>
                  </a:cubicBezTo>
                  <a:close/>
                </a:path>
              </a:pathLst>
            </a:custGeom>
            <a:solidFill>
              <a:srgbClr val="F6F6F6"/>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8408" y="7003309"/>
            <a:ext cx="2400886" cy="3114357"/>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1028700"/>
            <a:ext cx="540302" cy="135075"/>
          </a:xfrm>
          <a:prstGeom prst="rect">
            <a:avLst/>
          </a:prstGeom>
        </p:spPr>
      </p:pic>
      <p:grpSp>
        <p:nvGrpSpPr>
          <p:cNvPr id="6" name="Group 6"/>
          <p:cNvGrpSpPr/>
          <p:nvPr/>
        </p:nvGrpSpPr>
        <p:grpSpPr>
          <a:xfrm>
            <a:off x="8114242" y="2818130"/>
            <a:ext cx="1488017" cy="651616"/>
            <a:chOff x="0" y="0"/>
            <a:chExt cx="503354" cy="220423"/>
          </a:xfrm>
        </p:grpSpPr>
        <p:sp>
          <p:nvSpPr>
            <p:cNvPr id="7" name="Freeform 7"/>
            <p:cNvSpPr/>
            <p:nvPr/>
          </p:nvSpPr>
          <p:spPr>
            <a:xfrm>
              <a:off x="0" y="0"/>
              <a:ext cx="503354" cy="220423"/>
            </a:xfrm>
            <a:custGeom>
              <a:avLst/>
              <a:gdLst/>
              <a:ahLst/>
              <a:cxnLst/>
              <a:rect l="l" t="t" r="r" b="b"/>
              <a:pathLst>
                <a:path w="503354" h="220423">
                  <a:moveTo>
                    <a:pt x="0" y="0"/>
                  </a:moveTo>
                  <a:lnTo>
                    <a:pt x="503354" y="0"/>
                  </a:lnTo>
                  <a:lnTo>
                    <a:pt x="503354" y="220423"/>
                  </a:lnTo>
                  <a:lnTo>
                    <a:pt x="0" y="220423"/>
                  </a:lnTo>
                  <a:close/>
                </a:path>
              </a:pathLst>
            </a:custGeom>
            <a:solidFill>
              <a:srgbClr val="BBDEFB"/>
            </a:solidFill>
          </p:spPr>
        </p:sp>
      </p:grpSp>
      <p:grpSp>
        <p:nvGrpSpPr>
          <p:cNvPr id="8" name="Group 8"/>
          <p:cNvGrpSpPr/>
          <p:nvPr/>
        </p:nvGrpSpPr>
        <p:grpSpPr>
          <a:xfrm>
            <a:off x="8114242" y="8067463"/>
            <a:ext cx="1488017" cy="651616"/>
            <a:chOff x="0" y="0"/>
            <a:chExt cx="503354" cy="220423"/>
          </a:xfrm>
        </p:grpSpPr>
        <p:sp>
          <p:nvSpPr>
            <p:cNvPr id="9" name="Freeform 9"/>
            <p:cNvSpPr/>
            <p:nvPr/>
          </p:nvSpPr>
          <p:spPr>
            <a:xfrm>
              <a:off x="0" y="0"/>
              <a:ext cx="503354" cy="220423"/>
            </a:xfrm>
            <a:custGeom>
              <a:avLst/>
              <a:gdLst/>
              <a:ahLst/>
              <a:cxnLst/>
              <a:rect l="l" t="t" r="r" b="b"/>
              <a:pathLst>
                <a:path w="503354" h="220423">
                  <a:moveTo>
                    <a:pt x="0" y="0"/>
                  </a:moveTo>
                  <a:lnTo>
                    <a:pt x="503354" y="0"/>
                  </a:lnTo>
                  <a:lnTo>
                    <a:pt x="503354" y="220423"/>
                  </a:lnTo>
                  <a:lnTo>
                    <a:pt x="0" y="220423"/>
                  </a:lnTo>
                  <a:close/>
                </a:path>
              </a:pathLst>
            </a:custGeom>
            <a:solidFill>
              <a:srgbClr val="BBDEFB"/>
            </a:solidFill>
          </p:spPr>
        </p:sp>
      </p:grpSp>
      <p:grpSp>
        <p:nvGrpSpPr>
          <p:cNvPr id="10" name="Group 10"/>
          <p:cNvGrpSpPr/>
          <p:nvPr/>
        </p:nvGrpSpPr>
        <p:grpSpPr>
          <a:xfrm>
            <a:off x="4598159" y="4134327"/>
            <a:ext cx="1488017" cy="651616"/>
            <a:chOff x="0" y="0"/>
            <a:chExt cx="503354" cy="220423"/>
          </a:xfrm>
        </p:grpSpPr>
        <p:sp>
          <p:nvSpPr>
            <p:cNvPr id="11" name="Freeform 11"/>
            <p:cNvSpPr/>
            <p:nvPr/>
          </p:nvSpPr>
          <p:spPr>
            <a:xfrm>
              <a:off x="0" y="0"/>
              <a:ext cx="503354" cy="220423"/>
            </a:xfrm>
            <a:custGeom>
              <a:avLst/>
              <a:gdLst/>
              <a:ahLst/>
              <a:cxnLst/>
              <a:rect l="l" t="t" r="r" b="b"/>
              <a:pathLst>
                <a:path w="503354" h="220423">
                  <a:moveTo>
                    <a:pt x="0" y="0"/>
                  </a:moveTo>
                  <a:lnTo>
                    <a:pt x="503354" y="0"/>
                  </a:lnTo>
                  <a:lnTo>
                    <a:pt x="503354" y="220423"/>
                  </a:lnTo>
                  <a:lnTo>
                    <a:pt x="0" y="220423"/>
                  </a:lnTo>
                  <a:close/>
                </a:path>
              </a:pathLst>
            </a:custGeom>
            <a:solidFill>
              <a:srgbClr val="BBDEFB"/>
            </a:solidFill>
          </p:spPr>
        </p:sp>
      </p:grpSp>
      <p:grpSp>
        <p:nvGrpSpPr>
          <p:cNvPr id="12" name="Group 12"/>
          <p:cNvGrpSpPr/>
          <p:nvPr/>
        </p:nvGrpSpPr>
        <p:grpSpPr>
          <a:xfrm>
            <a:off x="4598159" y="6351694"/>
            <a:ext cx="1488017" cy="651616"/>
            <a:chOff x="0" y="0"/>
            <a:chExt cx="503354" cy="220423"/>
          </a:xfrm>
        </p:grpSpPr>
        <p:sp>
          <p:nvSpPr>
            <p:cNvPr id="13" name="Freeform 13"/>
            <p:cNvSpPr/>
            <p:nvPr/>
          </p:nvSpPr>
          <p:spPr>
            <a:xfrm>
              <a:off x="0" y="0"/>
              <a:ext cx="503354" cy="220423"/>
            </a:xfrm>
            <a:custGeom>
              <a:avLst/>
              <a:gdLst/>
              <a:ahLst/>
              <a:cxnLst/>
              <a:rect l="l" t="t" r="r" b="b"/>
              <a:pathLst>
                <a:path w="503354" h="220423">
                  <a:moveTo>
                    <a:pt x="0" y="0"/>
                  </a:moveTo>
                  <a:lnTo>
                    <a:pt x="503354" y="0"/>
                  </a:lnTo>
                  <a:lnTo>
                    <a:pt x="503354" y="220423"/>
                  </a:lnTo>
                  <a:lnTo>
                    <a:pt x="0" y="220423"/>
                  </a:lnTo>
                  <a:close/>
                </a:path>
              </a:pathLst>
            </a:custGeom>
            <a:solidFill>
              <a:srgbClr val="BBDEFB"/>
            </a:solidFill>
          </p:spPr>
        </p:sp>
      </p:grpSp>
      <p:grpSp>
        <p:nvGrpSpPr>
          <p:cNvPr id="14" name="Group 14"/>
          <p:cNvGrpSpPr/>
          <p:nvPr/>
        </p:nvGrpSpPr>
        <p:grpSpPr>
          <a:xfrm>
            <a:off x="11630325" y="4134327"/>
            <a:ext cx="1488017" cy="651616"/>
            <a:chOff x="0" y="0"/>
            <a:chExt cx="503354" cy="220423"/>
          </a:xfrm>
        </p:grpSpPr>
        <p:sp>
          <p:nvSpPr>
            <p:cNvPr id="15" name="Freeform 15"/>
            <p:cNvSpPr/>
            <p:nvPr/>
          </p:nvSpPr>
          <p:spPr>
            <a:xfrm>
              <a:off x="0" y="0"/>
              <a:ext cx="503354" cy="220423"/>
            </a:xfrm>
            <a:custGeom>
              <a:avLst/>
              <a:gdLst/>
              <a:ahLst/>
              <a:cxnLst/>
              <a:rect l="l" t="t" r="r" b="b"/>
              <a:pathLst>
                <a:path w="503354" h="220423">
                  <a:moveTo>
                    <a:pt x="0" y="0"/>
                  </a:moveTo>
                  <a:lnTo>
                    <a:pt x="503354" y="0"/>
                  </a:lnTo>
                  <a:lnTo>
                    <a:pt x="503354" y="220423"/>
                  </a:lnTo>
                  <a:lnTo>
                    <a:pt x="0" y="220423"/>
                  </a:lnTo>
                  <a:close/>
                </a:path>
              </a:pathLst>
            </a:custGeom>
            <a:solidFill>
              <a:srgbClr val="BBDEFB"/>
            </a:solidFill>
          </p:spPr>
        </p:sp>
      </p:grpSp>
      <p:grpSp>
        <p:nvGrpSpPr>
          <p:cNvPr id="16" name="Group 16"/>
          <p:cNvGrpSpPr/>
          <p:nvPr/>
        </p:nvGrpSpPr>
        <p:grpSpPr>
          <a:xfrm>
            <a:off x="11630325" y="6351694"/>
            <a:ext cx="1488017" cy="651616"/>
            <a:chOff x="0" y="0"/>
            <a:chExt cx="503354" cy="220423"/>
          </a:xfrm>
        </p:grpSpPr>
        <p:sp>
          <p:nvSpPr>
            <p:cNvPr id="17" name="Freeform 17"/>
            <p:cNvSpPr/>
            <p:nvPr/>
          </p:nvSpPr>
          <p:spPr>
            <a:xfrm>
              <a:off x="0" y="0"/>
              <a:ext cx="503354" cy="220423"/>
            </a:xfrm>
            <a:custGeom>
              <a:avLst/>
              <a:gdLst/>
              <a:ahLst/>
              <a:cxnLst/>
              <a:rect l="l" t="t" r="r" b="b"/>
              <a:pathLst>
                <a:path w="503354" h="220423">
                  <a:moveTo>
                    <a:pt x="0" y="0"/>
                  </a:moveTo>
                  <a:lnTo>
                    <a:pt x="503354" y="0"/>
                  </a:lnTo>
                  <a:lnTo>
                    <a:pt x="503354" y="220423"/>
                  </a:lnTo>
                  <a:lnTo>
                    <a:pt x="0" y="220423"/>
                  </a:lnTo>
                  <a:close/>
                </a:path>
              </a:pathLst>
            </a:custGeom>
            <a:solidFill>
              <a:srgbClr val="BBDEFB"/>
            </a:solidFill>
          </p:spPr>
        </p:sp>
      </p:grpSp>
      <p:grpSp>
        <p:nvGrpSpPr>
          <p:cNvPr id="18" name="Group 18"/>
          <p:cNvGrpSpPr/>
          <p:nvPr/>
        </p:nvGrpSpPr>
        <p:grpSpPr>
          <a:xfrm>
            <a:off x="6752183" y="4452647"/>
            <a:ext cx="1488017" cy="651616"/>
            <a:chOff x="0" y="0"/>
            <a:chExt cx="503354" cy="220423"/>
          </a:xfrm>
        </p:grpSpPr>
        <p:sp>
          <p:nvSpPr>
            <p:cNvPr id="19" name="Freeform 19"/>
            <p:cNvSpPr/>
            <p:nvPr/>
          </p:nvSpPr>
          <p:spPr>
            <a:xfrm>
              <a:off x="0" y="0"/>
              <a:ext cx="503354" cy="220423"/>
            </a:xfrm>
            <a:custGeom>
              <a:avLst/>
              <a:gdLst/>
              <a:ahLst/>
              <a:cxnLst/>
              <a:rect l="l" t="t" r="r" b="b"/>
              <a:pathLst>
                <a:path w="503354" h="220423">
                  <a:moveTo>
                    <a:pt x="0" y="0"/>
                  </a:moveTo>
                  <a:lnTo>
                    <a:pt x="503354" y="0"/>
                  </a:lnTo>
                  <a:lnTo>
                    <a:pt x="503354" y="220423"/>
                  </a:lnTo>
                  <a:lnTo>
                    <a:pt x="0" y="220423"/>
                  </a:lnTo>
                  <a:close/>
                </a:path>
              </a:pathLst>
            </a:custGeom>
            <a:solidFill>
              <a:srgbClr val="F79A91"/>
            </a:solidFill>
          </p:spPr>
        </p:sp>
      </p:grpSp>
      <p:grpSp>
        <p:nvGrpSpPr>
          <p:cNvPr id="20" name="Group 20"/>
          <p:cNvGrpSpPr/>
          <p:nvPr/>
        </p:nvGrpSpPr>
        <p:grpSpPr>
          <a:xfrm>
            <a:off x="9602258" y="6025886"/>
            <a:ext cx="1488017" cy="651616"/>
            <a:chOff x="0" y="0"/>
            <a:chExt cx="503354" cy="220423"/>
          </a:xfrm>
        </p:grpSpPr>
        <p:sp>
          <p:nvSpPr>
            <p:cNvPr id="21" name="Freeform 21"/>
            <p:cNvSpPr/>
            <p:nvPr/>
          </p:nvSpPr>
          <p:spPr>
            <a:xfrm>
              <a:off x="0" y="0"/>
              <a:ext cx="503354" cy="220423"/>
            </a:xfrm>
            <a:custGeom>
              <a:avLst/>
              <a:gdLst/>
              <a:ahLst/>
              <a:cxnLst/>
              <a:rect l="l" t="t" r="r" b="b"/>
              <a:pathLst>
                <a:path w="503354" h="220423">
                  <a:moveTo>
                    <a:pt x="0" y="0"/>
                  </a:moveTo>
                  <a:lnTo>
                    <a:pt x="503354" y="0"/>
                  </a:lnTo>
                  <a:lnTo>
                    <a:pt x="503354" y="220423"/>
                  </a:lnTo>
                  <a:lnTo>
                    <a:pt x="0" y="220423"/>
                  </a:lnTo>
                  <a:close/>
                </a:path>
              </a:pathLst>
            </a:custGeom>
            <a:solidFill>
              <a:srgbClr val="F79A91"/>
            </a:solidFill>
          </p:spPr>
        </p:sp>
      </p:grpSp>
      <p:pic>
        <p:nvPicPr>
          <p:cNvPr id="22" name="Picture 22"/>
          <p:cNvPicPr>
            <a:picLocks noChangeAspect="1"/>
          </p:cNvPicPr>
          <p:nvPr/>
        </p:nvPicPr>
        <p:blipFill>
          <a:blip r:embed="rId6"/>
          <a:srcRect l="31095" t="24676"/>
          <a:stretch>
            <a:fillRect/>
          </a:stretch>
        </p:blipFill>
        <p:spPr>
          <a:xfrm rot="-1411610">
            <a:off x="9773866" y="2610128"/>
            <a:ext cx="2042162" cy="1916161"/>
          </a:xfrm>
          <a:prstGeom prst="rect">
            <a:avLst/>
          </a:prstGeom>
        </p:spPr>
      </p:pic>
      <p:sp>
        <p:nvSpPr>
          <p:cNvPr id="23" name="TextBox 23"/>
          <p:cNvSpPr txBox="1"/>
          <p:nvPr/>
        </p:nvSpPr>
        <p:spPr>
          <a:xfrm>
            <a:off x="1028700" y="1362075"/>
            <a:ext cx="10011374" cy="938742"/>
          </a:xfrm>
          <a:prstGeom prst="rect">
            <a:avLst/>
          </a:prstGeom>
        </p:spPr>
        <p:txBody>
          <a:bodyPr lIns="0" tIns="0" rIns="0" bIns="0" rtlCol="0" anchor="t">
            <a:spAutoFit/>
          </a:bodyPr>
          <a:lstStyle/>
          <a:p>
            <a:pPr>
              <a:lnSpc>
                <a:spcPts val="7700"/>
              </a:lnSpc>
            </a:pPr>
            <a:r>
              <a:rPr lang="en-US" sz="5500">
                <a:solidFill>
                  <a:srgbClr val="27407E"/>
                </a:solidFill>
                <a:latin typeface="Calistoga"/>
              </a:rPr>
              <a:t>How communication happens ?</a:t>
            </a:r>
          </a:p>
        </p:txBody>
      </p:sp>
      <p:sp>
        <p:nvSpPr>
          <p:cNvPr id="24" name="TextBox 24"/>
          <p:cNvSpPr txBox="1"/>
          <p:nvPr/>
        </p:nvSpPr>
        <p:spPr>
          <a:xfrm>
            <a:off x="1028700" y="2253192"/>
            <a:ext cx="10011374" cy="395605"/>
          </a:xfrm>
          <a:prstGeom prst="rect">
            <a:avLst/>
          </a:prstGeom>
        </p:spPr>
        <p:txBody>
          <a:bodyPr lIns="0" tIns="0" rIns="0" bIns="0" rtlCol="0" anchor="t">
            <a:spAutoFit/>
          </a:bodyPr>
          <a:lstStyle/>
          <a:p>
            <a:pPr>
              <a:lnSpc>
                <a:spcPts val="3219"/>
              </a:lnSpc>
            </a:pPr>
            <a:r>
              <a:rPr lang="en-US" sz="2299">
                <a:solidFill>
                  <a:srgbClr val="27407E"/>
                </a:solidFill>
                <a:latin typeface="Open Sans"/>
              </a:rPr>
              <a:t>Let's understand through diagram.</a:t>
            </a:r>
          </a:p>
        </p:txBody>
      </p:sp>
      <p:sp>
        <p:nvSpPr>
          <p:cNvPr id="25" name="TextBox 25"/>
          <p:cNvSpPr txBox="1"/>
          <p:nvPr/>
        </p:nvSpPr>
        <p:spPr>
          <a:xfrm>
            <a:off x="8366159" y="2911025"/>
            <a:ext cx="984183" cy="397034"/>
          </a:xfrm>
          <a:prstGeom prst="rect">
            <a:avLst/>
          </a:prstGeom>
        </p:spPr>
        <p:txBody>
          <a:bodyPr lIns="0" tIns="0" rIns="0" bIns="0" rtlCol="0" anchor="t">
            <a:spAutoFit/>
          </a:bodyPr>
          <a:lstStyle/>
          <a:p>
            <a:pPr>
              <a:lnSpc>
                <a:spcPts val="3226"/>
              </a:lnSpc>
            </a:pPr>
            <a:r>
              <a:rPr lang="en-US" sz="2304">
                <a:solidFill>
                  <a:srgbClr val="27407E"/>
                </a:solidFill>
                <a:latin typeface="Open Sans"/>
              </a:rPr>
              <a:t>Sender</a:t>
            </a:r>
          </a:p>
        </p:txBody>
      </p:sp>
      <p:sp>
        <p:nvSpPr>
          <p:cNvPr id="26" name="TextBox 26"/>
          <p:cNvSpPr txBox="1"/>
          <p:nvPr/>
        </p:nvSpPr>
        <p:spPr>
          <a:xfrm>
            <a:off x="8240200" y="8163454"/>
            <a:ext cx="1236100" cy="397034"/>
          </a:xfrm>
          <a:prstGeom prst="rect">
            <a:avLst/>
          </a:prstGeom>
        </p:spPr>
        <p:txBody>
          <a:bodyPr lIns="0" tIns="0" rIns="0" bIns="0" rtlCol="0" anchor="t">
            <a:spAutoFit/>
          </a:bodyPr>
          <a:lstStyle/>
          <a:p>
            <a:pPr>
              <a:lnSpc>
                <a:spcPts val="3226"/>
              </a:lnSpc>
            </a:pPr>
            <a:r>
              <a:rPr lang="en-US" sz="2304">
                <a:solidFill>
                  <a:srgbClr val="27407E"/>
                </a:solidFill>
                <a:latin typeface="Open Sans"/>
              </a:rPr>
              <a:t>Receiver</a:t>
            </a:r>
          </a:p>
        </p:txBody>
      </p:sp>
      <p:sp>
        <p:nvSpPr>
          <p:cNvPr id="27" name="TextBox 27"/>
          <p:cNvSpPr txBox="1"/>
          <p:nvPr/>
        </p:nvSpPr>
        <p:spPr>
          <a:xfrm>
            <a:off x="4724117" y="4230317"/>
            <a:ext cx="1236100" cy="397034"/>
          </a:xfrm>
          <a:prstGeom prst="rect">
            <a:avLst/>
          </a:prstGeom>
        </p:spPr>
        <p:txBody>
          <a:bodyPr lIns="0" tIns="0" rIns="0" bIns="0" rtlCol="0" anchor="t">
            <a:spAutoFit/>
          </a:bodyPr>
          <a:lstStyle/>
          <a:p>
            <a:pPr>
              <a:lnSpc>
                <a:spcPts val="3226"/>
              </a:lnSpc>
            </a:pPr>
            <a:r>
              <a:rPr lang="en-US" sz="2304">
                <a:solidFill>
                  <a:srgbClr val="27407E"/>
                </a:solidFill>
                <a:latin typeface="Open Sans"/>
              </a:rPr>
              <a:t>Channel</a:t>
            </a:r>
          </a:p>
        </p:txBody>
      </p:sp>
      <p:sp>
        <p:nvSpPr>
          <p:cNvPr id="28" name="TextBox 28"/>
          <p:cNvSpPr txBox="1"/>
          <p:nvPr/>
        </p:nvSpPr>
        <p:spPr>
          <a:xfrm>
            <a:off x="4724117" y="6447685"/>
            <a:ext cx="1310270" cy="397034"/>
          </a:xfrm>
          <a:prstGeom prst="rect">
            <a:avLst/>
          </a:prstGeom>
        </p:spPr>
        <p:txBody>
          <a:bodyPr lIns="0" tIns="0" rIns="0" bIns="0" rtlCol="0" anchor="t">
            <a:spAutoFit/>
          </a:bodyPr>
          <a:lstStyle/>
          <a:p>
            <a:pPr>
              <a:lnSpc>
                <a:spcPts val="3226"/>
              </a:lnSpc>
            </a:pPr>
            <a:r>
              <a:rPr lang="en-US" sz="2304">
                <a:solidFill>
                  <a:srgbClr val="27407E"/>
                </a:solidFill>
                <a:latin typeface="Open Sans"/>
              </a:rPr>
              <a:t>Feedback</a:t>
            </a:r>
          </a:p>
        </p:txBody>
      </p:sp>
      <p:sp>
        <p:nvSpPr>
          <p:cNvPr id="29" name="TextBox 29"/>
          <p:cNvSpPr txBox="1"/>
          <p:nvPr/>
        </p:nvSpPr>
        <p:spPr>
          <a:xfrm>
            <a:off x="11756283" y="4230317"/>
            <a:ext cx="1236100" cy="397034"/>
          </a:xfrm>
          <a:prstGeom prst="rect">
            <a:avLst/>
          </a:prstGeom>
        </p:spPr>
        <p:txBody>
          <a:bodyPr lIns="0" tIns="0" rIns="0" bIns="0" rtlCol="0" anchor="t">
            <a:spAutoFit/>
          </a:bodyPr>
          <a:lstStyle/>
          <a:p>
            <a:pPr>
              <a:lnSpc>
                <a:spcPts val="3226"/>
              </a:lnSpc>
            </a:pPr>
            <a:r>
              <a:rPr lang="en-US" sz="2304">
                <a:solidFill>
                  <a:srgbClr val="27407E"/>
                </a:solidFill>
                <a:latin typeface="Open Sans"/>
              </a:rPr>
              <a:t>Message</a:t>
            </a:r>
          </a:p>
        </p:txBody>
      </p:sp>
      <p:sp>
        <p:nvSpPr>
          <p:cNvPr id="30" name="TextBox 30"/>
          <p:cNvSpPr txBox="1"/>
          <p:nvPr/>
        </p:nvSpPr>
        <p:spPr>
          <a:xfrm>
            <a:off x="11756283" y="6447685"/>
            <a:ext cx="1236100" cy="397034"/>
          </a:xfrm>
          <a:prstGeom prst="rect">
            <a:avLst/>
          </a:prstGeom>
        </p:spPr>
        <p:txBody>
          <a:bodyPr lIns="0" tIns="0" rIns="0" bIns="0" rtlCol="0" anchor="t">
            <a:spAutoFit/>
          </a:bodyPr>
          <a:lstStyle/>
          <a:p>
            <a:pPr>
              <a:lnSpc>
                <a:spcPts val="3226"/>
              </a:lnSpc>
            </a:pPr>
            <a:r>
              <a:rPr lang="en-US" sz="2304">
                <a:solidFill>
                  <a:srgbClr val="27407E"/>
                </a:solidFill>
                <a:latin typeface="Open Sans"/>
              </a:rPr>
              <a:t>Channel</a:t>
            </a:r>
          </a:p>
        </p:txBody>
      </p:sp>
      <p:sp>
        <p:nvSpPr>
          <p:cNvPr id="31" name="TextBox 31"/>
          <p:cNvSpPr txBox="1"/>
          <p:nvPr/>
        </p:nvSpPr>
        <p:spPr>
          <a:xfrm>
            <a:off x="7015725" y="4556125"/>
            <a:ext cx="960933" cy="397034"/>
          </a:xfrm>
          <a:prstGeom prst="rect">
            <a:avLst/>
          </a:prstGeom>
        </p:spPr>
        <p:txBody>
          <a:bodyPr lIns="0" tIns="0" rIns="0" bIns="0" rtlCol="0" anchor="t">
            <a:spAutoFit/>
          </a:bodyPr>
          <a:lstStyle/>
          <a:p>
            <a:pPr>
              <a:lnSpc>
                <a:spcPts val="3226"/>
              </a:lnSpc>
            </a:pPr>
            <a:r>
              <a:rPr lang="en-US" sz="2304">
                <a:solidFill>
                  <a:srgbClr val="27407E"/>
                </a:solidFill>
                <a:latin typeface="Open Sans"/>
              </a:rPr>
              <a:t>Barrier</a:t>
            </a:r>
          </a:p>
        </p:txBody>
      </p:sp>
      <p:sp>
        <p:nvSpPr>
          <p:cNvPr id="32" name="TextBox 32"/>
          <p:cNvSpPr txBox="1"/>
          <p:nvPr/>
        </p:nvSpPr>
        <p:spPr>
          <a:xfrm>
            <a:off x="9918717" y="6129364"/>
            <a:ext cx="855100" cy="397034"/>
          </a:xfrm>
          <a:prstGeom prst="rect">
            <a:avLst/>
          </a:prstGeom>
        </p:spPr>
        <p:txBody>
          <a:bodyPr lIns="0" tIns="0" rIns="0" bIns="0" rtlCol="0" anchor="t">
            <a:spAutoFit/>
          </a:bodyPr>
          <a:lstStyle/>
          <a:p>
            <a:pPr>
              <a:lnSpc>
                <a:spcPts val="3226"/>
              </a:lnSpc>
            </a:pPr>
            <a:r>
              <a:rPr lang="en-US" sz="2304">
                <a:solidFill>
                  <a:srgbClr val="27407E"/>
                </a:solidFill>
                <a:latin typeface="Open Sans"/>
              </a:rPr>
              <a:t>Noise </a:t>
            </a:r>
          </a:p>
        </p:txBody>
      </p:sp>
      <p:pic>
        <p:nvPicPr>
          <p:cNvPr id="33" name="Picture 33"/>
          <p:cNvPicPr>
            <a:picLocks noChangeAspect="1"/>
          </p:cNvPicPr>
          <p:nvPr/>
        </p:nvPicPr>
        <p:blipFill>
          <a:blip r:embed="rId6"/>
          <a:srcRect l="31095" t="24676"/>
          <a:stretch>
            <a:fillRect/>
          </a:stretch>
        </p:blipFill>
        <p:spPr>
          <a:xfrm rot="3278617">
            <a:off x="11756221" y="5033841"/>
            <a:ext cx="1215470" cy="1140476"/>
          </a:xfrm>
          <a:prstGeom prst="rect">
            <a:avLst/>
          </a:prstGeom>
        </p:spPr>
      </p:pic>
      <p:pic>
        <p:nvPicPr>
          <p:cNvPr id="34" name="Picture 34"/>
          <p:cNvPicPr>
            <a:picLocks noChangeAspect="1"/>
          </p:cNvPicPr>
          <p:nvPr/>
        </p:nvPicPr>
        <p:blipFill>
          <a:blip r:embed="rId6"/>
          <a:srcRect l="31095" t="24676"/>
          <a:stretch>
            <a:fillRect/>
          </a:stretch>
        </p:blipFill>
        <p:spPr>
          <a:xfrm rot="5866508">
            <a:off x="9696526" y="6862126"/>
            <a:ext cx="1994961" cy="1871872"/>
          </a:xfrm>
          <a:prstGeom prst="rect">
            <a:avLst/>
          </a:prstGeom>
        </p:spPr>
      </p:pic>
      <p:pic>
        <p:nvPicPr>
          <p:cNvPr id="35" name="Picture 35"/>
          <p:cNvPicPr>
            <a:picLocks noChangeAspect="1"/>
          </p:cNvPicPr>
          <p:nvPr/>
        </p:nvPicPr>
        <p:blipFill>
          <a:blip r:embed="rId6"/>
          <a:srcRect l="31095" t="24676"/>
          <a:stretch>
            <a:fillRect/>
          </a:stretch>
        </p:blipFill>
        <p:spPr>
          <a:xfrm rot="9658449">
            <a:off x="5504081" y="6682587"/>
            <a:ext cx="2318852" cy="2175779"/>
          </a:xfrm>
          <a:prstGeom prst="rect">
            <a:avLst/>
          </a:prstGeom>
        </p:spPr>
      </p:pic>
      <p:pic>
        <p:nvPicPr>
          <p:cNvPr id="36" name="Picture 36"/>
          <p:cNvPicPr>
            <a:picLocks noChangeAspect="1"/>
          </p:cNvPicPr>
          <p:nvPr/>
        </p:nvPicPr>
        <p:blipFill>
          <a:blip r:embed="rId6"/>
          <a:srcRect l="31095" t="24676"/>
          <a:stretch>
            <a:fillRect/>
          </a:stretch>
        </p:blipFill>
        <p:spPr>
          <a:xfrm rot="-7736384">
            <a:off x="4815922" y="5028367"/>
            <a:ext cx="1215470" cy="1140476"/>
          </a:xfrm>
          <a:prstGeom prst="rect">
            <a:avLst/>
          </a:prstGeom>
        </p:spPr>
      </p:pic>
      <p:pic>
        <p:nvPicPr>
          <p:cNvPr id="37" name="Picture 37"/>
          <p:cNvPicPr>
            <a:picLocks noChangeAspect="1"/>
          </p:cNvPicPr>
          <p:nvPr/>
        </p:nvPicPr>
        <p:blipFill>
          <a:blip r:embed="rId6"/>
          <a:srcRect l="31095" t="24676"/>
          <a:stretch>
            <a:fillRect/>
          </a:stretch>
        </p:blipFill>
        <p:spPr>
          <a:xfrm rot="-3684787">
            <a:off x="5030891" y="2267087"/>
            <a:ext cx="2650619" cy="2487077"/>
          </a:xfrm>
          <a:prstGeom prst="rect">
            <a:avLst/>
          </a:prstGeom>
        </p:spPr>
      </p:pic>
      <p:sp>
        <p:nvSpPr>
          <p:cNvPr id="38" name="TextBox 38"/>
          <p:cNvSpPr txBox="1"/>
          <p:nvPr/>
        </p:nvSpPr>
        <p:spPr>
          <a:xfrm>
            <a:off x="11756283" y="2556933"/>
            <a:ext cx="1609076" cy="474768"/>
          </a:xfrm>
          <a:prstGeom prst="rect">
            <a:avLst/>
          </a:prstGeom>
        </p:spPr>
        <p:txBody>
          <a:bodyPr lIns="0" tIns="0" rIns="0" bIns="0" rtlCol="0" anchor="t">
            <a:spAutoFit/>
          </a:bodyPr>
          <a:lstStyle/>
          <a:p>
            <a:pPr algn="ctr">
              <a:lnSpc>
                <a:spcPts val="3932"/>
              </a:lnSpc>
            </a:pPr>
            <a:r>
              <a:rPr lang="en-US" sz="2808">
                <a:solidFill>
                  <a:srgbClr val="27407E"/>
                </a:solidFill>
                <a:latin typeface="Open Sans Bold"/>
              </a:rPr>
              <a:t>Encoding</a:t>
            </a:r>
          </a:p>
        </p:txBody>
      </p:sp>
      <p:sp>
        <p:nvSpPr>
          <p:cNvPr id="39" name="TextBox 39"/>
          <p:cNvSpPr txBox="1"/>
          <p:nvPr/>
        </p:nvSpPr>
        <p:spPr>
          <a:xfrm>
            <a:off x="4330847" y="8299291"/>
            <a:ext cx="1649664" cy="474768"/>
          </a:xfrm>
          <a:prstGeom prst="rect">
            <a:avLst/>
          </a:prstGeom>
        </p:spPr>
        <p:txBody>
          <a:bodyPr lIns="0" tIns="0" rIns="0" bIns="0" rtlCol="0" anchor="t">
            <a:spAutoFit/>
          </a:bodyPr>
          <a:lstStyle/>
          <a:p>
            <a:pPr algn="ctr">
              <a:lnSpc>
                <a:spcPts val="3932"/>
              </a:lnSpc>
            </a:pPr>
            <a:r>
              <a:rPr lang="en-US" sz="2808">
                <a:solidFill>
                  <a:srgbClr val="27407E"/>
                </a:solidFill>
                <a:latin typeface="Open Sans Bold"/>
              </a:rPr>
              <a:t>Decoding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BE5E1"/>
        </a:solidFill>
        <a:effectLst/>
      </p:bgPr>
    </p:bg>
    <p:spTree>
      <p:nvGrpSpPr>
        <p:cNvPr id="1" name=""/>
        <p:cNvGrpSpPr/>
        <p:nvPr/>
      </p:nvGrpSpPr>
      <p:grpSpPr>
        <a:xfrm>
          <a:off x="0" y="0"/>
          <a:ext cx="0" cy="0"/>
          <a:chOff x="0" y="0"/>
          <a:chExt cx="0" cy="0"/>
        </a:xfrm>
      </p:grpSpPr>
      <p:sp>
        <p:nvSpPr>
          <p:cNvPr id="2" name="AutoShape 2"/>
          <p:cNvSpPr/>
          <p:nvPr/>
        </p:nvSpPr>
        <p:spPr>
          <a:xfrm>
            <a:off x="0" y="8543305"/>
            <a:ext cx="18288000" cy="1743695"/>
          </a:xfrm>
          <a:prstGeom prst="rect">
            <a:avLst/>
          </a:prstGeom>
          <a:solidFill>
            <a:srgbClr val="00BFA8"/>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26384" y="4014560"/>
            <a:ext cx="8432916" cy="524374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18998" y="1028700"/>
            <a:ext cx="540302" cy="135075"/>
          </a:xfrm>
          <a:prstGeom prst="rect">
            <a:avLst/>
          </a:prstGeom>
        </p:spPr>
      </p:pic>
      <p:sp>
        <p:nvSpPr>
          <p:cNvPr id="5" name="TextBox 5"/>
          <p:cNvSpPr txBox="1"/>
          <p:nvPr/>
        </p:nvSpPr>
        <p:spPr>
          <a:xfrm>
            <a:off x="520700" y="1019175"/>
            <a:ext cx="14833600" cy="1008592"/>
          </a:xfrm>
          <a:prstGeom prst="rect">
            <a:avLst/>
          </a:prstGeom>
        </p:spPr>
        <p:txBody>
          <a:bodyPr lIns="0" tIns="0" rIns="0" bIns="0" rtlCol="0" anchor="t">
            <a:spAutoFit/>
          </a:bodyPr>
          <a:lstStyle/>
          <a:p>
            <a:pPr>
              <a:lnSpc>
                <a:spcPts val="3960"/>
              </a:lnSpc>
            </a:pPr>
            <a:r>
              <a:rPr lang="en-US" sz="3300">
                <a:solidFill>
                  <a:srgbClr val="27407E"/>
                </a:solidFill>
                <a:latin typeface="Calistoga"/>
              </a:rPr>
              <a:t>People communicate with each other in various ways that depends up on the message and its context in which being sent.</a:t>
            </a:r>
          </a:p>
        </p:txBody>
      </p:sp>
      <p:sp>
        <p:nvSpPr>
          <p:cNvPr id="6" name="TextBox 6"/>
          <p:cNvSpPr txBox="1"/>
          <p:nvPr/>
        </p:nvSpPr>
        <p:spPr>
          <a:xfrm>
            <a:off x="520700" y="2592196"/>
            <a:ext cx="7978600" cy="1786821"/>
          </a:xfrm>
          <a:prstGeom prst="rect">
            <a:avLst/>
          </a:prstGeom>
        </p:spPr>
        <p:txBody>
          <a:bodyPr lIns="0" tIns="0" rIns="0" bIns="0" rtlCol="0" anchor="t">
            <a:spAutoFit/>
          </a:bodyPr>
          <a:lstStyle/>
          <a:p>
            <a:pPr>
              <a:lnSpc>
                <a:spcPts val="3597"/>
              </a:lnSpc>
            </a:pPr>
            <a:r>
              <a:rPr lang="en-US" sz="2569">
                <a:solidFill>
                  <a:srgbClr val="27407E"/>
                </a:solidFill>
                <a:latin typeface="Public Sans"/>
              </a:rPr>
              <a:t>There are two types of communication based on communication channels.</a:t>
            </a:r>
          </a:p>
          <a:p>
            <a:pPr marL="554728" lvl="1" indent="-277364">
              <a:lnSpc>
                <a:spcPts val="3597"/>
              </a:lnSpc>
              <a:buFont typeface="Arial"/>
              <a:buChar char="•"/>
            </a:pPr>
            <a:r>
              <a:rPr lang="en-US" sz="2569">
                <a:solidFill>
                  <a:srgbClr val="27407E"/>
                </a:solidFill>
                <a:latin typeface="Public Sans"/>
              </a:rPr>
              <a:t>Verbal</a:t>
            </a:r>
          </a:p>
          <a:p>
            <a:pPr marL="554727" lvl="1" indent="-277364">
              <a:lnSpc>
                <a:spcPts val="3597"/>
              </a:lnSpc>
              <a:buFont typeface="Arial"/>
              <a:buChar char="•"/>
            </a:pPr>
            <a:r>
              <a:rPr lang="en-US" sz="2569">
                <a:solidFill>
                  <a:srgbClr val="27407E"/>
                </a:solidFill>
                <a:latin typeface="Public Sans"/>
              </a:rPr>
              <a:t>Non-verbal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BE5E1"/>
        </a:solidFill>
        <a:effectLst/>
      </p:bgPr>
    </p:bg>
    <p:spTree>
      <p:nvGrpSpPr>
        <p:cNvPr id="1" name=""/>
        <p:cNvGrpSpPr/>
        <p:nvPr/>
      </p:nvGrpSpPr>
      <p:grpSpPr>
        <a:xfrm>
          <a:off x="0" y="0"/>
          <a:ext cx="0" cy="0"/>
          <a:chOff x="0" y="0"/>
          <a:chExt cx="0" cy="0"/>
        </a:xfrm>
      </p:grpSpPr>
      <p:sp>
        <p:nvSpPr>
          <p:cNvPr id="2" name="AutoShape 2"/>
          <p:cNvSpPr/>
          <p:nvPr/>
        </p:nvSpPr>
        <p:spPr>
          <a:xfrm>
            <a:off x="0" y="8543305"/>
            <a:ext cx="18288000" cy="1743695"/>
          </a:xfrm>
          <a:prstGeom prst="rect">
            <a:avLst/>
          </a:prstGeom>
          <a:solidFill>
            <a:srgbClr val="00BFA8"/>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20700" y="5408160"/>
            <a:ext cx="357881" cy="418574"/>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20700" y="5902397"/>
            <a:ext cx="357881" cy="418574"/>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779881" y="2983836"/>
            <a:ext cx="9789587" cy="5832962"/>
          </a:xfrm>
          <a:prstGeom prst="rect">
            <a:avLst/>
          </a:prstGeom>
        </p:spPr>
      </p:pic>
      <p:sp>
        <p:nvSpPr>
          <p:cNvPr id="7" name="TextBox 7"/>
          <p:cNvSpPr txBox="1"/>
          <p:nvPr/>
        </p:nvSpPr>
        <p:spPr>
          <a:xfrm>
            <a:off x="520700" y="1019175"/>
            <a:ext cx="14833600" cy="509058"/>
          </a:xfrm>
          <a:prstGeom prst="rect">
            <a:avLst/>
          </a:prstGeom>
        </p:spPr>
        <p:txBody>
          <a:bodyPr lIns="0" tIns="0" rIns="0" bIns="0" rtlCol="0" anchor="t">
            <a:spAutoFit/>
          </a:bodyPr>
          <a:lstStyle/>
          <a:p>
            <a:pPr>
              <a:lnSpc>
                <a:spcPts val="3960"/>
              </a:lnSpc>
            </a:pPr>
            <a:r>
              <a:rPr lang="en-US" sz="3300">
                <a:solidFill>
                  <a:srgbClr val="27407E"/>
                </a:solidFill>
                <a:latin typeface="Calistoga"/>
              </a:rPr>
              <a:t>Verbal Communication </a:t>
            </a:r>
          </a:p>
        </p:txBody>
      </p:sp>
      <p:sp>
        <p:nvSpPr>
          <p:cNvPr id="8" name="TextBox 8"/>
          <p:cNvSpPr txBox="1"/>
          <p:nvPr/>
        </p:nvSpPr>
        <p:spPr>
          <a:xfrm>
            <a:off x="520700" y="1893696"/>
            <a:ext cx="11873267" cy="1786821"/>
          </a:xfrm>
          <a:prstGeom prst="rect">
            <a:avLst/>
          </a:prstGeom>
        </p:spPr>
        <p:txBody>
          <a:bodyPr lIns="0" tIns="0" rIns="0" bIns="0" rtlCol="0" anchor="t">
            <a:spAutoFit/>
          </a:bodyPr>
          <a:lstStyle/>
          <a:p>
            <a:pPr marL="554728" lvl="1" indent="-277364">
              <a:lnSpc>
                <a:spcPts val="3597"/>
              </a:lnSpc>
              <a:buFont typeface="Arial"/>
              <a:buChar char="•"/>
            </a:pPr>
            <a:r>
              <a:rPr lang="en-US" sz="2569">
                <a:solidFill>
                  <a:srgbClr val="27407E"/>
                </a:solidFill>
                <a:latin typeface="Public Sans"/>
              </a:rPr>
              <a:t>It is type of communication where message can  be transmitted verbally.</a:t>
            </a:r>
          </a:p>
          <a:p>
            <a:pPr marL="554728" lvl="1" indent="-277364">
              <a:lnSpc>
                <a:spcPts val="3597"/>
              </a:lnSpc>
              <a:buFont typeface="Arial"/>
              <a:buChar char="•"/>
            </a:pPr>
            <a:r>
              <a:rPr lang="en-US" sz="2569">
                <a:solidFill>
                  <a:srgbClr val="27407E"/>
                </a:solidFill>
                <a:latin typeface="Public Sans"/>
              </a:rPr>
              <a:t>It can be word of mouth and piece of writing.</a:t>
            </a:r>
          </a:p>
          <a:p>
            <a:pPr marL="554728" lvl="1" indent="-277364">
              <a:lnSpc>
                <a:spcPts val="3597"/>
              </a:lnSpc>
              <a:buFont typeface="Arial"/>
              <a:buChar char="•"/>
            </a:pPr>
            <a:r>
              <a:rPr lang="en-US" sz="2569">
                <a:solidFill>
                  <a:srgbClr val="27407E"/>
                </a:solidFill>
                <a:latin typeface="Public Sans"/>
              </a:rPr>
              <a:t>It should be KISS (keep it short and simple).</a:t>
            </a:r>
          </a:p>
          <a:p>
            <a:pPr>
              <a:lnSpc>
                <a:spcPts val="3597"/>
              </a:lnSpc>
            </a:pPr>
            <a:endParaRPr lang="en-US" sz="2569">
              <a:solidFill>
                <a:srgbClr val="27407E"/>
              </a:solidFill>
              <a:latin typeface="Public Sans"/>
            </a:endParaRPr>
          </a:p>
        </p:txBody>
      </p:sp>
      <p:sp>
        <p:nvSpPr>
          <p:cNvPr id="9" name="TextBox 9"/>
          <p:cNvSpPr txBox="1"/>
          <p:nvPr/>
        </p:nvSpPr>
        <p:spPr>
          <a:xfrm>
            <a:off x="1028700" y="5265285"/>
            <a:ext cx="4207128" cy="1055686"/>
          </a:xfrm>
          <a:prstGeom prst="rect">
            <a:avLst/>
          </a:prstGeom>
        </p:spPr>
        <p:txBody>
          <a:bodyPr lIns="0" tIns="0" rIns="0" bIns="0" rtlCol="0" anchor="t">
            <a:spAutoFit/>
          </a:bodyPr>
          <a:lstStyle/>
          <a:p>
            <a:pPr>
              <a:lnSpc>
                <a:spcPts val="4300"/>
              </a:lnSpc>
            </a:pPr>
            <a:r>
              <a:rPr lang="en-US" sz="2500">
                <a:solidFill>
                  <a:srgbClr val="27407E"/>
                </a:solidFill>
                <a:latin typeface="Public Sans"/>
              </a:rPr>
              <a:t>Oral Communication</a:t>
            </a:r>
          </a:p>
          <a:p>
            <a:pPr>
              <a:lnSpc>
                <a:spcPts val="4300"/>
              </a:lnSpc>
            </a:pPr>
            <a:r>
              <a:rPr lang="en-US" sz="2500">
                <a:solidFill>
                  <a:srgbClr val="27407E"/>
                </a:solidFill>
                <a:latin typeface="Public Sans"/>
              </a:rPr>
              <a:t>Written Communication </a:t>
            </a:r>
          </a:p>
        </p:txBody>
      </p:sp>
      <p:sp>
        <p:nvSpPr>
          <p:cNvPr id="10" name="TextBox 10"/>
          <p:cNvSpPr txBox="1"/>
          <p:nvPr/>
        </p:nvSpPr>
        <p:spPr>
          <a:xfrm>
            <a:off x="520700" y="4453112"/>
            <a:ext cx="11873267" cy="440621"/>
          </a:xfrm>
          <a:prstGeom prst="rect">
            <a:avLst/>
          </a:prstGeom>
        </p:spPr>
        <p:txBody>
          <a:bodyPr lIns="0" tIns="0" rIns="0" bIns="0" rtlCol="0" anchor="t">
            <a:spAutoFit/>
          </a:bodyPr>
          <a:lstStyle/>
          <a:p>
            <a:pPr>
              <a:lnSpc>
                <a:spcPts val="3597"/>
              </a:lnSpc>
            </a:pPr>
            <a:r>
              <a:rPr lang="en-US" sz="2569">
                <a:solidFill>
                  <a:srgbClr val="27407E"/>
                </a:solidFill>
                <a:latin typeface="Public Sans"/>
              </a:rPr>
              <a:t>It is defined into two parts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BE5E1"/>
        </a:solidFill>
        <a:effectLst/>
      </p:bgPr>
    </p:bg>
    <p:spTree>
      <p:nvGrpSpPr>
        <p:cNvPr id="1" name=""/>
        <p:cNvGrpSpPr/>
        <p:nvPr/>
      </p:nvGrpSpPr>
      <p:grpSpPr>
        <a:xfrm>
          <a:off x="0" y="0"/>
          <a:ext cx="0" cy="0"/>
          <a:chOff x="0" y="0"/>
          <a:chExt cx="0" cy="0"/>
        </a:xfrm>
      </p:grpSpPr>
      <p:sp>
        <p:nvSpPr>
          <p:cNvPr id="2" name="AutoShape 2"/>
          <p:cNvSpPr/>
          <p:nvPr/>
        </p:nvSpPr>
        <p:spPr>
          <a:xfrm>
            <a:off x="0" y="9834472"/>
            <a:ext cx="18288000" cy="452528"/>
          </a:xfrm>
          <a:prstGeom prst="rect">
            <a:avLst/>
          </a:prstGeom>
          <a:solidFill>
            <a:srgbClr val="00BFA8"/>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20700" y="3942377"/>
            <a:ext cx="357881" cy="418574"/>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20700" y="6962945"/>
            <a:ext cx="357881" cy="418574"/>
          </a:xfrm>
          <a:prstGeom prst="rect">
            <a:avLst/>
          </a:prstGeom>
        </p:spPr>
      </p:pic>
      <p:sp>
        <p:nvSpPr>
          <p:cNvPr id="6" name="TextBox 6"/>
          <p:cNvSpPr txBox="1"/>
          <p:nvPr/>
        </p:nvSpPr>
        <p:spPr>
          <a:xfrm>
            <a:off x="520700" y="1019175"/>
            <a:ext cx="14833600" cy="509058"/>
          </a:xfrm>
          <a:prstGeom prst="rect">
            <a:avLst/>
          </a:prstGeom>
        </p:spPr>
        <p:txBody>
          <a:bodyPr lIns="0" tIns="0" rIns="0" bIns="0" rtlCol="0" anchor="t">
            <a:spAutoFit/>
          </a:bodyPr>
          <a:lstStyle/>
          <a:p>
            <a:pPr>
              <a:lnSpc>
                <a:spcPts val="3960"/>
              </a:lnSpc>
            </a:pPr>
            <a:r>
              <a:rPr lang="en-US" sz="3300">
                <a:solidFill>
                  <a:srgbClr val="27407E"/>
                </a:solidFill>
                <a:latin typeface="Calistoga"/>
              </a:rPr>
              <a:t>Oral Communication</a:t>
            </a:r>
          </a:p>
        </p:txBody>
      </p:sp>
      <p:sp>
        <p:nvSpPr>
          <p:cNvPr id="7" name="TextBox 7"/>
          <p:cNvSpPr txBox="1"/>
          <p:nvPr/>
        </p:nvSpPr>
        <p:spPr>
          <a:xfrm>
            <a:off x="520700" y="1893696"/>
            <a:ext cx="11873267" cy="1786821"/>
          </a:xfrm>
          <a:prstGeom prst="rect">
            <a:avLst/>
          </a:prstGeom>
        </p:spPr>
        <p:txBody>
          <a:bodyPr lIns="0" tIns="0" rIns="0" bIns="0" rtlCol="0" anchor="t">
            <a:spAutoFit/>
          </a:bodyPr>
          <a:lstStyle/>
          <a:p>
            <a:pPr marL="554728" lvl="1" indent="-277364">
              <a:lnSpc>
                <a:spcPts val="3597"/>
              </a:lnSpc>
              <a:buFont typeface="Arial"/>
              <a:buChar char="•"/>
            </a:pPr>
            <a:r>
              <a:rPr lang="en-US" sz="2569">
                <a:solidFill>
                  <a:srgbClr val="27407E"/>
                </a:solidFill>
                <a:latin typeface="Public Sans"/>
              </a:rPr>
              <a:t>It includes face to face conversations, speech, telephonic conversation, voice over internet.</a:t>
            </a:r>
          </a:p>
          <a:p>
            <a:pPr marL="554728" lvl="1" indent="-277364">
              <a:lnSpc>
                <a:spcPts val="3597"/>
              </a:lnSpc>
              <a:buFont typeface="Arial"/>
              <a:buChar char="•"/>
            </a:pPr>
            <a:r>
              <a:rPr lang="en-US" sz="2569">
                <a:solidFill>
                  <a:srgbClr val="27407E"/>
                </a:solidFill>
                <a:latin typeface="Public Sans"/>
              </a:rPr>
              <a:t>Influenced by pitch, volume, speed and clarity of speaking.</a:t>
            </a:r>
          </a:p>
          <a:p>
            <a:pPr>
              <a:lnSpc>
                <a:spcPts val="3597"/>
              </a:lnSpc>
            </a:pPr>
            <a:endParaRPr lang="en-US" sz="2569">
              <a:solidFill>
                <a:srgbClr val="27407E"/>
              </a:solidFill>
              <a:latin typeface="Public Sans"/>
            </a:endParaRPr>
          </a:p>
        </p:txBody>
      </p:sp>
      <p:sp>
        <p:nvSpPr>
          <p:cNvPr id="8" name="TextBox 8"/>
          <p:cNvSpPr txBox="1"/>
          <p:nvPr/>
        </p:nvSpPr>
        <p:spPr>
          <a:xfrm>
            <a:off x="1059164" y="3902779"/>
            <a:ext cx="2073100" cy="440621"/>
          </a:xfrm>
          <a:prstGeom prst="rect">
            <a:avLst/>
          </a:prstGeom>
        </p:spPr>
        <p:txBody>
          <a:bodyPr lIns="0" tIns="0" rIns="0" bIns="0" rtlCol="0" anchor="t">
            <a:spAutoFit/>
          </a:bodyPr>
          <a:lstStyle/>
          <a:p>
            <a:pPr>
              <a:lnSpc>
                <a:spcPts val="3597"/>
              </a:lnSpc>
            </a:pPr>
            <a:r>
              <a:rPr lang="en-US" sz="2569">
                <a:solidFill>
                  <a:srgbClr val="27407E"/>
                </a:solidFill>
                <a:latin typeface="Public Sans"/>
              </a:rPr>
              <a:t>Advantages</a:t>
            </a:r>
          </a:p>
        </p:txBody>
      </p:sp>
      <p:sp>
        <p:nvSpPr>
          <p:cNvPr id="9" name="TextBox 9"/>
          <p:cNvSpPr txBox="1"/>
          <p:nvPr/>
        </p:nvSpPr>
        <p:spPr>
          <a:xfrm>
            <a:off x="801408" y="4578350"/>
            <a:ext cx="8084433" cy="2235555"/>
          </a:xfrm>
          <a:prstGeom prst="rect">
            <a:avLst/>
          </a:prstGeom>
        </p:spPr>
        <p:txBody>
          <a:bodyPr lIns="0" tIns="0" rIns="0" bIns="0" rtlCol="0" anchor="t">
            <a:spAutoFit/>
          </a:bodyPr>
          <a:lstStyle/>
          <a:p>
            <a:pPr marL="554728" lvl="1" indent="-277364">
              <a:lnSpc>
                <a:spcPts val="3597"/>
              </a:lnSpc>
              <a:buFont typeface="Arial"/>
              <a:buChar char="•"/>
            </a:pPr>
            <a:r>
              <a:rPr lang="en-US" sz="2569">
                <a:solidFill>
                  <a:srgbClr val="27407E"/>
                </a:solidFill>
                <a:latin typeface="Public Sans"/>
              </a:rPr>
              <a:t>Brings quick feedback</a:t>
            </a:r>
          </a:p>
          <a:p>
            <a:pPr marL="554728" lvl="1" indent="-277364">
              <a:lnSpc>
                <a:spcPts val="3597"/>
              </a:lnSpc>
              <a:buFont typeface="Arial"/>
              <a:buChar char="•"/>
            </a:pPr>
            <a:r>
              <a:rPr lang="en-US" sz="2569">
                <a:solidFill>
                  <a:srgbClr val="27407E"/>
                </a:solidFill>
                <a:latin typeface="Public Sans"/>
              </a:rPr>
              <a:t>In a face to face conversation, reading facial</a:t>
            </a:r>
          </a:p>
          <a:p>
            <a:pPr>
              <a:lnSpc>
                <a:spcPts val="3597"/>
              </a:lnSpc>
            </a:pPr>
            <a:r>
              <a:rPr lang="en-US" sz="2569">
                <a:solidFill>
                  <a:srgbClr val="27407E"/>
                </a:solidFill>
                <a:latin typeface="Public Sans"/>
              </a:rPr>
              <a:t>expression and body language one can guess </a:t>
            </a:r>
          </a:p>
          <a:p>
            <a:pPr>
              <a:lnSpc>
                <a:spcPts val="3597"/>
              </a:lnSpc>
            </a:pPr>
            <a:r>
              <a:rPr lang="en-US" sz="2569">
                <a:solidFill>
                  <a:srgbClr val="27407E"/>
                </a:solidFill>
                <a:latin typeface="Public Sans"/>
              </a:rPr>
              <a:t>whether he/she is trust worthy or not.</a:t>
            </a:r>
          </a:p>
          <a:p>
            <a:pPr>
              <a:lnSpc>
                <a:spcPts val="3597"/>
              </a:lnSpc>
            </a:pPr>
            <a:endParaRPr lang="en-US" sz="2569">
              <a:solidFill>
                <a:srgbClr val="27407E"/>
              </a:solidFill>
              <a:latin typeface="Public Sans"/>
            </a:endParaRPr>
          </a:p>
        </p:txBody>
      </p:sp>
      <p:sp>
        <p:nvSpPr>
          <p:cNvPr id="10" name="TextBox 10"/>
          <p:cNvSpPr txBox="1"/>
          <p:nvPr/>
        </p:nvSpPr>
        <p:spPr>
          <a:xfrm>
            <a:off x="1059164" y="6923346"/>
            <a:ext cx="2686933" cy="440621"/>
          </a:xfrm>
          <a:prstGeom prst="rect">
            <a:avLst/>
          </a:prstGeom>
        </p:spPr>
        <p:txBody>
          <a:bodyPr lIns="0" tIns="0" rIns="0" bIns="0" rtlCol="0" anchor="t">
            <a:spAutoFit/>
          </a:bodyPr>
          <a:lstStyle/>
          <a:p>
            <a:pPr>
              <a:lnSpc>
                <a:spcPts val="3597"/>
              </a:lnSpc>
            </a:pPr>
            <a:r>
              <a:rPr lang="en-US" sz="2569">
                <a:solidFill>
                  <a:srgbClr val="27407E"/>
                </a:solidFill>
                <a:latin typeface="Public Sans"/>
              </a:rPr>
              <a:t>Disadvantages</a:t>
            </a:r>
          </a:p>
        </p:txBody>
      </p:sp>
      <p:sp>
        <p:nvSpPr>
          <p:cNvPr id="11" name="TextBox 11"/>
          <p:cNvSpPr txBox="1"/>
          <p:nvPr/>
        </p:nvSpPr>
        <p:spPr>
          <a:xfrm>
            <a:off x="801408" y="7598917"/>
            <a:ext cx="8084433" cy="2235555"/>
          </a:xfrm>
          <a:prstGeom prst="rect">
            <a:avLst/>
          </a:prstGeom>
        </p:spPr>
        <p:txBody>
          <a:bodyPr lIns="0" tIns="0" rIns="0" bIns="0" rtlCol="0" anchor="t">
            <a:spAutoFit/>
          </a:bodyPr>
          <a:lstStyle/>
          <a:p>
            <a:pPr marL="554728" lvl="1" indent="-277364">
              <a:lnSpc>
                <a:spcPts val="3597"/>
              </a:lnSpc>
              <a:buFont typeface="Arial"/>
              <a:buChar char="•"/>
            </a:pPr>
            <a:r>
              <a:rPr lang="en-US" sz="2569">
                <a:solidFill>
                  <a:srgbClr val="27407E"/>
                </a:solidFill>
                <a:latin typeface="Public Sans"/>
              </a:rPr>
              <a:t>Brings quick feedback</a:t>
            </a:r>
          </a:p>
          <a:p>
            <a:pPr marL="554728" lvl="1" indent="-277364">
              <a:lnSpc>
                <a:spcPts val="3597"/>
              </a:lnSpc>
              <a:buFont typeface="Arial"/>
              <a:buChar char="•"/>
            </a:pPr>
            <a:r>
              <a:rPr lang="en-US" sz="2569">
                <a:solidFill>
                  <a:srgbClr val="27407E"/>
                </a:solidFill>
                <a:latin typeface="Public Sans"/>
              </a:rPr>
              <a:t>In a face to face conversation, reading facial</a:t>
            </a:r>
          </a:p>
          <a:p>
            <a:pPr>
              <a:lnSpc>
                <a:spcPts val="3597"/>
              </a:lnSpc>
            </a:pPr>
            <a:r>
              <a:rPr lang="en-US" sz="2569">
                <a:solidFill>
                  <a:srgbClr val="27407E"/>
                </a:solidFill>
                <a:latin typeface="Public Sans"/>
              </a:rPr>
              <a:t>expression and body language one can guess </a:t>
            </a:r>
          </a:p>
          <a:p>
            <a:pPr>
              <a:lnSpc>
                <a:spcPts val="3597"/>
              </a:lnSpc>
            </a:pPr>
            <a:r>
              <a:rPr lang="en-US" sz="2569">
                <a:solidFill>
                  <a:srgbClr val="27407E"/>
                </a:solidFill>
                <a:latin typeface="Public Sans"/>
              </a:rPr>
              <a:t>whether he/she is trust worthy or not.</a:t>
            </a:r>
          </a:p>
          <a:p>
            <a:pPr>
              <a:lnSpc>
                <a:spcPts val="3597"/>
              </a:lnSpc>
            </a:pPr>
            <a:endParaRPr lang="en-US" sz="2569">
              <a:solidFill>
                <a:srgbClr val="27407E"/>
              </a:solidFill>
              <a:latin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E5E1"/>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452528"/>
          </a:xfrm>
          <a:prstGeom prst="rect">
            <a:avLst/>
          </a:prstGeom>
          <a:solidFill>
            <a:srgbClr val="00BFA8"/>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20700" y="3942377"/>
            <a:ext cx="357881" cy="418574"/>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20700" y="6962945"/>
            <a:ext cx="357881" cy="418574"/>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910858" y="3337994"/>
            <a:ext cx="8101568" cy="6501509"/>
          </a:xfrm>
          <a:prstGeom prst="rect">
            <a:avLst/>
          </a:prstGeom>
        </p:spPr>
      </p:pic>
      <p:sp>
        <p:nvSpPr>
          <p:cNvPr id="7" name="TextBox 7"/>
          <p:cNvSpPr txBox="1"/>
          <p:nvPr/>
        </p:nvSpPr>
        <p:spPr>
          <a:xfrm>
            <a:off x="520700" y="1019175"/>
            <a:ext cx="14833600" cy="509058"/>
          </a:xfrm>
          <a:prstGeom prst="rect">
            <a:avLst/>
          </a:prstGeom>
        </p:spPr>
        <p:txBody>
          <a:bodyPr lIns="0" tIns="0" rIns="0" bIns="0" rtlCol="0" anchor="t">
            <a:spAutoFit/>
          </a:bodyPr>
          <a:lstStyle/>
          <a:p>
            <a:pPr>
              <a:lnSpc>
                <a:spcPts val="3960"/>
              </a:lnSpc>
            </a:pPr>
            <a:r>
              <a:rPr lang="en-US" sz="3300">
                <a:solidFill>
                  <a:srgbClr val="27407E"/>
                </a:solidFill>
                <a:latin typeface="Calistoga"/>
              </a:rPr>
              <a:t>Written Communication</a:t>
            </a:r>
          </a:p>
        </p:txBody>
      </p:sp>
      <p:sp>
        <p:nvSpPr>
          <p:cNvPr id="8" name="TextBox 8"/>
          <p:cNvSpPr txBox="1"/>
          <p:nvPr/>
        </p:nvSpPr>
        <p:spPr>
          <a:xfrm>
            <a:off x="520700" y="1893696"/>
            <a:ext cx="11873267" cy="1786821"/>
          </a:xfrm>
          <a:prstGeom prst="rect">
            <a:avLst/>
          </a:prstGeom>
        </p:spPr>
        <p:txBody>
          <a:bodyPr lIns="0" tIns="0" rIns="0" bIns="0" rtlCol="0" anchor="t">
            <a:spAutoFit/>
          </a:bodyPr>
          <a:lstStyle/>
          <a:p>
            <a:pPr marL="554728" lvl="1" indent="-277364">
              <a:lnSpc>
                <a:spcPts val="3597"/>
              </a:lnSpc>
              <a:buFont typeface="Arial"/>
              <a:buChar char="•"/>
            </a:pPr>
            <a:r>
              <a:rPr lang="en-US" sz="2569">
                <a:solidFill>
                  <a:srgbClr val="27407E"/>
                </a:solidFill>
                <a:latin typeface="Public Sans"/>
              </a:rPr>
              <a:t>written signs and symbols are used to communicate</a:t>
            </a:r>
          </a:p>
          <a:p>
            <a:pPr marL="554728" lvl="1" indent="-277364">
              <a:lnSpc>
                <a:spcPts val="3597"/>
              </a:lnSpc>
              <a:buFont typeface="Arial"/>
              <a:buChar char="•"/>
            </a:pPr>
            <a:r>
              <a:rPr lang="en-US" sz="2569">
                <a:solidFill>
                  <a:srgbClr val="27407E"/>
                </a:solidFill>
                <a:latin typeface="Public Sans"/>
              </a:rPr>
              <a:t>It can be transmitted through email, letter, report, memo etc.</a:t>
            </a:r>
          </a:p>
          <a:p>
            <a:pPr marL="554728" lvl="1" indent="-277364">
              <a:lnSpc>
                <a:spcPts val="3597"/>
              </a:lnSpc>
              <a:buFont typeface="Arial"/>
              <a:buChar char="•"/>
            </a:pPr>
            <a:r>
              <a:rPr lang="en-US" sz="2569">
                <a:solidFill>
                  <a:srgbClr val="27407E"/>
                </a:solidFill>
                <a:latin typeface="Public Sans"/>
              </a:rPr>
              <a:t>This is famous within corporates communication.</a:t>
            </a:r>
          </a:p>
          <a:p>
            <a:pPr>
              <a:lnSpc>
                <a:spcPts val="3597"/>
              </a:lnSpc>
            </a:pPr>
            <a:endParaRPr lang="en-US" sz="2569">
              <a:solidFill>
                <a:srgbClr val="27407E"/>
              </a:solidFill>
              <a:latin typeface="Public Sans"/>
            </a:endParaRPr>
          </a:p>
        </p:txBody>
      </p:sp>
      <p:sp>
        <p:nvSpPr>
          <p:cNvPr id="9" name="TextBox 9"/>
          <p:cNvSpPr txBox="1"/>
          <p:nvPr/>
        </p:nvSpPr>
        <p:spPr>
          <a:xfrm>
            <a:off x="1059164" y="3902779"/>
            <a:ext cx="2073100" cy="440621"/>
          </a:xfrm>
          <a:prstGeom prst="rect">
            <a:avLst/>
          </a:prstGeom>
        </p:spPr>
        <p:txBody>
          <a:bodyPr lIns="0" tIns="0" rIns="0" bIns="0" rtlCol="0" anchor="t">
            <a:spAutoFit/>
          </a:bodyPr>
          <a:lstStyle/>
          <a:p>
            <a:pPr>
              <a:lnSpc>
                <a:spcPts val="3597"/>
              </a:lnSpc>
            </a:pPr>
            <a:r>
              <a:rPr lang="en-US" sz="2569">
                <a:solidFill>
                  <a:srgbClr val="27407E"/>
                </a:solidFill>
                <a:latin typeface="Public Sans"/>
              </a:rPr>
              <a:t>Advantages</a:t>
            </a:r>
          </a:p>
        </p:txBody>
      </p:sp>
      <p:sp>
        <p:nvSpPr>
          <p:cNvPr id="10" name="TextBox 10"/>
          <p:cNvSpPr txBox="1"/>
          <p:nvPr/>
        </p:nvSpPr>
        <p:spPr>
          <a:xfrm>
            <a:off x="801408" y="4578350"/>
            <a:ext cx="8084433" cy="2235555"/>
          </a:xfrm>
          <a:prstGeom prst="rect">
            <a:avLst/>
          </a:prstGeom>
        </p:spPr>
        <p:txBody>
          <a:bodyPr lIns="0" tIns="0" rIns="0" bIns="0" rtlCol="0" anchor="t">
            <a:spAutoFit/>
          </a:bodyPr>
          <a:lstStyle/>
          <a:p>
            <a:pPr marL="554728" lvl="1" indent="-277364">
              <a:lnSpc>
                <a:spcPts val="3597"/>
              </a:lnSpc>
              <a:buFont typeface="Arial"/>
              <a:buChar char="•"/>
            </a:pPr>
            <a:r>
              <a:rPr lang="en-US" sz="2569">
                <a:solidFill>
                  <a:srgbClr val="27407E"/>
                </a:solidFill>
                <a:latin typeface="Public Sans"/>
              </a:rPr>
              <a:t>Message can be edited and revised.</a:t>
            </a:r>
          </a:p>
          <a:p>
            <a:pPr marL="554728" lvl="1" indent="-277364">
              <a:lnSpc>
                <a:spcPts val="3597"/>
              </a:lnSpc>
              <a:buFont typeface="Arial"/>
              <a:buChar char="•"/>
            </a:pPr>
            <a:r>
              <a:rPr lang="en-US" sz="2569">
                <a:solidFill>
                  <a:srgbClr val="27407E"/>
                </a:solidFill>
                <a:latin typeface="Public Sans"/>
              </a:rPr>
              <a:t>It facilitates record and backup</a:t>
            </a:r>
          </a:p>
          <a:p>
            <a:pPr marL="554728" lvl="1" indent="-277364">
              <a:lnSpc>
                <a:spcPts val="3597"/>
              </a:lnSpc>
              <a:buFont typeface="Arial"/>
              <a:buChar char="•"/>
            </a:pPr>
            <a:r>
              <a:rPr lang="en-US" sz="2569">
                <a:solidFill>
                  <a:srgbClr val="27407E"/>
                </a:solidFill>
                <a:latin typeface="Public Sans"/>
              </a:rPr>
              <a:t>It enables receiver to fully understand it and send</a:t>
            </a:r>
          </a:p>
          <a:p>
            <a:pPr>
              <a:lnSpc>
                <a:spcPts val="3597"/>
              </a:lnSpc>
            </a:pPr>
            <a:r>
              <a:rPr lang="en-US" sz="2569">
                <a:solidFill>
                  <a:srgbClr val="27407E"/>
                </a:solidFill>
                <a:latin typeface="Public Sans"/>
              </a:rPr>
              <a:t>appropriate feedback.</a:t>
            </a:r>
          </a:p>
          <a:p>
            <a:pPr>
              <a:lnSpc>
                <a:spcPts val="3597"/>
              </a:lnSpc>
            </a:pPr>
            <a:endParaRPr lang="en-US" sz="2569">
              <a:solidFill>
                <a:srgbClr val="27407E"/>
              </a:solidFill>
              <a:latin typeface="Public Sans"/>
            </a:endParaRPr>
          </a:p>
        </p:txBody>
      </p:sp>
      <p:sp>
        <p:nvSpPr>
          <p:cNvPr id="11" name="TextBox 11"/>
          <p:cNvSpPr txBox="1"/>
          <p:nvPr/>
        </p:nvSpPr>
        <p:spPr>
          <a:xfrm>
            <a:off x="1059164" y="6923346"/>
            <a:ext cx="2073100" cy="440621"/>
          </a:xfrm>
          <a:prstGeom prst="rect">
            <a:avLst/>
          </a:prstGeom>
        </p:spPr>
        <p:txBody>
          <a:bodyPr lIns="0" tIns="0" rIns="0" bIns="0" rtlCol="0" anchor="t">
            <a:spAutoFit/>
          </a:bodyPr>
          <a:lstStyle/>
          <a:p>
            <a:pPr>
              <a:lnSpc>
                <a:spcPts val="3597"/>
              </a:lnSpc>
            </a:pPr>
            <a:r>
              <a:rPr lang="en-US" sz="2569">
                <a:solidFill>
                  <a:srgbClr val="27407E"/>
                </a:solidFill>
                <a:latin typeface="Public Sans"/>
              </a:rPr>
              <a:t>Advantages</a:t>
            </a:r>
          </a:p>
        </p:txBody>
      </p:sp>
      <p:sp>
        <p:nvSpPr>
          <p:cNvPr id="12" name="TextBox 12"/>
          <p:cNvSpPr txBox="1"/>
          <p:nvPr/>
        </p:nvSpPr>
        <p:spPr>
          <a:xfrm>
            <a:off x="801408" y="8047651"/>
            <a:ext cx="8084433" cy="1786821"/>
          </a:xfrm>
          <a:prstGeom prst="rect">
            <a:avLst/>
          </a:prstGeom>
        </p:spPr>
        <p:txBody>
          <a:bodyPr lIns="0" tIns="0" rIns="0" bIns="0" rtlCol="0" anchor="t">
            <a:spAutoFit/>
          </a:bodyPr>
          <a:lstStyle/>
          <a:p>
            <a:pPr marL="554728" lvl="1" indent="-277364">
              <a:lnSpc>
                <a:spcPts val="3597"/>
              </a:lnSpc>
              <a:buFont typeface="Arial"/>
              <a:buChar char="•"/>
            </a:pPr>
            <a:r>
              <a:rPr lang="en-US" sz="2569">
                <a:solidFill>
                  <a:srgbClr val="27407E"/>
                </a:solidFill>
                <a:latin typeface="Public Sans"/>
              </a:rPr>
              <a:t>does not bring quick feedback</a:t>
            </a:r>
          </a:p>
          <a:p>
            <a:pPr marL="554728" lvl="1" indent="-277364">
              <a:lnSpc>
                <a:spcPts val="3597"/>
              </a:lnSpc>
              <a:buFont typeface="Arial"/>
              <a:buChar char="•"/>
            </a:pPr>
            <a:r>
              <a:rPr lang="en-US" sz="2569">
                <a:solidFill>
                  <a:srgbClr val="27407E"/>
                </a:solidFill>
                <a:latin typeface="Public Sans"/>
              </a:rPr>
              <a:t>It takes more time to compose/write and organize </a:t>
            </a:r>
          </a:p>
          <a:p>
            <a:pPr>
              <a:lnSpc>
                <a:spcPts val="3597"/>
              </a:lnSpc>
            </a:pPr>
            <a:r>
              <a:rPr lang="en-US" sz="2569">
                <a:solidFill>
                  <a:srgbClr val="27407E"/>
                </a:solidFill>
                <a:latin typeface="Public Sans"/>
              </a:rPr>
              <a:t>words than word of mouth.</a:t>
            </a:r>
          </a:p>
          <a:p>
            <a:pPr>
              <a:lnSpc>
                <a:spcPts val="3597"/>
              </a:lnSpc>
            </a:pPr>
            <a:endParaRPr lang="en-US" sz="2569">
              <a:solidFill>
                <a:srgbClr val="27407E"/>
              </a:solidFill>
              <a:latin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BE5E1"/>
        </a:solidFill>
        <a:effectLst/>
      </p:bgPr>
    </p:bg>
    <p:spTree>
      <p:nvGrpSpPr>
        <p:cNvPr id="1" name=""/>
        <p:cNvGrpSpPr/>
        <p:nvPr/>
      </p:nvGrpSpPr>
      <p:grpSpPr>
        <a:xfrm>
          <a:off x="0" y="0"/>
          <a:ext cx="0" cy="0"/>
          <a:chOff x="0" y="0"/>
          <a:chExt cx="0" cy="0"/>
        </a:xfrm>
      </p:grpSpPr>
      <p:sp>
        <p:nvSpPr>
          <p:cNvPr id="2" name="AutoShape 2"/>
          <p:cNvSpPr/>
          <p:nvPr/>
        </p:nvSpPr>
        <p:spPr>
          <a:xfrm>
            <a:off x="0" y="8543305"/>
            <a:ext cx="18288000" cy="1743695"/>
          </a:xfrm>
          <a:prstGeom prst="rect">
            <a:avLst/>
          </a:prstGeom>
          <a:solidFill>
            <a:srgbClr val="00BFA8"/>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456272" y="4014560"/>
            <a:ext cx="8432916" cy="524374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18998" y="1028700"/>
            <a:ext cx="540302" cy="135075"/>
          </a:xfrm>
          <a:prstGeom prst="rect">
            <a:avLst/>
          </a:prstGeom>
        </p:spPr>
      </p:pic>
      <p:sp>
        <p:nvSpPr>
          <p:cNvPr id="5" name="TextBox 5"/>
          <p:cNvSpPr txBox="1"/>
          <p:nvPr/>
        </p:nvSpPr>
        <p:spPr>
          <a:xfrm>
            <a:off x="563033" y="769408"/>
            <a:ext cx="11277600" cy="509058"/>
          </a:xfrm>
          <a:prstGeom prst="rect">
            <a:avLst/>
          </a:prstGeom>
        </p:spPr>
        <p:txBody>
          <a:bodyPr lIns="0" tIns="0" rIns="0" bIns="0" rtlCol="0" anchor="t">
            <a:spAutoFit/>
          </a:bodyPr>
          <a:lstStyle/>
          <a:p>
            <a:pPr>
              <a:lnSpc>
                <a:spcPts val="3960"/>
              </a:lnSpc>
            </a:pPr>
            <a:r>
              <a:rPr lang="en-US" sz="3300">
                <a:solidFill>
                  <a:srgbClr val="27407E"/>
                </a:solidFill>
                <a:latin typeface="Calistoga"/>
              </a:rPr>
              <a:t>Non-verbal communication</a:t>
            </a:r>
          </a:p>
        </p:txBody>
      </p:sp>
      <p:sp>
        <p:nvSpPr>
          <p:cNvPr id="6" name="TextBox 6"/>
          <p:cNvSpPr txBox="1"/>
          <p:nvPr/>
        </p:nvSpPr>
        <p:spPr>
          <a:xfrm>
            <a:off x="563033" y="1621055"/>
            <a:ext cx="11735023" cy="855807"/>
          </a:xfrm>
          <a:prstGeom prst="rect">
            <a:avLst/>
          </a:prstGeom>
        </p:spPr>
        <p:txBody>
          <a:bodyPr lIns="0" tIns="0" rIns="0" bIns="0" rtlCol="0" anchor="t">
            <a:spAutoFit/>
          </a:bodyPr>
          <a:lstStyle/>
          <a:p>
            <a:pPr>
              <a:lnSpc>
                <a:spcPts val="3406"/>
              </a:lnSpc>
            </a:pPr>
            <a:r>
              <a:rPr lang="en-US" sz="2433">
                <a:solidFill>
                  <a:srgbClr val="27407E"/>
                </a:solidFill>
                <a:latin typeface="Public Sans"/>
              </a:rPr>
              <a:t>Sending and receiving wordless messages. Such as gesture, body language, posture, tone of voice, facial expression, are called non verbal communication.</a:t>
            </a:r>
          </a:p>
        </p:txBody>
      </p:sp>
      <p:sp>
        <p:nvSpPr>
          <p:cNvPr id="7" name="TextBox 7"/>
          <p:cNvSpPr txBox="1"/>
          <p:nvPr/>
        </p:nvSpPr>
        <p:spPr>
          <a:xfrm>
            <a:off x="563033" y="2761493"/>
            <a:ext cx="6541045" cy="1253067"/>
          </a:xfrm>
          <a:prstGeom prst="rect">
            <a:avLst/>
          </a:prstGeom>
        </p:spPr>
        <p:txBody>
          <a:bodyPr lIns="0" tIns="0" rIns="0" bIns="0" rtlCol="0" anchor="t">
            <a:spAutoFit/>
          </a:bodyPr>
          <a:lstStyle/>
          <a:p>
            <a:pPr>
              <a:lnSpc>
                <a:spcPts val="4979"/>
              </a:lnSpc>
            </a:pPr>
            <a:r>
              <a:rPr lang="en-US" sz="4149">
                <a:solidFill>
                  <a:srgbClr val="00BFA8"/>
                </a:solidFill>
                <a:latin typeface="Calistoga"/>
              </a:rPr>
              <a:t>3 things that we should take care</a:t>
            </a:r>
          </a:p>
        </p:txBody>
      </p:sp>
      <p:grpSp>
        <p:nvGrpSpPr>
          <p:cNvPr id="8" name="Group 8"/>
          <p:cNvGrpSpPr/>
          <p:nvPr/>
        </p:nvGrpSpPr>
        <p:grpSpPr>
          <a:xfrm>
            <a:off x="563033" y="5864271"/>
            <a:ext cx="8893239" cy="834394"/>
            <a:chOff x="0" y="0"/>
            <a:chExt cx="11857652" cy="1112525"/>
          </a:xfrm>
        </p:grpSpPr>
        <p:grpSp>
          <p:nvGrpSpPr>
            <p:cNvPr id="9" name="Group 9"/>
            <p:cNvGrpSpPr/>
            <p:nvPr/>
          </p:nvGrpSpPr>
          <p:grpSpPr>
            <a:xfrm>
              <a:off x="0" y="0"/>
              <a:ext cx="11857652" cy="1112525"/>
              <a:chOff x="0" y="0"/>
              <a:chExt cx="7335164" cy="688210"/>
            </a:xfrm>
          </p:grpSpPr>
          <p:sp>
            <p:nvSpPr>
              <p:cNvPr id="10" name="Freeform 10"/>
              <p:cNvSpPr/>
              <p:nvPr/>
            </p:nvSpPr>
            <p:spPr>
              <a:xfrm>
                <a:off x="0" y="0"/>
                <a:ext cx="7335164" cy="688210"/>
              </a:xfrm>
              <a:custGeom>
                <a:avLst/>
                <a:gdLst/>
                <a:ahLst/>
                <a:cxnLst/>
                <a:rect l="l" t="t" r="r" b="b"/>
                <a:pathLst>
                  <a:path w="7335164" h="688210">
                    <a:moveTo>
                      <a:pt x="7210704" y="688210"/>
                    </a:moveTo>
                    <a:lnTo>
                      <a:pt x="124460" y="688210"/>
                    </a:lnTo>
                    <a:cubicBezTo>
                      <a:pt x="55880" y="688210"/>
                      <a:pt x="0" y="632330"/>
                      <a:pt x="0" y="563750"/>
                    </a:cubicBezTo>
                    <a:lnTo>
                      <a:pt x="0" y="124460"/>
                    </a:lnTo>
                    <a:cubicBezTo>
                      <a:pt x="0" y="55880"/>
                      <a:pt x="55880" y="0"/>
                      <a:pt x="124460" y="0"/>
                    </a:cubicBezTo>
                    <a:lnTo>
                      <a:pt x="7210704" y="0"/>
                    </a:lnTo>
                    <a:cubicBezTo>
                      <a:pt x="7279284" y="0"/>
                      <a:pt x="7335164" y="55880"/>
                      <a:pt x="7335164" y="124460"/>
                    </a:cubicBezTo>
                    <a:lnTo>
                      <a:pt x="7335164" y="563750"/>
                    </a:lnTo>
                    <a:cubicBezTo>
                      <a:pt x="7335164" y="632330"/>
                      <a:pt x="7279284" y="688210"/>
                      <a:pt x="7210704" y="688210"/>
                    </a:cubicBezTo>
                    <a:close/>
                  </a:path>
                </a:pathLst>
              </a:custGeom>
              <a:solidFill>
                <a:srgbClr val="F6F6F6"/>
              </a:solidFill>
            </p:spPr>
          </p:sp>
        </p:grpSp>
        <p:sp>
          <p:nvSpPr>
            <p:cNvPr id="11" name="TextBox 11"/>
            <p:cNvSpPr txBox="1"/>
            <p:nvPr/>
          </p:nvSpPr>
          <p:spPr>
            <a:xfrm>
              <a:off x="723808" y="225675"/>
              <a:ext cx="10410035" cy="541168"/>
            </a:xfrm>
            <a:prstGeom prst="rect">
              <a:avLst/>
            </a:prstGeom>
          </p:spPr>
          <p:txBody>
            <a:bodyPr lIns="0" tIns="0" rIns="0" bIns="0" rtlCol="0" anchor="t">
              <a:spAutoFit/>
            </a:bodyPr>
            <a:lstStyle/>
            <a:p>
              <a:pPr>
                <a:lnSpc>
                  <a:spcPts val="3356"/>
                </a:lnSpc>
              </a:pPr>
              <a:r>
                <a:rPr lang="en-US" sz="2397">
                  <a:solidFill>
                    <a:srgbClr val="27407E"/>
                  </a:solidFill>
                  <a:latin typeface="Public Sans"/>
                </a:rPr>
                <a:t>Body Language : Facial expression, postures.</a:t>
              </a:r>
            </a:p>
          </p:txBody>
        </p:sp>
      </p:grpSp>
      <p:grpSp>
        <p:nvGrpSpPr>
          <p:cNvPr id="12" name="Group 12"/>
          <p:cNvGrpSpPr/>
          <p:nvPr/>
        </p:nvGrpSpPr>
        <p:grpSpPr>
          <a:xfrm>
            <a:off x="563033" y="4658469"/>
            <a:ext cx="9253072" cy="834394"/>
            <a:chOff x="0" y="0"/>
            <a:chExt cx="12337430" cy="1112525"/>
          </a:xfrm>
        </p:grpSpPr>
        <p:grpSp>
          <p:nvGrpSpPr>
            <p:cNvPr id="13" name="Group 13"/>
            <p:cNvGrpSpPr/>
            <p:nvPr/>
          </p:nvGrpSpPr>
          <p:grpSpPr>
            <a:xfrm>
              <a:off x="0" y="0"/>
              <a:ext cx="12337430" cy="1112525"/>
              <a:chOff x="0" y="0"/>
              <a:chExt cx="7631956" cy="688210"/>
            </a:xfrm>
          </p:grpSpPr>
          <p:sp>
            <p:nvSpPr>
              <p:cNvPr id="14" name="Freeform 14"/>
              <p:cNvSpPr/>
              <p:nvPr/>
            </p:nvSpPr>
            <p:spPr>
              <a:xfrm>
                <a:off x="0" y="0"/>
                <a:ext cx="7631956" cy="688210"/>
              </a:xfrm>
              <a:custGeom>
                <a:avLst/>
                <a:gdLst/>
                <a:ahLst/>
                <a:cxnLst/>
                <a:rect l="l" t="t" r="r" b="b"/>
                <a:pathLst>
                  <a:path w="7631956" h="688210">
                    <a:moveTo>
                      <a:pt x="7507495" y="688210"/>
                    </a:moveTo>
                    <a:lnTo>
                      <a:pt x="124460" y="688210"/>
                    </a:lnTo>
                    <a:cubicBezTo>
                      <a:pt x="55880" y="688210"/>
                      <a:pt x="0" y="632330"/>
                      <a:pt x="0" y="563750"/>
                    </a:cubicBezTo>
                    <a:lnTo>
                      <a:pt x="0" y="124460"/>
                    </a:lnTo>
                    <a:cubicBezTo>
                      <a:pt x="0" y="55880"/>
                      <a:pt x="55880" y="0"/>
                      <a:pt x="124460" y="0"/>
                    </a:cubicBezTo>
                    <a:lnTo>
                      <a:pt x="7507495" y="0"/>
                    </a:lnTo>
                    <a:cubicBezTo>
                      <a:pt x="7576076" y="0"/>
                      <a:pt x="7631956" y="55880"/>
                      <a:pt x="7631956" y="124460"/>
                    </a:cubicBezTo>
                    <a:lnTo>
                      <a:pt x="7631956" y="563750"/>
                    </a:lnTo>
                    <a:cubicBezTo>
                      <a:pt x="7631956" y="632330"/>
                      <a:pt x="7576076" y="688210"/>
                      <a:pt x="7507495" y="688210"/>
                    </a:cubicBezTo>
                    <a:close/>
                  </a:path>
                </a:pathLst>
              </a:custGeom>
              <a:solidFill>
                <a:srgbClr val="F6F6F6"/>
              </a:solidFill>
            </p:spPr>
          </p:sp>
        </p:grpSp>
        <p:sp>
          <p:nvSpPr>
            <p:cNvPr id="15" name="TextBox 15"/>
            <p:cNvSpPr txBox="1"/>
            <p:nvPr/>
          </p:nvSpPr>
          <p:spPr>
            <a:xfrm>
              <a:off x="753095" y="229937"/>
              <a:ext cx="10831240" cy="541168"/>
            </a:xfrm>
            <a:prstGeom prst="rect">
              <a:avLst/>
            </a:prstGeom>
          </p:spPr>
          <p:txBody>
            <a:bodyPr lIns="0" tIns="0" rIns="0" bIns="0" rtlCol="0" anchor="t">
              <a:spAutoFit/>
            </a:bodyPr>
            <a:lstStyle/>
            <a:p>
              <a:pPr>
                <a:lnSpc>
                  <a:spcPts val="3356"/>
                </a:lnSpc>
              </a:pPr>
              <a:r>
                <a:rPr lang="en-US" sz="2397">
                  <a:solidFill>
                    <a:srgbClr val="27407E"/>
                  </a:solidFill>
                  <a:latin typeface="Public Sans"/>
                </a:rPr>
                <a:t>Appearance : Clothing, hairstyle, neatness and cosmetics</a:t>
              </a:r>
            </a:p>
          </p:txBody>
        </p:sp>
      </p:grpSp>
      <p:grpSp>
        <p:nvGrpSpPr>
          <p:cNvPr id="16" name="Group 16"/>
          <p:cNvGrpSpPr/>
          <p:nvPr/>
        </p:nvGrpSpPr>
        <p:grpSpPr>
          <a:xfrm>
            <a:off x="563033" y="6912115"/>
            <a:ext cx="8893239" cy="834394"/>
            <a:chOff x="0" y="0"/>
            <a:chExt cx="11857652" cy="1112525"/>
          </a:xfrm>
        </p:grpSpPr>
        <p:grpSp>
          <p:nvGrpSpPr>
            <p:cNvPr id="17" name="Group 17"/>
            <p:cNvGrpSpPr/>
            <p:nvPr/>
          </p:nvGrpSpPr>
          <p:grpSpPr>
            <a:xfrm>
              <a:off x="0" y="0"/>
              <a:ext cx="11857652" cy="1112525"/>
              <a:chOff x="0" y="0"/>
              <a:chExt cx="7335164" cy="688210"/>
            </a:xfrm>
          </p:grpSpPr>
          <p:sp>
            <p:nvSpPr>
              <p:cNvPr id="18" name="Freeform 18"/>
              <p:cNvSpPr/>
              <p:nvPr/>
            </p:nvSpPr>
            <p:spPr>
              <a:xfrm>
                <a:off x="0" y="0"/>
                <a:ext cx="7335164" cy="688210"/>
              </a:xfrm>
              <a:custGeom>
                <a:avLst/>
                <a:gdLst/>
                <a:ahLst/>
                <a:cxnLst/>
                <a:rect l="l" t="t" r="r" b="b"/>
                <a:pathLst>
                  <a:path w="7335164" h="688210">
                    <a:moveTo>
                      <a:pt x="7210704" y="688210"/>
                    </a:moveTo>
                    <a:lnTo>
                      <a:pt x="124460" y="688210"/>
                    </a:lnTo>
                    <a:cubicBezTo>
                      <a:pt x="55880" y="688210"/>
                      <a:pt x="0" y="632330"/>
                      <a:pt x="0" y="563750"/>
                    </a:cubicBezTo>
                    <a:lnTo>
                      <a:pt x="0" y="124460"/>
                    </a:lnTo>
                    <a:cubicBezTo>
                      <a:pt x="0" y="55880"/>
                      <a:pt x="55880" y="0"/>
                      <a:pt x="124460" y="0"/>
                    </a:cubicBezTo>
                    <a:lnTo>
                      <a:pt x="7210704" y="0"/>
                    </a:lnTo>
                    <a:cubicBezTo>
                      <a:pt x="7279284" y="0"/>
                      <a:pt x="7335164" y="55880"/>
                      <a:pt x="7335164" y="124460"/>
                    </a:cubicBezTo>
                    <a:lnTo>
                      <a:pt x="7335164" y="563750"/>
                    </a:lnTo>
                    <a:cubicBezTo>
                      <a:pt x="7335164" y="632330"/>
                      <a:pt x="7279284" y="688210"/>
                      <a:pt x="7210704" y="688210"/>
                    </a:cubicBezTo>
                    <a:close/>
                  </a:path>
                </a:pathLst>
              </a:custGeom>
              <a:solidFill>
                <a:srgbClr val="F6F6F6"/>
              </a:solidFill>
            </p:spPr>
          </p:sp>
        </p:grpSp>
        <p:sp>
          <p:nvSpPr>
            <p:cNvPr id="19" name="TextBox 19"/>
            <p:cNvSpPr txBox="1"/>
            <p:nvPr/>
          </p:nvSpPr>
          <p:spPr>
            <a:xfrm>
              <a:off x="723808" y="257103"/>
              <a:ext cx="10410035" cy="541168"/>
            </a:xfrm>
            <a:prstGeom prst="rect">
              <a:avLst/>
            </a:prstGeom>
          </p:spPr>
          <p:txBody>
            <a:bodyPr lIns="0" tIns="0" rIns="0" bIns="0" rtlCol="0" anchor="t">
              <a:spAutoFit/>
            </a:bodyPr>
            <a:lstStyle/>
            <a:p>
              <a:pPr>
                <a:lnSpc>
                  <a:spcPts val="3356"/>
                </a:lnSpc>
              </a:pPr>
              <a:r>
                <a:rPr lang="en-US" sz="2397">
                  <a:solidFill>
                    <a:srgbClr val="27407E"/>
                  </a:solidFill>
                  <a:latin typeface="Public Sans"/>
                </a:rPr>
                <a:t>Sounds :  Voice tone, volume, speech rate.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FA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18998" y="1028700"/>
            <a:ext cx="540302" cy="1350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789601" y="5143500"/>
            <a:ext cx="2199548" cy="4114800"/>
          </a:xfrm>
          <a:prstGeom prst="rect">
            <a:avLst/>
          </a:prstGeom>
        </p:spPr>
      </p:pic>
      <p:sp>
        <p:nvSpPr>
          <p:cNvPr id="4" name="TextBox 4"/>
          <p:cNvSpPr txBox="1"/>
          <p:nvPr/>
        </p:nvSpPr>
        <p:spPr>
          <a:xfrm>
            <a:off x="1028700" y="752084"/>
            <a:ext cx="15214600" cy="1228725"/>
          </a:xfrm>
          <a:prstGeom prst="rect">
            <a:avLst/>
          </a:prstGeom>
        </p:spPr>
        <p:txBody>
          <a:bodyPr lIns="0" tIns="0" rIns="0" bIns="0" rtlCol="0" anchor="t">
            <a:spAutoFit/>
          </a:bodyPr>
          <a:lstStyle/>
          <a:p>
            <a:pPr>
              <a:lnSpc>
                <a:spcPts val="9600"/>
              </a:lnSpc>
            </a:pPr>
            <a:r>
              <a:rPr lang="en-US" sz="8000">
                <a:solidFill>
                  <a:srgbClr val="FFFFFF"/>
                </a:solidFill>
                <a:latin typeface="Calistoga"/>
              </a:rPr>
              <a:t>Intrapersonal communication</a:t>
            </a:r>
          </a:p>
        </p:txBody>
      </p:sp>
      <p:sp>
        <p:nvSpPr>
          <p:cNvPr id="5" name="TextBox 5"/>
          <p:cNvSpPr txBox="1"/>
          <p:nvPr/>
        </p:nvSpPr>
        <p:spPr>
          <a:xfrm>
            <a:off x="1168184" y="2488809"/>
            <a:ext cx="15214600" cy="330200"/>
          </a:xfrm>
          <a:prstGeom prst="rect">
            <a:avLst/>
          </a:prstGeom>
        </p:spPr>
        <p:txBody>
          <a:bodyPr lIns="0" tIns="0" rIns="0" bIns="0" rtlCol="0" anchor="t">
            <a:spAutoFit/>
          </a:bodyPr>
          <a:lstStyle/>
          <a:p>
            <a:pPr>
              <a:lnSpc>
                <a:spcPts val="2640"/>
              </a:lnSpc>
            </a:pPr>
            <a:r>
              <a:rPr lang="en-US" sz="2200">
                <a:solidFill>
                  <a:srgbClr val="FFFFFF"/>
                </a:solidFill>
                <a:latin typeface="Calistoga"/>
              </a:rPr>
              <a:t>Those type of communication which occurs in your own mind. It is based on your feelings, thought, and beliefs</a:t>
            </a:r>
          </a:p>
        </p:txBody>
      </p:sp>
      <p:sp>
        <p:nvSpPr>
          <p:cNvPr id="6" name="TextBox 6"/>
          <p:cNvSpPr txBox="1"/>
          <p:nvPr/>
        </p:nvSpPr>
        <p:spPr>
          <a:xfrm>
            <a:off x="1168184" y="3475175"/>
            <a:ext cx="1413933" cy="330200"/>
          </a:xfrm>
          <a:prstGeom prst="rect">
            <a:avLst/>
          </a:prstGeom>
        </p:spPr>
        <p:txBody>
          <a:bodyPr lIns="0" tIns="0" rIns="0" bIns="0" rtlCol="0" anchor="t">
            <a:spAutoFit/>
          </a:bodyPr>
          <a:lstStyle/>
          <a:p>
            <a:pPr>
              <a:lnSpc>
                <a:spcPts val="2640"/>
              </a:lnSpc>
            </a:pPr>
            <a:r>
              <a:rPr lang="en-US" sz="2200">
                <a:solidFill>
                  <a:srgbClr val="FFFFFF"/>
                </a:solidFill>
                <a:latin typeface="Calistoga"/>
              </a:rPr>
              <a:t>Examples</a:t>
            </a:r>
          </a:p>
        </p:txBody>
      </p:sp>
      <p:sp>
        <p:nvSpPr>
          <p:cNvPr id="7" name="TextBox 7"/>
          <p:cNvSpPr txBox="1"/>
          <p:nvPr/>
        </p:nvSpPr>
        <p:spPr>
          <a:xfrm>
            <a:off x="889216" y="3910043"/>
            <a:ext cx="12351809" cy="467991"/>
          </a:xfrm>
          <a:prstGeom prst="rect">
            <a:avLst/>
          </a:prstGeom>
        </p:spPr>
        <p:txBody>
          <a:bodyPr lIns="0" tIns="0" rIns="0" bIns="0" rtlCol="0" anchor="t">
            <a:spAutoFit/>
          </a:bodyPr>
          <a:lstStyle/>
          <a:p>
            <a:pPr marL="600952" lvl="1" indent="-300476">
              <a:lnSpc>
                <a:spcPts val="3896"/>
              </a:lnSpc>
              <a:buFont typeface="Arial"/>
              <a:buChar char="•"/>
            </a:pPr>
            <a:r>
              <a:rPr lang="en-US" sz="2783">
                <a:solidFill>
                  <a:srgbClr val="FFFFFF"/>
                </a:solidFill>
                <a:latin typeface="Open Sans"/>
              </a:rPr>
              <a:t>when you make any kind of decision such as what to wear, what to eat.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1632</Words>
  <Application>Microsoft Office PowerPoint</Application>
  <PresentationFormat>Custom</PresentationFormat>
  <Paragraphs>173</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Public Sans</vt:lpstr>
      <vt:lpstr>Public Sans Bold</vt:lpstr>
      <vt:lpstr>Calistoga Bold</vt:lpstr>
      <vt:lpstr>Open Sans</vt:lpstr>
      <vt:lpstr>Calibri</vt:lpstr>
      <vt:lpstr>Open Sans Bold</vt:lpstr>
      <vt:lpstr>Calistoga</vt:lpstr>
      <vt:lpstr>Arial</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Presentation</dc:title>
  <dc:creator>Enjeela</dc:creator>
  <cp:lastModifiedBy>Enjeela Chaudhary</cp:lastModifiedBy>
  <cp:revision>1</cp:revision>
  <dcterms:created xsi:type="dcterms:W3CDTF">2006-08-16T00:00:00Z</dcterms:created>
  <dcterms:modified xsi:type="dcterms:W3CDTF">2021-08-12T08:37:01Z</dcterms:modified>
  <dc:identifier>DAElfW3NjLk</dc:identifier>
</cp:coreProperties>
</file>