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75" r:id="rId2"/>
    <p:sldId id="388" r:id="rId3"/>
    <p:sldId id="390" r:id="rId4"/>
    <p:sldId id="391" r:id="rId5"/>
    <p:sldId id="397" r:id="rId6"/>
    <p:sldId id="385" r:id="rId7"/>
    <p:sldId id="394" r:id="rId8"/>
    <p:sldId id="396" r:id="rId9"/>
    <p:sldId id="399" r:id="rId10"/>
    <p:sldId id="395" r:id="rId11"/>
    <p:sldId id="279" r:id="rId12"/>
    <p:sldId id="370" r:id="rId13"/>
    <p:sldId id="400" r:id="rId14"/>
    <p:sldId id="387" r:id="rId15"/>
    <p:sldId id="366" r:id="rId16"/>
    <p:sldId id="401" r:id="rId17"/>
    <p:sldId id="30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32F7C-2423-4569-811B-9D03AA589994}" v="17" dt="2024-10-18T16:56:01.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590" autoAdjust="0"/>
  </p:normalViewPr>
  <p:slideViewPr>
    <p:cSldViewPr>
      <p:cViewPr varScale="1">
        <p:scale>
          <a:sx n="78" d="100"/>
          <a:sy n="78" d="100"/>
        </p:scale>
        <p:origin x="18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15</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18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18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18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18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18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18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18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18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512438"/>
            <a:ext cx="6709143" cy="885409"/>
          </a:xfrm>
        </p:spPr>
        <p:txBody>
          <a:bodyPr>
            <a:normAutofit fontScale="55000" lnSpcReduction="20000"/>
          </a:bodyPr>
          <a:lstStyle/>
          <a:p>
            <a:r>
              <a:rPr lang="en-US" sz="5700" dirty="0">
                <a:solidFill>
                  <a:schemeClr val="tx1"/>
                </a:solidFill>
                <a:latin typeface="Arial" pitchFamily="34" charset="0"/>
                <a:cs typeface="Arial" pitchFamily="34" charset="0"/>
              </a:rPr>
              <a:t>SMART ATTENDANCE SYSTEM</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18 October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724400"/>
            <a:ext cx="8381999" cy="166456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GUIDE</a:t>
            </a:r>
          </a:p>
          <a:p>
            <a:pPr algn="l"/>
            <a:r>
              <a:rPr lang="en-US" sz="2000" b="1" dirty="0">
                <a:solidFill>
                  <a:schemeClr val="tx1"/>
                </a:solidFill>
              </a:rPr>
              <a:t>Roshan KR, 42111086                                 </a:t>
            </a:r>
            <a:r>
              <a:rPr lang="en-US" sz="2000" b="1" dirty="0" err="1">
                <a:solidFill>
                  <a:schemeClr val="tx1"/>
                </a:solidFill>
              </a:rPr>
              <a:t>Dr.B.Ankayarkanni,M.E.,P.H.D</a:t>
            </a:r>
            <a:r>
              <a:rPr lang="en-US" sz="2000" b="1" dirty="0">
                <a:solidFill>
                  <a:schemeClr val="tx1"/>
                </a:solidFill>
              </a:rPr>
              <a:t>.,		          		         </a:t>
            </a:r>
            <a:r>
              <a:rPr lang="en-US" sz="2000" b="1" dirty="0" err="1">
                <a:solidFill>
                  <a:schemeClr val="tx1"/>
                </a:solidFill>
              </a:rPr>
              <a:t>Professor,CSE</a:t>
            </a:r>
            <a:r>
              <a:rPr lang="en-US" sz="2000" b="1" dirty="0">
                <a:solidFill>
                  <a:schemeClr val="tx1"/>
                </a:solidFill>
              </a:rPr>
              <a:t>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18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10</a:t>
            </a:fld>
            <a:endParaRPr lang="en-US" dirty="0"/>
          </a:p>
        </p:txBody>
      </p:sp>
      <p:pic>
        <p:nvPicPr>
          <p:cNvPr id="12" name="Content Placeholder 11">
            <a:extLst>
              <a:ext uri="{FF2B5EF4-FFF2-40B4-BE49-F238E27FC236}">
                <a16:creationId xmlns:a16="http://schemas.microsoft.com/office/drawing/2014/main" id="{114AF751-BFDF-AAB7-2F5E-08F3B9042EF3}"/>
              </a:ext>
            </a:extLst>
          </p:cNvPr>
          <p:cNvPicPr>
            <a:picLocks noGrp="1" noChangeAspect="1"/>
          </p:cNvPicPr>
          <p:nvPr>
            <p:ph idx="1"/>
          </p:nvPr>
        </p:nvPicPr>
        <p:blipFill>
          <a:blip r:embed="rId2"/>
          <a:stretch>
            <a:fillRect/>
          </a:stretch>
        </p:blipFill>
        <p:spPr>
          <a:xfrm>
            <a:off x="1143000" y="1583072"/>
            <a:ext cx="7010400" cy="4661556"/>
          </a:xfrm>
        </p:spPr>
      </p:pic>
    </p:spTree>
    <p:extLst>
      <p:ext uri="{BB962C8B-B14F-4D97-AF65-F5344CB8AC3E}">
        <p14:creationId xmlns:p14="http://schemas.microsoft.com/office/powerpoint/2010/main" val="20119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18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11</a:t>
            </a:fld>
            <a:endParaRPr lang="en-US"/>
          </a:p>
        </p:txBody>
      </p:sp>
      <p:sp>
        <p:nvSpPr>
          <p:cNvPr id="2" name="Content Placeholder 1"/>
          <p:cNvSpPr>
            <a:spLocks noGrp="1"/>
          </p:cNvSpPr>
          <p:nvPr>
            <p:ph idx="1"/>
          </p:nvPr>
        </p:nvSpPr>
        <p:spPr>
          <a:xfrm>
            <a:off x="381000" y="1311275"/>
            <a:ext cx="8534400" cy="6780214"/>
          </a:xfrm>
        </p:spPr>
        <p:txBody>
          <a:bodyPr/>
          <a:lstStyle/>
          <a:p>
            <a:r>
              <a:rPr lang="en-US" sz="1800" b="1" dirty="0"/>
              <a:t>Face detection model:</a:t>
            </a:r>
          </a:p>
          <a:p>
            <a:pPr marL="0" indent="0">
              <a:buNone/>
            </a:pPr>
            <a:r>
              <a:rPr lang="en-US" sz="1800" b="1" dirty="0"/>
              <a:t>       Algorithm: </a:t>
            </a:r>
            <a:r>
              <a:rPr lang="en-US" sz="1800" dirty="0"/>
              <a:t>use </a:t>
            </a:r>
            <a:r>
              <a:rPr lang="en-US" sz="1800" dirty="0" err="1"/>
              <a:t>haar</a:t>
            </a:r>
            <a:r>
              <a:rPr lang="en-US" sz="1800" dirty="0"/>
              <a:t> cascade frontal face algorithm for face detection</a:t>
            </a:r>
          </a:p>
          <a:p>
            <a:pPr marL="0" indent="0">
              <a:buNone/>
            </a:pPr>
            <a:r>
              <a:rPr lang="en-US" sz="1800" b="1" dirty="0"/>
              <a:t>       Functionality: </a:t>
            </a:r>
            <a:r>
              <a:rPr lang="en-US" sz="1800" dirty="0"/>
              <a:t>1) captures real time images using webcam</a:t>
            </a:r>
          </a:p>
          <a:p>
            <a:pPr marL="0" indent="0">
              <a:buNone/>
            </a:pPr>
            <a:r>
              <a:rPr lang="en-US" sz="1800" b="1" dirty="0"/>
              <a:t>                                  </a:t>
            </a:r>
            <a:r>
              <a:rPr lang="en-US" sz="1800" dirty="0"/>
              <a:t>2) </a:t>
            </a:r>
            <a:r>
              <a:rPr lang="en-US" sz="1700" dirty="0"/>
              <a:t>detects and extracts facial region to create an dataset for each student</a:t>
            </a:r>
          </a:p>
          <a:p>
            <a:r>
              <a:rPr lang="en-US" sz="1800" b="1" dirty="0"/>
              <a:t>Face recognition module:</a:t>
            </a:r>
          </a:p>
          <a:p>
            <a:pPr marL="0" indent="0">
              <a:buNone/>
            </a:pPr>
            <a:r>
              <a:rPr lang="en-US" sz="1800" b="1" dirty="0"/>
              <a:t>       Algorithm: </a:t>
            </a:r>
            <a:r>
              <a:rPr lang="en-US" sz="1800" dirty="0"/>
              <a:t>utilized LBPH(local binary pattern histogram) or CNN-based models</a:t>
            </a:r>
          </a:p>
          <a:p>
            <a:pPr marL="0" indent="0">
              <a:buNone/>
            </a:pPr>
            <a:r>
              <a:rPr lang="en-US" sz="1800" b="1" dirty="0"/>
              <a:t>       Functionality: </a:t>
            </a:r>
            <a:r>
              <a:rPr lang="en-US" sz="1800" dirty="0"/>
              <a:t>1) compares the detected face with pre stored facial datasets</a:t>
            </a:r>
          </a:p>
          <a:p>
            <a:pPr marL="0" indent="0">
              <a:buNone/>
            </a:pPr>
            <a:r>
              <a:rPr lang="en-US" sz="1800" b="1" dirty="0"/>
              <a:t>                                  </a:t>
            </a:r>
            <a:r>
              <a:rPr lang="en-US" sz="1800" dirty="0"/>
              <a:t>2) identifies the student by matching facial features</a:t>
            </a:r>
          </a:p>
          <a:p>
            <a:r>
              <a:rPr lang="en-US" sz="1800" b="1" dirty="0"/>
              <a:t>Attendance logging module:</a:t>
            </a:r>
          </a:p>
          <a:p>
            <a:pPr marL="0" indent="0">
              <a:buNone/>
            </a:pPr>
            <a:r>
              <a:rPr lang="en-US" sz="1800" b="1" dirty="0"/>
              <a:t>       Functionality: </a:t>
            </a:r>
            <a:r>
              <a:rPr lang="en-US" sz="1800" dirty="0"/>
              <a:t>once the student is recognized, their name, date and time is logged</a:t>
            </a:r>
          </a:p>
          <a:p>
            <a:pPr marL="0" indent="0">
              <a:buNone/>
            </a:pPr>
            <a:r>
              <a:rPr lang="en-US" sz="1800" b="1" dirty="0"/>
              <a:t>	              </a:t>
            </a:r>
            <a:r>
              <a:rPr lang="en-US" sz="1800" dirty="0"/>
              <a:t>stores attendance in an excel or csv file for future reference</a:t>
            </a:r>
          </a:p>
          <a:p>
            <a:r>
              <a:rPr lang="en-US" sz="1800" b="1" dirty="0"/>
              <a:t>Database management module:</a:t>
            </a:r>
          </a:p>
          <a:p>
            <a:pPr marL="0" indent="0">
              <a:buNone/>
            </a:pPr>
            <a:r>
              <a:rPr lang="en-US" sz="1800" b="1" dirty="0"/>
              <a:t>       Functionality: </a:t>
            </a:r>
            <a:r>
              <a:rPr lang="en-US" sz="1800" dirty="0"/>
              <a:t>maintains a dataset of all student image</a:t>
            </a:r>
          </a:p>
          <a:p>
            <a:pPr marL="0" indent="0">
              <a:buNone/>
            </a:pPr>
            <a:r>
              <a:rPr lang="en-US" sz="1800" b="1" dirty="0"/>
              <a:t>	                </a:t>
            </a:r>
            <a:r>
              <a:rPr lang="en-US" sz="1800" dirty="0"/>
              <a:t>stores information like name and roll no</a:t>
            </a:r>
          </a:p>
          <a:p>
            <a:pPr marL="0" indent="0">
              <a:buNone/>
            </a:pPr>
            <a:r>
              <a:rPr lang="en-US" sz="1800" dirty="0"/>
              <a:t>	                integrates with </a:t>
            </a:r>
            <a:r>
              <a:rPr lang="en-US" sz="1800" dirty="0" err="1"/>
              <a:t>sql</a:t>
            </a:r>
            <a:r>
              <a:rPr lang="en-US" sz="1800" dirty="0"/>
              <a:t> database for scalability</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18597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18 October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7" name="Content Placeholder 6"/>
          <p:cNvSpPr>
            <a:spLocks noGrp="1"/>
          </p:cNvSpPr>
          <p:nvPr>
            <p:ph idx="1"/>
          </p:nvPr>
        </p:nvSpPr>
        <p:spPr/>
        <p:txBody>
          <a:bodyPr>
            <a:normAutofit/>
          </a:bodyPr>
          <a:lstStyle/>
          <a:p>
            <a:pPr marL="0" indent="0">
              <a:buNone/>
            </a:pPr>
            <a:r>
              <a:rPr lang="en-US" sz="1600" dirty="0"/>
              <a:t>This system is capable of detecting the faces from the captured image from HD Video to investigate and discover the face. Face detection determines when a picture, a face is found and it's being done by scanning the various image scales and extracting the precise patterns to discover the face. The entire range of pictures saved within the folder can actuate the numeric attendance throughout the class. The images within the folder are going to be matched by the recognition part to faces already held on and trained on the database images. In future work, we need to improve face detection effectiveness with the help of the interaction among our system, the scholars, and the faculty. On the other hand, our system is improved by desegregation video-streaming service and lecture archiving system, to give additional profound applications in the field of distance education, course management system (CMS), and support for college development (FD).</a:t>
            </a:r>
          </a:p>
          <a:p>
            <a:pPr marL="0" indent="0">
              <a:buNone/>
            </a:pPr>
            <a:r>
              <a:rPr lang="en-US" sz="1600" dirty="0"/>
              <a:t>We will improve this technique thus as we tend to run this system with additional than two students on a bench and permitting them to vary their positions. </a:t>
            </a:r>
          </a:p>
          <a:p>
            <a:pPr marL="0" indent="0">
              <a:buNone/>
            </a:pPr>
            <a:r>
              <a:rPr lang="en-US" sz="1600" dirty="0"/>
              <a:t>● Can improve security by adding administrator login. </a:t>
            </a:r>
          </a:p>
          <a:p>
            <a:pPr marL="0" indent="0">
              <a:buNone/>
            </a:pPr>
            <a:r>
              <a:rPr lang="en-US" sz="1600" dirty="0"/>
              <a:t>● Can use Neural Network for high accuracy. </a:t>
            </a:r>
          </a:p>
          <a:p>
            <a:pPr marL="0" indent="0">
              <a:buNone/>
            </a:pPr>
            <a:r>
              <a:rPr lang="en-US" sz="1600" dirty="0"/>
              <a:t>● Can be used in a big factory or employee attendance. </a:t>
            </a:r>
          </a:p>
          <a:p>
            <a:pPr marL="0" indent="0">
              <a:buNone/>
            </a:pPr>
            <a:r>
              <a:rPr lang="en-US" sz="1600" dirty="0"/>
              <a:t>● Can build on a fully web-based system. </a:t>
            </a:r>
          </a:p>
        </p:txBody>
      </p:sp>
    </p:spTree>
    <p:extLst>
      <p:ext uri="{BB962C8B-B14F-4D97-AF65-F5344CB8AC3E}">
        <p14:creationId xmlns:p14="http://schemas.microsoft.com/office/powerpoint/2010/main" val="225252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83E8-20EE-BCC6-8E61-23142E004FC5}"/>
              </a:ext>
            </a:extLst>
          </p:cNvPr>
          <p:cNvSpPr>
            <a:spLocks noGrp="1"/>
          </p:cNvSpPr>
          <p:nvPr>
            <p:ph type="title"/>
          </p:nvPr>
        </p:nvSpPr>
        <p:spPr/>
        <p:txBody>
          <a:bodyPr/>
          <a:lstStyle/>
          <a:p>
            <a:r>
              <a:rPr lang="en-US" sz="4400" dirty="0"/>
              <a:t>RESULTS AND DISCUSSIONS</a:t>
            </a:r>
            <a:endParaRPr lang="en-IN" dirty="0"/>
          </a:p>
        </p:txBody>
      </p:sp>
      <p:pic>
        <p:nvPicPr>
          <p:cNvPr id="8" name="Content Placeholder 7">
            <a:extLst>
              <a:ext uri="{FF2B5EF4-FFF2-40B4-BE49-F238E27FC236}">
                <a16:creationId xmlns:a16="http://schemas.microsoft.com/office/drawing/2014/main" id="{868AF9FD-75BF-C561-6AC0-AE67B39CD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962400"/>
            <a:ext cx="3276600" cy="2307072"/>
          </a:xfrm>
        </p:spPr>
      </p:pic>
      <p:sp>
        <p:nvSpPr>
          <p:cNvPr id="4" name="Date Placeholder 3">
            <a:extLst>
              <a:ext uri="{FF2B5EF4-FFF2-40B4-BE49-F238E27FC236}">
                <a16:creationId xmlns:a16="http://schemas.microsoft.com/office/drawing/2014/main" id="{626F844F-2621-81F2-4A09-9BE65A7B8CAA}"/>
              </a:ext>
            </a:extLst>
          </p:cNvPr>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a:extLst>
              <a:ext uri="{FF2B5EF4-FFF2-40B4-BE49-F238E27FC236}">
                <a16:creationId xmlns:a16="http://schemas.microsoft.com/office/drawing/2014/main" id="{A170F425-AA94-17B5-DB5E-CE11A20BF40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96DC068-6A75-F04A-FD35-345D0512E9C4}"/>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10" name="Picture 9">
            <a:extLst>
              <a:ext uri="{FF2B5EF4-FFF2-40B4-BE49-F238E27FC236}">
                <a16:creationId xmlns:a16="http://schemas.microsoft.com/office/drawing/2014/main" id="{BADE3CAE-4519-3E7F-5A50-173BB516E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341412"/>
            <a:ext cx="3376075" cy="2534109"/>
          </a:xfrm>
          <a:prstGeom prst="rect">
            <a:avLst/>
          </a:prstGeom>
        </p:spPr>
      </p:pic>
      <p:pic>
        <p:nvPicPr>
          <p:cNvPr id="14" name="Picture 13">
            <a:extLst>
              <a:ext uri="{FF2B5EF4-FFF2-40B4-BE49-F238E27FC236}">
                <a16:creationId xmlns:a16="http://schemas.microsoft.com/office/drawing/2014/main" id="{7E92A7AF-58FF-37F8-FF9E-3A1853490F5D}"/>
              </a:ext>
            </a:extLst>
          </p:cNvPr>
          <p:cNvPicPr>
            <a:picLocks noChangeAspect="1"/>
          </p:cNvPicPr>
          <p:nvPr/>
        </p:nvPicPr>
        <p:blipFill>
          <a:blip r:embed="rId4"/>
          <a:stretch>
            <a:fillRect/>
          </a:stretch>
        </p:blipFill>
        <p:spPr>
          <a:xfrm>
            <a:off x="4191000" y="1588963"/>
            <a:ext cx="4337540" cy="2180615"/>
          </a:xfrm>
          <a:prstGeom prst="rect">
            <a:avLst/>
          </a:prstGeom>
        </p:spPr>
      </p:pic>
      <p:pic>
        <p:nvPicPr>
          <p:cNvPr id="16" name="Picture 15">
            <a:extLst>
              <a:ext uri="{FF2B5EF4-FFF2-40B4-BE49-F238E27FC236}">
                <a16:creationId xmlns:a16="http://schemas.microsoft.com/office/drawing/2014/main" id="{2A55A238-2ED6-8927-1926-282517216123}"/>
              </a:ext>
            </a:extLst>
          </p:cNvPr>
          <p:cNvPicPr>
            <a:picLocks noChangeAspect="1"/>
          </p:cNvPicPr>
          <p:nvPr/>
        </p:nvPicPr>
        <p:blipFill>
          <a:blip r:embed="rId5"/>
          <a:stretch>
            <a:fillRect/>
          </a:stretch>
        </p:blipFill>
        <p:spPr>
          <a:xfrm>
            <a:off x="4191000" y="1359409"/>
            <a:ext cx="1463167" cy="198137"/>
          </a:xfrm>
          <a:prstGeom prst="rect">
            <a:avLst/>
          </a:prstGeom>
        </p:spPr>
      </p:pic>
      <p:pic>
        <p:nvPicPr>
          <p:cNvPr id="18" name="Picture 17">
            <a:extLst>
              <a:ext uri="{FF2B5EF4-FFF2-40B4-BE49-F238E27FC236}">
                <a16:creationId xmlns:a16="http://schemas.microsoft.com/office/drawing/2014/main" id="{89EF90B3-344D-12B1-3372-D5DD87C63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181" y="3869535"/>
            <a:ext cx="4592619" cy="2492801"/>
          </a:xfrm>
          <a:prstGeom prst="rect">
            <a:avLst/>
          </a:prstGeom>
        </p:spPr>
      </p:pic>
    </p:spTree>
    <p:extLst>
      <p:ext uri="{BB962C8B-B14F-4D97-AF65-F5344CB8AC3E}">
        <p14:creationId xmlns:p14="http://schemas.microsoft.com/office/powerpoint/2010/main" val="376278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Date Placeholder 3"/>
          <p:cNvSpPr>
            <a:spLocks noGrp="1"/>
          </p:cNvSpPr>
          <p:nvPr>
            <p:ph type="dt" sz="half" idx="10"/>
          </p:nvPr>
        </p:nvSpPr>
        <p:spPr/>
        <p:txBody>
          <a:bodyPr/>
          <a:lstStyle/>
          <a:p>
            <a:fld id="{EB7275DB-6D13-480B-AC77-F5019BDC5287}" type="datetime3">
              <a:rPr lang="en-US" smtClean="0"/>
              <a:t>18 October 2024</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8" name="TextBox 7">
            <a:extLst>
              <a:ext uri="{FF2B5EF4-FFF2-40B4-BE49-F238E27FC236}">
                <a16:creationId xmlns:a16="http://schemas.microsoft.com/office/drawing/2014/main" id="{E86AAEA0-A2E3-F218-F459-88747FCCB572}"/>
              </a:ext>
            </a:extLst>
          </p:cNvPr>
          <p:cNvSpPr txBox="1"/>
          <p:nvPr/>
        </p:nvSpPr>
        <p:spPr>
          <a:xfrm>
            <a:off x="457200" y="1371600"/>
            <a:ext cx="7924800" cy="4524315"/>
          </a:xfrm>
          <a:prstGeom prst="rect">
            <a:avLst/>
          </a:prstGeom>
          <a:noFill/>
        </p:spPr>
        <p:txBody>
          <a:bodyPr wrap="square">
            <a:spAutoFit/>
          </a:bodyPr>
          <a:lstStyle/>
          <a:p>
            <a:r>
              <a:rPr lang="en-US" sz="2000" b="1" dirty="0"/>
              <a:t>Project Overview and Findings</a:t>
            </a:r>
            <a:r>
              <a:rPr lang="en-US" b="1" dirty="0"/>
              <a:t>:</a:t>
            </a:r>
          </a:p>
          <a:p>
            <a:pPr>
              <a:buFont typeface="Arial" panose="020B0604020202020204" pitchFamily="34" charset="0"/>
              <a:buChar char="•"/>
            </a:pPr>
            <a:r>
              <a:rPr lang="en-US" b="1" dirty="0"/>
              <a:t>Development and Testing:</a:t>
            </a:r>
            <a:endParaRPr lang="en-US" dirty="0"/>
          </a:p>
          <a:p>
            <a:pPr marL="742950" lvl="1" indent="-285750">
              <a:buFont typeface="Arial" panose="020B0604020202020204" pitchFamily="34" charset="0"/>
              <a:buChar char="•"/>
            </a:pPr>
            <a:r>
              <a:rPr lang="en-US" dirty="0"/>
              <a:t>Complete system developed from initial requirements to testing.</a:t>
            </a:r>
          </a:p>
          <a:p>
            <a:pPr marL="742950" lvl="1" indent="-285750">
              <a:buFont typeface="Arial" panose="020B0604020202020204" pitchFamily="34" charset="0"/>
              <a:buChar char="•"/>
            </a:pPr>
            <a:r>
              <a:rPr lang="en-US" dirty="0"/>
              <a:t>Achieved project goals and objectives.</a:t>
            </a:r>
          </a:p>
          <a:p>
            <a:pPr>
              <a:buFont typeface="Arial" panose="020B0604020202020204" pitchFamily="34" charset="0"/>
              <a:buChar char="•"/>
            </a:pPr>
            <a:r>
              <a:rPr lang="en-US" b="1" dirty="0"/>
              <a:t>Analysis and Methodology:</a:t>
            </a:r>
            <a:endParaRPr lang="en-US" dirty="0"/>
          </a:p>
          <a:p>
            <a:pPr marL="742950" lvl="1" indent="-285750">
              <a:buFont typeface="Arial" panose="020B0604020202020204" pitchFamily="34" charset="0"/>
              <a:buChar char="•"/>
            </a:pPr>
            <a:r>
              <a:rPr lang="en-US" dirty="0"/>
              <a:t>Further analysis needed for intrinsic project evaluation.</a:t>
            </a:r>
          </a:p>
          <a:p>
            <a:pPr marL="742950" lvl="1" indent="-285750">
              <a:buFont typeface="Arial" panose="020B0604020202020204" pitchFamily="34" charset="0"/>
              <a:buChar char="•"/>
            </a:pPr>
            <a:r>
              <a:rPr lang="en-US" dirty="0"/>
              <a:t>Combining various methods may yield improved results.</a:t>
            </a:r>
          </a:p>
          <a:p>
            <a:pPr>
              <a:buFont typeface="Arial" panose="020B0604020202020204" pitchFamily="34" charset="0"/>
              <a:buChar char="•"/>
            </a:pPr>
            <a:r>
              <a:rPr lang="en-US" b="1" dirty="0"/>
              <a:t>Face Recognition Challenges:</a:t>
            </a:r>
            <a:endParaRPr lang="en-US" dirty="0"/>
          </a:p>
          <a:p>
            <a:pPr marL="742950" lvl="1" indent="-285750">
              <a:buFont typeface="Arial" panose="020B0604020202020204" pitchFamily="34" charset="0"/>
              <a:buChar char="•"/>
            </a:pPr>
            <a:r>
              <a:rPr lang="en-US" dirty="0"/>
              <a:t>Small class size impacted recognition accuracy.</a:t>
            </a:r>
          </a:p>
          <a:p>
            <a:pPr marL="742950" lvl="1" indent="-285750">
              <a:buFont typeface="Arial" panose="020B0604020202020204" pitchFamily="34" charset="0"/>
              <a:buChar char="•"/>
            </a:pPr>
            <a:r>
              <a:rPr lang="en-US" dirty="0"/>
              <a:t>Image size critical; pixel precision affects recognition success.</a:t>
            </a:r>
          </a:p>
          <a:p>
            <a:pPr>
              <a:buFont typeface="Arial" panose="020B0604020202020204" pitchFamily="34" charset="0"/>
              <a:buChar char="•"/>
            </a:pPr>
            <a:r>
              <a:rPr lang="en-US" b="1" dirty="0"/>
              <a:t>Attendance Mechanism:</a:t>
            </a:r>
            <a:endParaRPr lang="en-US" dirty="0"/>
          </a:p>
          <a:p>
            <a:pPr marL="742950" lvl="1" indent="-285750">
              <a:buFont typeface="Arial" panose="020B0604020202020204" pitchFamily="34" charset="0"/>
              <a:buChar char="•"/>
            </a:pPr>
            <a:r>
              <a:rPr lang="en-US" dirty="0"/>
              <a:t>System centers eyes and mouth for effective face recognition.</a:t>
            </a:r>
          </a:p>
          <a:p>
            <a:pPr marL="742950" lvl="1" indent="-285750">
              <a:buFont typeface="Arial" panose="020B0604020202020204" pitchFamily="34" charset="0"/>
              <a:buChar char="•"/>
            </a:pPr>
            <a:r>
              <a:rPr lang="en-US" dirty="0"/>
              <a:t>Login functionality to ensure security and data confidentiality.</a:t>
            </a:r>
          </a:p>
          <a:p>
            <a:pPr>
              <a:buFont typeface="Arial" panose="020B0604020202020204" pitchFamily="34" charset="0"/>
              <a:buChar char="•"/>
            </a:pPr>
            <a:r>
              <a:rPr lang="en-US" b="1" dirty="0"/>
              <a:t>Ethical Considerations:</a:t>
            </a:r>
            <a:endParaRPr lang="en-US" dirty="0"/>
          </a:p>
          <a:p>
            <a:pPr marL="742950" lvl="1" indent="-285750">
              <a:buFont typeface="Arial" panose="020B0604020202020204" pitchFamily="34" charset="0"/>
              <a:buChar char="•"/>
            </a:pPr>
            <a:r>
              <a:rPr lang="en-US" dirty="0"/>
              <a:t>Compliance with laws regarding data protection and privacy.</a:t>
            </a:r>
          </a:p>
          <a:p>
            <a:pPr marL="742950" lvl="1" indent="-285750">
              <a:buFont typeface="Arial" panose="020B0604020202020204" pitchFamily="34" charset="0"/>
              <a:buChar char="•"/>
            </a:pPr>
            <a:r>
              <a:rPr lang="en-US" dirty="0"/>
              <a:t>Consent required for using images for attendance purposes.</a:t>
            </a:r>
          </a:p>
        </p:txBody>
      </p:sp>
    </p:spTree>
    <p:extLst>
      <p:ext uri="{BB962C8B-B14F-4D97-AF65-F5344CB8AC3E}">
        <p14:creationId xmlns:p14="http://schemas.microsoft.com/office/powerpoint/2010/main" val="126584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EB7275DB-6D13-480B-AC77-F5019BDC5287}" type="datetime3">
              <a:rPr lang="en-US" smtClean="0"/>
              <a:pPr/>
              <a:t>18 October 2024</a:t>
            </a:fld>
            <a:endParaRPr lang="en-US" dirty="0"/>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8" name="Rectangle 1">
            <a:extLst>
              <a:ext uri="{FF2B5EF4-FFF2-40B4-BE49-F238E27FC236}">
                <a16:creationId xmlns:a16="http://schemas.microsoft.com/office/drawing/2014/main" id="{CD8CDBF4-7479-4332-636D-BC951B354A1E}"/>
              </a:ext>
            </a:extLst>
          </p:cNvPr>
          <p:cNvSpPr>
            <a:spLocks noGrp="1" noChangeArrowheads="1"/>
          </p:cNvSpPr>
          <p:nvPr>
            <p:ph idx="1"/>
          </p:nvPr>
        </p:nvSpPr>
        <p:spPr bwMode="auto">
          <a:xfrm>
            <a:off x="457200" y="1462525"/>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Deshmukh, B.J., &amp; Sudhir, M.K. (2014). Efficient attendance management: a face recognition approach.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Advanced Engineering and Technology</a:t>
            </a:r>
            <a:r>
              <a:rPr kumimoji="0" lang="en-US" altLang="en-US" sz="1800" b="0" i="0" u="none" strike="noStrike" cap="none" normalizeH="0" baseline="0" dirty="0">
                <a:ln>
                  <a:noFill/>
                </a:ln>
                <a:solidFill>
                  <a:schemeClr val="tx1"/>
                </a:solidFill>
                <a:effectLst/>
                <a:latin typeface="Arial" panose="020B0604020202020204" pitchFamily="34" charset="0"/>
              </a:rPr>
              <a:t>, 7(3), 974.</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Baskar, J., Karthik, S., &amp; </a:t>
            </a:r>
            <a:r>
              <a:rPr kumimoji="0" lang="en-US" altLang="en-US" sz="1800" b="0" i="0" u="none" strike="noStrike" cap="none" normalizeH="0" baseline="0" dirty="0" err="1">
                <a:ln>
                  <a:noFill/>
                </a:ln>
                <a:solidFill>
                  <a:schemeClr val="tx1"/>
                </a:solidFill>
                <a:effectLst/>
                <a:latin typeface="Arial" panose="020B0604020202020204" pitchFamily="34" charset="0"/>
              </a:rPr>
              <a:t>Jithin</a:t>
            </a:r>
            <a:r>
              <a:rPr kumimoji="0" lang="en-US" altLang="en-US" sz="1800" b="0" i="0" u="none" strike="noStrike" cap="none" normalizeH="0" baseline="0" dirty="0">
                <a:ln>
                  <a:noFill/>
                </a:ln>
                <a:solidFill>
                  <a:schemeClr val="tx1"/>
                </a:solidFill>
                <a:effectLst/>
                <a:latin typeface="Arial" panose="020B0604020202020204" pitchFamily="34" charset="0"/>
              </a:rPr>
              <a:t>, S. (2020). Facial recognition for attendance and management.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Recent Technology and Engineering</a:t>
            </a:r>
            <a:r>
              <a:rPr kumimoji="0" lang="en-US" altLang="en-US" sz="1800" b="0" i="0" u="none" strike="noStrike" cap="none" normalizeH="0" baseline="0" dirty="0">
                <a:ln>
                  <a:noFill/>
                </a:ln>
                <a:solidFill>
                  <a:schemeClr val="tx1"/>
                </a:solidFill>
                <a:effectLst/>
                <a:latin typeface="Arial" panose="020B0604020202020204" pitchFamily="34" charset="0"/>
              </a:rPr>
              <a:t>, 8(6), 1431-1435.</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Husein, N.A., &amp; Abbas, A.M. (2019). A novel approach to facial recognition in attendance systems. </a:t>
            </a:r>
            <a:r>
              <a:rPr kumimoji="0" lang="en-US" altLang="en-US" sz="1800" b="0" i="1" u="none" strike="noStrike" cap="none" normalizeH="0" baseline="0" dirty="0">
                <a:ln>
                  <a:noFill/>
                </a:ln>
                <a:solidFill>
                  <a:schemeClr val="tx1"/>
                </a:solidFill>
                <a:effectLst/>
                <a:latin typeface="Arial" panose="020B0604020202020204" pitchFamily="34" charset="0"/>
              </a:rPr>
              <a:t>Journal of Computer Science and Technology</a:t>
            </a:r>
            <a:r>
              <a:rPr kumimoji="0" lang="en-US" altLang="en-US" sz="1800" b="0" i="0" u="none" strike="noStrike" cap="none" normalizeH="0" baseline="0" dirty="0">
                <a:ln>
                  <a:noFill/>
                </a:ln>
                <a:solidFill>
                  <a:schemeClr val="tx1"/>
                </a:solidFill>
                <a:effectLst/>
                <a:latin typeface="Arial" panose="020B0604020202020204" pitchFamily="34" charset="0"/>
              </a:rPr>
              <a:t>, 34(4), 790-799.</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Ramasamy, M., &amp; Muthusamy, R. (2021). Smart attendance management system using face recognition and IoT.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Computer Applications</a:t>
            </a:r>
            <a:r>
              <a:rPr kumimoji="0" lang="en-US" altLang="en-US" sz="1800" b="0" i="0" u="none" strike="noStrike" cap="none" normalizeH="0" baseline="0" dirty="0">
                <a:ln>
                  <a:noFill/>
                </a:ln>
                <a:solidFill>
                  <a:schemeClr val="tx1"/>
                </a:solidFill>
                <a:effectLst/>
                <a:latin typeface="Arial" panose="020B0604020202020204" pitchFamily="34" charset="0"/>
              </a:rPr>
              <a:t>, 175(18), 20-26.</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Sahu, A.K., &amp; Gupta, P. (2021). Implementation of smart attendance management system using face recognition. </a:t>
            </a:r>
            <a:r>
              <a:rPr kumimoji="0" lang="en-US" altLang="en-US" sz="1800" b="0" i="1" u="none" strike="noStrike" cap="none" normalizeH="0" baseline="0" dirty="0">
                <a:ln>
                  <a:noFill/>
                </a:ln>
                <a:solidFill>
                  <a:schemeClr val="tx1"/>
                </a:solidFill>
                <a:effectLst/>
                <a:latin typeface="Arial" panose="020B0604020202020204" pitchFamily="34" charset="0"/>
              </a:rPr>
              <a:t>Journal of King Saud University - Computer and Information Sciences</a:t>
            </a:r>
            <a:r>
              <a:rPr kumimoji="0" lang="en-US" altLang="en-US" sz="1800" b="0" i="0" u="none" strike="noStrike" cap="none" normalizeH="0" baseline="0" dirty="0">
                <a:ln>
                  <a:noFill/>
                </a:ln>
                <a:solidFill>
                  <a:schemeClr val="tx1"/>
                </a:solidFill>
                <a:effectLst/>
                <a:latin typeface="Arial" panose="020B0604020202020204" pitchFamily="34" charset="0"/>
              </a:rPr>
              <a:t>. DOI: 10.1016/j.jksuci.2021.03.009.</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Footer Placeholder 4">
            <a:extLst>
              <a:ext uri="{FF2B5EF4-FFF2-40B4-BE49-F238E27FC236}">
                <a16:creationId xmlns:a16="http://schemas.microsoft.com/office/drawing/2014/main" id="{3644C7D1-4641-CB4A-13FA-78F963927398}"/>
              </a:ext>
            </a:extLst>
          </p:cNvPr>
          <p:cNvSpPr>
            <a:spLocks noGrp="1"/>
          </p:cNvSpPr>
          <p:nvPr>
            <p:ph type="ftr" sz="quarter" idx="11"/>
          </p:nvPr>
        </p:nvSpPr>
        <p:spPr>
          <a:xfrm>
            <a:off x="3124200" y="6356350"/>
            <a:ext cx="2895600" cy="365125"/>
          </a:xfrm>
        </p:spPr>
        <p:txBody>
          <a:bodyPr/>
          <a:lstStyle/>
          <a:p>
            <a:r>
              <a:rPr lang="en-US" dirty="0"/>
              <a:t>School of Computing - CSE</a:t>
            </a:r>
          </a:p>
        </p:txBody>
      </p:sp>
    </p:spTree>
    <p:extLst>
      <p:ext uri="{BB962C8B-B14F-4D97-AF65-F5344CB8AC3E}">
        <p14:creationId xmlns:p14="http://schemas.microsoft.com/office/powerpoint/2010/main" val="381164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1D0-5CD6-93E1-FF3F-C31C4DA93B88}"/>
              </a:ext>
            </a:extLst>
          </p:cNvPr>
          <p:cNvSpPr>
            <a:spLocks noGrp="1"/>
          </p:cNvSpPr>
          <p:nvPr>
            <p:ph type="title"/>
          </p:nvPr>
        </p:nvSpPr>
        <p:spPr/>
        <p:txBody>
          <a:bodyPr>
            <a:normAutofit/>
          </a:bodyPr>
          <a:lstStyle/>
          <a:p>
            <a:r>
              <a:rPr lang="en-US" sz="3600" dirty="0"/>
              <a:t>REFERENCES</a:t>
            </a:r>
            <a:endParaRPr lang="en-IN" sz="3600" dirty="0"/>
          </a:p>
        </p:txBody>
      </p:sp>
      <p:sp>
        <p:nvSpPr>
          <p:cNvPr id="4" name="Date Placeholder 3">
            <a:extLst>
              <a:ext uri="{FF2B5EF4-FFF2-40B4-BE49-F238E27FC236}">
                <a16:creationId xmlns:a16="http://schemas.microsoft.com/office/drawing/2014/main" id="{5EADAA99-60AC-1DE5-DC7E-8AF175755ADB}"/>
              </a:ext>
            </a:extLst>
          </p:cNvPr>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a:extLst>
              <a:ext uri="{FF2B5EF4-FFF2-40B4-BE49-F238E27FC236}">
                <a16:creationId xmlns:a16="http://schemas.microsoft.com/office/drawing/2014/main" id="{1405547E-FD92-47EC-01AE-FAEF2A1778D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B8B876B-E20C-C49C-4C21-558E4EB44A7A}"/>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12" name="Rectangle 2">
            <a:extLst>
              <a:ext uri="{FF2B5EF4-FFF2-40B4-BE49-F238E27FC236}">
                <a16:creationId xmlns:a16="http://schemas.microsoft.com/office/drawing/2014/main" id="{CB54E8EA-4673-3463-2BD6-5D6398CEE9F6}"/>
              </a:ext>
            </a:extLst>
          </p:cNvPr>
          <p:cNvSpPr>
            <a:spLocks noGrp="1" noChangeArrowheads="1"/>
          </p:cNvSpPr>
          <p:nvPr>
            <p:ph idx="1"/>
          </p:nvPr>
        </p:nvSpPr>
        <p:spPr bwMode="auto">
          <a:xfrm>
            <a:off x="457200" y="1739524"/>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Bhatti, K.L., &amp; Jilani, M.F. (2018). Smart attendance system using facial recognition and deep learning. </a:t>
            </a:r>
            <a:r>
              <a:rPr kumimoji="0" lang="en-US" altLang="en-US" sz="1800" b="0" i="1" u="none" strike="noStrike" cap="none" normalizeH="0" baseline="0" dirty="0">
                <a:ln>
                  <a:noFill/>
                </a:ln>
                <a:solidFill>
                  <a:schemeClr val="tx1"/>
                </a:solidFill>
                <a:effectLst/>
                <a:latin typeface="Arial" panose="020B0604020202020204" pitchFamily="34" charset="0"/>
              </a:rPr>
              <a:t>EAI Endorsed Transactions on Creative Technologies</a:t>
            </a:r>
            <a:r>
              <a:rPr kumimoji="0" lang="en-US" altLang="en-US" sz="1800" b="0" i="0" u="none" strike="noStrike" cap="none" normalizeH="0" baseline="0" dirty="0">
                <a:ln>
                  <a:noFill/>
                </a:ln>
                <a:solidFill>
                  <a:schemeClr val="tx1"/>
                </a:solidFill>
                <a:effectLst/>
                <a:latin typeface="Arial" panose="020B0604020202020204" pitchFamily="34" charset="0"/>
              </a:rPr>
              <a:t>, 5(17), e4.</a:t>
            </a:r>
          </a:p>
          <a:p>
            <a:pPr marR="0" lvl="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Rani, A., &amp; </a:t>
            </a:r>
            <a:r>
              <a:rPr kumimoji="0" lang="en-US" altLang="en-US" sz="1800" b="0" i="0" u="none" strike="noStrike" cap="none" normalizeH="0" baseline="0" dirty="0" err="1">
                <a:ln>
                  <a:noFill/>
                </a:ln>
                <a:solidFill>
                  <a:schemeClr val="tx1"/>
                </a:solidFill>
                <a:effectLst/>
                <a:latin typeface="Arial" panose="020B0604020202020204" pitchFamily="34" charset="0"/>
              </a:rPr>
              <a:t>Chaurasia</a:t>
            </a:r>
            <a:r>
              <a:rPr kumimoji="0" lang="en-US" altLang="en-US" sz="1800" b="0" i="0" u="none" strike="noStrike" cap="none" normalizeH="0" baseline="0" dirty="0">
                <a:ln>
                  <a:noFill/>
                </a:ln>
                <a:solidFill>
                  <a:schemeClr val="tx1"/>
                </a:solidFill>
                <a:effectLst/>
                <a:latin typeface="Arial" panose="020B0604020202020204" pitchFamily="34" charset="0"/>
              </a:rPr>
              <a:t>, V. (2021). Real-time face recognition for attendance system.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Advanced Computer Science and Applications</a:t>
            </a:r>
            <a:r>
              <a:rPr kumimoji="0" lang="en-US" altLang="en-US" sz="1800" b="0" i="0" u="none" strike="noStrike" cap="none" normalizeH="0" baseline="0" dirty="0">
                <a:ln>
                  <a:noFill/>
                </a:ln>
                <a:solidFill>
                  <a:schemeClr val="tx1"/>
                </a:solidFill>
                <a:effectLst/>
                <a:latin typeface="Arial" panose="020B0604020202020204" pitchFamily="34" charset="0"/>
              </a:rPr>
              <a:t>, 12(5), 139-143.</a:t>
            </a:r>
          </a:p>
          <a:p>
            <a:pPr marR="0" lvl="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Jain, P., &amp; Kumar, A. (2020). Face detection and recognition based attendance management system.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Recent Technology and Engineering</a:t>
            </a:r>
            <a:r>
              <a:rPr kumimoji="0" lang="en-US" altLang="en-US" sz="1800" b="0" i="0" u="none" strike="noStrike" cap="none" normalizeH="0" baseline="0" dirty="0">
                <a:ln>
                  <a:noFill/>
                </a:ln>
                <a:solidFill>
                  <a:schemeClr val="tx1"/>
                </a:solidFill>
                <a:effectLst/>
                <a:latin typeface="Arial" panose="020B0604020202020204" pitchFamily="34" charset="0"/>
              </a:rPr>
              <a:t>, 9(3), 25-29.</a:t>
            </a:r>
          </a:p>
          <a:p>
            <a:pPr marR="0" lvl="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Singh, V., &amp; Kumar, M. (2020). Automatic attendance management using face recognition.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Engineering Research and Technology</a:t>
            </a:r>
            <a:r>
              <a:rPr kumimoji="0" lang="en-US" altLang="en-US" sz="1800" b="0" i="0" u="none" strike="noStrike" cap="none" normalizeH="0" baseline="0" dirty="0">
                <a:ln>
                  <a:noFill/>
                </a:ln>
                <a:solidFill>
                  <a:schemeClr val="tx1"/>
                </a:solidFill>
                <a:effectLst/>
                <a:latin typeface="Arial" panose="020B0604020202020204" pitchFamily="34" charset="0"/>
              </a:rPr>
              <a:t>, 9(4), 57-61.</a:t>
            </a:r>
          </a:p>
          <a:p>
            <a:pPr marR="0" lvl="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Verma, P., &amp; Gupta, S. (2021). Face recognition-based attendance system for classrooms.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Computer Applications</a:t>
            </a:r>
            <a:r>
              <a:rPr kumimoji="0" lang="en-US" altLang="en-US" sz="1800" b="0" i="0" u="none" strike="noStrike" cap="none" normalizeH="0" baseline="0" dirty="0">
                <a:ln>
                  <a:noFill/>
                </a:ln>
                <a:solidFill>
                  <a:schemeClr val="tx1"/>
                </a:solidFill>
                <a:effectLst/>
                <a:latin typeface="Arial" panose="020B0604020202020204" pitchFamily="34" charset="0"/>
              </a:rPr>
              <a:t>, 177(26), 17-22.</a:t>
            </a:r>
          </a:p>
        </p:txBody>
      </p:sp>
    </p:spTree>
    <p:extLst>
      <p:ext uri="{BB962C8B-B14F-4D97-AF65-F5344CB8AC3E}">
        <p14:creationId xmlns:p14="http://schemas.microsoft.com/office/powerpoint/2010/main" val="366616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t>18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17</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pic>
        <p:nvPicPr>
          <p:cNvPr id="9" name="Content Placeholder 8">
            <a:extLst>
              <a:ext uri="{FF2B5EF4-FFF2-40B4-BE49-F238E27FC236}">
                <a16:creationId xmlns:a16="http://schemas.microsoft.com/office/drawing/2014/main" id="{625191F2-D21D-0730-E6F1-EA47B0080B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3212" y="1600200"/>
            <a:ext cx="6663988" cy="4774135"/>
          </a:xfr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INTRODUCTION</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4" name="Content Placeholder 3"/>
          <p:cNvSpPr>
            <a:spLocks noGrp="1"/>
          </p:cNvSpPr>
          <p:nvPr>
            <p:ph idx="1"/>
          </p:nvPr>
        </p:nvSpPr>
        <p:spPr/>
        <p:txBody>
          <a:bodyPr/>
          <a:lstStyle/>
          <a:p>
            <a:r>
              <a:rPr lang="en-US" sz="1800" dirty="0">
                <a:effectLst/>
                <a:latin typeface="Arial MT"/>
                <a:ea typeface="Arial MT"/>
                <a:cs typeface="Arial MT"/>
              </a:rPr>
              <a:t>We are going to make an Artificial Intelligence-based face recognition system that can</a:t>
            </a:r>
            <a:r>
              <a:rPr lang="en-US" sz="1800" spc="-15" dirty="0">
                <a:effectLst/>
                <a:latin typeface="Arial MT"/>
                <a:ea typeface="Arial MT"/>
                <a:cs typeface="Arial MT"/>
              </a:rPr>
              <a:t> </a:t>
            </a:r>
            <a:r>
              <a:rPr lang="en-US" sz="1800" dirty="0">
                <a:effectLst/>
                <a:latin typeface="Arial MT"/>
                <a:ea typeface="Arial MT"/>
                <a:cs typeface="Arial MT"/>
              </a:rPr>
              <a:t>have</a:t>
            </a:r>
            <a:r>
              <a:rPr lang="en-US" sz="1800" spc="-15" dirty="0">
                <a:effectLst/>
                <a:latin typeface="Arial MT"/>
                <a:ea typeface="Arial MT"/>
                <a:cs typeface="Arial MT"/>
              </a:rPr>
              <a:t> </a:t>
            </a:r>
            <a:r>
              <a:rPr lang="en-US" sz="1800" dirty="0">
                <a:effectLst/>
                <a:latin typeface="Arial MT"/>
                <a:ea typeface="Arial MT"/>
                <a:cs typeface="Arial MT"/>
              </a:rPr>
              <a:t>a</a:t>
            </a:r>
            <a:r>
              <a:rPr lang="en-US" sz="1800" spc="-15" dirty="0">
                <a:effectLst/>
                <a:latin typeface="Arial MT"/>
                <a:ea typeface="Arial MT"/>
                <a:cs typeface="Arial MT"/>
              </a:rPr>
              <a:t> </a:t>
            </a:r>
            <a:r>
              <a:rPr lang="en-US" sz="1800" dirty="0">
                <a:effectLst/>
                <a:latin typeface="Arial MT"/>
                <a:ea typeface="Arial MT"/>
                <a:cs typeface="Arial MT"/>
              </a:rPr>
              <a:t>high impact on different organizations. The uniqueness or independence of an individual is his face. By considering this fact our system will be super faster and accurate in marking the attendance of individual students. We are going to use face detection and recognition in this project. Face detection is used to locate the position of face region and face recognition is used for marking the attendance. The database will store the faces of students. when the face of the student matches with one of the faces stored in the database then the attendance is recorded.</a:t>
            </a:r>
          </a:p>
          <a:p>
            <a:pPr marL="0" indent="0">
              <a:buNone/>
            </a:pPr>
            <a:r>
              <a:rPr lang="en-US" sz="1200" b="1" spc="-5" dirty="0">
                <a:effectLst/>
                <a:latin typeface="Arial MT"/>
                <a:ea typeface="Cambria" panose="02040503050406030204" pitchFamily="18" charset="0"/>
                <a:cs typeface="Cambria" panose="02040503050406030204" pitchFamily="18" charset="0"/>
              </a:rPr>
              <a:t>        </a:t>
            </a:r>
            <a:r>
              <a:rPr lang="en-US" sz="2000" b="1" i="1" u="sng" spc="-5" dirty="0">
                <a:effectLst/>
                <a:latin typeface="Arial MT"/>
                <a:ea typeface="Cambria" panose="02040503050406030204" pitchFamily="18" charset="0"/>
                <a:cs typeface="Cambria" panose="02040503050406030204" pitchFamily="18" charset="0"/>
              </a:rPr>
              <a:t>PROJECT</a:t>
            </a:r>
            <a:r>
              <a:rPr lang="en-US" sz="2000" b="1" i="1" u="sng" spc="-30" dirty="0">
                <a:effectLst/>
                <a:latin typeface="Arial MT"/>
                <a:ea typeface="Cambria" panose="02040503050406030204" pitchFamily="18" charset="0"/>
                <a:cs typeface="Cambria" panose="02040503050406030204" pitchFamily="18" charset="0"/>
              </a:rPr>
              <a:t> </a:t>
            </a:r>
            <a:r>
              <a:rPr lang="en-US" sz="2000" b="1" i="1" u="sng" spc="-10" dirty="0">
                <a:effectLst/>
                <a:latin typeface="Arial MT"/>
                <a:ea typeface="Cambria" panose="02040503050406030204" pitchFamily="18" charset="0"/>
                <a:cs typeface="Cambria" panose="02040503050406030204" pitchFamily="18" charset="0"/>
              </a:rPr>
              <a:t>PERSPECTIVE</a:t>
            </a:r>
            <a:endParaRPr lang="en-IN" sz="2000" b="1" i="1" u="sng" spc="-5" dirty="0">
              <a:effectLst/>
              <a:latin typeface="Cambria" panose="02040503050406030204" pitchFamily="18" charset="0"/>
              <a:ea typeface="Cambria" panose="02040503050406030204" pitchFamily="18" charset="0"/>
              <a:cs typeface="Cambria" panose="02040503050406030204" pitchFamily="18" charset="0"/>
            </a:endParaRPr>
          </a:p>
          <a:p>
            <a:pPr>
              <a:spcBef>
                <a:spcPts val="475"/>
              </a:spcBef>
            </a:pPr>
            <a:r>
              <a:rPr lang="en-US" sz="1600" spc="0" dirty="0">
                <a:effectLst/>
                <a:latin typeface="Arial MT"/>
                <a:ea typeface="Arial MT"/>
                <a:cs typeface="Arial MT"/>
              </a:rPr>
              <a:t>We</a:t>
            </a:r>
            <a:r>
              <a:rPr lang="en-US" sz="1600" spc="200" dirty="0">
                <a:effectLst/>
                <a:latin typeface="Arial MT"/>
                <a:ea typeface="Arial MT"/>
                <a:cs typeface="Arial MT"/>
              </a:rPr>
              <a:t> </a:t>
            </a:r>
            <a:r>
              <a:rPr lang="en-US" sz="1600" spc="0" dirty="0">
                <a:effectLst/>
                <a:latin typeface="Arial MT"/>
                <a:ea typeface="Arial MT"/>
                <a:cs typeface="Arial MT"/>
              </a:rPr>
              <a:t>aim</a:t>
            </a:r>
            <a:r>
              <a:rPr lang="en-US" sz="1600" spc="200" dirty="0">
                <a:effectLst/>
                <a:latin typeface="Arial MT"/>
                <a:ea typeface="Arial MT"/>
                <a:cs typeface="Arial MT"/>
              </a:rPr>
              <a:t> </a:t>
            </a:r>
            <a:r>
              <a:rPr lang="en-US" sz="1600" spc="0" dirty="0">
                <a:effectLst/>
                <a:latin typeface="Arial MT"/>
                <a:ea typeface="Arial MT"/>
                <a:cs typeface="Arial MT"/>
              </a:rPr>
              <a:t>to</a:t>
            </a:r>
            <a:r>
              <a:rPr lang="en-US" sz="1600" spc="200" dirty="0">
                <a:effectLst/>
                <a:latin typeface="Arial MT"/>
                <a:ea typeface="Arial MT"/>
                <a:cs typeface="Arial MT"/>
              </a:rPr>
              <a:t> </a:t>
            </a:r>
            <a:r>
              <a:rPr lang="en-US" sz="1600" spc="0" dirty="0">
                <a:effectLst/>
                <a:latin typeface="Arial MT"/>
                <a:ea typeface="Arial MT"/>
                <a:cs typeface="Arial MT"/>
              </a:rPr>
              <a:t>improve</a:t>
            </a:r>
            <a:r>
              <a:rPr lang="en-US" sz="1600" spc="200" dirty="0">
                <a:effectLst/>
                <a:latin typeface="Arial MT"/>
                <a:ea typeface="Arial MT"/>
                <a:cs typeface="Arial MT"/>
              </a:rPr>
              <a:t> </a:t>
            </a:r>
            <a:r>
              <a:rPr lang="en-US" sz="1600" spc="0" dirty="0">
                <a:effectLst/>
                <a:latin typeface="Arial MT"/>
                <a:ea typeface="Arial MT"/>
                <a:cs typeface="Arial MT"/>
              </a:rPr>
              <a:t>and</a:t>
            </a:r>
            <a:r>
              <a:rPr lang="en-US" sz="1600" spc="200" dirty="0">
                <a:effectLst/>
                <a:latin typeface="Arial MT"/>
                <a:ea typeface="Arial MT"/>
                <a:cs typeface="Arial MT"/>
              </a:rPr>
              <a:t> </a:t>
            </a:r>
            <a:r>
              <a:rPr lang="en-US" sz="1600" spc="0" dirty="0">
                <a:effectLst/>
                <a:latin typeface="Arial MT"/>
                <a:ea typeface="Arial MT"/>
                <a:cs typeface="Arial MT"/>
              </a:rPr>
              <a:t>organize</a:t>
            </a:r>
            <a:r>
              <a:rPr lang="en-US" sz="1600" spc="200" dirty="0">
                <a:effectLst/>
                <a:latin typeface="Arial MT"/>
                <a:ea typeface="Arial MT"/>
                <a:cs typeface="Arial MT"/>
              </a:rPr>
              <a:t> </a:t>
            </a:r>
            <a:r>
              <a:rPr lang="en-US" sz="1600" spc="0" dirty="0">
                <a:effectLst/>
                <a:latin typeface="Arial MT"/>
                <a:ea typeface="Arial MT"/>
                <a:cs typeface="Arial MT"/>
              </a:rPr>
              <a:t>the</a:t>
            </a:r>
            <a:r>
              <a:rPr lang="en-US" sz="1600" spc="140" dirty="0">
                <a:effectLst/>
                <a:latin typeface="Arial MT"/>
                <a:ea typeface="Arial MT"/>
                <a:cs typeface="Arial MT"/>
              </a:rPr>
              <a:t> </a:t>
            </a:r>
            <a:r>
              <a:rPr lang="en-US" sz="1600" spc="0" dirty="0">
                <a:effectLst/>
                <a:latin typeface="Arial MT"/>
                <a:ea typeface="Arial MT"/>
                <a:cs typeface="Arial MT"/>
              </a:rPr>
              <a:t>process</a:t>
            </a:r>
            <a:r>
              <a:rPr lang="en-US" sz="1600" spc="140" dirty="0">
                <a:effectLst/>
                <a:latin typeface="Arial MT"/>
                <a:ea typeface="Arial MT"/>
                <a:cs typeface="Arial MT"/>
              </a:rPr>
              <a:t> </a:t>
            </a:r>
            <a:r>
              <a:rPr lang="en-US" sz="1600" spc="0" dirty="0">
                <a:effectLst/>
                <a:latin typeface="Arial MT"/>
                <a:ea typeface="Arial MT"/>
                <a:cs typeface="Arial MT"/>
              </a:rPr>
              <a:t>of</a:t>
            </a:r>
            <a:r>
              <a:rPr lang="en-US" sz="1600" spc="140" dirty="0">
                <a:effectLst/>
                <a:latin typeface="Arial MT"/>
                <a:ea typeface="Arial MT"/>
                <a:cs typeface="Arial MT"/>
              </a:rPr>
              <a:t> </a:t>
            </a:r>
            <a:r>
              <a:rPr lang="en-US" sz="1600" spc="0" dirty="0">
                <a:effectLst/>
                <a:latin typeface="Arial MT"/>
                <a:ea typeface="Arial MT"/>
                <a:cs typeface="Arial MT"/>
              </a:rPr>
              <a:t>tracking</a:t>
            </a:r>
            <a:r>
              <a:rPr lang="en-US" sz="1600" spc="140" dirty="0">
                <a:effectLst/>
                <a:latin typeface="Arial MT"/>
                <a:ea typeface="Arial MT"/>
                <a:cs typeface="Arial MT"/>
              </a:rPr>
              <a:t> </a:t>
            </a:r>
            <a:r>
              <a:rPr lang="en-US" sz="1600" spc="0" dirty="0">
                <a:effectLst/>
                <a:latin typeface="Arial MT"/>
                <a:ea typeface="Arial MT"/>
                <a:cs typeface="Arial MT"/>
              </a:rPr>
              <a:t>and</a:t>
            </a:r>
            <a:r>
              <a:rPr lang="en-US" sz="1600" spc="140" dirty="0">
                <a:effectLst/>
                <a:latin typeface="Arial MT"/>
                <a:ea typeface="Arial MT"/>
                <a:cs typeface="Arial MT"/>
              </a:rPr>
              <a:t> </a:t>
            </a:r>
            <a:r>
              <a:rPr lang="en-US" sz="1600" spc="0" dirty="0">
                <a:effectLst/>
                <a:latin typeface="Arial MT"/>
                <a:ea typeface="Arial MT"/>
                <a:cs typeface="Arial MT"/>
              </a:rPr>
              <a:t>managing</a:t>
            </a:r>
            <a:r>
              <a:rPr lang="en-US" sz="1600" spc="140" dirty="0">
                <a:effectLst/>
                <a:latin typeface="Arial MT"/>
                <a:ea typeface="Arial MT"/>
                <a:cs typeface="Arial MT"/>
              </a:rPr>
              <a:t> </a:t>
            </a:r>
            <a:r>
              <a:rPr lang="en-US" sz="1600" spc="0" dirty="0">
                <a:effectLst/>
                <a:latin typeface="Arial MT"/>
                <a:ea typeface="Arial MT"/>
                <a:cs typeface="Arial MT"/>
              </a:rPr>
              <a:t>the</a:t>
            </a:r>
            <a:r>
              <a:rPr lang="en-US" sz="1600" spc="140" dirty="0">
                <a:effectLst/>
                <a:latin typeface="Arial MT"/>
                <a:ea typeface="Arial MT"/>
                <a:cs typeface="Arial MT"/>
              </a:rPr>
              <a:t> </a:t>
            </a:r>
            <a:r>
              <a:rPr lang="en-US" sz="1600" spc="0" dirty="0">
                <a:effectLst/>
                <a:latin typeface="Arial MT"/>
                <a:ea typeface="Arial MT"/>
                <a:cs typeface="Arial MT"/>
              </a:rPr>
              <a:t>attendance</a:t>
            </a:r>
            <a:r>
              <a:rPr lang="en-US" sz="1600" spc="140" dirty="0">
                <a:effectLst/>
                <a:latin typeface="Arial MT"/>
                <a:ea typeface="Arial MT"/>
                <a:cs typeface="Arial MT"/>
              </a:rPr>
              <a:t> </a:t>
            </a:r>
            <a:r>
              <a:rPr lang="en-US" sz="1600" spc="0" dirty="0">
                <a:effectLst/>
                <a:latin typeface="Arial MT"/>
                <a:ea typeface="Arial MT"/>
                <a:cs typeface="Arial MT"/>
              </a:rPr>
              <a:t>of students and faculties in colleges.</a:t>
            </a:r>
            <a:endParaRPr lang="en-IN" sz="1600" dirty="0">
              <a:latin typeface="Arial MT"/>
              <a:ea typeface="Arial MT"/>
              <a:cs typeface="Arial MT"/>
            </a:endParaRPr>
          </a:p>
          <a:p>
            <a:pPr>
              <a:spcBef>
                <a:spcPts val="475"/>
              </a:spcBef>
            </a:pPr>
            <a:r>
              <a:rPr lang="en-US" sz="1600" spc="0" dirty="0">
                <a:effectLst/>
                <a:latin typeface="Arial MT"/>
                <a:ea typeface="Arial MT"/>
                <a:cs typeface="Arial MT"/>
              </a:rPr>
              <a:t>Reduce</a:t>
            </a:r>
            <a:r>
              <a:rPr lang="en-US" sz="1600" spc="200" dirty="0">
                <a:effectLst/>
                <a:latin typeface="Arial MT"/>
                <a:ea typeface="Arial MT"/>
                <a:cs typeface="Arial MT"/>
              </a:rPr>
              <a:t> </a:t>
            </a:r>
            <a:r>
              <a:rPr lang="en-US" sz="1600" spc="0" dirty="0">
                <a:effectLst/>
                <a:latin typeface="Arial MT"/>
                <a:ea typeface="Arial MT"/>
                <a:cs typeface="Arial MT"/>
              </a:rPr>
              <a:t>manual</a:t>
            </a:r>
            <a:r>
              <a:rPr lang="en-US" sz="1600" spc="200" dirty="0">
                <a:effectLst/>
                <a:latin typeface="Arial MT"/>
                <a:ea typeface="Arial MT"/>
                <a:cs typeface="Arial MT"/>
              </a:rPr>
              <a:t> </a:t>
            </a:r>
            <a:r>
              <a:rPr lang="en-US" sz="1600" spc="0" dirty="0">
                <a:effectLst/>
                <a:latin typeface="Arial MT"/>
                <a:ea typeface="Arial MT"/>
                <a:cs typeface="Arial MT"/>
              </a:rPr>
              <a:t>process</a:t>
            </a:r>
            <a:r>
              <a:rPr lang="en-US" sz="1600" spc="200" dirty="0">
                <a:effectLst/>
                <a:latin typeface="Arial MT"/>
                <a:ea typeface="Arial MT"/>
                <a:cs typeface="Arial MT"/>
              </a:rPr>
              <a:t> </a:t>
            </a:r>
            <a:r>
              <a:rPr lang="en-US" sz="1600" spc="0" dirty="0">
                <a:effectLst/>
                <a:latin typeface="Arial MT"/>
                <a:ea typeface="Arial MT"/>
                <a:cs typeface="Arial MT"/>
              </a:rPr>
              <a:t>errors by providing an automated and reliable attendance system that uses face recognition technology.</a:t>
            </a:r>
            <a:endParaRPr lang="en-IN" sz="1600" spc="0" dirty="0">
              <a:effectLst/>
              <a:latin typeface="Arial MT"/>
              <a:ea typeface="Arial MT"/>
              <a:cs typeface="Arial MT"/>
            </a:endParaRPr>
          </a:p>
          <a:p>
            <a:r>
              <a:rPr lang="en-US" sz="1600" dirty="0">
                <a:effectLst/>
                <a:latin typeface="Arial MT"/>
                <a:ea typeface="Arial MT"/>
                <a:cs typeface="Arial MT"/>
              </a:rPr>
              <a:t>Updating</a:t>
            </a:r>
            <a:r>
              <a:rPr lang="en-US" sz="1600" spc="-25" dirty="0">
                <a:effectLst/>
                <a:latin typeface="Arial MT"/>
                <a:ea typeface="Arial MT"/>
                <a:cs typeface="Arial MT"/>
              </a:rPr>
              <a:t> </a:t>
            </a:r>
            <a:r>
              <a:rPr lang="en-US" sz="1600" dirty="0">
                <a:effectLst/>
                <a:latin typeface="Arial MT"/>
                <a:ea typeface="Arial MT"/>
                <a:cs typeface="Arial MT"/>
              </a:rPr>
              <a:t>the</a:t>
            </a:r>
            <a:r>
              <a:rPr lang="en-US" sz="1600" spc="-10" dirty="0">
                <a:effectLst/>
                <a:latin typeface="Arial MT"/>
                <a:ea typeface="Arial MT"/>
                <a:cs typeface="Arial MT"/>
              </a:rPr>
              <a:t> </a:t>
            </a:r>
            <a:r>
              <a:rPr lang="en-US" sz="1600" dirty="0">
                <a:effectLst/>
                <a:latin typeface="Arial MT"/>
                <a:ea typeface="Arial MT"/>
                <a:cs typeface="Arial MT"/>
              </a:rPr>
              <a:t>time</a:t>
            </a:r>
            <a:r>
              <a:rPr lang="en-US" sz="1600" spc="-15" dirty="0">
                <a:effectLst/>
                <a:latin typeface="Arial MT"/>
                <a:ea typeface="Arial MT"/>
                <a:cs typeface="Arial MT"/>
              </a:rPr>
              <a:t> </a:t>
            </a:r>
            <a:r>
              <a:rPr lang="en-US" sz="1600" dirty="0">
                <a:effectLst/>
                <a:latin typeface="Arial MT"/>
                <a:ea typeface="Arial MT"/>
                <a:cs typeface="Arial MT"/>
              </a:rPr>
              <a:t>of</a:t>
            </a:r>
            <a:r>
              <a:rPr lang="en-US" sz="1600" spc="-10" dirty="0">
                <a:effectLst/>
                <a:latin typeface="Arial MT"/>
                <a:ea typeface="Arial MT"/>
                <a:cs typeface="Arial MT"/>
              </a:rPr>
              <a:t> </a:t>
            </a:r>
            <a:r>
              <a:rPr lang="en-US" sz="1600" dirty="0">
                <a:effectLst/>
                <a:latin typeface="Arial MT"/>
                <a:ea typeface="Arial MT"/>
                <a:cs typeface="Arial MT"/>
              </a:rPr>
              <a:t>attendance</a:t>
            </a:r>
            <a:r>
              <a:rPr lang="en-US" sz="1600" spc="-15" dirty="0">
                <a:effectLst/>
                <a:latin typeface="Arial MT"/>
                <a:ea typeface="Arial MT"/>
                <a:cs typeface="Arial MT"/>
              </a:rPr>
              <a:t> </a:t>
            </a:r>
            <a:r>
              <a:rPr lang="en-US" sz="1600" dirty="0">
                <a:effectLst/>
                <a:latin typeface="Arial MT"/>
                <a:ea typeface="Arial MT"/>
                <a:cs typeface="Arial MT"/>
              </a:rPr>
              <a:t>when</a:t>
            </a:r>
            <a:r>
              <a:rPr lang="en-US" sz="1600" spc="-10" dirty="0">
                <a:effectLst/>
                <a:latin typeface="Arial MT"/>
                <a:ea typeface="Arial MT"/>
                <a:cs typeface="Arial MT"/>
              </a:rPr>
              <a:t> </a:t>
            </a:r>
            <a:r>
              <a:rPr lang="en-US" sz="1600" dirty="0">
                <a:effectLst/>
                <a:latin typeface="Arial MT"/>
                <a:ea typeface="Arial MT"/>
                <a:cs typeface="Arial MT"/>
              </a:rPr>
              <a:t>a</a:t>
            </a:r>
            <a:r>
              <a:rPr lang="en-US" sz="1600" spc="-15" dirty="0">
                <a:effectLst/>
                <a:latin typeface="Arial MT"/>
                <a:ea typeface="Arial MT"/>
                <a:cs typeface="Arial MT"/>
              </a:rPr>
              <a:t> </a:t>
            </a:r>
            <a:r>
              <a:rPr lang="en-US" sz="1600" dirty="0">
                <a:effectLst/>
                <a:latin typeface="Arial MT"/>
                <a:ea typeface="Arial MT"/>
                <a:cs typeface="Arial MT"/>
              </a:rPr>
              <a:t>face</a:t>
            </a:r>
            <a:r>
              <a:rPr lang="en-US" sz="1600" spc="-10" dirty="0">
                <a:effectLst/>
                <a:latin typeface="Arial MT"/>
                <a:ea typeface="Arial MT"/>
                <a:cs typeface="Arial MT"/>
              </a:rPr>
              <a:t> </a:t>
            </a:r>
            <a:r>
              <a:rPr lang="en-US" sz="1600" dirty="0">
                <a:effectLst/>
                <a:latin typeface="Arial MT"/>
                <a:ea typeface="Arial MT"/>
                <a:cs typeface="Arial MT"/>
              </a:rPr>
              <a:t>is</a:t>
            </a:r>
            <a:r>
              <a:rPr lang="en-US" sz="1600" spc="-15" dirty="0">
                <a:effectLst/>
                <a:latin typeface="Arial MT"/>
                <a:ea typeface="Arial MT"/>
                <a:cs typeface="Arial MT"/>
              </a:rPr>
              <a:t> </a:t>
            </a:r>
            <a:r>
              <a:rPr lang="en-US" sz="1600" dirty="0">
                <a:effectLst/>
                <a:latin typeface="Arial MT"/>
                <a:ea typeface="Arial MT"/>
                <a:cs typeface="Arial MT"/>
              </a:rPr>
              <a:t>detected</a:t>
            </a:r>
            <a:r>
              <a:rPr lang="en-US" sz="1600" spc="-10" dirty="0">
                <a:effectLst/>
                <a:latin typeface="Arial MT"/>
                <a:ea typeface="Arial MT"/>
                <a:cs typeface="Arial MT"/>
              </a:rPr>
              <a:t> again</a:t>
            </a:r>
            <a:endParaRPr lang="en-IN" sz="1600" dirty="0">
              <a:effectLst/>
              <a:latin typeface="Arial MT"/>
              <a:ea typeface="Arial MT"/>
              <a:cs typeface="Arial MT"/>
            </a:endParaRPr>
          </a:p>
          <a:p>
            <a:endParaRPr lang="en-US" dirty="0"/>
          </a:p>
        </p:txBody>
      </p:sp>
    </p:spTree>
    <p:extLst>
      <p:ext uri="{BB962C8B-B14F-4D97-AF65-F5344CB8AC3E}">
        <p14:creationId xmlns:p14="http://schemas.microsoft.com/office/powerpoint/2010/main"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95A7-F28F-4795-631A-A008113F4AB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A2FD65B-6319-FA27-5B82-CD0A2314E2B9}"/>
              </a:ext>
            </a:extLst>
          </p:cNvPr>
          <p:cNvSpPr>
            <a:spLocks noGrp="1"/>
          </p:cNvSpPr>
          <p:nvPr>
            <p:ph idx="1"/>
          </p:nvPr>
        </p:nvSpPr>
        <p:spPr/>
        <p:txBody>
          <a:bodyPr>
            <a:normAutofit/>
          </a:bodyPr>
          <a:lstStyle/>
          <a:p>
            <a:pPr marL="0" indent="0">
              <a:buNone/>
            </a:pPr>
            <a:r>
              <a:rPr lang="en-US" sz="1800" b="1" i="1" u="sng" spc="-10" dirty="0">
                <a:effectLst/>
                <a:latin typeface="Arial MT"/>
                <a:ea typeface="Arial MT"/>
                <a:cs typeface="Arial MT"/>
              </a:rPr>
              <a:t> </a:t>
            </a:r>
            <a:r>
              <a:rPr lang="en-US" sz="2800" b="1" i="1" u="sng" spc="-10" dirty="0">
                <a:effectLst/>
                <a:latin typeface="Arial MT"/>
                <a:ea typeface="Arial MT"/>
                <a:cs typeface="Arial MT"/>
              </a:rPr>
              <a:t>ADVANTAGES</a:t>
            </a:r>
          </a:p>
          <a:p>
            <a:pPr indent="-228600">
              <a:buSzPts val="1300"/>
              <a:buFont typeface="Arial MT"/>
              <a:buChar char="●"/>
              <a:tabLst>
                <a:tab pos="529590" algn="l"/>
              </a:tabLst>
            </a:pPr>
            <a:r>
              <a:rPr lang="en-US" sz="2600" spc="0" dirty="0">
                <a:effectLst/>
                <a:latin typeface="Arial MT"/>
                <a:ea typeface="Arial MT"/>
                <a:cs typeface="Arial MT"/>
              </a:rPr>
              <a:t>The</a:t>
            </a:r>
            <a:r>
              <a:rPr lang="en-US" sz="2600" spc="-25" dirty="0">
                <a:effectLst/>
                <a:latin typeface="Arial MT"/>
                <a:ea typeface="Arial MT"/>
                <a:cs typeface="Arial MT"/>
              </a:rPr>
              <a:t> </a:t>
            </a:r>
            <a:r>
              <a:rPr lang="en-US" sz="2600" spc="0" dirty="0">
                <a:effectLst/>
                <a:latin typeface="Arial MT"/>
                <a:ea typeface="Arial MT"/>
                <a:cs typeface="Arial MT"/>
              </a:rPr>
              <a:t>system</a:t>
            </a:r>
            <a:r>
              <a:rPr lang="en-US" sz="2600" spc="-15" dirty="0">
                <a:effectLst/>
                <a:latin typeface="Arial MT"/>
                <a:ea typeface="Arial MT"/>
                <a:cs typeface="Arial MT"/>
              </a:rPr>
              <a:t> </a:t>
            </a:r>
            <a:r>
              <a:rPr lang="en-US" sz="2600" spc="0" dirty="0">
                <a:effectLst/>
                <a:latin typeface="Arial MT"/>
                <a:ea typeface="Arial MT"/>
                <a:cs typeface="Arial MT"/>
              </a:rPr>
              <a:t>stores</a:t>
            </a:r>
            <a:r>
              <a:rPr lang="en-US" sz="2600" spc="-15" dirty="0">
                <a:effectLst/>
                <a:latin typeface="Arial MT"/>
                <a:ea typeface="Arial MT"/>
                <a:cs typeface="Arial MT"/>
              </a:rPr>
              <a:t> </a:t>
            </a:r>
            <a:r>
              <a:rPr lang="en-US" sz="2600" spc="0" dirty="0">
                <a:effectLst/>
                <a:latin typeface="Arial MT"/>
                <a:ea typeface="Arial MT"/>
                <a:cs typeface="Arial MT"/>
              </a:rPr>
              <a:t>the</a:t>
            </a:r>
            <a:r>
              <a:rPr lang="en-US" sz="2600" spc="-15" dirty="0">
                <a:effectLst/>
                <a:latin typeface="Arial MT"/>
                <a:ea typeface="Arial MT"/>
                <a:cs typeface="Arial MT"/>
              </a:rPr>
              <a:t> </a:t>
            </a:r>
            <a:r>
              <a:rPr lang="en-US" sz="2600" spc="0" dirty="0">
                <a:effectLst/>
                <a:latin typeface="Arial MT"/>
                <a:ea typeface="Arial MT"/>
                <a:cs typeface="Arial MT"/>
              </a:rPr>
              <a:t>faces</a:t>
            </a:r>
            <a:r>
              <a:rPr lang="en-US" sz="2600" spc="-15" dirty="0">
                <a:effectLst/>
                <a:latin typeface="Arial MT"/>
                <a:ea typeface="Arial MT"/>
                <a:cs typeface="Arial MT"/>
              </a:rPr>
              <a:t> </a:t>
            </a:r>
            <a:r>
              <a:rPr lang="en-US" sz="2600" spc="0" dirty="0">
                <a:effectLst/>
                <a:latin typeface="Arial MT"/>
                <a:ea typeface="Arial MT"/>
                <a:cs typeface="Arial MT"/>
              </a:rPr>
              <a:t>that</a:t>
            </a:r>
            <a:r>
              <a:rPr lang="en-US" sz="2600" spc="-15" dirty="0">
                <a:effectLst/>
                <a:latin typeface="Arial MT"/>
                <a:ea typeface="Arial MT"/>
                <a:cs typeface="Arial MT"/>
              </a:rPr>
              <a:t> </a:t>
            </a:r>
            <a:r>
              <a:rPr lang="en-US" sz="2600" spc="0" dirty="0">
                <a:effectLst/>
                <a:latin typeface="Arial MT"/>
                <a:ea typeface="Arial MT"/>
                <a:cs typeface="Arial MT"/>
              </a:rPr>
              <a:t>are</a:t>
            </a:r>
            <a:r>
              <a:rPr lang="en-US" sz="2600" spc="-15" dirty="0">
                <a:effectLst/>
                <a:latin typeface="Arial MT"/>
                <a:ea typeface="Arial MT"/>
                <a:cs typeface="Arial MT"/>
              </a:rPr>
              <a:t> </a:t>
            </a:r>
            <a:r>
              <a:rPr lang="en-US" sz="2600" spc="0" dirty="0">
                <a:effectLst/>
                <a:latin typeface="Arial MT"/>
                <a:ea typeface="Arial MT"/>
                <a:cs typeface="Arial MT"/>
              </a:rPr>
              <a:t>detected</a:t>
            </a:r>
            <a:r>
              <a:rPr lang="en-US" sz="2600" spc="-15" dirty="0">
                <a:effectLst/>
                <a:latin typeface="Arial MT"/>
                <a:ea typeface="Arial MT"/>
                <a:cs typeface="Arial MT"/>
              </a:rPr>
              <a:t> </a:t>
            </a:r>
            <a:r>
              <a:rPr lang="en-US" sz="2600" spc="0" dirty="0">
                <a:effectLst/>
                <a:latin typeface="Arial MT"/>
                <a:ea typeface="Arial MT"/>
                <a:cs typeface="Arial MT"/>
              </a:rPr>
              <a:t>and</a:t>
            </a:r>
            <a:r>
              <a:rPr lang="en-US" sz="2600" spc="-15" dirty="0">
                <a:effectLst/>
                <a:latin typeface="Arial MT"/>
                <a:ea typeface="Arial MT"/>
                <a:cs typeface="Arial MT"/>
              </a:rPr>
              <a:t> </a:t>
            </a:r>
            <a:r>
              <a:rPr lang="en-US" sz="2600" spc="0" dirty="0">
                <a:effectLst/>
                <a:latin typeface="Arial MT"/>
                <a:ea typeface="Arial MT"/>
                <a:cs typeface="Arial MT"/>
              </a:rPr>
              <a:t>automatically</a:t>
            </a:r>
            <a:r>
              <a:rPr lang="en-US" sz="2600" spc="-15" dirty="0">
                <a:effectLst/>
                <a:latin typeface="Arial MT"/>
                <a:ea typeface="Arial MT"/>
                <a:cs typeface="Arial MT"/>
              </a:rPr>
              <a:t> </a:t>
            </a:r>
            <a:r>
              <a:rPr lang="en-US" sz="2600" spc="0" dirty="0">
                <a:effectLst/>
                <a:latin typeface="Arial MT"/>
                <a:ea typeface="Arial MT"/>
                <a:cs typeface="Arial MT"/>
              </a:rPr>
              <a:t>marks</a:t>
            </a:r>
            <a:r>
              <a:rPr lang="en-US" sz="2600" spc="-15" dirty="0">
                <a:effectLst/>
                <a:latin typeface="Arial MT"/>
                <a:ea typeface="Arial MT"/>
                <a:cs typeface="Arial MT"/>
              </a:rPr>
              <a:t> </a:t>
            </a:r>
            <a:r>
              <a:rPr lang="en-US" sz="2600" spc="-10" dirty="0">
                <a:effectLst/>
                <a:latin typeface="Arial MT"/>
                <a:ea typeface="Arial MT"/>
                <a:cs typeface="Arial MT"/>
              </a:rPr>
              <a:t>attendance.</a:t>
            </a:r>
            <a:endParaRPr lang="en-IN" sz="2600" spc="0" dirty="0">
              <a:effectLst/>
              <a:latin typeface="Arial MT"/>
              <a:ea typeface="Arial MT"/>
              <a:cs typeface="Arial MT"/>
            </a:endParaRPr>
          </a:p>
          <a:p>
            <a:pPr indent="-228600">
              <a:spcBef>
                <a:spcPts val="305"/>
              </a:spcBef>
              <a:buSzPts val="1300"/>
              <a:buFont typeface="Arial MT"/>
              <a:buChar char="●"/>
              <a:tabLst>
                <a:tab pos="529590" algn="l"/>
              </a:tabLst>
            </a:pPr>
            <a:r>
              <a:rPr lang="en-US" sz="2600" spc="-10" dirty="0">
                <a:effectLst/>
                <a:latin typeface="Arial MT"/>
                <a:ea typeface="Arial MT"/>
                <a:cs typeface="Arial MT"/>
              </a:rPr>
              <a:t>Convenient.</a:t>
            </a:r>
            <a:endParaRPr lang="en-IN" sz="2600" spc="0" dirty="0">
              <a:effectLst/>
              <a:latin typeface="Arial MT"/>
              <a:ea typeface="Arial MT"/>
              <a:cs typeface="Arial MT"/>
            </a:endParaRPr>
          </a:p>
          <a:p>
            <a:pPr indent="-228600">
              <a:spcBef>
                <a:spcPts val="310"/>
              </a:spcBef>
              <a:buSzPts val="1300"/>
              <a:buFont typeface="Arial MT"/>
              <a:buChar char="●"/>
              <a:tabLst>
                <a:tab pos="529590" algn="l"/>
              </a:tabLst>
            </a:pPr>
            <a:r>
              <a:rPr lang="en-US" sz="2600" spc="0" dirty="0">
                <a:effectLst/>
                <a:latin typeface="Arial MT"/>
                <a:ea typeface="Arial MT"/>
                <a:cs typeface="Arial MT"/>
              </a:rPr>
              <a:t>Manipulate</a:t>
            </a:r>
            <a:r>
              <a:rPr lang="en-US" sz="2600" spc="-25" dirty="0">
                <a:effectLst/>
                <a:latin typeface="Arial MT"/>
                <a:ea typeface="Arial MT"/>
                <a:cs typeface="Arial MT"/>
              </a:rPr>
              <a:t> </a:t>
            </a:r>
            <a:r>
              <a:rPr lang="en-US" sz="2600" spc="0" dirty="0">
                <a:effectLst/>
                <a:latin typeface="Arial MT"/>
                <a:ea typeface="Arial MT"/>
                <a:cs typeface="Arial MT"/>
              </a:rPr>
              <a:t>and</a:t>
            </a:r>
            <a:r>
              <a:rPr lang="en-US" sz="2600" spc="-15" dirty="0">
                <a:effectLst/>
                <a:latin typeface="Arial MT"/>
                <a:ea typeface="Arial MT"/>
                <a:cs typeface="Arial MT"/>
              </a:rPr>
              <a:t> </a:t>
            </a:r>
            <a:r>
              <a:rPr lang="en-US" sz="2600" spc="0" dirty="0">
                <a:effectLst/>
                <a:latin typeface="Arial MT"/>
                <a:ea typeface="Arial MT"/>
                <a:cs typeface="Arial MT"/>
              </a:rPr>
              <a:t>recognize</a:t>
            </a:r>
            <a:r>
              <a:rPr lang="en-US" sz="2600" spc="-15" dirty="0">
                <a:effectLst/>
                <a:latin typeface="Arial MT"/>
                <a:ea typeface="Arial MT"/>
                <a:cs typeface="Arial MT"/>
              </a:rPr>
              <a:t> </a:t>
            </a:r>
            <a:r>
              <a:rPr lang="en-US" sz="2600" spc="0" dirty="0">
                <a:effectLst/>
                <a:latin typeface="Arial MT"/>
                <a:ea typeface="Arial MT"/>
                <a:cs typeface="Arial MT"/>
              </a:rPr>
              <a:t>the</a:t>
            </a:r>
            <a:r>
              <a:rPr lang="en-US" sz="2600" spc="-15" dirty="0">
                <a:effectLst/>
                <a:latin typeface="Arial MT"/>
                <a:ea typeface="Arial MT"/>
                <a:cs typeface="Arial MT"/>
              </a:rPr>
              <a:t> </a:t>
            </a:r>
            <a:r>
              <a:rPr lang="en-US" sz="2600" spc="0" dirty="0">
                <a:effectLst/>
                <a:latin typeface="Arial MT"/>
                <a:ea typeface="Arial MT"/>
                <a:cs typeface="Arial MT"/>
              </a:rPr>
              <a:t>faces</a:t>
            </a:r>
            <a:r>
              <a:rPr lang="en-US" sz="2600" spc="-10" dirty="0">
                <a:effectLst/>
                <a:latin typeface="Arial MT"/>
                <a:ea typeface="Arial MT"/>
                <a:cs typeface="Arial MT"/>
              </a:rPr>
              <a:t> </a:t>
            </a:r>
            <a:r>
              <a:rPr lang="en-US" sz="2600" spc="0" dirty="0">
                <a:effectLst/>
                <a:latin typeface="Arial MT"/>
                <a:ea typeface="Arial MT"/>
                <a:cs typeface="Arial MT"/>
              </a:rPr>
              <a:t>in</a:t>
            </a:r>
            <a:r>
              <a:rPr lang="en-US" sz="2600" spc="-15" dirty="0">
                <a:effectLst/>
                <a:latin typeface="Arial MT"/>
                <a:ea typeface="Arial MT"/>
                <a:cs typeface="Arial MT"/>
              </a:rPr>
              <a:t> </a:t>
            </a:r>
            <a:r>
              <a:rPr lang="en-US" sz="2600" spc="0" dirty="0">
                <a:effectLst/>
                <a:latin typeface="Arial MT"/>
                <a:ea typeface="Arial MT"/>
                <a:cs typeface="Arial MT"/>
              </a:rPr>
              <a:t>real-time</a:t>
            </a:r>
            <a:r>
              <a:rPr lang="en-US" sz="2600" spc="-15" dirty="0">
                <a:effectLst/>
                <a:latin typeface="Arial MT"/>
                <a:ea typeface="Arial MT"/>
                <a:cs typeface="Arial MT"/>
              </a:rPr>
              <a:t> </a:t>
            </a:r>
            <a:r>
              <a:rPr lang="en-US" sz="2600" spc="0" dirty="0">
                <a:effectLst/>
                <a:latin typeface="Arial MT"/>
                <a:ea typeface="Arial MT"/>
                <a:cs typeface="Arial MT"/>
              </a:rPr>
              <a:t>using</a:t>
            </a:r>
            <a:r>
              <a:rPr lang="en-US" sz="2600" spc="-15" dirty="0">
                <a:effectLst/>
                <a:latin typeface="Arial MT"/>
                <a:ea typeface="Arial MT"/>
                <a:cs typeface="Arial MT"/>
              </a:rPr>
              <a:t> </a:t>
            </a:r>
            <a:r>
              <a:rPr lang="en-US" sz="2600" spc="0" dirty="0">
                <a:effectLst/>
                <a:latin typeface="Arial MT"/>
                <a:ea typeface="Arial MT"/>
                <a:cs typeface="Arial MT"/>
              </a:rPr>
              <a:t>live</a:t>
            </a:r>
            <a:r>
              <a:rPr lang="en-US" sz="2600" spc="-15" dirty="0">
                <a:effectLst/>
                <a:latin typeface="Arial MT"/>
                <a:ea typeface="Arial MT"/>
                <a:cs typeface="Arial MT"/>
              </a:rPr>
              <a:t> </a:t>
            </a:r>
            <a:r>
              <a:rPr lang="en-US" sz="2600" spc="0" dirty="0">
                <a:effectLst/>
                <a:latin typeface="Arial MT"/>
                <a:ea typeface="Arial MT"/>
                <a:cs typeface="Arial MT"/>
              </a:rPr>
              <a:t>video</a:t>
            </a:r>
            <a:r>
              <a:rPr lang="en-US" sz="2600" spc="-10" dirty="0">
                <a:effectLst/>
                <a:latin typeface="Arial MT"/>
                <a:ea typeface="Arial MT"/>
                <a:cs typeface="Arial MT"/>
              </a:rPr>
              <a:t> data.</a:t>
            </a:r>
            <a:endParaRPr lang="en-IN" sz="2600" spc="0" dirty="0">
              <a:effectLst/>
              <a:latin typeface="Arial MT"/>
              <a:ea typeface="Arial MT"/>
              <a:cs typeface="Arial MT"/>
            </a:endParaRPr>
          </a:p>
          <a:p>
            <a:pPr indent="-228600">
              <a:spcBef>
                <a:spcPts val="305"/>
              </a:spcBef>
              <a:buSzPts val="1300"/>
              <a:buFont typeface="Arial MT"/>
              <a:buChar char="●"/>
              <a:tabLst>
                <a:tab pos="529590" algn="l"/>
              </a:tabLst>
            </a:pPr>
            <a:r>
              <a:rPr lang="en-US" sz="2600" spc="0" dirty="0">
                <a:effectLst/>
                <a:latin typeface="Arial MT"/>
                <a:ea typeface="Arial MT"/>
                <a:cs typeface="Arial MT"/>
              </a:rPr>
              <a:t>Multiple</a:t>
            </a:r>
            <a:r>
              <a:rPr lang="en-US" sz="2600" spc="-15" dirty="0">
                <a:effectLst/>
                <a:latin typeface="Arial MT"/>
                <a:ea typeface="Arial MT"/>
                <a:cs typeface="Arial MT"/>
              </a:rPr>
              <a:t> </a:t>
            </a:r>
            <a:r>
              <a:rPr lang="en-US" sz="2600" spc="0" dirty="0">
                <a:effectLst/>
                <a:latin typeface="Arial MT"/>
                <a:ea typeface="Arial MT"/>
                <a:cs typeface="Arial MT"/>
              </a:rPr>
              <a:t>face</a:t>
            </a:r>
            <a:r>
              <a:rPr lang="en-US" sz="2600" spc="-10" dirty="0">
                <a:effectLst/>
                <a:latin typeface="Arial MT"/>
                <a:ea typeface="Arial MT"/>
                <a:cs typeface="Arial MT"/>
              </a:rPr>
              <a:t> detection.</a:t>
            </a:r>
            <a:endParaRPr lang="en-IN" sz="2600" spc="0" dirty="0">
              <a:effectLst/>
              <a:latin typeface="Arial MT"/>
              <a:ea typeface="Arial MT"/>
              <a:cs typeface="Arial MT"/>
            </a:endParaRPr>
          </a:p>
          <a:p>
            <a:pPr indent="-228600">
              <a:spcBef>
                <a:spcPts val="305"/>
              </a:spcBef>
              <a:buSzPts val="1300"/>
              <a:buFont typeface="Arial MT"/>
              <a:buChar char="●"/>
              <a:tabLst>
                <a:tab pos="529590" algn="l"/>
              </a:tabLst>
            </a:pPr>
            <a:r>
              <a:rPr lang="en-US" sz="2600" spc="0" dirty="0">
                <a:effectLst/>
                <a:latin typeface="Arial MT"/>
                <a:ea typeface="Arial MT"/>
                <a:cs typeface="Arial MT"/>
              </a:rPr>
              <a:t>Multipurpose</a:t>
            </a:r>
            <a:r>
              <a:rPr lang="en-US" sz="2600" spc="-35" dirty="0">
                <a:effectLst/>
                <a:latin typeface="Arial MT"/>
                <a:ea typeface="Arial MT"/>
                <a:cs typeface="Arial MT"/>
              </a:rPr>
              <a:t> </a:t>
            </a:r>
            <a:r>
              <a:rPr lang="en-US" sz="2600" spc="-10" dirty="0">
                <a:effectLst/>
                <a:latin typeface="Arial MT"/>
                <a:ea typeface="Arial MT"/>
                <a:cs typeface="Arial MT"/>
              </a:rPr>
              <a:t>software.</a:t>
            </a:r>
            <a:endParaRPr lang="en-IN" sz="2600" spc="0" dirty="0">
              <a:effectLst/>
              <a:latin typeface="Arial MT"/>
              <a:ea typeface="Arial MT"/>
              <a:cs typeface="Arial MT"/>
            </a:endParaRPr>
          </a:p>
          <a:p>
            <a:pPr indent="-228600">
              <a:spcBef>
                <a:spcPts val="305"/>
              </a:spcBef>
              <a:buSzPts val="1300"/>
              <a:buFont typeface="Arial MT"/>
              <a:buChar char="●"/>
              <a:tabLst>
                <a:tab pos="529590" algn="l"/>
              </a:tabLst>
            </a:pPr>
            <a:r>
              <a:rPr lang="en-US" sz="2600" spc="0" dirty="0">
                <a:effectLst/>
                <a:latin typeface="Arial MT"/>
                <a:ea typeface="Arial MT"/>
                <a:cs typeface="Arial MT"/>
              </a:rPr>
              <a:t>Can</a:t>
            </a:r>
            <a:r>
              <a:rPr lang="en-US" sz="2600" spc="-20" dirty="0">
                <a:effectLst/>
                <a:latin typeface="Arial MT"/>
                <a:ea typeface="Arial MT"/>
                <a:cs typeface="Arial MT"/>
              </a:rPr>
              <a:t> </a:t>
            </a:r>
            <a:r>
              <a:rPr lang="en-US" sz="2600" spc="0" dirty="0">
                <a:effectLst/>
                <a:latin typeface="Arial MT"/>
                <a:ea typeface="Arial MT"/>
                <a:cs typeface="Arial MT"/>
              </a:rPr>
              <a:t>be</a:t>
            </a:r>
            <a:r>
              <a:rPr lang="en-US" sz="2600" spc="-15" dirty="0">
                <a:effectLst/>
                <a:latin typeface="Arial MT"/>
                <a:ea typeface="Arial MT"/>
                <a:cs typeface="Arial MT"/>
              </a:rPr>
              <a:t> </a:t>
            </a:r>
            <a:r>
              <a:rPr lang="en-US" sz="2600" spc="0" dirty="0">
                <a:effectLst/>
                <a:latin typeface="Arial MT"/>
                <a:ea typeface="Arial MT"/>
                <a:cs typeface="Arial MT"/>
              </a:rPr>
              <a:t>used</a:t>
            </a:r>
            <a:r>
              <a:rPr lang="en-US" sz="2600" spc="-15" dirty="0">
                <a:effectLst/>
                <a:latin typeface="Arial MT"/>
                <a:ea typeface="Arial MT"/>
                <a:cs typeface="Arial MT"/>
              </a:rPr>
              <a:t> </a:t>
            </a:r>
            <a:r>
              <a:rPr lang="en-US" sz="2600" spc="0" dirty="0">
                <a:effectLst/>
                <a:latin typeface="Arial MT"/>
                <a:ea typeface="Arial MT"/>
                <a:cs typeface="Arial MT"/>
              </a:rPr>
              <a:t>in</a:t>
            </a:r>
            <a:r>
              <a:rPr lang="en-US" sz="2600" spc="-15" dirty="0">
                <a:effectLst/>
                <a:latin typeface="Arial MT"/>
                <a:ea typeface="Arial MT"/>
                <a:cs typeface="Arial MT"/>
              </a:rPr>
              <a:t> </a:t>
            </a:r>
            <a:r>
              <a:rPr lang="en-US" sz="2600" spc="0" dirty="0">
                <a:effectLst/>
                <a:latin typeface="Arial MT"/>
                <a:ea typeface="Arial MT"/>
                <a:cs typeface="Arial MT"/>
              </a:rPr>
              <a:t>different</a:t>
            </a:r>
            <a:r>
              <a:rPr lang="en-US" sz="2600" spc="-15" dirty="0">
                <a:effectLst/>
                <a:latin typeface="Arial MT"/>
                <a:ea typeface="Arial MT"/>
                <a:cs typeface="Arial MT"/>
              </a:rPr>
              <a:t> </a:t>
            </a:r>
            <a:r>
              <a:rPr lang="en-US" sz="2600" spc="0" dirty="0">
                <a:effectLst/>
                <a:latin typeface="Arial MT"/>
                <a:ea typeface="Arial MT"/>
                <a:cs typeface="Arial MT"/>
              </a:rPr>
              <a:t>places,</a:t>
            </a:r>
            <a:r>
              <a:rPr lang="en-US" sz="2600" spc="-15" dirty="0">
                <a:effectLst/>
                <a:latin typeface="Arial MT"/>
                <a:ea typeface="Arial MT"/>
                <a:cs typeface="Arial MT"/>
              </a:rPr>
              <a:t> </a:t>
            </a:r>
            <a:r>
              <a:rPr lang="en-US" sz="2600" spc="0" dirty="0">
                <a:effectLst/>
                <a:latin typeface="Arial MT"/>
                <a:ea typeface="Arial MT"/>
                <a:cs typeface="Arial MT"/>
              </a:rPr>
              <a:t>like</a:t>
            </a:r>
            <a:r>
              <a:rPr lang="en-US" sz="2600" spc="-15" dirty="0">
                <a:effectLst/>
                <a:latin typeface="Arial MT"/>
                <a:ea typeface="Arial MT"/>
                <a:cs typeface="Arial MT"/>
              </a:rPr>
              <a:t> </a:t>
            </a:r>
            <a:r>
              <a:rPr lang="en-US" sz="2600" spc="0" dirty="0">
                <a:effectLst/>
                <a:latin typeface="Arial MT"/>
                <a:ea typeface="Arial MT"/>
                <a:cs typeface="Arial MT"/>
              </a:rPr>
              <a:t>classrooms,</a:t>
            </a:r>
            <a:r>
              <a:rPr lang="en-US" sz="2600" spc="-15" dirty="0">
                <a:effectLst/>
                <a:latin typeface="Arial MT"/>
                <a:ea typeface="Arial MT"/>
                <a:cs typeface="Arial MT"/>
              </a:rPr>
              <a:t> </a:t>
            </a:r>
            <a:r>
              <a:rPr lang="en-US" sz="2600" spc="0" dirty="0">
                <a:effectLst/>
                <a:latin typeface="Arial MT"/>
                <a:ea typeface="Arial MT"/>
                <a:cs typeface="Arial MT"/>
              </a:rPr>
              <a:t>offices,</a:t>
            </a:r>
            <a:r>
              <a:rPr lang="en-US" sz="2600" spc="-15" dirty="0">
                <a:effectLst/>
                <a:latin typeface="Arial MT"/>
                <a:ea typeface="Arial MT"/>
                <a:cs typeface="Arial MT"/>
              </a:rPr>
              <a:t> </a:t>
            </a:r>
            <a:r>
              <a:rPr lang="en-US" sz="2600" spc="-20" dirty="0">
                <a:effectLst/>
                <a:latin typeface="Arial MT"/>
                <a:ea typeface="Arial MT"/>
                <a:cs typeface="Arial MT"/>
              </a:rPr>
              <a:t>etc.</a:t>
            </a:r>
            <a:endParaRPr lang="en-IN" sz="2600" spc="0" dirty="0">
              <a:effectLst/>
              <a:latin typeface="Arial MT"/>
              <a:ea typeface="Arial MT"/>
              <a:cs typeface="Arial MT"/>
            </a:endParaRPr>
          </a:p>
          <a:p>
            <a:pPr marL="0" indent="0">
              <a:buNone/>
            </a:pPr>
            <a:endParaRPr lang="en-US" sz="2000" b="1" i="1" u="sng" spc="-10" dirty="0">
              <a:effectLst/>
              <a:latin typeface="Arial MT"/>
              <a:ea typeface="Arial MT"/>
              <a:cs typeface="Arial MT"/>
            </a:endParaRPr>
          </a:p>
        </p:txBody>
      </p:sp>
      <p:sp>
        <p:nvSpPr>
          <p:cNvPr id="4" name="Date Placeholder 3">
            <a:extLst>
              <a:ext uri="{FF2B5EF4-FFF2-40B4-BE49-F238E27FC236}">
                <a16:creationId xmlns:a16="http://schemas.microsoft.com/office/drawing/2014/main" id="{2511D235-8D69-AC77-8BAF-EC49666738E4}"/>
              </a:ext>
            </a:extLst>
          </p:cNvPr>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a:extLst>
              <a:ext uri="{FF2B5EF4-FFF2-40B4-BE49-F238E27FC236}">
                <a16:creationId xmlns:a16="http://schemas.microsoft.com/office/drawing/2014/main" id="{BBC88B76-7115-8AA2-4AF8-8B259B0C880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1ACF9C0-8136-84D8-A37D-E76A3AD92825}"/>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294149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dirty="0"/>
              <a:t>ABSTRACT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18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
        <p:nvSpPr>
          <p:cNvPr id="3" name="Rectangle 1">
            <a:extLst>
              <a:ext uri="{FF2B5EF4-FFF2-40B4-BE49-F238E27FC236}">
                <a16:creationId xmlns:a16="http://schemas.microsoft.com/office/drawing/2014/main" id="{7B803DFD-0D27-01B0-07F7-701AAED17A02}"/>
              </a:ext>
            </a:extLst>
          </p:cNvPr>
          <p:cNvSpPr>
            <a:spLocks noGrp="1" noChangeArrowheads="1"/>
          </p:cNvSpPr>
          <p:nvPr>
            <p:ph idx="1"/>
          </p:nvPr>
        </p:nvSpPr>
        <p:spPr bwMode="auto">
          <a:xfrm>
            <a:off x="457201" y="1388864"/>
            <a:ext cx="82296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Algorithm Used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Haar</a:t>
            </a:r>
            <a:r>
              <a:rPr kumimoji="0" lang="en-US" altLang="en-US" sz="1600" b="0" i="0" u="none" strike="noStrike" cap="none" normalizeH="0" baseline="0" dirty="0">
                <a:ln>
                  <a:noFill/>
                </a:ln>
                <a:solidFill>
                  <a:schemeClr val="tx1"/>
                </a:solidFill>
                <a:effectLst/>
                <a:latin typeface="Arial" panose="020B0604020202020204" pitchFamily="34" charset="0"/>
              </a:rPr>
              <a:t> Cascade Frontal Face Algorithm is used for face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Detection</a:t>
            </a:r>
            <a:r>
              <a:rPr kumimoji="0" lang="en-US" altLang="en-US" sz="1600" b="0" i="0" u="none" strike="noStrike" cap="none" normalizeH="0" baseline="0" dirty="0">
                <a:ln>
                  <a:noFill/>
                </a:ln>
                <a:solidFill>
                  <a:schemeClr val="tx1"/>
                </a:solidFill>
                <a:effectLst/>
                <a:latin typeface="Arial" panose="020B0604020202020204" pitchFamily="34" charset="0"/>
              </a:rPr>
              <a:t>: The system detects human faces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Creation</a:t>
            </a:r>
            <a:r>
              <a:rPr kumimoji="0" lang="en-US" altLang="en-US" sz="1600" b="0" i="0" u="none" strike="noStrike" cap="none" normalizeH="0" baseline="0" dirty="0">
                <a:ln>
                  <a:noFill/>
                </a:ln>
                <a:solidFill>
                  <a:schemeClr val="tx1"/>
                </a:solidFill>
                <a:effectLst/>
                <a:latin typeface="Arial" panose="020B0604020202020204" pitchFamily="34" charset="0"/>
              </a:rPr>
              <a:t>: It captures images of individuals' faces to create a dataset for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Stored Dataset</a:t>
            </a:r>
            <a:r>
              <a:rPr kumimoji="0" lang="en-US" altLang="en-US" sz="1600" b="0" i="0" u="none" strike="noStrike" cap="none" normalizeH="0" baseline="0" dirty="0">
                <a:ln>
                  <a:noFill/>
                </a:ln>
                <a:solidFill>
                  <a:schemeClr val="tx1"/>
                </a:solidFill>
                <a:effectLst/>
                <a:latin typeface="Arial" panose="020B0604020202020204" pitchFamily="34" charset="0"/>
              </a:rPr>
              <a:t>: The dataset is stored for future reference to identify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Live Video Feed</a:t>
            </a:r>
            <a:r>
              <a:rPr kumimoji="0" lang="en-US" altLang="en-US" sz="1600" b="0" i="0" u="none" strike="noStrike" cap="none" normalizeH="0" baseline="0" dirty="0">
                <a:ln>
                  <a:noFill/>
                </a:ln>
                <a:solidFill>
                  <a:schemeClr val="tx1"/>
                </a:solidFill>
                <a:effectLst/>
                <a:latin typeface="Arial" panose="020B0604020202020204" pitchFamily="34" charset="0"/>
              </a:rPr>
              <a:t>: The system cross-checks faces from a live feed with the stored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Automated Logging</a:t>
            </a:r>
            <a:r>
              <a:rPr kumimoji="0" lang="en-US" altLang="en-US" sz="1600" b="0" i="0" u="none" strike="noStrike" cap="none" normalizeH="0" baseline="0" dirty="0">
                <a:ln>
                  <a:noFill/>
                </a:ln>
                <a:solidFill>
                  <a:schemeClr val="tx1"/>
                </a:solidFill>
                <a:effectLst/>
                <a:latin typeface="Arial" panose="020B0604020202020204" pitchFamily="34" charset="0"/>
              </a:rPr>
              <a:t>: Identified individuals' names, along with time and date, are logged into an Excel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Fully Automated</a:t>
            </a:r>
            <a:r>
              <a:rPr kumimoji="0" lang="en-US" altLang="en-US" sz="1600" b="0" i="0" u="none" strike="noStrike" cap="none" normalizeH="0" baseline="0" dirty="0">
                <a:ln>
                  <a:noFill/>
                </a:ln>
                <a:solidFill>
                  <a:schemeClr val="tx1"/>
                </a:solidFill>
                <a:effectLst/>
                <a:latin typeface="Arial" panose="020B0604020202020204" pitchFamily="34" charset="0"/>
              </a:rPr>
              <a:t>: The process eliminates manual attendance methods like sign-in sheets or roll calls.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Time and Error Efficiency</a:t>
            </a:r>
            <a:r>
              <a:rPr kumimoji="0" lang="en-US" altLang="en-US" sz="1600" b="0" i="0" u="none" strike="noStrike" cap="none" normalizeH="0" baseline="0" dirty="0">
                <a:ln>
                  <a:noFill/>
                </a:ln>
                <a:solidFill>
                  <a:schemeClr val="tx1"/>
                </a:solidFill>
                <a:effectLst/>
                <a:latin typeface="Arial" panose="020B0604020202020204" pitchFamily="34" charset="0"/>
              </a:rPr>
              <a:t>: It streamlines attendance tracking, saving time and reducing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Analysis with Pandas</a:t>
            </a:r>
            <a:r>
              <a:rPr kumimoji="0" lang="en-US" altLang="en-US" sz="1600" b="0" i="0" u="none" strike="noStrike" cap="none" normalizeH="0" baseline="0" dirty="0">
                <a:ln>
                  <a:noFill/>
                </a:ln>
                <a:solidFill>
                  <a:schemeClr val="tx1"/>
                </a:solidFill>
                <a:effectLst/>
                <a:latin typeface="Arial" panose="020B0604020202020204" pitchFamily="34" charset="0"/>
              </a:rPr>
              <a:t>: Attendance data can be loaded and analyzed using Python’s Pandas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Attendance Analytics</a:t>
            </a:r>
            <a:r>
              <a:rPr kumimoji="0" lang="en-US" altLang="en-US" sz="1600" b="0" i="0" u="none" strike="noStrike" cap="none" normalizeH="0" baseline="0" dirty="0">
                <a:ln>
                  <a:noFill/>
                </a:ln>
                <a:solidFill>
                  <a:schemeClr val="tx1"/>
                </a:solidFill>
                <a:effectLst/>
                <a:latin typeface="Arial" panose="020B0604020202020204" pitchFamily="34" charset="0"/>
              </a:rPr>
              <a:t>: Example commands like </a:t>
            </a:r>
            <a:r>
              <a:rPr kumimoji="0" lang="en-US" altLang="en-US" sz="1600" b="0" i="0" u="none" strike="noStrike" cap="none" normalizeH="0" baseline="0" dirty="0" err="1">
                <a:ln>
                  <a:noFill/>
                </a:ln>
                <a:solidFill>
                  <a:schemeClr val="tx1"/>
                </a:solidFill>
                <a:effectLst/>
                <a:latin typeface="Arial Unicode MS"/>
              </a:rPr>
              <a:t>df.groupby</a:t>
            </a:r>
            <a:r>
              <a:rPr kumimoji="0" lang="en-US" altLang="en-US" sz="1600" b="0" i="0" u="none" strike="noStrike" cap="none" normalizeH="0" baseline="0" dirty="0">
                <a:ln>
                  <a:noFill/>
                </a:ln>
                <a:solidFill>
                  <a:schemeClr val="tx1"/>
                </a:solidFill>
                <a:effectLst/>
                <a:latin typeface="Arial Unicode MS"/>
              </a:rPr>
              <a:t>('Name').count()</a:t>
            </a:r>
            <a:r>
              <a:rPr kumimoji="0" lang="en-US" altLang="en-US" sz="1600" b="0" i="0" u="none" strike="noStrike" cap="none" normalizeH="0" baseline="0" dirty="0">
                <a:ln>
                  <a:noFill/>
                </a:ln>
                <a:solidFill>
                  <a:schemeClr val="tx1"/>
                </a:solidFill>
                <a:effectLst/>
              </a:rPr>
              <a:t> allow analysis of attendance patterns</a:t>
            </a:r>
            <a:r>
              <a:rPr kumimoji="0" lang="en-US" altLang="en-US" sz="6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55961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OBJECTIVE</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18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dirty="0"/>
          </a:p>
        </p:txBody>
      </p:sp>
      <p:sp>
        <p:nvSpPr>
          <p:cNvPr id="7" name="Content Placeholder 6"/>
          <p:cNvSpPr>
            <a:spLocks noGrp="1"/>
          </p:cNvSpPr>
          <p:nvPr>
            <p:ph idx="1"/>
          </p:nvPr>
        </p:nvSpPr>
        <p:spPr/>
        <p:txBody>
          <a:bodyPr>
            <a:normAutofit fontScale="47500" lnSpcReduction="20000"/>
          </a:bodyPr>
          <a:lstStyle/>
          <a:p>
            <a:r>
              <a:rPr lang="en-US" dirty="0"/>
              <a:t>Here are some key objectives for a smart attendance system using face recognition:</a:t>
            </a:r>
          </a:p>
          <a:p>
            <a:pPr>
              <a:buFont typeface="+mj-lt"/>
              <a:buAutoNum type="arabicPeriod"/>
            </a:pPr>
            <a:r>
              <a:rPr lang="en-US" b="1" dirty="0"/>
              <a:t>Automated Attendance Tracking</a:t>
            </a:r>
            <a:r>
              <a:rPr lang="en-US" dirty="0"/>
              <a:t>: To streamline the attendance process by automatically recording student or employee attendance through facial recognition, reducing manual effort and errors.</a:t>
            </a:r>
          </a:p>
          <a:p>
            <a:pPr>
              <a:buFont typeface="+mj-lt"/>
              <a:buAutoNum type="arabicPeriod"/>
            </a:pPr>
            <a:r>
              <a:rPr lang="en-US" b="1" dirty="0"/>
              <a:t>Real-time Monitoring</a:t>
            </a:r>
            <a:r>
              <a:rPr lang="en-US" dirty="0"/>
              <a:t>: To provide real-time attendance updates, allowing instructors or managers to monitor attendance as it happens.</a:t>
            </a:r>
          </a:p>
          <a:p>
            <a:pPr>
              <a:buFont typeface="+mj-lt"/>
              <a:buAutoNum type="arabicPeriod"/>
            </a:pPr>
            <a:r>
              <a:rPr lang="en-US" b="1" dirty="0"/>
              <a:t>Enhanced Security</a:t>
            </a:r>
            <a:r>
              <a:rPr lang="en-US" dirty="0"/>
              <a:t>: To improve security by ensuring that only authorized individuals are recognized and marked present, thereby preventing proxy attendance.</a:t>
            </a:r>
          </a:p>
          <a:p>
            <a:pPr>
              <a:buFont typeface="+mj-lt"/>
              <a:buAutoNum type="arabicPeriod"/>
            </a:pPr>
            <a:r>
              <a:rPr lang="en-US" b="1" dirty="0"/>
              <a:t>User-Friendly Interface</a:t>
            </a:r>
            <a:r>
              <a:rPr lang="en-US" dirty="0"/>
              <a:t>: To develop an intuitive user interface that makes it easy for users to interact with the system, view attendance records, and generate reports.</a:t>
            </a:r>
          </a:p>
          <a:p>
            <a:pPr>
              <a:buFont typeface="+mj-lt"/>
              <a:buAutoNum type="arabicPeriod"/>
            </a:pPr>
            <a:r>
              <a:rPr lang="en-US" b="1" dirty="0"/>
              <a:t>Data Management and Analytics</a:t>
            </a:r>
            <a:r>
              <a:rPr lang="en-US" dirty="0"/>
              <a:t>: To implement features for storing and analyzing attendance data, enabling insights into attendance patterns and trends over time.</a:t>
            </a:r>
          </a:p>
          <a:p>
            <a:pPr>
              <a:buFont typeface="+mj-lt"/>
              <a:buAutoNum type="arabicPeriod"/>
            </a:pPr>
            <a:r>
              <a:rPr lang="en-US" b="1" dirty="0"/>
              <a:t>Integration with Existing Systems</a:t>
            </a:r>
            <a:r>
              <a:rPr lang="en-US" dirty="0"/>
              <a:t>: To ensure compatibility and integration with existing educational or organizational management systems for seamless data exchange.</a:t>
            </a:r>
          </a:p>
          <a:p>
            <a:pPr>
              <a:buFont typeface="+mj-lt"/>
              <a:buAutoNum type="arabicPeriod"/>
            </a:pPr>
            <a:r>
              <a:rPr lang="en-US" b="1" dirty="0"/>
              <a:t>Scalability</a:t>
            </a:r>
            <a:r>
              <a:rPr lang="en-US" dirty="0"/>
              <a:t>: To design the system to be scalable, accommodating a growing number of users and evolving requirements.</a:t>
            </a:r>
          </a:p>
          <a:p>
            <a:pPr>
              <a:buFont typeface="+mj-lt"/>
              <a:buAutoNum type="arabicPeriod"/>
            </a:pPr>
            <a:r>
              <a:rPr lang="en-US" b="1" dirty="0"/>
              <a:t>Privacy and Compliance</a:t>
            </a:r>
            <a:r>
              <a:rPr lang="en-US" dirty="0"/>
              <a:t>: To prioritize user privacy and ensure compliance with relevant data protection regulations while handling biometric data.</a:t>
            </a:r>
          </a:p>
          <a:p>
            <a:pPr>
              <a:buFont typeface="+mj-lt"/>
              <a:buAutoNum type="arabicPeriod"/>
            </a:pPr>
            <a:r>
              <a:rPr lang="en-US" b="1" dirty="0"/>
              <a:t>Multi-Factor Authentication</a:t>
            </a:r>
            <a:r>
              <a:rPr lang="en-US" dirty="0"/>
              <a:t>: To enhance verification processes by combining facial recognition with other forms of authentication, if necessary, for increased accuracy.</a:t>
            </a:r>
          </a:p>
          <a:p>
            <a:pPr>
              <a:buFont typeface="+mj-lt"/>
              <a:buAutoNum type="arabicPeriod"/>
            </a:pPr>
            <a:r>
              <a:rPr lang="en-US" b="1" dirty="0"/>
              <a:t>Accessibility</a:t>
            </a:r>
            <a:r>
              <a:rPr lang="en-US" dirty="0"/>
              <a:t>: To ensure the system is accessible to all users, including those with disabilities, and to support multiple languages if needed.</a:t>
            </a:r>
          </a:p>
          <a:p>
            <a:endParaRPr lang="en-US" dirty="0"/>
          </a:p>
        </p:txBody>
      </p:sp>
    </p:spTree>
    <p:extLst>
      <p:ext uri="{BB962C8B-B14F-4D97-AF65-F5344CB8AC3E}">
        <p14:creationId xmlns:p14="http://schemas.microsoft.com/office/powerpoint/2010/main" val="254142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18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graphicFrame>
        <p:nvGraphicFramePr>
          <p:cNvPr id="27" name="Table 26">
            <a:extLst>
              <a:ext uri="{FF2B5EF4-FFF2-40B4-BE49-F238E27FC236}">
                <a16:creationId xmlns:a16="http://schemas.microsoft.com/office/drawing/2014/main" id="{44E2D98D-1CA1-5FB9-4D2D-599E01E60F00}"/>
              </a:ext>
            </a:extLst>
          </p:cNvPr>
          <p:cNvGraphicFramePr>
            <a:graphicFrameLocks noGrp="1"/>
          </p:cNvGraphicFramePr>
          <p:nvPr>
            <p:extLst>
              <p:ext uri="{D42A27DB-BD31-4B8C-83A1-F6EECF244321}">
                <p14:modId xmlns:p14="http://schemas.microsoft.com/office/powerpoint/2010/main" val="411719567"/>
              </p:ext>
            </p:extLst>
          </p:nvPr>
        </p:nvGraphicFramePr>
        <p:xfrm>
          <a:off x="457200" y="1371601"/>
          <a:ext cx="8387862" cy="5012103"/>
        </p:xfrm>
        <a:graphic>
          <a:graphicData uri="http://schemas.openxmlformats.org/drawingml/2006/table">
            <a:tbl>
              <a:tblPr firstRow="1" bandRow="1">
                <a:tableStyleId>{93296810-A885-4BE3-A3E7-6D5BEEA58F35}</a:tableStyleId>
              </a:tblPr>
              <a:tblGrid>
                <a:gridCol w="1397977">
                  <a:extLst>
                    <a:ext uri="{9D8B030D-6E8A-4147-A177-3AD203B41FA5}">
                      <a16:colId xmlns:a16="http://schemas.microsoft.com/office/drawing/2014/main" val="436997129"/>
                    </a:ext>
                  </a:extLst>
                </a:gridCol>
                <a:gridCol w="1397977">
                  <a:extLst>
                    <a:ext uri="{9D8B030D-6E8A-4147-A177-3AD203B41FA5}">
                      <a16:colId xmlns:a16="http://schemas.microsoft.com/office/drawing/2014/main" val="1236983733"/>
                    </a:ext>
                  </a:extLst>
                </a:gridCol>
                <a:gridCol w="1397977">
                  <a:extLst>
                    <a:ext uri="{9D8B030D-6E8A-4147-A177-3AD203B41FA5}">
                      <a16:colId xmlns:a16="http://schemas.microsoft.com/office/drawing/2014/main" val="1885293712"/>
                    </a:ext>
                  </a:extLst>
                </a:gridCol>
                <a:gridCol w="1397977">
                  <a:extLst>
                    <a:ext uri="{9D8B030D-6E8A-4147-A177-3AD203B41FA5}">
                      <a16:colId xmlns:a16="http://schemas.microsoft.com/office/drawing/2014/main" val="3407498958"/>
                    </a:ext>
                  </a:extLst>
                </a:gridCol>
                <a:gridCol w="1397977">
                  <a:extLst>
                    <a:ext uri="{9D8B030D-6E8A-4147-A177-3AD203B41FA5}">
                      <a16:colId xmlns:a16="http://schemas.microsoft.com/office/drawing/2014/main" val="650489946"/>
                    </a:ext>
                  </a:extLst>
                </a:gridCol>
                <a:gridCol w="1397977">
                  <a:extLst>
                    <a:ext uri="{9D8B030D-6E8A-4147-A177-3AD203B41FA5}">
                      <a16:colId xmlns:a16="http://schemas.microsoft.com/office/drawing/2014/main" val="1345795759"/>
                    </a:ext>
                  </a:extLst>
                </a:gridCol>
              </a:tblGrid>
              <a:tr h="856659">
                <a:tc>
                  <a:txBody>
                    <a:bodyPr/>
                    <a:lstStyle/>
                    <a:p>
                      <a:r>
                        <a:rPr lang="en-IN" dirty="0"/>
                        <a:t>Paper &amp; Authors</a:t>
                      </a:r>
                    </a:p>
                  </a:txBody>
                  <a:tcPr/>
                </a:tc>
                <a:tc>
                  <a:txBody>
                    <a:bodyPr/>
                    <a:lstStyle/>
                    <a:p>
                      <a:r>
                        <a:rPr lang="en-IN" dirty="0"/>
                        <a:t>Algorithm/</a:t>
                      </a:r>
                    </a:p>
                    <a:p>
                      <a:r>
                        <a:rPr lang="en-IN" dirty="0"/>
                        <a:t>Technique Used</a:t>
                      </a:r>
                    </a:p>
                  </a:txBody>
                  <a:tcPr/>
                </a:tc>
                <a:tc>
                  <a:txBody>
                    <a:bodyPr/>
                    <a:lstStyle/>
                    <a:p>
                      <a:r>
                        <a:rPr lang="en-IN" dirty="0"/>
                        <a:t>Application</a:t>
                      </a:r>
                    </a:p>
                  </a:txBody>
                  <a:tcPr/>
                </a:tc>
                <a:tc>
                  <a:txBody>
                    <a:bodyPr/>
                    <a:lstStyle/>
                    <a:p>
                      <a:r>
                        <a:rPr lang="en-IN" dirty="0"/>
                        <a:t>Features</a:t>
                      </a:r>
                    </a:p>
                  </a:txBody>
                  <a:tcPr/>
                </a:tc>
                <a:tc>
                  <a:txBody>
                    <a:bodyPr/>
                    <a:lstStyle/>
                    <a:p>
                      <a:r>
                        <a:rPr lang="en-IN" dirty="0"/>
                        <a:t>Challenges</a:t>
                      </a:r>
                    </a:p>
                  </a:txBody>
                  <a:tcPr/>
                </a:tc>
                <a:tc>
                  <a:txBody>
                    <a:bodyPr/>
                    <a:lstStyle/>
                    <a:p>
                      <a:r>
                        <a:rPr lang="en-IN" dirty="0"/>
                        <a:t>Outcomes</a:t>
                      </a:r>
                    </a:p>
                  </a:txBody>
                  <a:tcPr/>
                </a:tc>
                <a:extLst>
                  <a:ext uri="{0D108BD9-81ED-4DB2-BD59-A6C34878D82A}">
                    <a16:rowId xmlns:a16="http://schemas.microsoft.com/office/drawing/2014/main" val="2595034125"/>
                  </a:ext>
                </a:extLst>
              </a:tr>
              <a:tr h="2071278">
                <a:tc>
                  <a:txBody>
                    <a:bodyPr/>
                    <a:lstStyle/>
                    <a:p>
                      <a:r>
                        <a:rPr lang="en-IN" sz="1400" b="1" dirty="0"/>
                        <a:t>Face Recognition Based Attendance Marking System</a:t>
                      </a:r>
                      <a:r>
                        <a:rPr lang="en-IN" sz="1400" dirty="0"/>
                        <a:t> </a:t>
                      </a:r>
                      <a:br>
                        <a:rPr lang="en-IN" sz="1400" dirty="0"/>
                      </a:br>
                      <a:r>
                        <a:rPr lang="en-IN" sz="1400" dirty="0"/>
                        <a:t>by K. </a:t>
                      </a:r>
                      <a:r>
                        <a:rPr lang="en-IN" sz="1400" dirty="0" err="1"/>
                        <a:t>Senthamil</a:t>
                      </a:r>
                      <a:r>
                        <a:rPr lang="en-IN" sz="1400" dirty="0"/>
                        <a:t> Selvi, P. </a:t>
                      </a:r>
                      <a:r>
                        <a:rPr lang="en-IN" sz="1400" dirty="0" err="1"/>
                        <a:t>Chitrakala</a:t>
                      </a:r>
                      <a:endParaRPr lang="en-IN" sz="1400" dirty="0"/>
                    </a:p>
                  </a:txBody>
                  <a:tcPr/>
                </a:tc>
                <a:tc>
                  <a:txBody>
                    <a:bodyPr/>
                    <a:lstStyle/>
                    <a:p>
                      <a:r>
                        <a:rPr lang="en-IN" sz="1400" dirty="0"/>
                        <a:t>Principal Component Analysis (PCA)</a:t>
                      </a:r>
                    </a:p>
                  </a:txBody>
                  <a:tcPr/>
                </a:tc>
                <a:tc>
                  <a:txBody>
                    <a:bodyPr/>
                    <a:lstStyle/>
                    <a:p>
                      <a:r>
                        <a:rPr lang="en-IN" sz="1400" dirty="0"/>
                        <a:t>Real-time face recognition</a:t>
                      </a:r>
                    </a:p>
                  </a:txBody>
                  <a:tcPr/>
                </a:tc>
                <a:tc>
                  <a:txBody>
                    <a:bodyPr/>
                    <a:lstStyle/>
                    <a:p>
                      <a:r>
                        <a:rPr lang="en-US" sz="1400" dirty="0"/>
                        <a:t>High accuracy; Camera captures images and sends them to an enhancement module; Attendance stored on the server</a:t>
                      </a:r>
                      <a:endParaRPr lang="en-IN" sz="1400" dirty="0"/>
                    </a:p>
                  </a:txBody>
                  <a:tcPr/>
                </a:tc>
                <a:tc>
                  <a:txBody>
                    <a:bodyPr/>
                    <a:lstStyle/>
                    <a:p>
                      <a:r>
                        <a:rPr lang="en-IN" sz="1400" dirty="0"/>
                        <a:t>None mentioned</a:t>
                      </a:r>
                    </a:p>
                  </a:txBody>
                  <a:tcPr/>
                </a:tc>
                <a:tc>
                  <a:txBody>
                    <a:bodyPr/>
                    <a:lstStyle/>
                    <a:p>
                      <a:r>
                        <a:rPr lang="en-US" sz="1400" dirty="0"/>
                        <a:t>Saves time and improves attendance monitoring compared to traditional methods</a:t>
                      </a:r>
                      <a:endParaRPr lang="en-IN" sz="1400" dirty="0"/>
                    </a:p>
                  </a:txBody>
                  <a:tcPr/>
                </a:tc>
                <a:extLst>
                  <a:ext uri="{0D108BD9-81ED-4DB2-BD59-A6C34878D82A}">
                    <a16:rowId xmlns:a16="http://schemas.microsoft.com/office/drawing/2014/main" val="1357895888"/>
                  </a:ext>
                </a:extLst>
              </a:tr>
              <a:tr h="1872663">
                <a:tc>
                  <a:txBody>
                    <a:bodyPr/>
                    <a:lstStyle/>
                    <a:p>
                      <a:r>
                        <a:rPr lang="en-IN" sz="1400" b="1" dirty="0"/>
                        <a:t>Face Recognition Based Student Attendance System with OpenCV</a:t>
                      </a:r>
                      <a:r>
                        <a:rPr lang="en-IN" sz="1400" dirty="0"/>
                        <a:t> </a:t>
                      </a:r>
                      <a:br>
                        <a:rPr lang="en-IN" sz="1400" dirty="0"/>
                      </a:br>
                      <a:r>
                        <a:rPr lang="en-IN" sz="1400" dirty="0"/>
                        <a:t>by CH. Vinod Kumar</a:t>
                      </a:r>
                    </a:p>
                  </a:txBody>
                  <a:tcPr/>
                </a:tc>
                <a:tc>
                  <a:txBody>
                    <a:bodyPr/>
                    <a:lstStyle/>
                    <a:p>
                      <a:r>
                        <a:rPr lang="nl-NL" sz="1400" dirty="0"/>
                        <a:t>Eigen Object Detector Algorithm, Haar Cascades</a:t>
                      </a:r>
                      <a:endParaRPr lang="en-IN" sz="1400" dirty="0"/>
                    </a:p>
                  </a:txBody>
                  <a:tcPr/>
                </a:tc>
                <a:tc>
                  <a:txBody>
                    <a:bodyPr/>
                    <a:lstStyle/>
                    <a:p>
                      <a:r>
                        <a:rPr lang="en-IN" sz="1400" dirty="0"/>
                        <a:t>Classroom attendance</a:t>
                      </a:r>
                    </a:p>
                  </a:txBody>
                  <a:tcPr/>
                </a:tc>
                <a:tc>
                  <a:txBody>
                    <a:bodyPr/>
                    <a:lstStyle/>
                    <a:p>
                      <a:r>
                        <a:rPr lang="en-US" sz="1400" dirty="0"/>
                        <a:t>Uses HD camera; Detects and recognizes individuals in a fixed area</a:t>
                      </a:r>
                      <a:endParaRPr lang="en-IN" sz="1400" dirty="0"/>
                    </a:p>
                  </a:txBody>
                  <a:tcPr/>
                </a:tc>
                <a:tc>
                  <a:txBody>
                    <a:bodyPr/>
                    <a:lstStyle/>
                    <a:p>
                      <a:r>
                        <a:rPr lang="en-US" sz="1400" dirty="0"/>
                        <a:t>Requires proper setup with fixed camera; Limited by lighting conditions</a:t>
                      </a:r>
                      <a:endParaRPr lang="en-IN" sz="1400" dirty="0"/>
                    </a:p>
                  </a:txBody>
                  <a:tcPr/>
                </a:tc>
                <a:tc>
                  <a:txBody>
                    <a:bodyPr/>
                    <a:lstStyle/>
                    <a:p>
                      <a:r>
                        <a:rPr lang="en-IN" sz="1400" dirty="0"/>
                        <a:t>Automates attendance marking accurately</a:t>
                      </a:r>
                    </a:p>
                  </a:txBody>
                  <a:tcPr/>
                </a:tc>
                <a:extLst>
                  <a:ext uri="{0D108BD9-81ED-4DB2-BD59-A6C34878D82A}">
                    <a16:rowId xmlns:a16="http://schemas.microsoft.com/office/drawing/2014/main" val="2756786153"/>
                  </a:ext>
                </a:extLst>
              </a:tr>
            </a:tbl>
          </a:graphicData>
        </a:graphic>
      </p:graphicFrame>
    </p:spTree>
    <p:extLst>
      <p:ext uri="{BB962C8B-B14F-4D97-AF65-F5344CB8AC3E}">
        <p14:creationId xmlns:p14="http://schemas.microsoft.com/office/powerpoint/2010/main" val="276776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D8A9-02EB-2838-DE1B-A7C9920C8EEF}"/>
              </a:ext>
            </a:extLst>
          </p:cNvPr>
          <p:cNvSpPr>
            <a:spLocks noGrp="1"/>
          </p:cNvSpPr>
          <p:nvPr>
            <p:ph type="title"/>
          </p:nvPr>
        </p:nvSpPr>
        <p:spPr/>
        <p:txBody>
          <a:bodyPr/>
          <a:lstStyle/>
          <a:p>
            <a:r>
              <a:rPr lang="en-US" dirty="0"/>
              <a:t>LITERATURE SURVEY</a:t>
            </a:r>
            <a:endParaRPr lang="en-IN" dirty="0"/>
          </a:p>
        </p:txBody>
      </p:sp>
      <p:sp>
        <p:nvSpPr>
          <p:cNvPr id="4" name="Date Placeholder 3">
            <a:extLst>
              <a:ext uri="{FF2B5EF4-FFF2-40B4-BE49-F238E27FC236}">
                <a16:creationId xmlns:a16="http://schemas.microsoft.com/office/drawing/2014/main" id="{EB42FA33-9C09-0778-D727-B05D48DB8E7C}"/>
              </a:ext>
            </a:extLst>
          </p:cNvPr>
          <p:cNvSpPr>
            <a:spLocks noGrp="1"/>
          </p:cNvSpPr>
          <p:nvPr>
            <p:ph type="dt" sz="half" idx="10"/>
          </p:nvPr>
        </p:nvSpPr>
        <p:spPr/>
        <p:txBody>
          <a:bodyPr/>
          <a:lstStyle/>
          <a:p>
            <a:fld id="{EB7275DB-6D13-480B-AC77-F5019BDC5287}" type="datetime3">
              <a:rPr lang="en-US" smtClean="0"/>
              <a:t>18 October 2024</a:t>
            </a:fld>
            <a:endParaRPr lang="en-US"/>
          </a:p>
        </p:txBody>
      </p:sp>
      <p:sp>
        <p:nvSpPr>
          <p:cNvPr id="5" name="Footer Placeholder 4">
            <a:extLst>
              <a:ext uri="{FF2B5EF4-FFF2-40B4-BE49-F238E27FC236}">
                <a16:creationId xmlns:a16="http://schemas.microsoft.com/office/drawing/2014/main" id="{CF2257E7-A23B-8510-0E21-F13922E0830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2F4F03D-CA81-3769-FF21-A5A5E866BE8F}"/>
              </a:ext>
            </a:extLst>
          </p:cNvPr>
          <p:cNvSpPr>
            <a:spLocks noGrp="1"/>
          </p:cNvSpPr>
          <p:nvPr>
            <p:ph type="sldNum" sz="quarter" idx="12"/>
          </p:nvPr>
        </p:nvSpPr>
        <p:spPr/>
        <p:txBody>
          <a:bodyPr/>
          <a:lstStyle/>
          <a:p>
            <a:fld id="{7B28076C-CE04-4A00-BFAA-A90EA8355859}" type="slidenum">
              <a:rPr lang="en-US" smtClean="0"/>
              <a:pPr/>
              <a:t>9</a:t>
            </a:fld>
            <a:endParaRPr lang="en-US"/>
          </a:p>
        </p:txBody>
      </p:sp>
      <p:graphicFrame>
        <p:nvGraphicFramePr>
          <p:cNvPr id="18" name="Content Placeholder 17">
            <a:extLst>
              <a:ext uri="{FF2B5EF4-FFF2-40B4-BE49-F238E27FC236}">
                <a16:creationId xmlns:a16="http://schemas.microsoft.com/office/drawing/2014/main" id="{16BCD5CB-6A8A-D87A-0525-E30B2BBF8B61}"/>
              </a:ext>
            </a:extLst>
          </p:cNvPr>
          <p:cNvGraphicFramePr>
            <a:graphicFrameLocks noGrp="1"/>
          </p:cNvGraphicFramePr>
          <p:nvPr>
            <p:ph idx="1"/>
            <p:extLst>
              <p:ext uri="{D42A27DB-BD31-4B8C-83A1-F6EECF244321}">
                <p14:modId xmlns:p14="http://schemas.microsoft.com/office/powerpoint/2010/main" val="3035160065"/>
              </p:ext>
            </p:extLst>
          </p:nvPr>
        </p:nvGraphicFramePr>
        <p:xfrm>
          <a:off x="457200" y="1295400"/>
          <a:ext cx="8229600" cy="4903122"/>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2054496063"/>
                    </a:ext>
                  </a:extLst>
                </a:gridCol>
                <a:gridCol w="1371600">
                  <a:extLst>
                    <a:ext uri="{9D8B030D-6E8A-4147-A177-3AD203B41FA5}">
                      <a16:colId xmlns:a16="http://schemas.microsoft.com/office/drawing/2014/main" val="3070211809"/>
                    </a:ext>
                  </a:extLst>
                </a:gridCol>
                <a:gridCol w="1371600">
                  <a:extLst>
                    <a:ext uri="{9D8B030D-6E8A-4147-A177-3AD203B41FA5}">
                      <a16:colId xmlns:a16="http://schemas.microsoft.com/office/drawing/2014/main" val="3156253648"/>
                    </a:ext>
                  </a:extLst>
                </a:gridCol>
                <a:gridCol w="1371600">
                  <a:extLst>
                    <a:ext uri="{9D8B030D-6E8A-4147-A177-3AD203B41FA5}">
                      <a16:colId xmlns:a16="http://schemas.microsoft.com/office/drawing/2014/main" val="4221551927"/>
                    </a:ext>
                  </a:extLst>
                </a:gridCol>
                <a:gridCol w="1371600">
                  <a:extLst>
                    <a:ext uri="{9D8B030D-6E8A-4147-A177-3AD203B41FA5}">
                      <a16:colId xmlns:a16="http://schemas.microsoft.com/office/drawing/2014/main" val="2730388676"/>
                    </a:ext>
                  </a:extLst>
                </a:gridCol>
                <a:gridCol w="1371600">
                  <a:extLst>
                    <a:ext uri="{9D8B030D-6E8A-4147-A177-3AD203B41FA5}">
                      <a16:colId xmlns:a16="http://schemas.microsoft.com/office/drawing/2014/main" val="599072454"/>
                    </a:ext>
                  </a:extLst>
                </a:gridCol>
              </a:tblGrid>
              <a:tr h="1148654">
                <a:tc>
                  <a:txBody>
                    <a:bodyPr/>
                    <a:lstStyle/>
                    <a:p>
                      <a:r>
                        <a:rPr lang="en-IN" dirty="0"/>
                        <a:t>Paper &amp; Authors</a:t>
                      </a:r>
                    </a:p>
                  </a:txBody>
                  <a:tcPr/>
                </a:tc>
                <a:tc>
                  <a:txBody>
                    <a:bodyPr/>
                    <a:lstStyle/>
                    <a:p>
                      <a:r>
                        <a:rPr lang="en-IN" dirty="0"/>
                        <a:t>Algorithm/</a:t>
                      </a:r>
                    </a:p>
                    <a:p>
                      <a:r>
                        <a:rPr lang="en-IN" dirty="0"/>
                        <a:t>Technique Used</a:t>
                      </a:r>
                    </a:p>
                  </a:txBody>
                  <a:tcPr/>
                </a:tc>
                <a:tc>
                  <a:txBody>
                    <a:bodyPr/>
                    <a:lstStyle/>
                    <a:p>
                      <a:r>
                        <a:rPr lang="en-IN" dirty="0"/>
                        <a:t>Application</a:t>
                      </a:r>
                    </a:p>
                  </a:txBody>
                  <a:tcPr anchor="ctr"/>
                </a:tc>
                <a:tc>
                  <a:txBody>
                    <a:bodyPr/>
                    <a:lstStyle/>
                    <a:p>
                      <a:r>
                        <a:rPr lang="en-IN" dirty="0"/>
                        <a:t>Features</a:t>
                      </a:r>
                    </a:p>
                  </a:txBody>
                  <a:tcPr/>
                </a:tc>
                <a:tc>
                  <a:txBody>
                    <a:bodyPr/>
                    <a:lstStyle/>
                    <a:p>
                      <a:r>
                        <a:rPr lang="en-IN" b="1" dirty="0"/>
                        <a:t>Challenges</a:t>
                      </a:r>
                      <a:endParaRPr lang="en-IN" dirty="0"/>
                    </a:p>
                  </a:txBody>
                  <a:tcPr anchor="ctr"/>
                </a:tc>
                <a:tc>
                  <a:txBody>
                    <a:bodyPr/>
                    <a:lstStyle/>
                    <a:p>
                      <a:r>
                        <a:rPr lang="en-IN" dirty="0"/>
                        <a:t>Outcomes</a:t>
                      </a:r>
                    </a:p>
                  </a:txBody>
                  <a:tcPr/>
                </a:tc>
                <a:extLst>
                  <a:ext uri="{0D108BD9-81ED-4DB2-BD59-A6C34878D82A}">
                    <a16:rowId xmlns:a16="http://schemas.microsoft.com/office/drawing/2014/main" val="957835776"/>
                  </a:ext>
                </a:extLst>
              </a:tr>
              <a:tr h="1956148">
                <a:tc>
                  <a:txBody>
                    <a:bodyPr/>
                    <a:lstStyle/>
                    <a:p>
                      <a:r>
                        <a:rPr lang="en-IN" sz="1400" b="1" dirty="0"/>
                        <a:t>Smart Attendance Monitoring System</a:t>
                      </a:r>
                      <a:r>
                        <a:rPr lang="en-IN" sz="1400" dirty="0"/>
                        <a:t> </a:t>
                      </a:r>
                      <a:br>
                        <a:rPr lang="en-IN" sz="1400" dirty="0"/>
                      </a:br>
                      <a:r>
                        <a:rPr lang="en-IN" sz="1400" dirty="0"/>
                        <a:t>by Sudhir </a:t>
                      </a:r>
                      <a:r>
                        <a:rPr lang="en-IN" sz="1400" dirty="0" err="1"/>
                        <a:t>Bussa</a:t>
                      </a:r>
                      <a:r>
                        <a:rPr lang="en-IN" sz="1400" dirty="0"/>
                        <a:t>, Shruti </a:t>
                      </a:r>
                      <a:r>
                        <a:rPr lang="en-IN" sz="1400" dirty="0" err="1"/>
                        <a:t>Bharuka</a:t>
                      </a:r>
                      <a:r>
                        <a:rPr lang="en-IN" sz="1400" dirty="0"/>
                        <a:t>, Ananya Mani, Sakshi Kaushik</a:t>
                      </a:r>
                    </a:p>
                  </a:txBody>
                  <a:tcPr/>
                </a:tc>
                <a:tc>
                  <a:txBody>
                    <a:bodyPr/>
                    <a:lstStyle/>
                    <a:p>
                      <a:r>
                        <a:rPr lang="en-US" sz="1400" dirty="0"/>
                        <a:t>Holistic matching, Feature extraction, Hybrid techniques</a:t>
                      </a:r>
                      <a:endParaRPr lang="en-IN" sz="1400" dirty="0"/>
                    </a:p>
                  </a:txBody>
                  <a:tcPr/>
                </a:tc>
                <a:tc>
                  <a:txBody>
                    <a:bodyPr/>
                    <a:lstStyle/>
                    <a:p>
                      <a:r>
                        <a:rPr lang="en-IN" sz="1400" dirty="0"/>
                        <a:t>Student attendance management</a:t>
                      </a:r>
                    </a:p>
                  </a:txBody>
                  <a:tcPr/>
                </a:tc>
                <a:tc>
                  <a:txBody>
                    <a:bodyPr/>
                    <a:lstStyle/>
                    <a:p>
                      <a:r>
                        <a:rPr lang="en-US" sz="1400" dirty="0"/>
                        <a:t>Works with a single grayscale image; Portable device for tracking attendance</a:t>
                      </a:r>
                      <a:endParaRPr lang="en-IN" sz="1400" dirty="0"/>
                    </a:p>
                  </a:txBody>
                  <a:tcPr/>
                </a:tc>
                <a:tc>
                  <a:txBody>
                    <a:bodyPr/>
                    <a:lstStyle/>
                    <a:p>
                      <a:r>
                        <a:rPr lang="en-US" sz="1400" dirty="0"/>
                        <a:t>Frame rate may be limited; Integrates with other data sources</a:t>
                      </a:r>
                      <a:endParaRPr lang="en-IN" sz="1400" dirty="0"/>
                    </a:p>
                  </a:txBody>
                  <a:tcPr/>
                </a:tc>
                <a:tc>
                  <a:txBody>
                    <a:bodyPr/>
                    <a:lstStyle/>
                    <a:p>
                      <a:r>
                        <a:rPr lang="en-IN" sz="1400" dirty="0"/>
                        <a:t>Provides reliable and convenient attendance management</a:t>
                      </a:r>
                    </a:p>
                  </a:txBody>
                  <a:tcPr/>
                </a:tc>
                <a:extLst>
                  <a:ext uri="{0D108BD9-81ED-4DB2-BD59-A6C34878D82A}">
                    <a16:rowId xmlns:a16="http://schemas.microsoft.com/office/drawing/2014/main" val="1844564073"/>
                  </a:ext>
                </a:extLst>
              </a:tr>
              <a:tr h="1579306">
                <a:tc>
                  <a:txBody>
                    <a:bodyPr/>
                    <a:lstStyle/>
                    <a:p>
                      <a:r>
                        <a:rPr lang="en-IN" sz="1400" b="1" dirty="0"/>
                        <a:t>Smart Attendance System using OpenCV based on Facial Recognition</a:t>
                      </a:r>
                      <a:r>
                        <a:rPr lang="en-IN" sz="1400" dirty="0"/>
                        <a:t> </a:t>
                      </a:r>
                      <a:br>
                        <a:rPr lang="en-IN" sz="1400" dirty="0"/>
                      </a:br>
                      <a:r>
                        <a:rPr lang="en-IN" sz="1400" dirty="0"/>
                        <a:t>by Sudhir </a:t>
                      </a:r>
                      <a:r>
                        <a:rPr lang="en-IN" sz="1400" dirty="0" err="1"/>
                        <a:t>Bussa</a:t>
                      </a:r>
                      <a:r>
                        <a:rPr lang="en-IN" sz="1400" dirty="0"/>
                        <a:t>, Ananya Mani</a:t>
                      </a:r>
                    </a:p>
                  </a:txBody>
                  <a:tcPr/>
                </a:tc>
                <a:tc>
                  <a:txBody>
                    <a:bodyPr/>
                    <a:lstStyle/>
                    <a:p>
                      <a:r>
                        <a:rPr lang="en-IN" sz="1400" dirty="0"/>
                        <a:t>LBPH Algorithm, OpenCV</a:t>
                      </a:r>
                    </a:p>
                  </a:txBody>
                  <a:tcPr/>
                </a:tc>
                <a:tc>
                  <a:txBody>
                    <a:bodyPr/>
                    <a:lstStyle/>
                    <a:p>
                      <a:r>
                        <a:rPr lang="en-IN" sz="1400" dirty="0"/>
                        <a:t>Automated attendance</a:t>
                      </a:r>
                    </a:p>
                  </a:txBody>
                  <a:tcPr/>
                </a:tc>
                <a:tc>
                  <a:txBody>
                    <a:bodyPr/>
                    <a:lstStyle/>
                    <a:p>
                      <a:r>
                        <a:rPr lang="en-US" sz="1400" dirty="0"/>
                        <a:t>Detects, encodes, and marks attendance in a spreadsheet and PDF; </a:t>
                      </a:r>
                      <a:endParaRPr lang="en-IN" sz="1400" dirty="0"/>
                    </a:p>
                  </a:txBody>
                  <a:tcPr/>
                </a:tc>
                <a:tc>
                  <a:txBody>
                    <a:bodyPr/>
                    <a:lstStyle/>
                    <a:p>
                      <a:r>
                        <a:rPr lang="en-IN" sz="1400" dirty="0"/>
                        <a:t>Requires high-quality training images</a:t>
                      </a:r>
                    </a:p>
                  </a:txBody>
                  <a:tcPr/>
                </a:tc>
                <a:tc>
                  <a:txBody>
                    <a:bodyPr/>
                    <a:lstStyle/>
                    <a:p>
                      <a:r>
                        <a:rPr lang="en-US" sz="1400" dirty="0"/>
                        <a:t>Automates attendance without user involvement</a:t>
                      </a:r>
                    </a:p>
                  </a:txBody>
                  <a:tcPr anchor="ctr"/>
                </a:tc>
                <a:extLst>
                  <a:ext uri="{0D108BD9-81ED-4DB2-BD59-A6C34878D82A}">
                    <a16:rowId xmlns:a16="http://schemas.microsoft.com/office/drawing/2014/main" val="1437835737"/>
                  </a:ext>
                </a:extLst>
              </a:tr>
            </a:tbl>
          </a:graphicData>
        </a:graphic>
      </p:graphicFrame>
    </p:spTree>
    <p:extLst>
      <p:ext uri="{BB962C8B-B14F-4D97-AF65-F5344CB8AC3E}">
        <p14:creationId xmlns:p14="http://schemas.microsoft.com/office/powerpoint/2010/main" val="16097070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8057</TotalTime>
  <Words>1940</Words>
  <Application>Microsoft Office PowerPoint</Application>
  <PresentationFormat>On-screen Show (4:3)</PresentationFormat>
  <Paragraphs>204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Arial Unicode MS</vt:lpstr>
      <vt:lpstr>Calibri</vt:lpstr>
      <vt:lpstr>Cambria</vt:lpstr>
      <vt:lpstr>Custom Design</vt:lpstr>
      <vt:lpstr>  </vt:lpstr>
      <vt:lpstr>AGENDA</vt:lpstr>
      <vt:lpstr>COURSE CERTIFICATE</vt:lpstr>
      <vt:lpstr>INTRODUCTION</vt:lpstr>
      <vt:lpstr>INTRODUCTION</vt:lpstr>
      <vt:lpstr>ABSTRACT</vt:lpstr>
      <vt:lpstr>OBJECTIVE</vt:lpstr>
      <vt:lpstr>LITERATURE SURVEY</vt:lpstr>
      <vt:lpstr>LITERATURE SURVEY</vt:lpstr>
      <vt:lpstr>SYSTEM ARCHITECTURE / IDEATION MAP</vt:lpstr>
      <vt:lpstr>MODULE IMPLEMENTATION</vt:lpstr>
      <vt:lpstr>RESULTS AND DISCUSSIONS</vt:lpstr>
      <vt:lpstr>RESULTS AND DISCUSSIONS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konidala roshan</cp:lastModifiedBy>
  <cp:revision>116</cp:revision>
  <dcterms:created xsi:type="dcterms:W3CDTF">2019-11-06T07:48:53Z</dcterms:created>
  <dcterms:modified xsi:type="dcterms:W3CDTF">2024-10-18T16:58:28Z</dcterms:modified>
</cp:coreProperties>
</file>