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56" r:id="rId3"/>
    <p:sldId id="263" r:id="rId4"/>
    <p:sldId id="257" r:id="rId5"/>
    <p:sldId id="280" r:id="rId6"/>
    <p:sldId id="258" r:id="rId7"/>
    <p:sldId id="260"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8" r:id="rId24"/>
    <p:sldId id="279" r:id="rId25"/>
    <p:sldId id="281" r:id="rId26"/>
    <p:sldId id="282" r:id="rId27"/>
    <p:sldId id="283" r:id="rId28"/>
    <p:sldId id="284" r:id="rId29"/>
    <p:sldId id="285" r:id="rId30"/>
    <p:sldId id="286" r:id="rId31"/>
    <p:sldId id="287" r:id="rId32"/>
    <p:sldId id="288" r:id="rId33"/>
    <p:sldId id="290" r:id="rId34"/>
    <p:sldId id="306" r:id="rId35"/>
    <p:sldId id="31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8" r:id="rId52"/>
    <p:sldId id="309" r:id="rId53"/>
    <p:sldId id="310" r:id="rId54"/>
    <p:sldId id="311" r:id="rId55"/>
    <p:sldId id="318" r:id="rId56"/>
    <p:sldId id="319" r:id="rId57"/>
    <p:sldId id="312" r:id="rId58"/>
    <p:sldId id="313" r:id="rId59"/>
    <p:sldId id="314" r:id="rId60"/>
    <p:sldId id="316" r:id="rId61"/>
    <p:sldId id="320" r:id="rId62"/>
    <p:sldId id="321" r:id="rId63"/>
    <p:sldId id="32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7E1453-C355-48E1-8D0A-3D6A70C30081}">
          <p14:sldIdLst>
            <p14:sldId id="262"/>
            <p14:sldId id="256"/>
            <p14:sldId id="263"/>
            <p14:sldId id="257"/>
            <p14:sldId id="280"/>
            <p14:sldId id="258"/>
            <p14:sldId id="260"/>
            <p14:sldId id="264"/>
            <p14:sldId id="261"/>
            <p14:sldId id="265"/>
            <p14:sldId id="266"/>
            <p14:sldId id="267"/>
            <p14:sldId id="268"/>
            <p14:sldId id="269"/>
            <p14:sldId id="270"/>
            <p14:sldId id="271"/>
            <p14:sldId id="272"/>
            <p14:sldId id="273"/>
            <p14:sldId id="274"/>
            <p14:sldId id="275"/>
            <p14:sldId id="276"/>
            <p14:sldId id="289"/>
            <p14:sldId id="278"/>
            <p14:sldId id="279"/>
            <p14:sldId id="281"/>
            <p14:sldId id="282"/>
            <p14:sldId id="283"/>
            <p14:sldId id="284"/>
            <p14:sldId id="285"/>
            <p14:sldId id="286"/>
            <p14:sldId id="287"/>
            <p14:sldId id="288"/>
            <p14:sldId id="290"/>
            <p14:sldId id="306"/>
            <p14:sldId id="317"/>
            <p14:sldId id="292"/>
            <p14:sldId id="293"/>
            <p14:sldId id="294"/>
            <p14:sldId id="295"/>
            <p14:sldId id="296"/>
            <p14:sldId id="297"/>
            <p14:sldId id="298"/>
            <p14:sldId id="299"/>
            <p14:sldId id="300"/>
            <p14:sldId id="301"/>
            <p14:sldId id="302"/>
            <p14:sldId id="303"/>
            <p14:sldId id="304"/>
            <p14:sldId id="305"/>
            <p14:sldId id="307"/>
            <p14:sldId id="308"/>
            <p14:sldId id="309"/>
            <p14:sldId id="310"/>
            <p14:sldId id="311"/>
            <p14:sldId id="318"/>
            <p14:sldId id="319"/>
            <p14:sldId id="312"/>
            <p14:sldId id="313"/>
            <p14:sldId id="314"/>
            <p14:sldId id="316"/>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307"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49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59233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36610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B0B3-855D-4491-B631-C6E068ADA4B8}"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98872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8B0B3-855D-4491-B631-C6E068ADA4B8}"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B287E-D7B2-4784-9D72-C9C702120E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1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8B0B3-855D-4491-B631-C6E068ADA4B8}"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4557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8B0B3-855D-4491-B631-C6E068ADA4B8}"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6839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8B0B3-855D-4491-B631-C6E068ADA4B8}"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59465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A8B0B3-855D-4491-B631-C6E068ADA4B8}" type="datetimeFigureOut">
              <a:rPr lang="en-US" smtClean="0"/>
              <a:t>1/9/2020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14151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A8B0B3-855D-4491-B631-C6E068ADA4B8}" type="datetimeFigureOut">
              <a:rPr lang="en-US" smtClean="0"/>
              <a:t>1/9/2020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4B287E-D7B2-4784-9D72-C9C702120E5E}" type="slidenum">
              <a:rPr lang="en-US" smtClean="0"/>
              <a:t>‹#›</a:t>
            </a:fld>
            <a:endParaRPr lang="en-US"/>
          </a:p>
        </p:txBody>
      </p:sp>
    </p:spTree>
    <p:extLst>
      <p:ext uri="{BB962C8B-B14F-4D97-AF65-F5344CB8AC3E}">
        <p14:creationId xmlns:p14="http://schemas.microsoft.com/office/powerpoint/2010/main" val="4027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8B0B3-855D-4491-B631-C6E068ADA4B8}"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B287E-D7B2-4784-9D72-C9C702120E5E}" type="slidenum">
              <a:rPr lang="en-US" smtClean="0"/>
              <a:t>‹#›</a:t>
            </a:fld>
            <a:endParaRPr lang="en-US"/>
          </a:p>
        </p:txBody>
      </p:sp>
    </p:spTree>
    <p:extLst>
      <p:ext uri="{BB962C8B-B14F-4D97-AF65-F5344CB8AC3E}">
        <p14:creationId xmlns:p14="http://schemas.microsoft.com/office/powerpoint/2010/main" val="294345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A8B0B3-855D-4491-B631-C6E068ADA4B8}" type="datetimeFigureOut">
              <a:rPr lang="en-US" smtClean="0"/>
              <a:t>1/9/2020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4B287E-D7B2-4784-9D72-C9C702120E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923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about/free-and-open-sourc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002172-EC86-4EAA-8825-D606D26B5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27" y="102637"/>
            <a:ext cx="10599575" cy="6167534"/>
          </a:xfrm>
          <a:prstGeom prst="rect">
            <a:avLst/>
          </a:prstGeom>
        </p:spPr>
      </p:pic>
    </p:spTree>
    <p:extLst>
      <p:ext uri="{BB962C8B-B14F-4D97-AF65-F5344CB8AC3E}">
        <p14:creationId xmlns:p14="http://schemas.microsoft.com/office/powerpoint/2010/main" val="149659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r>
              <a:rPr lang="en-US" dirty="0"/>
              <a:t>Obvious Fact</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marL="0" indent="0">
              <a:buNone/>
            </a:pPr>
            <a:r>
              <a:rPr lang="en-US" sz="2800" dirty="0">
                <a:latin typeface="Georgia" panose="02040502050405020303" pitchFamily="18" charset="0"/>
              </a:rPr>
              <a:t>The version control of git is done with git, itself.</a:t>
            </a:r>
          </a:p>
        </p:txBody>
      </p:sp>
      <p:cxnSp>
        <p:nvCxnSpPr>
          <p:cNvPr id="6" name="Straight Connector 5">
            <a:extLst>
              <a:ext uri="{FF2B5EF4-FFF2-40B4-BE49-F238E27FC236}">
                <a16:creationId xmlns:a16="http://schemas.microsoft.com/office/drawing/2014/main" id="{D58D0F45-E650-45E6-862C-B1E155006C96}"/>
              </a:ext>
            </a:extLst>
          </p:cNvPr>
          <p:cNvCxnSpPr>
            <a:cxnSpLocks/>
          </p:cNvCxnSpPr>
          <p:nvPr/>
        </p:nvCxnSpPr>
        <p:spPr>
          <a:xfrm flipV="1">
            <a:off x="1296955" y="1469032"/>
            <a:ext cx="10835085" cy="7985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0167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The Three States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BE22C1F-D4C7-447E-B4DC-CFD5525B5F21}"/>
              </a:ext>
            </a:extLst>
          </p:cNvPr>
          <p:cNvPicPr>
            <a:picLocks noChangeAspect="1"/>
          </p:cNvPicPr>
          <p:nvPr/>
        </p:nvPicPr>
        <p:blipFill>
          <a:blip r:embed="rId2"/>
          <a:stretch>
            <a:fillRect/>
          </a:stretch>
        </p:blipFill>
        <p:spPr>
          <a:xfrm>
            <a:off x="1744603" y="989056"/>
            <a:ext cx="8702794" cy="5085174"/>
          </a:xfrm>
          <a:prstGeom prst="rect">
            <a:avLst/>
          </a:prstGeom>
        </p:spPr>
      </p:pic>
    </p:spTree>
    <p:extLst>
      <p:ext uri="{BB962C8B-B14F-4D97-AF65-F5344CB8AC3E}">
        <p14:creationId xmlns:p14="http://schemas.microsoft.com/office/powerpoint/2010/main" val="165617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1D342-485F-4DC0-8028-B40FEC8C8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88" y="443154"/>
            <a:ext cx="10403632" cy="5808356"/>
          </a:xfrm>
          <a:prstGeom prst="rect">
            <a:avLst/>
          </a:prstGeom>
        </p:spPr>
      </p:pic>
    </p:spTree>
    <p:extLst>
      <p:ext uri="{BB962C8B-B14F-4D97-AF65-F5344CB8AC3E}">
        <p14:creationId xmlns:p14="http://schemas.microsoft.com/office/powerpoint/2010/main" val="12096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CDF237-97F1-46D5-92E5-92209091826E}"/>
              </a:ext>
            </a:extLst>
          </p:cNvPr>
          <p:cNvPicPr>
            <a:picLocks noChangeAspect="1"/>
          </p:cNvPicPr>
          <p:nvPr/>
        </p:nvPicPr>
        <p:blipFill>
          <a:blip r:embed="rId2"/>
          <a:stretch>
            <a:fillRect/>
          </a:stretch>
        </p:blipFill>
        <p:spPr>
          <a:xfrm>
            <a:off x="606491" y="2211355"/>
            <a:ext cx="10935476" cy="2799184"/>
          </a:xfrm>
          <a:prstGeom prst="rect">
            <a:avLst/>
          </a:prstGeom>
        </p:spPr>
      </p:pic>
    </p:spTree>
    <p:extLst>
      <p:ext uri="{BB962C8B-B14F-4D97-AF65-F5344CB8AC3E}">
        <p14:creationId xmlns:p14="http://schemas.microsoft.com/office/powerpoint/2010/main" val="38125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3223701" y="153684"/>
            <a:ext cx="6666748" cy="532026"/>
          </a:xfrm>
        </p:spPr>
        <p:txBody>
          <a:bodyPr>
            <a:normAutofit fontScale="90000"/>
          </a:bodyPr>
          <a:lstStyle/>
          <a:p>
            <a:r>
              <a:rPr lang="en-US" dirty="0"/>
              <a:t>Back to Git-setup</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1" y="685710"/>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2C35E962-B70A-4B6C-9A52-6AFF505E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982" y="1049336"/>
            <a:ext cx="9196544" cy="4759328"/>
          </a:xfrm>
          <a:prstGeom prst="rect">
            <a:avLst/>
          </a:prstGeom>
        </p:spPr>
      </p:pic>
    </p:spTree>
    <p:extLst>
      <p:ext uri="{BB962C8B-B14F-4D97-AF65-F5344CB8AC3E}">
        <p14:creationId xmlns:p14="http://schemas.microsoft.com/office/powerpoint/2010/main" val="279103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AE6E84-6031-436B-89C2-D47E548DCFBC}"/>
              </a:ext>
            </a:extLst>
          </p:cNvPr>
          <p:cNvPicPr>
            <a:picLocks noChangeAspect="1"/>
          </p:cNvPicPr>
          <p:nvPr/>
        </p:nvPicPr>
        <p:blipFill>
          <a:blip r:embed="rId2"/>
          <a:stretch>
            <a:fillRect/>
          </a:stretch>
        </p:blipFill>
        <p:spPr>
          <a:xfrm>
            <a:off x="1352662" y="428125"/>
            <a:ext cx="8161727" cy="1653683"/>
          </a:xfrm>
          <a:prstGeom prst="rect">
            <a:avLst/>
          </a:prstGeom>
        </p:spPr>
      </p:pic>
      <p:pic>
        <p:nvPicPr>
          <p:cNvPr id="3" name="Picture 2">
            <a:extLst>
              <a:ext uri="{FF2B5EF4-FFF2-40B4-BE49-F238E27FC236}">
                <a16:creationId xmlns:a16="http://schemas.microsoft.com/office/drawing/2014/main" id="{37A73F20-6BC3-42FE-BBDF-067E0DEBE617}"/>
              </a:ext>
            </a:extLst>
          </p:cNvPr>
          <p:cNvPicPr>
            <a:picLocks noChangeAspect="1"/>
          </p:cNvPicPr>
          <p:nvPr/>
        </p:nvPicPr>
        <p:blipFill>
          <a:blip r:embed="rId3"/>
          <a:stretch>
            <a:fillRect/>
          </a:stretch>
        </p:blipFill>
        <p:spPr>
          <a:xfrm>
            <a:off x="1352662" y="2971760"/>
            <a:ext cx="8161727" cy="914479"/>
          </a:xfrm>
          <a:prstGeom prst="rect">
            <a:avLst/>
          </a:prstGeom>
        </p:spPr>
      </p:pic>
    </p:spTree>
    <p:extLst>
      <p:ext uri="{BB962C8B-B14F-4D97-AF65-F5344CB8AC3E}">
        <p14:creationId xmlns:p14="http://schemas.microsoft.com/office/powerpoint/2010/main" val="421477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F311A3-19FF-44F0-A35C-55097B71E88C}"/>
              </a:ext>
            </a:extLst>
          </p:cNvPr>
          <p:cNvPicPr>
            <a:picLocks noChangeAspect="1"/>
          </p:cNvPicPr>
          <p:nvPr/>
        </p:nvPicPr>
        <p:blipFill>
          <a:blip r:embed="rId2"/>
          <a:stretch>
            <a:fillRect/>
          </a:stretch>
        </p:blipFill>
        <p:spPr>
          <a:xfrm>
            <a:off x="752823" y="430802"/>
            <a:ext cx="10537064" cy="4494167"/>
          </a:xfrm>
          <a:prstGeom prst="rect">
            <a:avLst/>
          </a:prstGeom>
        </p:spPr>
      </p:pic>
      <p:sp>
        <p:nvSpPr>
          <p:cNvPr id="11" name="Rectangle 10">
            <a:extLst>
              <a:ext uri="{FF2B5EF4-FFF2-40B4-BE49-F238E27FC236}">
                <a16:creationId xmlns:a16="http://schemas.microsoft.com/office/drawing/2014/main" id="{748B0C44-751E-4DB6-BAA3-1EEDCBE8FC29}"/>
              </a:ext>
            </a:extLst>
          </p:cNvPr>
          <p:cNvSpPr/>
          <p:nvPr/>
        </p:nvSpPr>
        <p:spPr>
          <a:xfrm>
            <a:off x="2780522" y="2332652"/>
            <a:ext cx="746449" cy="33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Connector: Curved 13">
            <a:extLst>
              <a:ext uri="{FF2B5EF4-FFF2-40B4-BE49-F238E27FC236}">
                <a16:creationId xmlns:a16="http://schemas.microsoft.com/office/drawing/2014/main" id="{83D84012-A474-483F-8046-6B188B8EA6B7}"/>
              </a:ext>
            </a:extLst>
          </p:cNvPr>
          <p:cNvCxnSpPr/>
          <p:nvPr/>
        </p:nvCxnSpPr>
        <p:spPr>
          <a:xfrm>
            <a:off x="3722914" y="2416629"/>
            <a:ext cx="3461657" cy="522514"/>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EF8F356-3805-4459-A716-D148784A2551}"/>
              </a:ext>
            </a:extLst>
          </p:cNvPr>
          <p:cNvSpPr txBox="1"/>
          <p:nvPr/>
        </p:nvSpPr>
        <p:spPr>
          <a:xfrm>
            <a:off x="7184571" y="2754477"/>
            <a:ext cx="1704313" cy="369332"/>
          </a:xfrm>
          <a:prstGeom prst="rect">
            <a:avLst/>
          </a:prstGeom>
          <a:noFill/>
        </p:spPr>
        <p:txBody>
          <a:bodyPr wrap="none" rtlCol="0">
            <a:spAutoFit/>
          </a:bodyPr>
          <a:lstStyle/>
          <a:p>
            <a:r>
              <a:rPr lang="en-US" i="1" dirty="0">
                <a:latin typeface="Consolas" panose="020B0609020204030204" pitchFamily="49" charset="0"/>
              </a:rPr>
              <a:t>Command-name</a:t>
            </a:r>
          </a:p>
        </p:txBody>
      </p:sp>
      <p:sp>
        <p:nvSpPr>
          <p:cNvPr id="16" name="Rectangle 15">
            <a:extLst>
              <a:ext uri="{FF2B5EF4-FFF2-40B4-BE49-F238E27FC236}">
                <a16:creationId xmlns:a16="http://schemas.microsoft.com/office/drawing/2014/main" id="{45AD743B-CD5E-4C0F-A768-7439F67CF54C}"/>
              </a:ext>
            </a:extLst>
          </p:cNvPr>
          <p:cNvSpPr/>
          <p:nvPr/>
        </p:nvSpPr>
        <p:spPr>
          <a:xfrm>
            <a:off x="7239372" y="2756423"/>
            <a:ext cx="1671954" cy="3732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78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E6F4-C452-4694-A94C-3DBC8B70FB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F7F850-B3A8-4492-8513-E6CE8FF8DEC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4C2F9C6-C9E4-42F9-A764-AEDC3292CE1B}"/>
              </a:ext>
            </a:extLst>
          </p:cNvPr>
          <p:cNvPicPr>
            <a:picLocks noChangeAspect="1"/>
          </p:cNvPicPr>
          <p:nvPr/>
        </p:nvPicPr>
        <p:blipFill>
          <a:blip r:embed="rId2"/>
          <a:stretch>
            <a:fillRect/>
          </a:stretch>
        </p:blipFill>
        <p:spPr>
          <a:xfrm>
            <a:off x="1348941" y="1237210"/>
            <a:ext cx="9903777" cy="3138847"/>
          </a:xfrm>
          <a:prstGeom prst="rect">
            <a:avLst/>
          </a:prstGeom>
        </p:spPr>
      </p:pic>
    </p:spTree>
    <p:extLst>
      <p:ext uri="{BB962C8B-B14F-4D97-AF65-F5344CB8AC3E}">
        <p14:creationId xmlns:p14="http://schemas.microsoft.com/office/powerpoint/2010/main" val="277897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322948" y="966495"/>
            <a:ext cx="9860536" cy="1049235"/>
          </a:xfrm>
        </p:spPr>
        <p:txBody>
          <a:bodyPr>
            <a:normAutofit fontScale="90000"/>
          </a:bodyPr>
          <a:lstStyle/>
          <a:p>
            <a:r>
              <a:rPr lang="en-US" b="1" dirty="0"/>
              <a:t>Initializing a Repository in an Existing Directory</a:t>
            </a:r>
            <a:r>
              <a:rPr lang="en-US" dirty="0"/>
              <a:t> </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rmAutofit fontScale="92500" lnSpcReduction="10000"/>
          </a:bodyPr>
          <a:lstStyle/>
          <a:p>
            <a:r>
              <a:rPr lang="en-US" dirty="0"/>
              <a:t>We have a folder, say ‘</a:t>
            </a:r>
            <a:r>
              <a:rPr lang="en-US" dirty="0" err="1"/>
              <a:t>xyz</a:t>
            </a:r>
            <a:r>
              <a:rPr lang="en-US" dirty="0"/>
              <a:t>’</a:t>
            </a:r>
          </a:p>
          <a:p>
            <a:r>
              <a:rPr lang="en-US" dirty="0"/>
              <a:t>We open git-bash from that folder</a:t>
            </a:r>
          </a:p>
          <a:p>
            <a:r>
              <a:rPr lang="en-US" dirty="0"/>
              <a:t>And type:</a:t>
            </a:r>
          </a:p>
          <a:p>
            <a:r>
              <a:rPr lang="en-US" dirty="0">
                <a:solidFill>
                  <a:srgbClr val="0070C0"/>
                </a:solidFill>
                <a:latin typeface="Consolas" panose="020B0609020204030204" pitchFamily="49" charset="0"/>
              </a:rPr>
              <a:t>git </a:t>
            </a:r>
            <a:r>
              <a:rPr lang="en-US" dirty="0" err="1">
                <a:solidFill>
                  <a:srgbClr val="0070C0"/>
                </a:solidFill>
                <a:latin typeface="Consolas" panose="020B0609020204030204" pitchFamily="49" charset="0"/>
              </a:rPr>
              <a:t>init</a:t>
            </a:r>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endParaRPr lang="en-US" dirty="0">
              <a:solidFill>
                <a:srgbClr val="0070C0"/>
              </a:solidFill>
              <a:latin typeface="Consolas" panose="020B0609020204030204" pitchFamily="49" charset="0"/>
            </a:endParaRPr>
          </a:p>
          <a:p>
            <a:pPr marL="0" indent="0">
              <a:buNone/>
            </a:pPr>
            <a:r>
              <a:rPr lang="en-US" dirty="0"/>
              <a:t>This creates a new subdirectory named .git that contains all of your necessary repository files — a</a:t>
            </a:r>
            <a:br>
              <a:rPr lang="en-US" dirty="0"/>
            </a:br>
            <a:r>
              <a:rPr lang="en-US" dirty="0"/>
              <a:t>Git repository skeleton. At this point, nothing in your project is tracked yet. </a:t>
            </a:r>
            <a:endParaRPr lang="en-US" dirty="0">
              <a:solidFill>
                <a:srgbClr val="0070C0"/>
              </a:solidFill>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45651" y="2989921"/>
            <a:ext cx="1561944" cy="481065"/>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31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303-F882-416F-9C2A-EC8F4B19056C}"/>
              </a:ext>
            </a:extLst>
          </p:cNvPr>
          <p:cNvSpPr>
            <a:spLocks noGrp="1"/>
          </p:cNvSpPr>
          <p:nvPr>
            <p:ph type="title"/>
          </p:nvPr>
        </p:nvSpPr>
        <p:spPr>
          <a:xfrm>
            <a:off x="1451579" y="1301427"/>
            <a:ext cx="9860536" cy="1049235"/>
          </a:xfrm>
        </p:spPr>
        <p:txBody>
          <a:bodyPr>
            <a:normAutofit fontScale="90000"/>
          </a:bodyPr>
          <a:lstStyle/>
          <a:p>
            <a:r>
              <a:rPr lang="en-US" b="1" dirty="0"/>
              <a:t>Cloning an existing git repository</a:t>
            </a:r>
            <a:br>
              <a:rPr lang="en-US" dirty="0"/>
            </a:br>
            <a:endParaRPr lang="en-US" dirty="0"/>
          </a:p>
        </p:txBody>
      </p:sp>
      <p:sp>
        <p:nvSpPr>
          <p:cNvPr id="3" name="Content Placeholder 2">
            <a:extLst>
              <a:ext uri="{FF2B5EF4-FFF2-40B4-BE49-F238E27FC236}">
                <a16:creationId xmlns:a16="http://schemas.microsoft.com/office/drawing/2014/main" id="{7B7444DA-FBF9-4398-B26D-925146935629}"/>
              </a:ext>
            </a:extLst>
          </p:cNvPr>
          <p:cNvSpPr>
            <a:spLocks noGrp="1"/>
          </p:cNvSpPr>
          <p:nvPr>
            <p:ph idx="1"/>
          </p:nvPr>
        </p:nvSpPr>
        <p:spPr/>
        <p:txBody>
          <a:bodyPr>
            <a:normAutofit/>
          </a:bodyPr>
          <a:lstStyle/>
          <a:p>
            <a:pPr marL="0" indent="0">
              <a:buNone/>
            </a:pPr>
            <a:r>
              <a:rPr lang="en-US" dirty="0"/>
              <a:t>In such case, we take an example of cloning an existing repository from GitHub</a:t>
            </a:r>
          </a:p>
          <a:p>
            <a:pPr marL="0" indent="0">
              <a:buNone/>
            </a:pPr>
            <a:r>
              <a:rPr lang="en-US" dirty="0"/>
              <a:t>We use the command </a:t>
            </a:r>
            <a:r>
              <a:rPr lang="en-US" i="1" dirty="0">
                <a:latin typeface="Consolas" panose="020B0609020204030204" pitchFamily="49" charset="0"/>
              </a:rPr>
              <a:t>‘git  clone’ </a:t>
            </a:r>
            <a:r>
              <a:rPr lang="en-US" dirty="0"/>
              <a:t>in such cases.</a:t>
            </a:r>
          </a:p>
          <a:p>
            <a:pPr marL="0" indent="0">
              <a:buNone/>
            </a:pPr>
            <a:r>
              <a:rPr lang="en-US" dirty="0"/>
              <a:t>For example:</a:t>
            </a:r>
          </a:p>
          <a:p>
            <a:r>
              <a:rPr lang="en-US" dirty="0">
                <a:solidFill>
                  <a:srgbClr val="0070C0"/>
                </a:solidFill>
                <a:latin typeface="Consolas" panose="020B0609020204030204" pitchFamily="49" charset="0"/>
              </a:rPr>
              <a:t>git clone &lt;</a:t>
            </a:r>
            <a:r>
              <a:rPr lang="en-US" dirty="0" err="1">
                <a:solidFill>
                  <a:srgbClr val="0070C0"/>
                </a:solidFill>
                <a:latin typeface="Consolas" panose="020B0609020204030204" pitchFamily="49" charset="0"/>
              </a:rPr>
              <a:t>url</a:t>
            </a:r>
            <a:r>
              <a:rPr lang="en-US" dirty="0">
                <a:solidFill>
                  <a:srgbClr val="0070C0"/>
                </a:solidFill>
                <a:latin typeface="Consolas" panose="020B0609020204030204" pitchFamily="49" charset="0"/>
              </a:rPr>
              <a:t>&gt; </a:t>
            </a:r>
            <a:br>
              <a:rPr lang="en-US" dirty="0"/>
            </a:br>
            <a:endParaRPr lang="en-US" dirty="0"/>
          </a:p>
          <a:p>
            <a:endParaRPr lang="en-US" i="1" dirty="0">
              <a:latin typeface="Consolas" panose="020B0609020204030204" pitchFamily="49" charset="0"/>
            </a:endParaRPr>
          </a:p>
          <a:p>
            <a:endParaRPr lang="en-US" i="1" dirty="0">
              <a:latin typeface="Consolas" panose="020B0609020204030204" pitchFamily="49" charset="0"/>
            </a:endParaRPr>
          </a:p>
          <a:p>
            <a:pPr marL="0" indent="0">
              <a:buNone/>
            </a:pPr>
            <a:r>
              <a:rPr lang="en-US" sz="1700" dirty="0">
                <a:latin typeface="Calibri" panose="020F0502020204030204" pitchFamily="34" charset="0"/>
                <a:cs typeface="Calibri" panose="020F0502020204030204" pitchFamily="34" charset="0"/>
              </a:rPr>
              <a:t>We will be using https</a:t>
            </a:r>
          </a:p>
        </p:txBody>
      </p:sp>
      <p:sp>
        <p:nvSpPr>
          <p:cNvPr id="4" name="Rectangle: Diagonal Corners Rounded 3">
            <a:extLst>
              <a:ext uri="{FF2B5EF4-FFF2-40B4-BE49-F238E27FC236}">
                <a16:creationId xmlns:a16="http://schemas.microsoft.com/office/drawing/2014/main" id="{446845E9-57EF-4AD7-A4DF-61D92D470039}"/>
              </a:ext>
            </a:extLst>
          </p:cNvPr>
          <p:cNvSpPr/>
          <p:nvPr/>
        </p:nvSpPr>
        <p:spPr>
          <a:xfrm>
            <a:off x="1097280" y="3160581"/>
            <a:ext cx="2313991"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AA4A17-F1F0-4E4C-A987-4D6ECB27ADBF}"/>
              </a:ext>
            </a:extLst>
          </p:cNvPr>
          <p:cNvPicPr>
            <a:picLocks noChangeAspect="1"/>
          </p:cNvPicPr>
          <p:nvPr/>
        </p:nvPicPr>
        <p:blipFill rotWithShape="1">
          <a:blip r:embed="rId2"/>
          <a:srcRect l="1978"/>
          <a:stretch/>
        </p:blipFill>
        <p:spPr>
          <a:xfrm>
            <a:off x="6962083" y="3330702"/>
            <a:ext cx="5085408" cy="2426286"/>
          </a:xfrm>
          <a:prstGeom prst="rect">
            <a:avLst/>
          </a:prstGeom>
        </p:spPr>
      </p:pic>
      <p:cxnSp>
        <p:nvCxnSpPr>
          <p:cNvPr id="7" name="Connector: Curved 6">
            <a:extLst>
              <a:ext uri="{FF2B5EF4-FFF2-40B4-BE49-F238E27FC236}">
                <a16:creationId xmlns:a16="http://schemas.microsoft.com/office/drawing/2014/main" id="{E85B0664-7140-446C-8C9D-ECC5470720ED}"/>
              </a:ext>
            </a:extLst>
          </p:cNvPr>
          <p:cNvCxnSpPr>
            <a:cxnSpLocks/>
          </p:cNvCxnSpPr>
          <p:nvPr/>
        </p:nvCxnSpPr>
        <p:spPr>
          <a:xfrm>
            <a:off x="3411271" y="3424335"/>
            <a:ext cx="4320073" cy="1329613"/>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08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blipFill>
          <a:blip r:embed="rId2">
            <a:extLst>
              <a:ext uri="{BEBA8EAE-BF5A-486C-A8C5-ECC9F3942E4B}">
                <a14:imgProps xmlns:a14="http://schemas.microsoft.com/office/drawing/2010/main">
                  <a14:imgLayer r:embed="rId3">
                    <a14:imgEffect>
                      <a14:artisticLineDrawing trans="39000" pencilSize="39"/>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754F-592B-4007-A093-87AFEE384493}"/>
              </a:ext>
            </a:extLst>
          </p:cNvPr>
          <p:cNvSpPr>
            <a:spLocks noGrp="1"/>
          </p:cNvSpPr>
          <p:nvPr>
            <p:ph type="ctrTitle"/>
          </p:nvPr>
        </p:nvSpPr>
        <p:spPr/>
        <p:txBody>
          <a:bodyPr/>
          <a:lstStyle/>
          <a:p>
            <a:r>
              <a:rPr lang="en-US" dirty="0"/>
              <a:t>Git &amp; GitHub</a:t>
            </a:r>
          </a:p>
        </p:txBody>
      </p:sp>
      <p:sp>
        <p:nvSpPr>
          <p:cNvPr id="3" name="Subtitle 2">
            <a:extLst>
              <a:ext uri="{FF2B5EF4-FFF2-40B4-BE49-F238E27FC236}">
                <a16:creationId xmlns:a16="http://schemas.microsoft.com/office/drawing/2014/main" id="{6C45832A-8D76-4C82-96C2-A7E2CCF57257}"/>
              </a:ext>
            </a:extLst>
          </p:cNvPr>
          <p:cNvSpPr>
            <a:spLocks noGrp="1"/>
          </p:cNvSpPr>
          <p:nvPr>
            <p:ph type="subTitle" idx="1"/>
          </p:nvPr>
        </p:nvSpPr>
        <p:spPr/>
        <p:txBody>
          <a:bodyPr>
            <a:normAutofit/>
          </a:bodyPr>
          <a:lstStyle/>
          <a:p>
            <a:r>
              <a:rPr lang="en-US" sz="3200" dirty="0"/>
              <a:t>Crash Course</a:t>
            </a:r>
          </a:p>
        </p:txBody>
      </p:sp>
      <p:sp>
        <p:nvSpPr>
          <p:cNvPr id="4" name="TextBox 3">
            <a:extLst>
              <a:ext uri="{FF2B5EF4-FFF2-40B4-BE49-F238E27FC236}">
                <a16:creationId xmlns:a16="http://schemas.microsoft.com/office/drawing/2014/main" id="{CFDE9C1F-729C-42B1-890E-7A477681D982}"/>
              </a:ext>
            </a:extLst>
          </p:cNvPr>
          <p:cNvSpPr txBox="1"/>
          <p:nvPr/>
        </p:nvSpPr>
        <p:spPr>
          <a:xfrm>
            <a:off x="8084286" y="5732667"/>
            <a:ext cx="4576997" cy="707886"/>
          </a:xfrm>
          <a:prstGeom prst="rect">
            <a:avLst/>
          </a:prstGeom>
          <a:noFill/>
        </p:spPr>
        <p:txBody>
          <a:bodyPr wrap="square" rtlCol="0">
            <a:spAutoFit/>
          </a:bodyPr>
          <a:lstStyle/>
          <a:p>
            <a:r>
              <a:rPr lang="en-US" sz="2000" dirty="0"/>
              <a:t>Course Head: Roshan </a:t>
            </a:r>
            <a:r>
              <a:rPr lang="en-US" sz="2000" dirty="0" err="1"/>
              <a:t>Lamichhane</a:t>
            </a:r>
            <a:endParaRPr lang="en-US" sz="2000" dirty="0"/>
          </a:p>
          <a:p>
            <a:r>
              <a:rPr lang="en-US" sz="2000" dirty="0"/>
              <a:t>Course Conducted by: Tech Club, PU</a:t>
            </a:r>
          </a:p>
        </p:txBody>
      </p:sp>
    </p:spTree>
    <p:extLst>
      <p:ext uri="{BB962C8B-B14F-4D97-AF65-F5344CB8AC3E}">
        <p14:creationId xmlns:p14="http://schemas.microsoft.com/office/powerpoint/2010/main" val="225591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D500-813A-4133-B077-3562B9D52A7A}"/>
              </a:ext>
            </a:extLst>
          </p:cNvPr>
          <p:cNvSpPr>
            <a:spLocks noGrp="1"/>
          </p:cNvSpPr>
          <p:nvPr>
            <p:ph type="title"/>
          </p:nvPr>
        </p:nvSpPr>
        <p:spPr>
          <a:xfrm>
            <a:off x="1451579" y="1261720"/>
            <a:ext cx="9603275" cy="587136"/>
          </a:xfrm>
        </p:spPr>
        <p:txBody>
          <a:bodyPr>
            <a:normAutofit fontScale="90000"/>
          </a:bodyPr>
          <a:lstStyle/>
          <a:p>
            <a:r>
              <a:rPr lang="en-US" dirty="0"/>
              <a:t>Lets add some file(s)</a:t>
            </a:r>
          </a:p>
        </p:txBody>
      </p:sp>
      <p:sp>
        <p:nvSpPr>
          <p:cNvPr id="3" name="Content Placeholder 2">
            <a:extLst>
              <a:ext uri="{FF2B5EF4-FFF2-40B4-BE49-F238E27FC236}">
                <a16:creationId xmlns:a16="http://schemas.microsoft.com/office/drawing/2014/main" id="{29CBBE66-4ED0-4B54-BB46-3C5B0315F59F}"/>
              </a:ext>
            </a:extLst>
          </p:cNvPr>
          <p:cNvSpPr>
            <a:spLocks noGrp="1"/>
          </p:cNvSpPr>
          <p:nvPr>
            <p:ph idx="1"/>
          </p:nvPr>
        </p:nvSpPr>
        <p:spPr>
          <a:xfrm>
            <a:off x="789370" y="1848856"/>
            <a:ext cx="10058400" cy="4023360"/>
          </a:xfrm>
        </p:spPr>
        <p:txBody>
          <a:bodyPr/>
          <a:lstStyle/>
          <a:p>
            <a:r>
              <a:rPr lang="en-US" dirty="0"/>
              <a:t>Create a file named ‘</a:t>
            </a:r>
            <a:r>
              <a:rPr lang="en-US" dirty="0" err="1"/>
              <a:t>main.c</a:t>
            </a:r>
            <a:r>
              <a:rPr lang="en-US" dirty="0"/>
              <a:t>’ and write some code to it.</a:t>
            </a:r>
          </a:p>
        </p:txBody>
      </p:sp>
    </p:spTree>
    <p:extLst>
      <p:ext uri="{BB962C8B-B14F-4D97-AF65-F5344CB8AC3E}">
        <p14:creationId xmlns:p14="http://schemas.microsoft.com/office/powerpoint/2010/main" val="274119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0D88-4D03-4089-8B61-708CBCE0C9A6}"/>
              </a:ext>
            </a:extLst>
          </p:cNvPr>
          <p:cNvSpPr>
            <a:spLocks noGrp="1"/>
          </p:cNvSpPr>
          <p:nvPr>
            <p:ph type="title"/>
          </p:nvPr>
        </p:nvSpPr>
        <p:spPr>
          <a:xfrm>
            <a:off x="1386264" y="1215066"/>
            <a:ext cx="9603275" cy="604403"/>
          </a:xfrm>
        </p:spPr>
        <p:txBody>
          <a:bodyPr>
            <a:normAutofit fontScale="90000"/>
          </a:bodyPr>
          <a:lstStyle/>
          <a:p>
            <a:r>
              <a:rPr lang="en-US" dirty="0"/>
              <a:t>Checking the status of your files</a:t>
            </a:r>
          </a:p>
        </p:txBody>
      </p:sp>
      <p:sp>
        <p:nvSpPr>
          <p:cNvPr id="3" name="Content Placeholder 2">
            <a:extLst>
              <a:ext uri="{FF2B5EF4-FFF2-40B4-BE49-F238E27FC236}">
                <a16:creationId xmlns:a16="http://schemas.microsoft.com/office/drawing/2014/main" id="{2FC49F8E-EAED-4F44-ACED-A4D04FBD0FFD}"/>
              </a:ext>
            </a:extLst>
          </p:cNvPr>
          <p:cNvSpPr>
            <a:spLocks noGrp="1"/>
          </p:cNvSpPr>
          <p:nvPr>
            <p:ph idx="1"/>
          </p:nvPr>
        </p:nvSpPr>
        <p:spPr/>
        <p:txBody>
          <a:bodyPr/>
          <a:lstStyle/>
          <a:p>
            <a:r>
              <a:rPr lang="en-US" dirty="0"/>
              <a:t>The main tool you use to determine which files are in which state is the </a:t>
            </a:r>
            <a:r>
              <a:rPr lang="en-US" i="1" dirty="0">
                <a:latin typeface="Consolas" panose="020B0609020204030204" pitchFamily="49" charset="0"/>
              </a:rPr>
              <a:t>‘git status’ </a:t>
            </a:r>
            <a:r>
              <a:rPr lang="en-US" dirty="0"/>
              <a:t>command. </a:t>
            </a:r>
            <a:br>
              <a:rPr lang="en-US" dirty="0"/>
            </a:br>
            <a:endParaRPr lang="en-US" dirty="0"/>
          </a:p>
          <a:p>
            <a:r>
              <a:rPr lang="en-US" dirty="0">
                <a:solidFill>
                  <a:srgbClr val="0070C0"/>
                </a:solidFill>
                <a:latin typeface="Consolas" panose="020B0609020204030204" pitchFamily="49" charset="0"/>
              </a:rPr>
              <a:t>git status</a:t>
            </a:r>
            <a:endParaRPr lang="en-US" dirty="0">
              <a:solidFill>
                <a:srgbClr val="0070C0"/>
              </a:solidFill>
            </a:endParaRPr>
          </a:p>
        </p:txBody>
      </p:sp>
      <p:sp>
        <p:nvSpPr>
          <p:cNvPr id="4" name="Rectangle: Diagonal Corners Rounded 3">
            <a:extLst>
              <a:ext uri="{FF2B5EF4-FFF2-40B4-BE49-F238E27FC236}">
                <a16:creationId xmlns:a16="http://schemas.microsoft.com/office/drawing/2014/main" id="{9B8588CD-4549-439F-815C-6D26BC983519}"/>
              </a:ext>
            </a:extLst>
          </p:cNvPr>
          <p:cNvSpPr/>
          <p:nvPr/>
        </p:nvSpPr>
        <p:spPr>
          <a:xfrm>
            <a:off x="1097280" y="2826851"/>
            <a:ext cx="1735493" cy="438539"/>
          </a:xfrm>
          <a:prstGeom prst="round2DiagRect">
            <a:avLst>
              <a:gd name="adj1" fmla="val 16667"/>
              <a:gd name="adj2" fmla="val 0"/>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56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D221-2450-49FD-AFA7-7BB438323989}"/>
              </a:ext>
            </a:extLst>
          </p:cNvPr>
          <p:cNvSpPr>
            <a:spLocks noGrp="1"/>
          </p:cNvSpPr>
          <p:nvPr>
            <p:ph type="title"/>
          </p:nvPr>
        </p:nvSpPr>
        <p:spPr/>
        <p:txBody>
          <a:bodyPr/>
          <a:lstStyle/>
          <a:p>
            <a:r>
              <a:rPr lang="en-US" dirty="0"/>
              <a:t>Staging files</a:t>
            </a:r>
          </a:p>
        </p:txBody>
      </p:sp>
      <p:sp>
        <p:nvSpPr>
          <p:cNvPr id="3" name="Content Placeholder 2">
            <a:extLst>
              <a:ext uri="{FF2B5EF4-FFF2-40B4-BE49-F238E27FC236}">
                <a16:creationId xmlns:a16="http://schemas.microsoft.com/office/drawing/2014/main" id="{3CB35A2E-3E9B-481B-80DE-C2A568281279}"/>
              </a:ext>
            </a:extLst>
          </p:cNvPr>
          <p:cNvSpPr>
            <a:spLocks noGrp="1"/>
          </p:cNvSpPr>
          <p:nvPr>
            <p:ph idx="1"/>
          </p:nvPr>
        </p:nvSpPr>
        <p:spPr/>
        <p:txBody>
          <a:bodyPr/>
          <a:lstStyle/>
          <a:p>
            <a:r>
              <a:rPr lang="en-US" dirty="0"/>
              <a:t>Now, the output will indicate that there is untracked file.</a:t>
            </a:r>
          </a:p>
          <a:p>
            <a:r>
              <a:rPr lang="en-US" dirty="0"/>
              <a:t>Before a commit can be done, the required file should be added to staging area.</a:t>
            </a:r>
          </a:p>
          <a:p>
            <a:r>
              <a:rPr lang="en-US" dirty="0"/>
              <a:t>To do so:</a:t>
            </a:r>
          </a:p>
          <a:p>
            <a:r>
              <a:rPr lang="en-US" dirty="0"/>
              <a:t>You can run </a:t>
            </a:r>
            <a:r>
              <a:rPr lang="en-US" dirty="0">
                <a:latin typeface="Consolas" panose="020B0609020204030204" pitchFamily="49" charset="0"/>
              </a:rPr>
              <a:t>‘git add &lt;file-name&gt;’</a:t>
            </a:r>
          </a:p>
          <a:p>
            <a:r>
              <a:rPr lang="en-US" dirty="0"/>
              <a:t>In this case, it becomes as:</a:t>
            </a:r>
          </a:p>
          <a:p>
            <a:r>
              <a:rPr lang="en-US" i="1" dirty="0">
                <a:latin typeface="Consolas" panose="020B0609020204030204" pitchFamily="49" charset="0"/>
              </a:rPr>
              <a:t>git add </a:t>
            </a:r>
            <a:r>
              <a:rPr lang="en-US" i="1" dirty="0" err="1">
                <a:latin typeface="Consolas" panose="020B0609020204030204" pitchFamily="49" charset="0"/>
              </a:rPr>
              <a:t>main.c</a:t>
            </a:r>
            <a:endParaRPr lang="en-US" i="1"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61C005C6-9F0D-4BCC-9C59-7EC67ED3CC47}"/>
              </a:ext>
            </a:extLst>
          </p:cNvPr>
          <p:cNvSpPr/>
          <p:nvPr/>
        </p:nvSpPr>
        <p:spPr>
          <a:xfrm>
            <a:off x="1097280" y="4093642"/>
            <a:ext cx="2313991" cy="438539"/>
          </a:xfrm>
          <a:prstGeom prst="round2DiagRect">
            <a:avLst>
              <a:gd name="adj1" fmla="val 16667"/>
              <a:gd name="adj2" fmla="val 0"/>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57780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C249-954C-4A68-8902-9158CD4062E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00853E44-634D-4E9D-8613-0604F58FF175}"/>
              </a:ext>
            </a:extLst>
          </p:cNvPr>
          <p:cNvSpPr>
            <a:spLocks noGrp="1"/>
          </p:cNvSpPr>
          <p:nvPr>
            <p:ph idx="1"/>
          </p:nvPr>
        </p:nvSpPr>
        <p:spPr/>
        <p:txBody>
          <a:bodyPr/>
          <a:lstStyle/>
          <a:p>
            <a:r>
              <a:rPr lang="en-US" dirty="0"/>
              <a:t>Now that we have staged our file to be committed.</a:t>
            </a:r>
          </a:p>
          <a:p>
            <a:r>
              <a:rPr lang="en-US" dirty="0"/>
              <a:t>A commit action can be performed as:</a:t>
            </a:r>
            <a:endParaRPr lang="en-US" dirty="0">
              <a:latin typeface="Consolas" panose="020B0609020204030204" pitchFamily="49" charset="0"/>
            </a:endParaRPr>
          </a:p>
          <a:p>
            <a:r>
              <a:rPr lang="en-US" dirty="0">
                <a:latin typeface="Consolas" panose="020B0609020204030204" pitchFamily="49" charset="0"/>
              </a:rPr>
              <a:t>git commit</a:t>
            </a:r>
          </a:p>
          <a:p>
            <a:endParaRPr lang="en-US" dirty="0"/>
          </a:p>
          <a:p>
            <a:endParaRPr lang="en-US" dirty="0"/>
          </a:p>
        </p:txBody>
      </p:sp>
      <p:sp>
        <p:nvSpPr>
          <p:cNvPr id="4" name="Rectangle: Top Corners Rounded 3">
            <a:extLst>
              <a:ext uri="{FF2B5EF4-FFF2-40B4-BE49-F238E27FC236}">
                <a16:creationId xmlns:a16="http://schemas.microsoft.com/office/drawing/2014/main" id="{4479485A-173B-4AB0-ADBD-9562D9F96112}"/>
              </a:ext>
            </a:extLst>
          </p:cNvPr>
          <p:cNvSpPr/>
          <p:nvPr/>
        </p:nvSpPr>
        <p:spPr>
          <a:xfrm>
            <a:off x="1097280" y="2766528"/>
            <a:ext cx="1720565" cy="331235"/>
          </a:xfrm>
          <a:prstGeom prst="round2Same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FA523C-CF5A-4E5D-95E6-B1BF607852EE}"/>
              </a:ext>
            </a:extLst>
          </p:cNvPr>
          <p:cNvPicPr>
            <a:picLocks noChangeAspect="1"/>
          </p:cNvPicPr>
          <p:nvPr/>
        </p:nvPicPr>
        <p:blipFill>
          <a:blip r:embed="rId2"/>
          <a:stretch>
            <a:fillRect/>
          </a:stretch>
        </p:blipFill>
        <p:spPr>
          <a:xfrm>
            <a:off x="586085" y="3948580"/>
            <a:ext cx="7940728" cy="1792687"/>
          </a:xfrm>
          <a:prstGeom prst="rect">
            <a:avLst/>
          </a:prstGeom>
        </p:spPr>
      </p:pic>
      <p:cxnSp>
        <p:nvCxnSpPr>
          <p:cNvPr id="6" name="Connector: Curved 5">
            <a:extLst>
              <a:ext uri="{FF2B5EF4-FFF2-40B4-BE49-F238E27FC236}">
                <a16:creationId xmlns:a16="http://schemas.microsoft.com/office/drawing/2014/main" id="{03C24AC6-0212-4CCC-B7CA-7A9DC7F4C09F}"/>
              </a:ext>
            </a:extLst>
          </p:cNvPr>
          <p:cNvCxnSpPr>
            <a:cxnSpLocks/>
          </p:cNvCxnSpPr>
          <p:nvPr/>
        </p:nvCxnSpPr>
        <p:spPr>
          <a:xfrm>
            <a:off x="2883159" y="2932145"/>
            <a:ext cx="4857056" cy="878032"/>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C5D027F-812F-4822-9D41-8FF41A2F30BD}"/>
              </a:ext>
            </a:extLst>
          </p:cNvPr>
          <p:cNvSpPr/>
          <p:nvPr/>
        </p:nvSpPr>
        <p:spPr>
          <a:xfrm>
            <a:off x="7847045" y="2955636"/>
            <a:ext cx="4052745" cy="1628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74EB33-22E6-4FCC-8866-906D5A19073B}"/>
              </a:ext>
            </a:extLst>
          </p:cNvPr>
          <p:cNvSpPr txBox="1"/>
          <p:nvPr/>
        </p:nvSpPr>
        <p:spPr>
          <a:xfrm>
            <a:off x="7912359" y="3308066"/>
            <a:ext cx="4499377" cy="1015663"/>
          </a:xfrm>
          <a:prstGeom prst="rect">
            <a:avLst/>
          </a:prstGeom>
          <a:noFill/>
        </p:spPr>
        <p:txBody>
          <a:bodyPr wrap="square" rtlCol="0">
            <a:spAutoFit/>
          </a:bodyPr>
          <a:lstStyle/>
          <a:p>
            <a:r>
              <a:rPr lang="en-US" sz="2000" dirty="0">
                <a:cs typeface="Courier New" panose="02070309020205020404" pitchFamily="49" charset="0"/>
              </a:rPr>
              <a:t>Several parameters can be added to </a:t>
            </a:r>
          </a:p>
          <a:p>
            <a:r>
              <a:rPr lang="en-US" sz="2000" dirty="0">
                <a:cs typeface="Courier New" panose="02070309020205020404" pitchFamily="49" charset="0"/>
              </a:rPr>
              <a:t>this basic command. We will see to</a:t>
            </a:r>
          </a:p>
          <a:p>
            <a:r>
              <a:rPr lang="en-US" sz="2000" dirty="0">
                <a:cs typeface="Courier New" panose="02070309020205020404" pitchFamily="49" charset="0"/>
              </a:rPr>
              <a:t> that in our next exercise.</a:t>
            </a:r>
          </a:p>
        </p:txBody>
      </p:sp>
    </p:spTree>
    <p:extLst>
      <p:ext uri="{BB962C8B-B14F-4D97-AF65-F5344CB8AC3E}">
        <p14:creationId xmlns:p14="http://schemas.microsoft.com/office/powerpoint/2010/main" val="107438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80CD-70C4-486B-A702-8B8C3D31133C}"/>
              </a:ext>
            </a:extLst>
          </p:cNvPr>
          <p:cNvSpPr>
            <a:spLocks noGrp="1"/>
          </p:cNvSpPr>
          <p:nvPr>
            <p:ph type="title"/>
          </p:nvPr>
        </p:nvSpPr>
        <p:spPr/>
        <p:txBody>
          <a:bodyPr/>
          <a:lstStyle/>
          <a:p>
            <a:r>
              <a:rPr lang="en-US" dirty="0"/>
              <a:t>Commit history - log</a:t>
            </a:r>
          </a:p>
        </p:txBody>
      </p:sp>
      <p:sp>
        <p:nvSpPr>
          <p:cNvPr id="3" name="Content Placeholder 2">
            <a:extLst>
              <a:ext uri="{FF2B5EF4-FFF2-40B4-BE49-F238E27FC236}">
                <a16:creationId xmlns:a16="http://schemas.microsoft.com/office/drawing/2014/main" id="{93CC2A91-9943-40B1-B822-6173C190DC09}"/>
              </a:ext>
            </a:extLst>
          </p:cNvPr>
          <p:cNvSpPr>
            <a:spLocks noGrp="1"/>
          </p:cNvSpPr>
          <p:nvPr>
            <p:ph idx="1"/>
          </p:nvPr>
        </p:nvSpPr>
        <p:spPr/>
        <p:txBody>
          <a:bodyPr/>
          <a:lstStyle/>
          <a:p>
            <a:r>
              <a:rPr lang="en-US" dirty="0"/>
              <a:t>In git, it is possible to see the history of all the commits.</a:t>
            </a:r>
          </a:p>
          <a:p>
            <a:r>
              <a:rPr lang="en-US" dirty="0"/>
              <a:t>It can be performed as :</a:t>
            </a:r>
          </a:p>
          <a:p>
            <a:r>
              <a:rPr lang="en-US" dirty="0">
                <a:latin typeface="Consolas" panose="020B0609020204030204" pitchFamily="49" charset="0"/>
              </a:rPr>
              <a:t>git log</a:t>
            </a:r>
          </a:p>
          <a:p>
            <a:endParaRPr lang="en-US" dirty="0">
              <a:latin typeface="Consolas" panose="020B0609020204030204" pitchFamily="49" charset="0"/>
            </a:endParaRPr>
          </a:p>
          <a:p>
            <a:r>
              <a:rPr lang="en-US" dirty="0"/>
              <a:t>It gives a detailed output. To shorten the each log to one line, we can use this command :</a:t>
            </a:r>
          </a:p>
          <a:p>
            <a:endParaRPr lang="en-US" dirty="0">
              <a:latin typeface="Consolas" panose="020B0609020204030204" pitchFamily="49" charset="0"/>
            </a:endParaRPr>
          </a:p>
          <a:p>
            <a:r>
              <a:rPr lang="en-US" dirty="0">
                <a:latin typeface="Consolas" panose="020B0609020204030204" pitchFamily="49" charset="0"/>
              </a:rPr>
              <a:t>git log --</a:t>
            </a:r>
            <a:r>
              <a:rPr lang="en-US" dirty="0" err="1">
                <a:latin typeface="Consolas" panose="020B0609020204030204" pitchFamily="49" charset="0"/>
              </a:rPr>
              <a:t>oneline</a:t>
            </a:r>
            <a:endParaRPr lang="en-US" dirty="0">
              <a:latin typeface="Consolas" panose="020B0609020204030204" pitchFamily="49" charset="0"/>
            </a:endParaRPr>
          </a:p>
        </p:txBody>
      </p:sp>
      <p:sp>
        <p:nvSpPr>
          <p:cNvPr id="4" name="Rectangle: Diagonal Corners Rounded 3">
            <a:extLst>
              <a:ext uri="{FF2B5EF4-FFF2-40B4-BE49-F238E27FC236}">
                <a16:creationId xmlns:a16="http://schemas.microsoft.com/office/drawing/2014/main" id="{8A134A46-A138-4FB9-B634-B53D4BB86737}"/>
              </a:ext>
            </a:extLst>
          </p:cNvPr>
          <p:cNvSpPr/>
          <p:nvPr/>
        </p:nvSpPr>
        <p:spPr>
          <a:xfrm>
            <a:off x="882676" y="2743202"/>
            <a:ext cx="1772816"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4515E92C-E6F3-45AA-B7DF-8628FD350CCF}"/>
              </a:ext>
            </a:extLst>
          </p:cNvPr>
          <p:cNvSpPr/>
          <p:nvPr/>
        </p:nvSpPr>
        <p:spPr>
          <a:xfrm>
            <a:off x="1036320" y="4565780"/>
            <a:ext cx="2751909" cy="3732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754170F-74FF-418F-A845-B435D1F14CC7}"/>
              </a:ext>
            </a:extLst>
          </p:cNvPr>
          <p:cNvCxnSpPr>
            <a:cxnSpLocks/>
          </p:cNvCxnSpPr>
          <p:nvPr/>
        </p:nvCxnSpPr>
        <p:spPr>
          <a:xfrm>
            <a:off x="4114799" y="4752392"/>
            <a:ext cx="3713584" cy="73400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E8876AF-2363-4DD8-BE87-FD9AD2BB134E}"/>
              </a:ext>
            </a:extLst>
          </p:cNvPr>
          <p:cNvSpPr txBox="1"/>
          <p:nvPr/>
        </p:nvSpPr>
        <p:spPr>
          <a:xfrm>
            <a:off x="8088317" y="5222763"/>
            <a:ext cx="3190874" cy="646331"/>
          </a:xfrm>
          <a:prstGeom prst="rect">
            <a:avLst/>
          </a:prstGeom>
          <a:noFill/>
        </p:spPr>
        <p:txBody>
          <a:bodyPr wrap="none" rtlCol="0">
            <a:spAutoFit/>
          </a:bodyPr>
          <a:lstStyle/>
          <a:p>
            <a:r>
              <a:rPr lang="en-US" dirty="0"/>
              <a:t>More parameters can be added</a:t>
            </a:r>
          </a:p>
          <a:p>
            <a:r>
              <a:rPr lang="en-US" dirty="0"/>
              <a:t>to format the output as desired.</a:t>
            </a:r>
          </a:p>
        </p:txBody>
      </p:sp>
      <p:sp>
        <p:nvSpPr>
          <p:cNvPr id="10" name="Oval 9">
            <a:extLst>
              <a:ext uri="{FF2B5EF4-FFF2-40B4-BE49-F238E27FC236}">
                <a16:creationId xmlns:a16="http://schemas.microsoft.com/office/drawing/2014/main" id="{C105E56D-AB65-4DE2-9725-39CC23AB5B46}"/>
              </a:ext>
            </a:extLst>
          </p:cNvPr>
          <p:cNvSpPr/>
          <p:nvPr/>
        </p:nvSpPr>
        <p:spPr>
          <a:xfrm>
            <a:off x="7904352" y="4779159"/>
            <a:ext cx="3582955" cy="14507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18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26BD-DBAB-4526-8A27-DD55BD2E2AF9}"/>
              </a:ext>
            </a:extLst>
          </p:cNvPr>
          <p:cNvSpPr>
            <a:spLocks noGrp="1"/>
          </p:cNvSpPr>
          <p:nvPr>
            <p:ph type="title"/>
          </p:nvPr>
        </p:nvSpPr>
        <p:spPr>
          <a:xfrm>
            <a:off x="1097280" y="286603"/>
            <a:ext cx="10659290" cy="1450757"/>
          </a:xfrm>
        </p:spPr>
        <p:txBody>
          <a:bodyPr/>
          <a:lstStyle/>
          <a:p>
            <a:r>
              <a:rPr lang="en-US" dirty="0"/>
              <a:t>Lets add another file and do some editing</a:t>
            </a:r>
          </a:p>
        </p:txBody>
      </p:sp>
      <p:sp>
        <p:nvSpPr>
          <p:cNvPr id="3" name="Content Placeholder 2">
            <a:extLst>
              <a:ext uri="{FF2B5EF4-FFF2-40B4-BE49-F238E27FC236}">
                <a16:creationId xmlns:a16="http://schemas.microsoft.com/office/drawing/2014/main" id="{AFF8D911-278A-4684-AD90-44ED7B909DE9}"/>
              </a:ext>
            </a:extLst>
          </p:cNvPr>
          <p:cNvSpPr>
            <a:spLocks noGrp="1"/>
          </p:cNvSpPr>
          <p:nvPr>
            <p:ph idx="1"/>
          </p:nvPr>
        </p:nvSpPr>
        <p:spPr>
          <a:xfrm>
            <a:off x="1097280" y="1845733"/>
            <a:ext cx="10058400" cy="4452429"/>
          </a:xfrm>
        </p:spPr>
        <p:txBody>
          <a:bodyPr/>
          <a:lstStyle/>
          <a:p>
            <a:r>
              <a:rPr lang="en-US" dirty="0"/>
              <a:t>Add another file, say ‘</a:t>
            </a:r>
            <a:r>
              <a:rPr lang="en-US" dirty="0" err="1"/>
              <a:t>xyz.c</a:t>
            </a:r>
            <a:r>
              <a:rPr lang="en-US" dirty="0"/>
              <a:t>’ and write to it</a:t>
            </a:r>
          </a:p>
          <a:p>
            <a:r>
              <a:rPr lang="en-US" dirty="0"/>
              <a:t>You may write to the other file ‘</a:t>
            </a:r>
            <a:r>
              <a:rPr lang="en-US" dirty="0" err="1"/>
              <a:t>main.c</a:t>
            </a:r>
            <a:r>
              <a:rPr lang="en-US" dirty="0"/>
              <a:t>’ as well.</a:t>
            </a:r>
          </a:p>
          <a:p>
            <a:r>
              <a:rPr lang="en-US" dirty="0"/>
              <a:t>Now,</a:t>
            </a:r>
          </a:p>
          <a:p>
            <a:r>
              <a:rPr lang="en-US" dirty="0"/>
              <a:t>Run a </a:t>
            </a:r>
            <a:r>
              <a:rPr lang="en-US" dirty="0">
                <a:latin typeface="Consolas" panose="020B0609020204030204" pitchFamily="49" charset="0"/>
              </a:rPr>
              <a:t>‘git status’ </a:t>
            </a:r>
            <a:r>
              <a:rPr lang="en-US" dirty="0"/>
              <a:t>and watch the output.</a:t>
            </a:r>
          </a:p>
          <a:p>
            <a:r>
              <a:rPr lang="en-US" dirty="0"/>
              <a:t>It shows </a:t>
            </a:r>
            <a:r>
              <a:rPr lang="en-US" dirty="0" err="1"/>
              <a:t>xyz.c</a:t>
            </a:r>
            <a:r>
              <a:rPr lang="en-US" dirty="0"/>
              <a:t> as untracked.</a:t>
            </a:r>
          </a:p>
          <a:p>
            <a:endParaRPr lang="en-US" dirty="0"/>
          </a:p>
          <a:p>
            <a:r>
              <a:rPr lang="en-US" dirty="0"/>
              <a:t>Note: You can chose which files to track and which not to.</a:t>
            </a:r>
          </a:p>
        </p:txBody>
      </p:sp>
      <p:sp>
        <p:nvSpPr>
          <p:cNvPr id="4" name="Rectangle: Diagonal Corners Rounded 3">
            <a:extLst>
              <a:ext uri="{FF2B5EF4-FFF2-40B4-BE49-F238E27FC236}">
                <a16:creationId xmlns:a16="http://schemas.microsoft.com/office/drawing/2014/main" id="{4C732A1D-D1AE-4B12-A1BD-AE4CB76ADFCD}"/>
              </a:ext>
            </a:extLst>
          </p:cNvPr>
          <p:cNvSpPr/>
          <p:nvPr/>
        </p:nvSpPr>
        <p:spPr>
          <a:xfrm>
            <a:off x="1097280" y="4376057"/>
            <a:ext cx="6199259"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695399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0D25-9FD9-4721-A590-9FBAF3A2DE0E}"/>
              </a:ext>
            </a:extLst>
          </p:cNvPr>
          <p:cNvSpPr>
            <a:spLocks noGrp="1"/>
          </p:cNvSpPr>
          <p:nvPr>
            <p:ph type="title"/>
          </p:nvPr>
        </p:nvSpPr>
        <p:spPr/>
        <p:txBody>
          <a:bodyPr/>
          <a:lstStyle/>
          <a:p>
            <a:r>
              <a:rPr lang="en-US" dirty="0"/>
              <a:t>Now lets compile these .c files</a:t>
            </a:r>
          </a:p>
        </p:txBody>
      </p:sp>
      <p:sp>
        <p:nvSpPr>
          <p:cNvPr id="3" name="Content Placeholder 2">
            <a:extLst>
              <a:ext uri="{FF2B5EF4-FFF2-40B4-BE49-F238E27FC236}">
                <a16:creationId xmlns:a16="http://schemas.microsoft.com/office/drawing/2014/main" id="{48C8D29C-B5B0-4B0B-89D9-64FE24C7C96D}"/>
              </a:ext>
            </a:extLst>
          </p:cNvPr>
          <p:cNvSpPr>
            <a:spLocks noGrp="1"/>
          </p:cNvSpPr>
          <p:nvPr>
            <p:ph idx="1"/>
          </p:nvPr>
        </p:nvSpPr>
        <p:spPr/>
        <p:txBody>
          <a:bodyPr/>
          <a:lstStyle/>
          <a:p>
            <a:r>
              <a:rPr lang="en-US" dirty="0"/>
              <a:t>After compiling, we can see the .exe and .o files of respective source codes.</a:t>
            </a:r>
          </a:p>
          <a:p>
            <a:r>
              <a:rPr lang="en-US" dirty="0"/>
              <a:t>In the long run, it is unnecessary to track such .exe , .o and other files.</a:t>
            </a:r>
          </a:p>
          <a:p>
            <a:r>
              <a:rPr lang="en-US" dirty="0"/>
              <a:t>So, we can choose not to track such files.</a:t>
            </a:r>
          </a:p>
          <a:p>
            <a:endParaRPr lang="en-US" dirty="0"/>
          </a:p>
          <a:p>
            <a:endParaRPr lang="en-US" dirty="0"/>
          </a:p>
        </p:txBody>
      </p:sp>
    </p:spTree>
    <p:extLst>
      <p:ext uri="{BB962C8B-B14F-4D97-AF65-F5344CB8AC3E}">
        <p14:creationId xmlns:p14="http://schemas.microsoft.com/office/powerpoint/2010/main" val="168516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424C-32E6-40A9-9DD7-0B4D665ED72A}"/>
              </a:ext>
            </a:extLst>
          </p:cNvPr>
          <p:cNvSpPr>
            <a:spLocks noGrp="1"/>
          </p:cNvSpPr>
          <p:nvPr>
            <p:ph type="title"/>
          </p:nvPr>
        </p:nvSpPr>
        <p:spPr/>
        <p:txBody>
          <a:bodyPr/>
          <a:lstStyle/>
          <a:p>
            <a:r>
              <a:rPr lang="en-US" dirty="0"/>
              <a:t>Ignoring unnecessary files - .</a:t>
            </a:r>
            <a:r>
              <a:rPr lang="en-US" dirty="0" err="1"/>
              <a:t>gitignore</a:t>
            </a:r>
            <a:endParaRPr lang="en-US" dirty="0"/>
          </a:p>
        </p:txBody>
      </p:sp>
      <p:sp>
        <p:nvSpPr>
          <p:cNvPr id="3" name="Content Placeholder 2">
            <a:extLst>
              <a:ext uri="{FF2B5EF4-FFF2-40B4-BE49-F238E27FC236}">
                <a16:creationId xmlns:a16="http://schemas.microsoft.com/office/drawing/2014/main" id="{B5DD6965-D1AF-42C1-A583-88F5F27F6BC3}"/>
              </a:ext>
            </a:extLst>
          </p:cNvPr>
          <p:cNvSpPr>
            <a:spLocks noGrp="1"/>
          </p:cNvSpPr>
          <p:nvPr>
            <p:ph idx="1"/>
          </p:nvPr>
        </p:nvSpPr>
        <p:spPr>
          <a:xfrm>
            <a:off x="662473" y="1845734"/>
            <a:ext cx="11066107" cy="4023360"/>
          </a:xfrm>
        </p:spPr>
        <p:txBody>
          <a:bodyPr>
            <a:normAutofit lnSpcReduction="10000"/>
          </a:bodyPr>
          <a:lstStyle/>
          <a:p>
            <a:r>
              <a:rPr lang="en-US" dirty="0"/>
              <a:t>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US" dirty="0" err="1"/>
              <a:t>gitignore</a:t>
            </a:r>
            <a:r>
              <a:rPr lang="en-US" dirty="0"/>
              <a:t>. </a:t>
            </a:r>
          </a:p>
          <a:p>
            <a:r>
              <a:rPr lang="en-US" dirty="0"/>
              <a:t>Steps: </a:t>
            </a:r>
          </a:p>
          <a:p>
            <a:r>
              <a:rPr lang="en-US" dirty="0"/>
              <a:t>Create .</a:t>
            </a:r>
            <a:r>
              <a:rPr lang="en-US" dirty="0" err="1"/>
              <a:t>gitignore</a:t>
            </a:r>
            <a:r>
              <a:rPr lang="en-US" dirty="0"/>
              <a:t> file</a:t>
            </a:r>
          </a:p>
          <a:p>
            <a:r>
              <a:rPr lang="en-US" dirty="0"/>
              <a:t>Add the list of file names which you don’t want git to track them</a:t>
            </a:r>
          </a:p>
          <a:p>
            <a:r>
              <a:rPr lang="en-US" dirty="0"/>
              <a:t>Example :</a:t>
            </a:r>
          </a:p>
          <a:p>
            <a:r>
              <a:rPr lang="en-US" dirty="0"/>
              <a:t>Live demo is in process ;)</a:t>
            </a:r>
          </a:p>
          <a:p>
            <a:endParaRPr lang="en-US" dirty="0"/>
          </a:p>
          <a:p>
            <a:r>
              <a:rPr lang="en-US" dirty="0"/>
              <a:t>Note: All the files mentioned will not be tracked. One can use wildcards to ignore large set of files.</a:t>
            </a:r>
          </a:p>
        </p:txBody>
      </p:sp>
      <p:sp>
        <p:nvSpPr>
          <p:cNvPr id="4" name="Rectangle: Diagonal Corners Rounded 3">
            <a:extLst>
              <a:ext uri="{FF2B5EF4-FFF2-40B4-BE49-F238E27FC236}">
                <a16:creationId xmlns:a16="http://schemas.microsoft.com/office/drawing/2014/main" id="{9BCD972F-37C2-4B80-AC70-5C04A72B9C1E}"/>
              </a:ext>
            </a:extLst>
          </p:cNvPr>
          <p:cNvSpPr/>
          <p:nvPr/>
        </p:nvSpPr>
        <p:spPr>
          <a:xfrm>
            <a:off x="546774" y="5141167"/>
            <a:ext cx="10407365" cy="66247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82208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739B-3A96-4037-90B4-89CD21E46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7A982D-1634-49B4-BAEA-0F2F8B9676CC}"/>
              </a:ext>
            </a:extLst>
          </p:cNvPr>
          <p:cNvSpPr>
            <a:spLocks noGrp="1"/>
          </p:cNvSpPr>
          <p:nvPr>
            <p:ph idx="1"/>
          </p:nvPr>
        </p:nvSpPr>
        <p:spPr/>
        <p:txBody>
          <a:bodyPr/>
          <a:lstStyle/>
          <a:p>
            <a:r>
              <a:rPr lang="en-US" dirty="0"/>
              <a:t>It is healthy to run </a:t>
            </a:r>
            <a:r>
              <a:rPr lang="en-US" dirty="0">
                <a:latin typeface="Consolas" panose="020B0609020204030204" pitchFamily="49" charset="0"/>
              </a:rPr>
              <a:t>‘git status’ </a:t>
            </a:r>
            <a:r>
              <a:rPr lang="en-US" dirty="0"/>
              <a:t>command all the time to view the states of files.</a:t>
            </a:r>
          </a:p>
          <a:p>
            <a:endParaRPr lang="en-US" dirty="0"/>
          </a:p>
          <a:p>
            <a:r>
              <a:rPr lang="en-US" dirty="0"/>
              <a:t>Even if not mentioned in the slides, please see for yourself.</a:t>
            </a:r>
          </a:p>
        </p:txBody>
      </p:sp>
    </p:spTree>
    <p:extLst>
      <p:ext uri="{BB962C8B-B14F-4D97-AF65-F5344CB8AC3E}">
        <p14:creationId xmlns:p14="http://schemas.microsoft.com/office/powerpoint/2010/main" val="2338088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8C3-2001-4EC1-9FE3-B3F99927F1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8FE5BE3-6F7D-4584-BA03-3FC0F7668651}"/>
              </a:ext>
            </a:extLst>
          </p:cNvPr>
          <p:cNvSpPr>
            <a:spLocks noGrp="1"/>
          </p:cNvSpPr>
          <p:nvPr>
            <p:ph idx="1"/>
          </p:nvPr>
        </p:nvSpPr>
        <p:spPr/>
        <p:txBody>
          <a:bodyPr/>
          <a:lstStyle/>
          <a:p>
            <a:r>
              <a:rPr lang="en-US" dirty="0"/>
              <a:t>After the unnecessary files are mentioned in .</a:t>
            </a:r>
            <a:r>
              <a:rPr lang="en-US" dirty="0" err="1"/>
              <a:t>gitignore</a:t>
            </a:r>
            <a:r>
              <a:rPr lang="en-US" dirty="0"/>
              <a:t>, they are not showed in the </a:t>
            </a:r>
            <a:r>
              <a:rPr lang="en-US" sz="1600" dirty="0">
                <a:latin typeface="Consolas" panose="020B0609020204030204" pitchFamily="49" charset="0"/>
              </a:rPr>
              <a:t>‘git status’ </a:t>
            </a:r>
            <a:r>
              <a:rPr lang="en-US" dirty="0"/>
              <a:t>output.</a:t>
            </a:r>
          </a:p>
          <a:p>
            <a:r>
              <a:rPr lang="en-US" dirty="0"/>
              <a:t>The only files which are not tracked are .</a:t>
            </a:r>
            <a:r>
              <a:rPr lang="en-US" dirty="0" err="1"/>
              <a:t>gitignore</a:t>
            </a:r>
            <a:r>
              <a:rPr lang="en-US" dirty="0"/>
              <a:t> and </a:t>
            </a:r>
            <a:r>
              <a:rPr lang="en-US" dirty="0" err="1"/>
              <a:t>xyz.c</a:t>
            </a:r>
            <a:r>
              <a:rPr lang="en-US" dirty="0"/>
              <a:t> </a:t>
            </a:r>
          </a:p>
          <a:p>
            <a:r>
              <a:rPr lang="en-US" dirty="0"/>
              <a:t>If the ‘</a:t>
            </a:r>
            <a:r>
              <a:rPr lang="en-US" dirty="0" err="1"/>
              <a:t>main.c</a:t>
            </a:r>
            <a:r>
              <a:rPr lang="en-US" dirty="0"/>
              <a:t>’ was modified then it will be shown as modified.</a:t>
            </a:r>
          </a:p>
          <a:p>
            <a:r>
              <a:rPr lang="en-US" dirty="0"/>
              <a:t>Yeah, you have to track .</a:t>
            </a:r>
            <a:r>
              <a:rPr lang="en-US" dirty="0" err="1"/>
              <a:t>gitignore</a:t>
            </a:r>
            <a:r>
              <a:rPr lang="en-US" dirty="0"/>
              <a:t> file.</a:t>
            </a:r>
          </a:p>
        </p:txBody>
      </p:sp>
    </p:spTree>
    <p:extLst>
      <p:ext uri="{BB962C8B-B14F-4D97-AF65-F5344CB8AC3E}">
        <p14:creationId xmlns:p14="http://schemas.microsoft.com/office/powerpoint/2010/main" val="244746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794C-BB37-47A0-97C8-5FD38CB8DCB4}"/>
              </a:ext>
            </a:extLst>
          </p:cNvPr>
          <p:cNvSpPr>
            <a:spLocks noGrp="1"/>
          </p:cNvSpPr>
          <p:nvPr>
            <p:ph type="title"/>
          </p:nvPr>
        </p:nvSpPr>
        <p:spPr/>
        <p:txBody>
          <a:bodyPr/>
          <a:lstStyle/>
          <a:p>
            <a:r>
              <a:rPr lang="en-US" dirty="0"/>
              <a:t>The Need of version control	</a:t>
            </a:r>
          </a:p>
        </p:txBody>
      </p:sp>
      <p:sp>
        <p:nvSpPr>
          <p:cNvPr id="3" name="Content Placeholder 2">
            <a:extLst>
              <a:ext uri="{FF2B5EF4-FFF2-40B4-BE49-F238E27FC236}">
                <a16:creationId xmlns:a16="http://schemas.microsoft.com/office/drawing/2014/main" id="{8C1E5DA4-C542-4715-A02C-E56872B948B5}"/>
              </a:ext>
            </a:extLst>
          </p:cNvPr>
          <p:cNvSpPr>
            <a:spLocks noGrp="1"/>
          </p:cNvSpPr>
          <p:nvPr>
            <p:ph idx="1"/>
          </p:nvPr>
        </p:nvSpPr>
        <p:spPr/>
        <p:txBody>
          <a:bodyPr/>
          <a:lstStyle/>
          <a:p>
            <a:r>
              <a:rPr lang="en-US" dirty="0"/>
              <a:t>What exactly is version control system?</a:t>
            </a:r>
          </a:p>
          <a:p>
            <a:r>
              <a:rPr lang="en-US" dirty="0"/>
              <a:t>Is it helpful?</a:t>
            </a:r>
          </a:p>
        </p:txBody>
      </p:sp>
    </p:spTree>
    <p:extLst>
      <p:ext uri="{BB962C8B-B14F-4D97-AF65-F5344CB8AC3E}">
        <p14:creationId xmlns:p14="http://schemas.microsoft.com/office/powerpoint/2010/main" val="386146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13C8-D517-466C-A2E0-BE9465809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15F901-B73D-4481-9664-465FAC4EC337}"/>
              </a:ext>
            </a:extLst>
          </p:cNvPr>
          <p:cNvSpPr>
            <a:spLocks noGrp="1"/>
          </p:cNvSpPr>
          <p:nvPr>
            <p:ph idx="1"/>
          </p:nvPr>
        </p:nvSpPr>
        <p:spPr/>
        <p:txBody>
          <a:bodyPr/>
          <a:lstStyle/>
          <a:p>
            <a:r>
              <a:rPr lang="en-US" dirty="0"/>
              <a:t>Lets add these files to the staging area. </a:t>
            </a:r>
          </a:p>
          <a:p>
            <a:r>
              <a:rPr lang="en-US" dirty="0"/>
              <a:t>Ways to do :</a:t>
            </a:r>
          </a:p>
          <a:p>
            <a:r>
              <a:rPr lang="en-US" dirty="0"/>
              <a:t>You can run </a:t>
            </a:r>
            <a:r>
              <a:rPr lang="en-US" dirty="0">
                <a:latin typeface="Consolas" panose="020B0609020204030204" pitchFamily="49" charset="0"/>
              </a:rPr>
              <a:t>‘git add &lt;file-name&gt;’ </a:t>
            </a:r>
            <a:r>
              <a:rPr lang="en-US" dirty="0"/>
              <a:t>for each file</a:t>
            </a:r>
          </a:p>
          <a:p>
            <a:r>
              <a:rPr lang="en-US" dirty="0"/>
              <a:t>Or,</a:t>
            </a:r>
          </a:p>
          <a:p>
            <a:r>
              <a:rPr lang="en-US" dirty="0"/>
              <a:t>You can use a command to add them all to staging area at once.</a:t>
            </a:r>
          </a:p>
          <a:p>
            <a:r>
              <a:rPr lang="en-US" dirty="0">
                <a:latin typeface="Consolas" panose="020B0609020204030204" pitchFamily="49" charset="0"/>
              </a:rPr>
              <a:t>git add --all </a:t>
            </a:r>
          </a:p>
          <a:p>
            <a:r>
              <a:rPr lang="en-US" dirty="0"/>
              <a:t>It is same as :</a:t>
            </a:r>
          </a:p>
          <a:p>
            <a:r>
              <a:rPr lang="en-US" dirty="0">
                <a:latin typeface="Consolas" panose="020B0609020204030204" pitchFamily="49" charset="0"/>
              </a:rPr>
              <a:t>git add -A</a:t>
            </a:r>
          </a:p>
        </p:txBody>
      </p:sp>
      <p:sp>
        <p:nvSpPr>
          <p:cNvPr id="4" name="Rectangle: Diagonal Corners Rounded 3">
            <a:extLst>
              <a:ext uri="{FF2B5EF4-FFF2-40B4-BE49-F238E27FC236}">
                <a16:creationId xmlns:a16="http://schemas.microsoft.com/office/drawing/2014/main" id="{B279BFA8-ABA8-485B-BC0B-A3D6DBAE8657}"/>
              </a:ext>
            </a:extLst>
          </p:cNvPr>
          <p:cNvSpPr/>
          <p:nvPr/>
        </p:nvSpPr>
        <p:spPr>
          <a:xfrm>
            <a:off x="662472" y="5008673"/>
            <a:ext cx="2855170"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Rectangle: Diagonal Corners Rounded 4">
            <a:extLst>
              <a:ext uri="{FF2B5EF4-FFF2-40B4-BE49-F238E27FC236}">
                <a16:creationId xmlns:a16="http://schemas.microsoft.com/office/drawing/2014/main" id="{817CA8EC-5011-4527-8007-89940B0706D1}"/>
              </a:ext>
            </a:extLst>
          </p:cNvPr>
          <p:cNvSpPr/>
          <p:nvPr/>
        </p:nvSpPr>
        <p:spPr>
          <a:xfrm>
            <a:off x="662472" y="4078722"/>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hought Bubble: Cloud 5">
            <a:extLst>
              <a:ext uri="{FF2B5EF4-FFF2-40B4-BE49-F238E27FC236}">
                <a16:creationId xmlns:a16="http://schemas.microsoft.com/office/drawing/2014/main" id="{30622F3C-56D3-4BEE-945C-965F365D211A}"/>
              </a:ext>
            </a:extLst>
          </p:cNvPr>
          <p:cNvSpPr/>
          <p:nvPr/>
        </p:nvSpPr>
        <p:spPr>
          <a:xfrm>
            <a:off x="8139405" y="3429000"/>
            <a:ext cx="3691811"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200" b="1" dirty="0">
              <a:latin typeface="Ink Free" panose="03080402000500000000" pitchFamily="66" charset="0"/>
            </a:endParaRPr>
          </a:p>
          <a:p>
            <a:pPr algn="ctr"/>
            <a:r>
              <a:rPr lang="en-US" sz="2200" b="1" dirty="0">
                <a:latin typeface="Ink Free" panose="03080402000500000000" pitchFamily="66" charset="0"/>
              </a:rPr>
              <a:t>Just liked said before, keep using ‘git status’ command all the time.</a:t>
            </a:r>
          </a:p>
        </p:txBody>
      </p:sp>
    </p:spTree>
    <p:extLst>
      <p:ext uri="{BB962C8B-B14F-4D97-AF65-F5344CB8AC3E}">
        <p14:creationId xmlns:p14="http://schemas.microsoft.com/office/powerpoint/2010/main" val="3591115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5720-B1B2-4665-8585-C4EE4AF328E4}"/>
              </a:ext>
            </a:extLst>
          </p:cNvPr>
          <p:cNvSpPr>
            <a:spLocks noGrp="1"/>
          </p:cNvSpPr>
          <p:nvPr>
            <p:ph type="title"/>
          </p:nvPr>
        </p:nvSpPr>
        <p:spPr/>
        <p:txBody>
          <a:bodyPr/>
          <a:lstStyle/>
          <a:p>
            <a:r>
              <a:rPr lang="en-US" dirty="0"/>
              <a:t>One more thing, before commit</a:t>
            </a:r>
          </a:p>
        </p:txBody>
      </p:sp>
      <p:sp>
        <p:nvSpPr>
          <p:cNvPr id="3" name="Content Placeholder 2">
            <a:extLst>
              <a:ext uri="{FF2B5EF4-FFF2-40B4-BE49-F238E27FC236}">
                <a16:creationId xmlns:a16="http://schemas.microsoft.com/office/drawing/2014/main" id="{8350E634-A085-44F6-9341-1B7FC7BF64AB}"/>
              </a:ext>
            </a:extLst>
          </p:cNvPr>
          <p:cNvSpPr>
            <a:spLocks noGrp="1"/>
          </p:cNvSpPr>
          <p:nvPr>
            <p:ph idx="1"/>
          </p:nvPr>
        </p:nvSpPr>
        <p:spPr/>
        <p:txBody>
          <a:bodyPr/>
          <a:lstStyle/>
          <a:p>
            <a:r>
              <a:rPr lang="en-US" dirty="0"/>
              <a:t>Let’s wait a minute before heading towards doing a second commit.</a:t>
            </a:r>
          </a:p>
          <a:p>
            <a:r>
              <a:rPr lang="en-US" dirty="0"/>
              <a:t>Say that we wish to see what changes were done to the file.</a:t>
            </a:r>
          </a:p>
          <a:p>
            <a:r>
              <a:rPr lang="en-US" dirty="0"/>
              <a:t>In such case , we use :</a:t>
            </a:r>
          </a:p>
          <a:p>
            <a:r>
              <a:rPr lang="en-US" dirty="0">
                <a:latin typeface="Consolas" panose="020B0609020204030204" pitchFamily="49" charset="0"/>
              </a:rPr>
              <a:t>git diff --staged &lt;file-name&gt; </a:t>
            </a:r>
            <a:r>
              <a:rPr lang="en-US" dirty="0"/>
              <a:t> for specific file</a:t>
            </a:r>
          </a:p>
          <a:p>
            <a:endParaRPr lang="en-US" dirty="0"/>
          </a:p>
          <a:p>
            <a:r>
              <a:rPr lang="en-US" dirty="0">
                <a:latin typeface="Consolas" panose="020B0609020204030204" pitchFamily="49" charset="0"/>
              </a:rPr>
              <a:t>git diff --staged 		 </a:t>
            </a:r>
            <a:r>
              <a:rPr lang="en-US" dirty="0"/>
              <a:t>for whole project</a:t>
            </a:r>
          </a:p>
        </p:txBody>
      </p:sp>
      <p:sp>
        <p:nvSpPr>
          <p:cNvPr id="4" name="Rectangle: Diagonal Corners Rounded 3">
            <a:extLst>
              <a:ext uri="{FF2B5EF4-FFF2-40B4-BE49-F238E27FC236}">
                <a16:creationId xmlns:a16="http://schemas.microsoft.com/office/drawing/2014/main" id="{BAA6EA5F-B58B-4D49-B277-B612B2973D13}"/>
              </a:ext>
            </a:extLst>
          </p:cNvPr>
          <p:cNvSpPr/>
          <p:nvPr/>
        </p:nvSpPr>
        <p:spPr>
          <a:xfrm>
            <a:off x="1036320" y="4127587"/>
            <a:ext cx="2855169"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2B0F8AFC-60DA-49D6-9E03-70C30F71D2E3}"/>
              </a:ext>
            </a:extLst>
          </p:cNvPr>
          <p:cNvSpPr/>
          <p:nvPr/>
        </p:nvSpPr>
        <p:spPr>
          <a:xfrm>
            <a:off x="957321" y="3192246"/>
            <a:ext cx="4413381"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hought Bubble: Cloud 7">
            <a:extLst>
              <a:ext uri="{FF2B5EF4-FFF2-40B4-BE49-F238E27FC236}">
                <a16:creationId xmlns:a16="http://schemas.microsoft.com/office/drawing/2014/main" id="{728FCA28-6D1A-4AEB-869A-F0A113606283}"/>
              </a:ext>
            </a:extLst>
          </p:cNvPr>
          <p:cNvSpPr/>
          <p:nvPr/>
        </p:nvSpPr>
        <p:spPr>
          <a:xfrm>
            <a:off x="6904653" y="2127380"/>
            <a:ext cx="5505062" cy="362333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onsolas" panose="020B0609020204030204" pitchFamily="49" charset="0"/>
              </a:rPr>
              <a:t>‘-- staged’ </a:t>
            </a:r>
            <a:r>
              <a:rPr lang="en-US" sz="2400" b="1" dirty="0">
                <a:latin typeface="Ink Free" panose="03080402000500000000" pitchFamily="66" charset="0"/>
              </a:rPr>
              <a:t>is used because the files have been staged.</a:t>
            </a:r>
          </a:p>
          <a:p>
            <a:pPr algn="ctr"/>
            <a:r>
              <a:rPr lang="en-US" sz="2400" b="1" dirty="0">
                <a:latin typeface="Ink Free" panose="03080402000500000000" pitchFamily="66" charset="0"/>
              </a:rPr>
              <a:t>No need to use </a:t>
            </a:r>
            <a:r>
              <a:rPr lang="en-US" sz="2000" dirty="0">
                <a:latin typeface="Consolas" panose="020B0609020204030204" pitchFamily="49" charset="0"/>
              </a:rPr>
              <a:t>‘--staged’ </a:t>
            </a:r>
            <a:r>
              <a:rPr lang="en-US" sz="2400" b="1" dirty="0">
                <a:latin typeface="Ink Free" panose="03080402000500000000" pitchFamily="66" charset="0"/>
              </a:rPr>
              <a:t>if the files haven’t been staged yet.</a:t>
            </a:r>
            <a:endParaRPr lang="en-US" sz="2000" b="1" dirty="0">
              <a:latin typeface="Ink Free" panose="03080402000500000000" pitchFamily="66" charset="0"/>
            </a:endParaRPr>
          </a:p>
        </p:txBody>
      </p:sp>
    </p:spTree>
    <p:extLst>
      <p:ext uri="{BB962C8B-B14F-4D97-AF65-F5344CB8AC3E}">
        <p14:creationId xmlns:p14="http://schemas.microsoft.com/office/powerpoint/2010/main" val="4061465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BAE9-67EA-4932-9DB5-E62DD9B68F34}"/>
              </a:ext>
            </a:extLst>
          </p:cNvPr>
          <p:cNvSpPr>
            <a:spLocks noGrp="1"/>
          </p:cNvSpPr>
          <p:nvPr>
            <p:ph type="title"/>
          </p:nvPr>
        </p:nvSpPr>
        <p:spPr/>
        <p:txBody>
          <a:bodyPr/>
          <a:lstStyle/>
          <a:p>
            <a:r>
              <a:rPr lang="en-US" dirty="0"/>
              <a:t>Doing a commit</a:t>
            </a:r>
          </a:p>
        </p:txBody>
      </p:sp>
      <p:sp>
        <p:nvSpPr>
          <p:cNvPr id="3" name="Content Placeholder 2">
            <a:extLst>
              <a:ext uri="{FF2B5EF4-FFF2-40B4-BE49-F238E27FC236}">
                <a16:creationId xmlns:a16="http://schemas.microsoft.com/office/drawing/2014/main" id="{AA035DCF-9891-4BFD-B9C4-F40C23659CEB}"/>
              </a:ext>
            </a:extLst>
          </p:cNvPr>
          <p:cNvSpPr>
            <a:spLocks noGrp="1"/>
          </p:cNvSpPr>
          <p:nvPr>
            <p:ph idx="1"/>
          </p:nvPr>
        </p:nvSpPr>
        <p:spPr/>
        <p:txBody>
          <a:bodyPr/>
          <a:lstStyle/>
          <a:p>
            <a:r>
              <a:rPr lang="en-US" dirty="0"/>
              <a:t>Now lets run a </a:t>
            </a:r>
            <a:r>
              <a:rPr lang="en-US" dirty="0">
                <a:latin typeface="Consolas" panose="020B0609020204030204" pitchFamily="49" charset="0"/>
              </a:rPr>
              <a:t>‘git status’ </a:t>
            </a:r>
            <a:r>
              <a:rPr lang="en-US" dirty="0"/>
              <a:t>command quickly and observe the output.</a:t>
            </a:r>
          </a:p>
          <a:p>
            <a:r>
              <a:rPr lang="en-US" dirty="0"/>
              <a:t>Instead of opening a text editor to input commit message, we can embed it in command form as:</a:t>
            </a:r>
          </a:p>
          <a:p>
            <a:r>
              <a:rPr lang="en-US" dirty="0">
                <a:latin typeface="Consolas" panose="020B0609020204030204" pitchFamily="49" charset="0"/>
              </a:rPr>
              <a:t>git commit -m “Commit message”</a:t>
            </a:r>
          </a:p>
          <a:p>
            <a:endParaRPr lang="en-US" dirty="0">
              <a:latin typeface="Consolas" panose="020B0609020204030204" pitchFamily="49" charset="0"/>
            </a:endParaRPr>
          </a:p>
          <a:p>
            <a:r>
              <a:rPr lang="en-US" dirty="0"/>
              <a:t>Now, lets see the log using the command</a:t>
            </a:r>
          </a:p>
          <a:p>
            <a:r>
              <a:rPr lang="en-US" dirty="0">
                <a:latin typeface="Consolas" panose="020B0609020204030204" pitchFamily="49" charset="0"/>
              </a:rPr>
              <a:t>git log</a:t>
            </a:r>
          </a:p>
        </p:txBody>
      </p:sp>
      <p:sp>
        <p:nvSpPr>
          <p:cNvPr id="4" name="Rectangle: Diagonal Corners Rounded 3">
            <a:extLst>
              <a:ext uri="{FF2B5EF4-FFF2-40B4-BE49-F238E27FC236}">
                <a16:creationId xmlns:a16="http://schemas.microsoft.com/office/drawing/2014/main" id="{9F826C3B-E916-4D1E-AFFD-F708C603F563}"/>
              </a:ext>
            </a:extLst>
          </p:cNvPr>
          <p:cNvSpPr/>
          <p:nvPr/>
        </p:nvSpPr>
        <p:spPr>
          <a:xfrm>
            <a:off x="1097280" y="3044579"/>
            <a:ext cx="4482426"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
        <p:nvSpPr>
          <p:cNvPr id="5" name="Rectangle: Diagonal Corners Rounded 4">
            <a:extLst>
              <a:ext uri="{FF2B5EF4-FFF2-40B4-BE49-F238E27FC236}">
                <a16:creationId xmlns:a16="http://schemas.microsoft.com/office/drawing/2014/main" id="{555198BC-8EE7-4F88-BC36-745C66251304}"/>
              </a:ext>
            </a:extLst>
          </p:cNvPr>
          <p:cNvSpPr/>
          <p:nvPr/>
        </p:nvSpPr>
        <p:spPr>
          <a:xfrm>
            <a:off x="895117" y="4363305"/>
            <a:ext cx="1904067"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p>
        </p:txBody>
      </p:sp>
    </p:spTree>
    <p:extLst>
      <p:ext uri="{BB962C8B-B14F-4D97-AF65-F5344CB8AC3E}">
        <p14:creationId xmlns:p14="http://schemas.microsoft.com/office/powerpoint/2010/main" val="37780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2D15-63D0-4395-A00F-C94DF1B5900F}"/>
              </a:ext>
            </a:extLst>
          </p:cNvPr>
          <p:cNvSpPr>
            <a:spLocks noGrp="1"/>
          </p:cNvSpPr>
          <p:nvPr>
            <p:ph type="title"/>
          </p:nvPr>
        </p:nvSpPr>
        <p:spPr>
          <a:xfrm>
            <a:off x="1189645" y="217765"/>
            <a:ext cx="10058400" cy="1450757"/>
          </a:xfrm>
        </p:spPr>
        <p:txBody>
          <a:bodyPr/>
          <a:lstStyle/>
          <a:p>
            <a:r>
              <a:rPr lang="en-US" dirty="0"/>
              <a:t>git log</a:t>
            </a:r>
          </a:p>
        </p:txBody>
      </p:sp>
      <p:sp>
        <p:nvSpPr>
          <p:cNvPr id="3" name="Content Placeholder 2">
            <a:extLst>
              <a:ext uri="{FF2B5EF4-FFF2-40B4-BE49-F238E27FC236}">
                <a16:creationId xmlns:a16="http://schemas.microsoft.com/office/drawing/2014/main" id="{55043689-EA48-4C3A-8E1A-54E845E0F038}"/>
              </a:ext>
            </a:extLst>
          </p:cNvPr>
          <p:cNvSpPr>
            <a:spLocks noGrp="1"/>
          </p:cNvSpPr>
          <p:nvPr>
            <p:ph idx="1"/>
          </p:nvPr>
        </p:nvSpPr>
        <p:spPr/>
        <p:txBody>
          <a:bodyPr/>
          <a:lstStyle/>
          <a:p>
            <a:r>
              <a:rPr lang="en-US" dirty="0"/>
              <a:t>Several parameters can be added to the basic ‘git log’ command to format the output as required.</a:t>
            </a:r>
          </a:p>
          <a:p>
            <a:endParaRPr lang="en-US" dirty="0"/>
          </a:p>
        </p:txBody>
      </p:sp>
      <p:graphicFrame>
        <p:nvGraphicFramePr>
          <p:cNvPr id="4" name="Table 4">
            <a:extLst>
              <a:ext uri="{FF2B5EF4-FFF2-40B4-BE49-F238E27FC236}">
                <a16:creationId xmlns:a16="http://schemas.microsoft.com/office/drawing/2014/main" id="{68E8AD87-2409-46B6-B358-B5B0DB9D82D2}"/>
              </a:ext>
            </a:extLst>
          </p:cNvPr>
          <p:cNvGraphicFramePr>
            <a:graphicFrameLocks noGrp="1"/>
          </p:cNvGraphicFramePr>
          <p:nvPr>
            <p:extLst>
              <p:ext uri="{D42A27DB-BD31-4B8C-83A1-F6EECF244321}">
                <p14:modId xmlns:p14="http://schemas.microsoft.com/office/powerpoint/2010/main" val="3750539974"/>
              </p:ext>
            </p:extLst>
          </p:nvPr>
        </p:nvGraphicFramePr>
        <p:xfrm>
          <a:off x="1097280" y="2563017"/>
          <a:ext cx="8128000" cy="3414451"/>
        </p:xfrm>
        <a:graphic>
          <a:graphicData uri="http://schemas.openxmlformats.org/drawingml/2006/table">
            <a:tbl>
              <a:tblPr firstRow="1" bandRow="1">
                <a:tableStyleId>{E8034E78-7F5D-4C2E-B375-FC64B27BC917}</a:tableStyleId>
              </a:tblPr>
              <a:tblGrid>
                <a:gridCol w="2621280">
                  <a:extLst>
                    <a:ext uri="{9D8B030D-6E8A-4147-A177-3AD203B41FA5}">
                      <a16:colId xmlns:a16="http://schemas.microsoft.com/office/drawing/2014/main" val="4077254984"/>
                    </a:ext>
                  </a:extLst>
                </a:gridCol>
                <a:gridCol w="5506720">
                  <a:extLst>
                    <a:ext uri="{9D8B030D-6E8A-4147-A177-3AD203B41FA5}">
                      <a16:colId xmlns:a16="http://schemas.microsoft.com/office/drawing/2014/main" val="2589090411"/>
                    </a:ext>
                  </a:extLst>
                </a:gridCol>
              </a:tblGrid>
              <a:tr h="390223">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Parameter</a:t>
                      </a:r>
                    </a:p>
                  </a:txBody>
                  <a:tcPr>
                    <a:solidFill>
                      <a:srgbClr val="002060"/>
                    </a:solidFill>
                  </a:tcPr>
                </a:tc>
                <a:tc>
                  <a:txBody>
                    <a:bodyPr/>
                    <a:lstStyle/>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What does it do?</a:t>
                      </a:r>
                    </a:p>
                  </a:txBody>
                  <a:tcPr>
                    <a:solidFill>
                      <a:srgbClr val="002060"/>
                    </a:solidFill>
                  </a:tcPr>
                </a:tc>
                <a:extLst>
                  <a:ext uri="{0D108BD9-81ED-4DB2-BD59-A6C34878D82A}">
                    <a16:rowId xmlns:a16="http://schemas.microsoft.com/office/drawing/2014/main" val="4191666356"/>
                  </a:ext>
                </a:extLst>
              </a:tr>
              <a:tr h="390223">
                <a:tc>
                  <a:txBody>
                    <a:bodyPr/>
                    <a:lstStyle/>
                    <a:p>
                      <a:pPr marL="0" indent="0">
                        <a:buFont typeface="Arial" panose="020B0604020202020204" pitchFamily="34" charset="0"/>
                        <a:buNone/>
                      </a:pPr>
                      <a:r>
                        <a:rPr lang="en-US" dirty="0">
                          <a:latin typeface="Consolas" panose="020B0609020204030204" pitchFamily="49" charset="0"/>
                        </a:rPr>
                        <a:t>--</a:t>
                      </a:r>
                      <a:r>
                        <a:rPr lang="en-US" dirty="0" err="1">
                          <a:latin typeface="Consolas" panose="020B0609020204030204" pitchFamily="49" charset="0"/>
                        </a:rPr>
                        <a:t>oneline</a:t>
                      </a:r>
                      <a:endParaRPr lang="en-US" dirty="0">
                        <a:latin typeface="Consolas" panose="020B0609020204030204" pitchFamily="49" charset="0"/>
                      </a:endParaRPr>
                    </a:p>
                  </a:txBody>
                  <a:tcPr>
                    <a:solidFill>
                      <a:srgbClr val="002060"/>
                    </a:solidFill>
                  </a:tcPr>
                </a:tc>
                <a:tc>
                  <a:txBody>
                    <a:bodyPr/>
                    <a:lstStyle/>
                    <a:p>
                      <a:pPr marL="0" indent="0">
                        <a:buFont typeface="Arial" panose="020B0604020202020204" pitchFamily="34" charset="0"/>
                        <a:buNone/>
                      </a:pPr>
                      <a:r>
                        <a:rPr lang="en-US" dirty="0"/>
                        <a:t>Shortens the log of each commit to single line</a:t>
                      </a:r>
                    </a:p>
                  </a:txBody>
                  <a:tcPr>
                    <a:solidFill>
                      <a:srgbClr val="002060"/>
                    </a:solidFill>
                  </a:tcPr>
                </a:tc>
                <a:extLst>
                  <a:ext uri="{0D108BD9-81ED-4DB2-BD59-A6C34878D82A}">
                    <a16:rowId xmlns:a16="http://schemas.microsoft.com/office/drawing/2014/main" val="59046013"/>
                  </a:ext>
                </a:extLst>
              </a:tr>
              <a:tr h="390223">
                <a:tc>
                  <a:txBody>
                    <a:bodyPr/>
                    <a:lstStyle/>
                    <a:p>
                      <a:pPr marL="0" indent="0">
                        <a:buFont typeface="Arial" panose="020B0604020202020204" pitchFamily="34" charset="0"/>
                        <a:buNone/>
                      </a:pPr>
                      <a:r>
                        <a:rPr lang="en-US" dirty="0">
                          <a:latin typeface="Consolas" panose="020B0609020204030204" pitchFamily="49" charset="0"/>
                        </a:rPr>
                        <a:t>--graph</a:t>
                      </a:r>
                    </a:p>
                  </a:txBody>
                  <a:tcPr>
                    <a:solidFill>
                      <a:srgbClr val="002060"/>
                    </a:solidFill>
                  </a:tcPr>
                </a:tc>
                <a:tc>
                  <a:txBody>
                    <a:bodyPr/>
                    <a:lstStyle/>
                    <a:p>
                      <a:pPr marL="0" indent="0">
                        <a:buFont typeface="Arial" panose="020B0604020202020204" pitchFamily="34" charset="0"/>
                        <a:buNone/>
                      </a:pPr>
                      <a:r>
                        <a:rPr lang="en-US" dirty="0"/>
                        <a:t>Shows in graph format, </a:t>
                      </a:r>
                      <a:r>
                        <a:rPr lang="en-US" dirty="0" err="1"/>
                        <a:t>i.e</a:t>
                      </a:r>
                      <a:r>
                        <a:rPr lang="en-US" dirty="0"/>
                        <a:t> shows links between commits</a:t>
                      </a:r>
                    </a:p>
                  </a:txBody>
                  <a:tcPr>
                    <a:solidFill>
                      <a:srgbClr val="002060"/>
                    </a:solidFill>
                  </a:tcPr>
                </a:tc>
                <a:extLst>
                  <a:ext uri="{0D108BD9-81ED-4DB2-BD59-A6C34878D82A}">
                    <a16:rowId xmlns:a16="http://schemas.microsoft.com/office/drawing/2014/main" val="4258120468"/>
                  </a:ext>
                </a:extLst>
              </a:tr>
              <a:tr h="390223">
                <a:tc>
                  <a:txBody>
                    <a:bodyPr/>
                    <a:lstStyle/>
                    <a:p>
                      <a:pPr marL="0" indent="0">
                        <a:buFont typeface="Arial" panose="020B0604020202020204" pitchFamily="34" charset="0"/>
                        <a:buNone/>
                      </a:pPr>
                      <a:r>
                        <a:rPr lang="en-US" dirty="0">
                          <a:latin typeface="Consolas" panose="020B0609020204030204" pitchFamily="49" charset="0"/>
                        </a:rPr>
                        <a:t>--stat</a:t>
                      </a:r>
                    </a:p>
                  </a:txBody>
                  <a:tcPr>
                    <a:solidFill>
                      <a:srgbClr val="002060"/>
                    </a:solidFill>
                  </a:tcPr>
                </a:tc>
                <a:tc>
                  <a:txBody>
                    <a:bodyPr/>
                    <a:lstStyle/>
                    <a:p>
                      <a:pPr marL="0" indent="0">
                        <a:buFont typeface="Arial" panose="020B0604020202020204" pitchFamily="34" charset="0"/>
                        <a:buNone/>
                      </a:pPr>
                      <a:r>
                        <a:rPr lang="en-US" dirty="0"/>
                        <a:t>Shows detailed log</a:t>
                      </a:r>
                    </a:p>
                  </a:txBody>
                  <a:tcPr>
                    <a:solidFill>
                      <a:srgbClr val="002060"/>
                    </a:solidFill>
                  </a:tcPr>
                </a:tc>
                <a:extLst>
                  <a:ext uri="{0D108BD9-81ED-4DB2-BD59-A6C34878D82A}">
                    <a16:rowId xmlns:a16="http://schemas.microsoft.com/office/drawing/2014/main" val="2490078121"/>
                  </a:ext>
                </a:extLst>
              </a:tr>
              <a:tr h="682890">
                <a:tc>
                  <a:txBody>
                    <a:bodyPr/>
                    <a:lstStyle/>
                    <a:p>
                      <a:pPr marL="0" indent="0">
                        <a:buFont typeface="Arial" panose="020B0604020202020204" pitchFamily="34" charset="0"/>
                        <a:buNone/>
                      </a:pPr>
                      <a:r>
                        <a:rPr lang="en-US" dirty="0">
                          <a:latin typeface="Consolas" panose="020B0609020204030204" pitchFamily="49" charset="0"/>
                        </a:rPr>
                        <a:t>-p</a:t>
                      </a:r>
                    </a:p>
                  </a:txBody>
                  <a:tcPr>
                    <a:solidFill>
                      <a:srgbClr val="002060"/>
                    </a:solidFill>
                  </a:tcPr>
                </a:tc>
                <a:tc>
                  <a:txBody>
                    <a:bodyPr/>
                    <a:lstStyle/>
                    <a:p>
                      <a:pPr marL="0" indent="0">
                        <a:buFont typeface="Arial" panose="020B0604020202020204" pitchFamily="34" charset="0"/>
                        <a:buNone/>
                      </a:pPr>
                      <a:r>
                        <a:rPr lang="en-US" dirty="0"/>
                        <a:t>Shows even more detailed log, including changes brought in each commit</a:t>
                      </a:r>
                    </a:p>
                  </a:txBody>
                  <a:tcPr>
                    <a:solidFill>
                      <a:srgbClr val="002060"/>
                    </a:solidFill>
                  </a:tcPr>
                </a:tc>
                <a:extLst>
                  <a:ext uri="{0D108BD9-81ED-4DB2-BD59-A6C34878D82A}">
                    <a16:rowId xmlns:a16="http://schemas.microsoft.com/office/drawing/2014/main" val="3834116057"/>
                  </a:ext>
                </a:extLst>
              </a:tr>
              <a:tr h="390223">
                <a:tc>
                  <a:txBody>
                    <a:bodyPr/>
                    <a:lstStyle/>
                    <a:p>
                      <a:pPr marL="0" indent="0">
                        <a:buFont typeface="Arial" panose="020B0604020202020204" pitchFamily="34" charset="0"/>
                        <a:buNone/>
                      </a:pPr>
                      <a:r>
                        <a:rPr lang="en-US" dirty="0">
                          <a:latin typeface="Consolas" panose="020B0609020204030204" pitchFamily="49" charset="0"/>
                        </a:rPr>
                        <a:t>--reverse</a:t>
                      </a:r>
                    </a:p>
                  </a:txBody>
                  <a:tcPr>
                    <a:solidFill>
                      <a:srgbClr val="002060"/>
                    </a:solidFill>
                  </a:tcPr>
                </a:tc>
                <a:tc>
                  <a:txBody>
                    <a:bodyPr/>
                    <a:lstStyle/>
                    <a:p>
                      <a:pPr marL="0" indent="0">
                        <a:buFont typeface="Arial" panose="020B0604020202020204" pitchFamily="34" charset="0"/>
                        <a:buNone/>
                      </a:pPr>
                      <a:r>
                        <a:rPr lang="en-US" dirty="0"/>
                        <a:t>Shows log in reverse order, oldest…latest </a:t>
                      </a:r>
                    </a:p>
                  </a:txBody>
                  <a:tcPr>
                    <a:solidFill>
                      <a:srgbClr val="002060"/>
                    </a:solidFill>
                  </a:tcPr>
                </a:tc>
                <a:extLst>
                  <a:ext uri="{0D108BD9-81ED-4DB2-BD59-A6C34878D82A}">
                    <a16:rowId xmlns:a16="http://schemas.microsoft.com/office/drawing/2014/main" val="1711495805"/>
                  </a:ext>
                </a:extLst>
              </a:tr>
              <a:tr h="390223">
                <a:tc>
                  <a:txBody>
                    <a:bodyPr/>
                    <a:lstStyle/>
                    <a:p>
                      <a:pPr marL="0" indent="0">
                        <a:buFont typeface="Arial" panose="020B0604020202020204" pitchFamily="34" charset="0"/>
                        <a:buNone/>
                      </a:pPr>
                      <a:r>
                        <a:rPr lang="en-US" dirty="0">
                          <a:latin typeface="Consolas" panose="020B0609020204030204" pitchFamily="49" charset="0"/>
                        </a:rPr>
                        <a:t>--all</a:t>
                      </a:r>
                    </a:p>
                  </a:txBody>
                  <a:tcPr>
                    <a:solidFill>
                      <a:srgbClr val="002060"/>
                    </a:solidFill>
                  </a:tcPr>
                </a:tc>
                <a:tc>
                  <a:txBody>
                    <a:bodyPr/>
                    <a:lstStyle/>
                    <a:p>
                      <a:pPr marL="0" indent="0">
                        <a:buFont typeface="Arial" panose="020B0604020202020204" pitchFamily="34" charset="0"/>
                        <a:buNone/>
                      </a:pPr>
                      <a:r>
                        <a:rPr lang="en-US" dirty="0"/>
                        <a:t>Shows sequential log with commits from all branches</a:t>
                      </a:r>
                    </a:p>
                  </a:txBody>
                  <a:tcPr>
                    <a:solidFill>
                      <a:srgbClr val="002060"/>
                    </a:solidFill>
                  </a:tcPr>
                </a:tc>
                <a:extLst>
                  <a:ext uri="{0D108BD9-81ED-4DB2-BD59-A6C34878D82A}">
                    <a16:rowId xmlns:a16="http://schemas.microsoft.com/office/drawing/2014/main" val="194257713"/>
                  </a:ext>
                </a:extLst>
              </a:tr>
              <a:tr h="390223">
                <a:tc>
                  <a:txBody>
                    <a:bodyPr/>
                    <a:lstStyle/>
                    <a:p>
                      <a:pPr marL="0" indent="0">
                        <a:buFont typeface="Arial" panose="020B0604020202020204" pitchFamily="34" charset="0"/>
                        <a:buNone/>
                      </a:pPr>
                      <a:r>
                        <a:rPr lang="en-US" dirty="0">
                          <a:latin typeface="Consolas" panose="020B0609020204030204" pitchFamily="49" charset="0"/>
                        </a:rPr>
                        <a:t>And many more</a:t>
                      </a:r>
                    </a:p>
                  </a:txBody>
                  <a:tcPr>
                    <a:solidFill>
                      <a:srgbClr val="002060"/>
                    </a:solidFill>
                  </a:tcPr>
                </a:tc>
                <a:tc>
                  <a:txBody>
                    <a:bodyPr/>
                    <a:lstStyle/>
                    <a:p>
                      <a:pPr marL="0" indent="0">
                        <a:buFont typeface="Arial" panose="020B0604020202020204" pitchFamily="34" charset="0"/>
                        <a:buNone/>
                      </a:pPr>
                      <a:endParaRPr lang="en-US" dirty="0"/>
                    </a:p>
                  </a:txBody>
                  <a:tcPr>
                    <a:solidFill>
                      <a:srgbClr val="002060"/>
                    </a:solidFill>
                  </a:tcPr>
                </a:tc>
                <a:extLst>
                  <a:ext uri="{0D108BD9-81ED-4DB2-BD59-A6C34878D82A}">
                    <a16:rowId xmlns:a16="http://schemas.microsoft.com/office/drawing/2014/main" val="1580003961"/>
                  </a:ext>
                </a:extLst>
              </a:tr>
            </a:tbl>
          </a:graphicData>
        </a:graphic>
      </p:graphicFrame>
      <p:sp>
        <p:nvSpPr>
          <p:cNvPr id="6" name="TextBox 5">
            <a:extLst>
              <a:ext uri="{FF2B5EF4-FFF2-40B4-BE49-F238E27FC236}">
                <a16:creationId xmlns:a16="http://schemas.microsoft.com/office/drawing/2014/main" id="{38B4CD76-2F75-48F2-818B-91CB89014E45}"/>
              </a:ext>
            </a:extLst>
          </p:cNvPr>
          <p:cNvSpPr txBox="1"/>
          <p:nvPr/>
        </p:nvSpPr>
        <p:spPr>
          <a:xfrm>
            <a:off x="1189645" y="5977468"/>
            <a:ext cx="6816033" cy="400110"/>
          </a:xfrm>
          <a:prstGeom prst="rect">
            <a:avLst/>
          </a:prstGeom>
          <a:noFill/>
        </p:spPr>
        <p:txBody>
          <a:bodyPr wrap="none" rtlCol="0">
            <a:spAutoFit/>
          </a:bodyPr>
          <a:lstStyle/>
          <a:p>
            <a:r>
              <a:rPr lang="en-US" sz="2000" dirty="0"/>
              <a:t>Note: Several parameters can used at once. Example: live demo!</a:t>
            </a:r>
          </a:p>
        </p:txBody>
      </p:sp>
    </p:spTree>
    <p:extLst>
      <p:ext uri="{BB962C8B-B14F-4D97-AF65-F5344CB8AC3E}">
        <p14:creationId xmlns:p14="http://schemas.microsoft.com/office/powerpoint/2010/main" val="3383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A35-F107-4E64-B062-5741F0763613}"/>
              </a:ext>
            </a:extLst>
          </p:cNvPr>
          <p:cNvSpPr>
            <a:spLocks noGrp="1"/>
          </p:cNvSpPr>
          <p:nvPr>
            <p:ph type="title"/>
          </p:nvPr>
        </p:nvSpPr>
        <p:spPr/>
        <p:txBody>
          <a:bodyPr/>
          <a:lstStyle/>
          <a:p>
            <a:r>
              <a:rPr lang="en-US" dirty="0"/>
              <a:t>A little information</a:t>
            </a:r>
          </a:p>
        </p:txBody>
      </p:sp>
      <p:sp>
        <p:nvSpPr>
          <p:cNvPr id="3" name="Content Placeholder 2">
            <a:extLst>
              <a:ext uri="{FF2B5EF4-FFF2-40B4-BE49-F238E27FC236}">
                <a16:creationId xmlns:a16="http://schemas.microsoft.com/office/drawing/2014/main" id="{88577F5A-9F54-4E59-9C72-E0D59DE41839}"/>
              </a:ext>
            </a:extLst>
          </p:cNvPr>
          <p:cNvSpPr>
            <a:spLocks noGrp="1"/>
          </p:cNvSpPr>
          <p:nvPr>
            <p:ph idx="1"/>
          </p:nvPr>
        </p:nvSpPr>
        <p:spPr/>
        <p:txBody>
          <a:bodyPr/>
          <a:lstStyle/>
          <a:p>
            <a:r>
              <a:rPr lang="en-US" sz="2800" b="1" dirty="0">
                <a:latin typeface="Ink Free" panose="03080402000500000000" pitchFamily="66" charset="0"/>
              </a:rPr>
              <a:t>If there  exists another command for the same operation, </a:t>
            </a:r>
            <a:r>
              <a:rPr lang="en-US" sz="2800" b="1" dirty="0">
                <a:latin typeface="Consolas" panose="020B0609020204030204" pitchFamily="49" charset="0"/>
              </a:rPr>
              <a:t>git</a:t>
            </a:r>
            <a:r>
              <a:rPr lang="en-US" sz="2800" b="1" dirty="0">
                <a:latin typeface="Ink Free" panose="03080402000500000000" pitchFamily="66" charset="0"/>
              </a:rPr>
              <a:t> will show you how the same operation can also be performed by another command.</a:t>
            </a:r>
          </a:p>
          <a:p>
            <a:endParaRPr lang="en-US" dirty="0"/>
          </a:p>
        </p:txBody>
      </p:sp>
    </p:spTree>
    <p:extLst>
      <p:ext uri="{BB962C8B-B14F-4D97-AF65-F5344CB8AC3E}">
        <p14:creationId xmlns:p14="http://schemas.microsoft.com/office/powerpoint/2010/main" val="964193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B53A-7BFA-4BC7-84F7-6A1E1AC6884E}"/>
              </a:ext>
            </a:extLst>
          </p:cNvPr>
          <p:cNvSpPr>
            <a:spLocks noGrp="1"/>
          </p:cNvSpPr>
          <p:nvPr>
            <p:ph type="title"/>
          </p:nvPr>
        </p:nvSpPr>
        <p:spPr/>
        <p:txBody>
          <a:bodyPr/>
          <a:lstStyle/>
          <a:p>
            <a:r>
              <a:rPr lang="en-US" dirty="0"/>
              <a:t>git blame</a:t>
            </a:r>
          </a:p>
        </p:txBody>
      </p:sp>
      <p:sp>
        <p:nvSpPr>
          <p:cNvPr id="3" name="Content Placeholder 2">
            <a:extLst>
              <a:ext uri="{FF2B5EF4-FFF2-40B4-BE49-F238E27FC236}">
                <a16:creationId xmlns:a16="http://schemas.microsoft.com/office/drawing/2014/main" id="{7151FFDB-F3A1-48CE-B433-80DA9B2DD740}"/>
              </a:ext>
            </a:extLst>
          </p:cNvPr>
          <p:cNvSpPr>
            <a:spLocks noGrp="1"/>
          </p:cNvSpPr>
          <p:nvPr>
            <p:ph idx="1"/>
          </p:nvPr>
        </p:nvSpPr>
        <p:spPr/>
        <p:txBody>
          <a:bodyPr/>
          <a:lstStyle/>
          <a:p>
            <a:r>
              <a:rPr lang="en-US" dirty="0"/>
              <a:t>‘</a:t>
            </a:r>
            <a:r>
              <a:rPr lang="en-US" dirty="0">
                <a:latin typeface="Consolas" panose="020B0609020204030204" pitchFamily="49" charset="0"/>
              </a:rPr>
              <a:t>git blame</a:t>
            </a:r>
            <a:r>
              <a:rPr lang="en-US" dirty="0"/>
              <a:t>’ is command to see the all changes that has been made in a specific file.</a:t>
            </a:r>
          </a:p>
          <a:p>
            <a:r>
              <a:rPr lang="en-US" dirty="0"/>
              <a:t>It can be done as</a:t>
            </a:r>
          </a:p>
          <a:p>
            <a:r>
              <a:rPr lang="en-US" dirty="0">
                <a:latin typeface="Consolas" panose="020B0609020204030204" pitchFamily="49" charset="0"/>
              </a:rPr>
              <a:t>git blame &lt;file-name&gt;</a:t>
            </a:r>
          </a:p>
        </p:txBody>
      </p:sp>
      <p:sp>
        <p:nvSpPr>
          <p:cNvPr id="4" name="Rectangle: Diagonal Corners Rounded 3">
            <a:extLst>
              <a:ext uri="{FF2B5EF4-FFF2-40B4-BE49-F238E27FC236}">
                <a16:creationId xmlns:a16="http://schemas.microsoft.com/office/drawing/2014/main" id="{F4DEC7A5-CBB2-42F9-A153-8A6BF94E01DA}"/>
              </a:ext>
            </a:extLst>
          </p:cNvPr>
          <p:cNvSpPr/>
          <p:nvPr/>
        </p:nvSpPr>
        <p:spPr>
          <a:xfrm>
            <a:off x="1078618" y="2725716"/>
            <a:ext cx="3278777" cy="38442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8097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7251-AE46-4EC6-939E-D72A376382AB}"/>
              </a:ext>
            </a:extLst>
          </p:cNvPr>
          <p:cNvSpPr>
            <a:spLocks noGrp="1"/>
          </p:cNvSpPr>
          <p:nvPr>
            <p:ph type="title"/>
          </p:nvPr>
        </p:nvSpPr>
        <p:spPr/>
        <p:txBody>
          <a:bodyPr/>
          <a:lstStyle/>
          <a:p>
            <a:r>
              <a:rPr lang="en-US" dirty="0"/>
              <a:t>Working with Remotes</a:t>
            </a:r>
          </a:p>
        </p:txBody>
      </p:sp>
      <p:sp>
        <p:nvSpPr>
          <p:cNvPr id="3" name="Content Placeholder 2">
            <a:extLst>
              <a:ext uri="{FF2B5EF4-FFF2-40B4-BE49-F238E27FC236}">
                <a16:creationId xmlns:a16="http://schemas.microsoft.com/office/drawing/2014/main" id="{9896BCF8-5534-42FF-BE81-366C290848BF}"/>
              </a:ext>
            </a:extLst>
          </p:cNvPr>
          <p:cNvSpPr>
            <a:spLocks noGrp="1"/>
          </p:cNvSpPr>
          <p:nvPr>
            <p:ph idx="1"/>
          </p:nvPr>
        </p:nvSpPr>
        <p:spPr/>
        <p:txBody>
          <a:bodyPr/>
          <a:lstStyle/>
          <a:p>
            <a:r>
              <a:rPr lang="en-US" dirty="0"/>
              <a:t>Remote repositories are versions of your project that are hosted on the Internet or</a:t>
            </a:r>
            <a:br>
              <a:rPr lang="en-US" dirty="0"/>
            </a:br>
            <a:r>
              <a:rPr lang="en-US" dirty="0"/>
              <a:t>network somewhere. </a:t>
            </a:r>
          </a:p>
          <a:p>
            <a:pPr marL="0" indent="0">
              <a:buNone/>
            </a:pPr>
            <a:r>
              <a:rPr lang="en-US" dirty="0"/>
              <a:t>We will be uploading our local repository to GitHub.</a:t>
            </a:r>
          </a:p>
          <a:p>
            <a:pPr marL="0" indent="0">
              <a:buNone/>
            </a:pPr>
            <a:r>
              <a:rPr lang="en-US" dirty="0"/>
              <a:t>Let’s create a blank repository on GitHub</a:t>
            </a:r>
          </a:p>
          <a:p>
            <a:pPr marL="0" indent="0">
              <a:buNone/>
            </a:pPr>
            <a:br>
              <a:rPr lang="en-US" dirty="0"/>
            </a:br>
            <a:endParaRPr lang="en-US" dirty="0"/>
          </a:p>
        </p:txBody>
      </p:sp>
      <p:pic>
        <p:nvPicPr>
          <p:cNvPr id="4" name="Picture 3">
            <a:extLst>
              <a:ext uri="{FF2B5EF4-FFF2-40B4-BE49-F238E27FC236}">
                <a16:creationId xmlns:a16="http://schemas.microsoft.com/office/drawing/2014/main" id="{2F1D5608-92D8-4710-AAA2-874D6D359CF5}"/>
              </a:ext>
            </a:extLst>
          </p:cNvPr>
          <p:cNvPicPr>
            <a:picLocks noChangeAspect="1"/>
          </p:cNvPicPr>
          <p:nvPr/>
        </p:nvPicPr>
        <p:blipFill>
          <a:blip r:embed="rId2"/>
          <a:stretch>
            <a:fillRect/>
          </a:stretch>
        </p:blipFill>
        <p:spPr>
          <a:xfrm>
            <a:off x="890773" y="3429000"/>
            <a:ext cx="3755872" cy="2794518"/>
          </a:xfrm>
          <a:prstGeom prst="rect">
            <a:avLst/>
          </a:prstGeom>
        </p:spPr>
      </p:pic>
      <p:sp>
        <p:nvSpPr>
          <p:cNvPr id="8" name="Oval 7">
            <a:extLst>
              <a:ext uri="{FF2B5EF4-FFF2-40B4-BE49-F238E27FC236}">
                <a16:creationId xmlns:a16="http://schemas.microsoft.com/office/drawing/2014/main" id="{86FCAFCE-9896-45A1-9B1A-D13504445B5E}"/>
              </a:ext>
            </a:extLst>
          </p:cNvPr>
          <p:cNvSpPr/>
          <p:nvPr/>
        </p:nvSpPr>
        <p:spPr>
          <a:xfrm>
            <a:off x="3489649" y="5178490"/>
            <a:ext cx="1091682" cy="615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74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12FF-AC72-4F11-8DB9-9FE28A010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AEA580-5605-4CFA-BD3F-1F86F54C98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3A30D0-FCE2-43B5-8A27-ED0E186DB834}"/>
              </a:ext>
            </a:extLst>
          </p:cNvPr>
          <p:cNvPicPr>
            <a:picLocks noChangeAspect="1"/>
          </p:cNvPicPr>
          <p:nvPr/>
        </p:nvPicPr>
        <p:blipFill>
          <a:blip r:embed="rId2"/>
          <a:stretch>
            <a:fillRect/>
          </a:stretch>
        </p:blipFill>
        <p:spPr>
          <a:xfrm>
            <a:off x="1036320" y="286603"/>
            <a:ext cx="9610951" cy="5804881"/>
          </a:xfrm>
          <a:prstGeom prst="rect">
            <a:avLst/>
          </a:prstGeom>
        </p:spPr>
      </p:pic>
      <p:sp>
        <p:nvSpPr>
          <p:cNvPr id="5" name="TextBox 4">
            <a:extLst>
              <a:ext uri="{FF2B5EF4-FFF2-40B4-BE49-F238E27FC236}">
                <a16:creationId xmlns:a16="http://schemas.microsoft.com/office/drawing/2014/main" id="{E7AFA068-27DE-4797-8A76-8B1B7BB0D0C3}"/>
              </a:ext>
            </a:extLst>
          </p:cNvPr>
          <p:cNvSpPr txBox="1"/>
          <p:nvPr/>
        </p:nvSpPr>
        <p:spPr>
          <a:xfrm>
            <a:off x="1362269" y="615820"/>
            <a:ext cx="1039708" cy="369332"/>
          </a:xfrm>
          <a:prstGeom prst="rect">
            <a:avLst/>
          </a:prstGeom>
          <a:noFill/>
        </p:spPr>
        <p:txBody>
          <a:bodyPr wrap="none" rtlCol="0">
            <a:spAutoFit/>
          </a:bodyPr>
          <a:lstStyle/>
          <a:p>
            <a:r>
              <a:rPr lang="en-US" dirty="0"/>
              <a:t>Example:</a:t>
            </a:r>
          </a:p>
        </p:txBody>
      </p:sp>
      <p:sp>
        <p:nvSpPr>
          <p:cNvPr id="6" name="Oval 5">
            <a:extLst>
              <a:ext uri="{FF2B5EF4-FFF2-40B4-BE49-F238E27FC236}">
                <a16:creationId xmlns:a16="http://schemas.microsoft.com/office/drawing/2014/main" id="{C494B3D0-0D16-4E8C-815F-534162F2C8C4}"/>
              </a:ext>
            </a:extLst>
          </p:cNvPr>
          <p:cNvSpPr/>
          <p:nvPr/>
        </p:nvSpPr>
        <p:spPr>
          <a:xfrm>
            <a:off x="2584578" y="5361648"/>
            <a:ext cx="1772817" cy="8382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339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F6A5-DD2D-406D-A34E-5E9B8367BC7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49FA359-0278-4FF2-9542-DFD53ACCC5C5}"/>
              </a:ext>
            </a:extLst>
          </p:cNvPr>
          <p:cNvPicPr>
            <a:picLocks noGrp="1" noChangeAspect="1"/>
          </p:cNvPicPr>
          <p:nvPr>
            <p:ph idx="1"/>
          </p:nvPr>
        </p:nvPicPr>
        <p:blipFill>
          <a:blip r:embed="rId2"/>
          <a:stretch>
            <a:fillRect/>
          </a:stretch>
        </p:blipFill>
        <p:spPr>
          <a:xfrm>
            <a:off x="823444" y="1737360"/>
            <a:ext cx="6463245" cy="3450457"/>
          </a:xfrm>
          <a:prstGeom prst="rect">
            <a:avLst/>
          </a:prstGeom>
        </p:spPr>
      </p:pic>
      <p:cxnSp>
        <p:nvCxnSpPr>
          <p:cNvPr id="11" name="Connector: Curved 10">
            <a:extLst>
              <a:ext uri="{FF2B5EF4-FFF2-40B4-BE49-F238E27FC236}">
                <a16:creationId xmlns:a16="http://schemas.microsoft.com/office/drawing/2014/main" id="{20DAC2A5-1D47-460D-8177-3960C1C2239B}"/>
              </a:ext>
            </a:extLst>
          </p:cNvPr>
          <p:cNvCxnSpPr>
            <a:cxnSpLocks/>
          </p:cNvCxnSpPr>
          <p:nvPr/>
        </p:nvCxnSpPr>
        <p:spPr>
          <a:xfrm>
            <a:off x="5505062" y="3795694"/>
            <a:ext cx="2006081" cy="524378"/>
          </a:xfrm>
          <a:prstGeom prst="curved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Thought Bubble: Cloud 11">
            <a:extLst>
              <a:ext uri="{FF2B5EF4-FFF2-40B4-BE49-F238E27FC236}">
                <a16:creationId xmlns:a16="http://schemas.microsoft.com/office/drawing/2014/main" id="{5B5C54D9-0FCB-4FD5-822C-13988F860FFE}"/>
              </a:ext>
            </a:extLst>
          </p:cNvPr>
          <p:cNvSpPr/>
          <p:nvPr/>
        </p:nvSpPr>
        <p:spPr>
          <a:xfrm>
            <a:off x="6457025" y="1462107"/>
            <a:ext cx="5511282" cy="2997926"/>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dirty="0">
                <a:latin typeface="Ink Free" panose="03080402000500000000" pitchFamily="66" charset="0"/>
              </a:rPr>
              <a:t>We will be uploading our local repository to this GitHub hosted repository.</a:t>
            </a:r>
          </a:p>
          <a:p>
            <a:pPr algn="just"/>
            <a:r>
              <a:rPr lang="en-US" sz="2400" dirty="0">
                <a:latin typeface="Ink Free" panose="03080402000500000000" pitchFamily="66" charset="0"/>
              </a:rPr>
              <a:t>So copy the link (.git link)</a:t>
            </a:r>
          </a:p>
          <a:p>
            <a:pPr algn="ctr"/>
            <a:endParaRPr lang="en-US" sz="2400" b="1" dirty="0">
              <a:latin typeface="Ink Free" panose="03080402000500000000" pitchFamily="66" charset="0"/>
            </a:endParaRPr>
          </a:p>
        </p:txBody>
      </p:sp>
    </p:spTree>
    <p:extLst>
      <p:ext uri="{BB962C8B-B14F-4D97-AF65-F5344CB8AC3E}">
        <p14:creationId xmlns:p14="http://schemas.microsoft.com/office/powerpoint/2010/main" val="3414935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55C1-BCA4-4416-8772-8630A0D88240}"/>
              </a:ext>
            </a:extLst>
          </p:cNvPr>
          <p:cNvSpPr>
            <a:spLocks noGrp="1"/>
          </p:cNvSpPr>
          <p:nvPr>
            <p:ph type="title"/>
          </p:nvPr>
        </p:nvSpPr>
        <p:spPr/>
        <p:txBody>
          <a:bodyPr/>
          <a:lstStyle/>
          <a:p>
            <a:r>
              <a:rPr lang="en-US" dirty="0"/>
              <a:t>Uploading to remote repository</a:t>
            </a:r>
          </a:p>
        </p:txBody>
      </p:sp>
      <p:sp>
        <p:nvSpPr>
          <p:cNvPr id="3" name="Content Placeholder 2">
            <a:extLst>
              <a:ext uri="{FF2B5EF4-FFF2-40B4-BE49-F238E27FC236}">
                <a16:creationId xmlns:a16="http://schemas.microsoft.com/office/drawing/2014/main" id="{5275E6B4-FBCE-4763-8BA1-CAE168FED0E7}"/>
              </a:ext>
            </a:extLst>
          </p:cNvPr>
          <p:cNvSpPr>
            <a:spLocks noGrp="1"/>
          </p:cNvSpPr>
          <p:nvPr>
            <p:ph idx="1"/>
          </p:nvPr>
        </p:nvSpPr>
        <p:spPr/>
        <p:txBody>
          <a:bodyPr/>
          <a:lstStyle/>
          <a:p>
            <a:r>
              <a:rPr lang="en-US" dirty="0"/>
              <a:t>In such cases, the ‘</a:t>
            </a:r>
            <a:r>
              <a:rPr lang="en-US" dirty="0">
                <a:latin typeface="Consolas" panose="020B0609020204030204" pitchFamily="49" charset="0"/>
              </a:rPr>
              <a:t>git remote’ </a:t>
            </a:r>
            <a:r>
              <a:rPr lang="en-US" dirty="0"/>
              <a:t>command is used with its several parameters.</a:t>
            </a:r>
          </a:p>
          <a:p>
            <a:r>
              <a:rPr lang="en-US" dirty="0"/>
              <a:t>Run a ‘</a:t>
            </a:r>
            <a:r>
              <a:rPr lang="en-US" dirty="0">
                <a:latin typeface="Consolas" panose="020B0609020204030204" pitchFamily="49" charset="0"/>
              </a:rPr>
              <a:t>git remote’ on git-bash.</a:t>
            </a:r>
          </a:p>
          <a:p>
            <a:r>
              <a:rPr lang="en-US" dirty="0"/>
              <a:t>There will be not output since we have not configured remote repository with this local repository yet.</a:t>
            </a:r>
          </a:p>
          <a:p>
            <a:endParaRPr lang="en-US" dirty="0"/>
          </a:p>
          <a:p>
            <a:r>
              <a:rPr lang="en-US" dirty="0"/>
              <a:t>Note:</a:t>
            </a:r>
          </a:p>
          <a:p>
            <a:r>
              <a:rPr lang="en-US" dirty="0"/>
              <a:t> ‘</a:t>
            </a:r>
            <a:r>
              <a:rPr lang="en-US" dirty="0">
                <a:latin typeface="Consolas" panose="020B0609020204030204" pitchFamily="49" charset="0"/>
              </a:rPr>
              <a:t>git remote’ </a:t>
            </a:r>
            <a:r>
              <a:rPr lang="en-US" dirty="0"/>
              <a:t>will show the list of remote repositories.</a:t>
            </a:r>
          </a:p>
          <a:p>
            <a:r>
              <a:rPr lang="en-US" dirty="0"/>
              <a:t>‘</a:t>
            </a:r>
            <a:r>
              <a:rPr lang="en-US" dirty="0">
                <a:latin typeface="Consolas" panose="020B0609020204030204" pitchFamily="49" charset="0"/>
              </a:rPr>
              <a:t>git remote -v’ </a:t>
            </a:r>
            <a:r>
              <a:rPr lang="en-US" dirty="0"/>
              <a:t>will also show list of remote repositories but with their respective links.</a:t>
            </a:r>
          </a:p>
        </p:txBody>
      </p:sp>
      <p:sp>
        <p:nvSpPr>
          <p:cNvPr id="4" name="Flowchart: Alternate Process 3">
            <a:extLst>
              <a:ext uri="{FF2B5EF4-FFF2-40B4-BE49-F238E27FC236}">
                <a16:creationId xmlns:a16="http://schemas.microsoft.com/office/drawing/2014/main" id="{426D9839-4731-420A-BDE8-EDF82B916579}"/>
              </a:ext>
            </a:extLst>
          </p:cNvPr>
          <p:cNvSpPr/>
          <p:nvPr/>
        </p:nvSpPr>
        <p:spPr>
          <a:xfrm>
            <a:off x="951722" y="3694922"/>
            <a:ext cx="9946433" cy="1828799"/>
          </a:xfrm>
          <a:prstGeom prst="flowChartAlternateProcess">
            <a:avLst/>
          </a:prstGeom>
          <a:noFill/>
          <a:ln w="38100">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8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813811" y="935670"/>
            <a:ext cx="6565692" cy="1049337"/>
          </a:xfrm>
        </p:spPr>
        <p:txBody>
          <a:bodyPr/>
          <a:lstStyle/>
          <a:p>
            <a:r>
              <a:rPr lang="en-US" dirty="0"/>
              <a:t>			What is Git ?</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3905250"/>
          </a:xfrm>
        </p:spPr>
        <p:txBody>
          <a:bodyPr>
            <a:normAutofit/>
          </a:bodyPr>
          <a:lstStyle/>
          <a:p>
            <a:pPr>
              <a:buFont typeface="Arial" panose="020B0604020202020204" pitchFamily="34" charset="0"/>
              <a:buChar char="•"/>
            </a:pPr>
            <a:r>
              <a:rPr lang="en-US" sz="2800" dirty="0">
                <a:latin typeface="Georgia" panose="02040502050405020303" pitchFamily="18" charset="0"/>
              </a:rPr>
              <a:t>Git is a</a:t>
            </a:r>
            <a:r>
              <a:rPr lang="en-US" sz="2800" dirty="0">
                <a:highlight>
                  <a:srgbClr val="FFFF00"/>
                </a:highlight>
                <a:latin typeface="Georgia" panose="02040502050405020303" pitchFamily="18" charset="0"/>
              </a:rPr>
              <a:t> </a:t>
            </a:r>
            <a:r>
              <a:rPr lang="en-US" sz="2800" dirty="0">
                <a:highlight>
                  <a:srgbClr val="FFFF00"/>
                </a:highlight>
                <a:latin typeface="Georgia" panose="02040502050405020303" pitchFamily="18" charset="0"/>
                <a:hlinkClick r:id="rId2">
                  <a:extLst>
                    <a:ext uri="{A12FA001-AC4F-418D-AE19-62706E023703}">
                      <ahyp:hlinkClr xmlns:ahyp="http://schemas.microsoft.com/office/drawing/2018/hyperlinkcolor" val="tx"/>
                    </a:ext>
                  </a:extLst>
                </a:hlinkClick>
              </a:rPr>
              <a:t>free and open source</a:t>
            </a:r>
            <a:r>
              <a:rPr lang="en-US" sz="2800" dirty="0">
                <a:highlight>
                  <a:srgbClr val="FFFF00"/>
                </a:highlight>
                <a:latin typeface="Georgia" panose="02040502050405020303" pitchFamily="18" charset="0"/>
              </a:rPr>
              <a:t> </a:t>
            </a:r>
            <a:r>
              <a:rPr lang="en-US" sz="2800" dirty="0">
                <a:latin typeface="Georgia" panose="02040502050405020303" pitchFamily="18" charset="0"/>
              </a:rPr>
              <a:t>distributed version control system designed to handle everything from small to very large projects with speed and efficiency.</a:t>
            </a:r>
          </a:p>
          <a:p>
            <a:pPr>
              <a:buFont typeface="Arial" panose="020B0604020202020204" pitchFamily="34" charset="0"/>
              <a:buChar char="•"/>
            </a:pPr>
            <a:r>
              <a:rPr lang="en-US" sz="2800" dirty="0">
                <a:solidFill>
                  <a:srgbClr val="FF0000"/>
                </a:solidFill>
                <a:latin typeface="Georgia" panose="02040502050405020303" pitchFamily="18" charset="0"/>
              </a:rPr>
              <a:t>In simple words, it is a content manager, to track the changes that has been made in the content.</a:t>
            </a:r>
          </a:p>
          <a:p>
            <a:pPr>
              <a:buFont typeface="Arial" panose="020B0604020202020204" pitchFamily="34" charset="0"/>
              <a:buChar char="•"/>
            </a:pPr>
            <a:r>
              <a:rPr lang="en-US" sz="2800" dirty="0">
                <a:latin typeface="Georgia" panose="02040502050405020303" pitchFamily="18" charset="0"/>
              </a:rPr>
              <a:t>Git was created by Linus Torvalds in 2005 for development of the Linux kernel, with other kernel developers contributing to its initial development.</a:t>
            </a:r>
          </a:p>
        </p:txBody>
      </p:sp>
      <p:pic>
        <p:nvPicPr>
          <p:cNvPr id="4" name="Picture 3">
            <a:extLst>
              <a:ext uri="{FF2B5EF4-FFF2-40B4-BE49-F238E27FC236}">
                <a16:creationId xmlns:a16="http://schemas.microsoft.com/office/drawing/2014/main" id="{85461B32-5E24-4640-B275-3DD00E84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2" y="479686"/>
            <a:ext cx="2681187" cy="9119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873770"/>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424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2207-31AE-4ED9-B110-486865070B2F}"/>
              </a:ext>
            </a:extLst>
          </p:cNvPr>
          <p:cNvSpPr>
            <a:spLocks noGrp="1"/>
          </p:cNvSpPr>
          <p:nvPr>
            <p:ph type="title"/>
          </p:nvPr>
        </p:nvSpPr>
        <p:spPr/>
        <p:txBody>
          <a:bodyPr/>
          <a:lstStyle/>
          <a:p>
            <a:r>
              <a:rPr lang="en-US" dirty="0"/>
              <a:t>Creating git remote configurations</a:t>
            </a:r>
          </a:p>
        </p:txBody>
      </p:sp>
      <p:sp>
        <p:nvSpPr>
          <p:cNvPr id="3" name="Content Placeholder 2">
            <a:extLst>
              <a:ext uri="{FF2B5EF4-FFF2-40B4-BE49-F238E27FC236}">
                <a16:creationId xmlns:a16="http://schemas.microsoft.com/office/drawing/2014/main" id="{22B9094F-39C8-492F-AF66-CC118989FC51}"/>
              </a:ext>
            </a:extLst>
          </p:cNvPr>
          <p:cNvSpPr>
            <a:spLocks noGrp="1"/>
          </p:cNvSpPr>
          <p:nvPr>
            <p:ph idx="1"/>
          </p:nvPr>
        </p:nvSpPr>
        <p:spPr/>
        <p:txBody>
          <a:bodyPr/>
          <a:lstStyle/>
          <a:p>
            <a:r>
              <a:rPr lang="en-US" dirty="0"/>
              <a:t>We use the following command to configure remote repository:</a:t>
            </a:r>
          </a:p>
          <a:p>
            <a:r>
              <a:rPr lang="en-US" dirty="0">
                <a:latin typeface="Consolas" panose="020B0609020204030204" pitchFamily="49" charset="0"/>
              </a:rPr>
              <a:t>git remote add &lt;name&gt; &lt;</a:t>
            </a:r>
            <a:r>
              <a:rPr lang="en-US" dirty="0" err="1">
                <a:latin typeface="Consolas" panose="020B0609020204030204" pitchFamily="49" charset="0"/>
              </a:rPr>
              <a:t>url</a:t>
            </a:r>
            <a:r>
              <a:rPr lang="en-US" dirty="0">
                <a:latin typeface="Consolas" panose="020B0609020204030204" pitchFamily="49" charset="0"/>
              </a:rPr>
              <a:t>&gt;</a:t>
            </a:r>
          </a:p>
          <a:p>
            <a:endParaRPr lang="en-US" dirty="0"/>
          </a:p>
          <a:p>
            <a:r>
              <a:rPr lang="en-US" dirty="0"/>
              <a:t>In our case, it becomes as:</a:t>
            </a:r>
          </a:p>
          <a:p>
            <a:r>
              <a:rPr lang="en-US" dirty="0">
                <a:latin typeface="Consolas" panose="020B0609020204030204" pitchFamily="49" charset="0"/>
              </a:rPr>
              <a:t>git remote add &lt;any-name-for-remote&gt; &lt;recently-copied-.git-link&gt;</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remote’</a:t>
            </a:r>
            <a:r>
              <a:rPr lang="en-US" dirty="0"/>
              <a:t> and </a:t>
            </a:r>
            <a:r>
              <a:rPr lang="en-US" dirty="0">
                <a:latin typeface="Consolas" panose="020B0609020204030204" pitchFamily="49" charset="0"/>
              </a:rPr>
              <a:t>‘git remote –v’.</a:t>
            </a:r>
          </a:p>
          <a:p>
            <a:r>
              <a:rPr lang="en-US" dirty="0"/>
              <a:t>There is now some output, since we have now configured a remote repository</a:t>
            </a:r>
          </a:p>
        </p:txBody>
      </p:sp>
      <p:sp>
        <p:nvSpPr>
          <p:cNvPr id="4" name="Flowchart: Alternate Process 3">
            <a:extLst>
              <a:ext uri="{FF2B5EF4-FFF2-40B4-BE49-F238E27FC236}">
                <a16:creationId xmlns:a16="http://schemas.microsoft.com/office/drawing/2014/main" id="{0EB02EA8-45BA-4DB0-9B6E-5E32D73E2788}"/>
              </a:ext>
            </a:extLst>
          </p:cNvPr>
          <p:cNvSpPr/>
          <p:nvPr/>
        </p:nvSpPr>
        <p:spPr>
          <a:xfrm>
            <a:off x="858416" y="2216173"/>
            <a:ext cx="4945225"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1C1AA072-F58B-40BE-8D26-16DAE9DBF603}"/>
              </a:ext>
            </a:extLst>
          </p:cNvPr>
          <p:cNvSpPr/>
          <p:nvPr/>
        </p:nvSpPr>
        <p:spPr>
          <a:xfrm>
            <a:off x="693575" y="3570573"/>
            <a:ext cx="9887339" cy="5550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774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ECDF-7459-4468-867D-B230C3E93649}"/>
              </a:ext>
            </a:extLst>
          </p:cNvPr>
          <p:cNvSpPr>
            <a:spLocks noGrp="1"/>
          </p:cNvSpPr>
          <p:nvPr>
            <p:ph type="title"/>
          </p:nvPr>
        </p:nvSpPr>
        <p:spPr/>
        <p:txBody>
          <a:bodyPr/>
          <a:lstStyle/>
          <a:p>
            <a:r>
              <a:rPr lang="en-US" dirty="0"/>
              <a:t>Pushing your commits to remote repository</a:t>
            </a:r>
          </a:p>
        </p:txBody>
      </p:sp>
      <p:sp>
        <p:nvSpPr>
          <p:cNvPr id="3" name="Content Placeholder 2">
            <a:extLst>
              <a:ext uri="{FF2B5EF4-FFF2-40B4-BE49-F238E27FC236}">
                <a16:creationId xmlns:a16="http://schemas.microsoft.com/office/drawing/2014/main" id="{409EF702-25C4-4B77-8249-E7CB6EE31425}"/>
              </a:ext>
            </a:extLst>
          </p:cNvPr>
          <p:cNvSpPr>
            <a:spLocks noGrp="1"/>
          </p:cNvSpPr>
          <p:nvPr>
            <p:ph idx="1"/>
          </p:nvPr>
        </p:nvSpPr>
        <p:spPr/>
        <p:txBody>
          <a:bodyPr>
            <a:normAutofit fontScale="92500" lnSpcReduction="20000"/>
          </a:bodyPr>
          <a:lstStyle/>
          <a:p>
            <a:r>
              <a:rPr lang="en-US" dirty="0"/>
              <a:t>Now, lets push(upload) the local commits to remote repository.</a:t>
            </a:r>
          </a:p>
          <a:p>
            <a:r>
              <a:rPr lang="en-US" dirty="0"/>
              <a:t>We use </a:t>
            </a:r>
          </a:p>
          <a:p>
            <a:r>
              <a:rPr lang="en-US" dirty="0">
                <a:latin typeface="Consolas" panose="020B0609020204030204" pitchFamily="49" charset="0"/>
              </a:rPr>
              <a:t>git push &lt;remote-name&gt; master</a:t>
            </a:r>
          </a:p>
          <a:p>
            <a:endParaRPr lang="en-US" dirty="0">
              <a:latin typeface="Consolas" panose="020B0609020204030204" pitchFamily="49" charset="0"/>
            </a:endParaRPr>
          </a:p>
          <a:p>
            <a:r>
              <a:rPr lang="en-US" dirty="0"/>
              <a:t>While pushing, a dialogue may prompt</a:t>
            </a:r>
          </a:p>
          <a:p>
            <a:r>
              <a:rPr lang="en-US" dirty="0"/>
              <a:t>asking for GitHub credentials</a:t>
            </a:r>
          </a:p>
          <a:p>
            <a:endParaRPr lang="en-US" dirty="0"/>
          </a:p>
          <a:p>
            <a:r>
              <a:rPr lang="en-US" dirty="0"/>
              <a:t>Now if the push was successful, your local repository is now on remote </a:t>
            </a:r>
          </a:p>
          <a:p>
            <a:r>
              <a:rPr lang="en-US" dirty="0"/>
              <a:t>server as well.</a:t>
            </a:r>
          </a:p>
          <a:p>
            <a:r>
              <a:rPr lang="en-US" dirty="0"/>
              <a:t>It is an exact replica of your local repository persevering all the things.</a:t>
            </a:r>
          </a:p>
          <a:p>
            <a:endParaRPr lang="en-US" dirty="0"/>
          </a:p>
        </p:txBody>
      </p:sp>
      <p:sp>
        <p:nvSpPr>
          <p:cNvPr id="4" name="Flowchart: Alternate Process 3">
            <a:extLst>
              <a:ext uri="{FF2B5EF4-FFF2-40B4-BE49-F238E27FC236}">
                <a16:creationId xmlns:a16="http://schemas.microsoft.com/office/drawing/2014/main" id="{58E129CB-B4AA-4EB8-BF6C-86945BA839BF}"/>
              </a:ext>
            </a:extLst>
          </p:cNvPr>
          <p:cNvSpPr/>
          <p:nvPr/>
        </p:nvSpPr>
        <p:spPr>
          <a:xfrm>
            <a:off x="1036320" y="2555669"/>
            <a:ext cx="4496734" cy="385884"/>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1904D7B5-4A4E-4C21-8EF2-FC8C1FC2957F}"/>
              </a:ext>
            </a:extLst>
          </p:cNvPr>
          <p:cNvCxnSpPr>
            <a:cxnSpLocks/>
          </p:cNvCxnSpPr>
          <p:nvPr/>
        </p:nvCxnSpPr>
        <p:spPr>
          <a:xfrm>
            <a:off x="5234473" y="2748611"/>
            <a:ext cx="3797560" cy="1478156"/>
          </a:xfrm>
          <a:prstGeom prst="curvedConnector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Top Corners Snipped 6">
            <a:extLst>
              <a:ext uri="{FF2B5EF4-FFF2-40B4-BE49-F238E27FC236}">
                <a16:creationId xmlns:a16="http://schemas.microsoft.com/office/drawing/2014/main" id="{47B4649F-968E-4020-9127-3980D9ACE959}"/>
              </a:ext>
            </a:extLst>
          </p:cNvPr>
          <p:cNvSpPr/>
          <p:nvPr/>
        </p:nvSpPr>
        <p:spPr>
          <a:xfrm>
            <a:off x="9209314" y="3219062"/>
            <a:ext cx="2855168" cy="2265474"/>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branch we wish to upload.</a:t>
            </a:r>
          </a:p>
          <a:p>
            <a:pPr algn="ctr"/>
            <a:r>
              <a:rPr lang="en-US" dirty="0"/>
              <a:t>We will discuss about branches in next topic.</a:t>
            </a:r>
          </a:p>
        </p:txBody>
      </p:sp>
    </p:spTree>
    <p:extLst>
      <p:ext uri="{BB962C8B-B14F-4D97-AF65-F5344CB8AC3E}">
        <p14:creationId xmlns:p14="http://schemas.microsoft.com/office/powerpoint/2010/main" val="1769768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69AC-787C-445B-9D95-50BDC3A5912D}"/>
              </a:ext>
            </a:extLst>
          </p:cNvPr>
          <p:cNvSpPr>
            <a:spLocks noGrp="1"/>
          </p:cNvSpPr>
          <p:nvPr>
            <p:ph type="title"/>
          </p:nvPr>
        </p:nvSpPr>
        <p:spPr/>
        <p:txBody>
          <a:bodyPr/>
          <a:lstStyle/>
          <a:p>
            <a:r>
              <a:rPr lang="en-US" b="1" dirty="0"/>
              <a:t>Inspecting a Remote</a:t>
            </a:r>
            <a:r>
              <a:rPr lang="en-US" dirty="0"/>
              <a:t> </a:t>
            </a:r>
          </a:p>
        </p:txBody>
      </p:sp>
      <p:sp>
        <p:nvSpPr>
          <p:cNvPr id="3" name="Content Placeholder 2">
            <a:extLst>
              <a:ext uri="{FF2B5EF4-FFF2-40B4-BE49-F238E27FC236}">
                <a16:creationId xmlns:a16="http://schemas.microsoft.com/office/drawing/2014/main" id="{BD0BFD37-26C7-40CF-A9AA-802885792DFC}"/>
              </a:ext>
            </a:extLst>
          </p:cNvPr>
          <p:cNvSpPr>
            <a:spLocks noGrp="1"/>
          </p:cNvSpPr>
          <p:nvPr>
            <p:ph idx="1"/>
          </p:nvPr>
        </p:nvSpPr>
        <p:spPr/>
        <p:txBody>
          <a:bodyPr/>
          <a:lstStyle/>
          <a:p>
            <a:r>
              <a:rPr lang="en-US" dirty="0"/>
              <a:t>To see in-depth details about a remote, we use </a:t>
            </a:r>
            <a:r>
              <a:rPr lang="en-US" dirty="0">
                <a:latin typeface="Consolas" panose="020B0609020204030204" pitchFamily="49" charset="0"/>
              </a:rPr>
              <a:t>‘git remote show &lt;remote-name&gt;’ </a:t>
            </a:r>
            <a:r>
              <a:rPr lang="en-US" dirty="0"/>
              <a:t>command.</a:t>
            </a:r>
          </a:p>
          <a:p>
            <a:endParaRPr lang="en-US" dirty="0"/>
          </a:p>
          <a:p>
            <a:r>
              <a:rPr lang="en-US" dirty="0"/>
              <a:t>Example: live-demo, and do for </a:t>
            </a:r>
            <a:r>
              <a:rPr lang="en-US" dirty="0" err="1"/>
              <a:t>youself</a:t>
            </a:r>
            <a:endParaRPr lang="en-US" dirty="0"/>
          </a:p>
        </p:txBody>
      </p:sp>
    </p:spTree>
    <p:extLst>
      <p:ext uri="{BB962C8B-B14F-4D97-AF65-F5344CB8AC3E}">
        <p14:creationId xmlns:p14="http://schemas.microsoft.com/office/powerpoint/2010/main" val="200769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9095-C849-472E-89E7-41825097EA7B}"/>
              </a:ext>
            </a:extLst>
          </p:cNvPr>
          <p:cNvSpPr>
            <a:spLocks noGrp="1"/>
          </p:cNvSpPr>
          <p:nvPr>
            <p:ph type="title"/>
          </p:nvPr>
        </p:nvSpPr>
        <p:spPr/>
        <p:txBody>
          <a:bodyPr/>
          <a:lstStyle/>
          <a:p>
            <a:r>
              <a:rPr lang="en-US" dirty="0"/>
              <a:t>Making changes in remote repository</a:t>
            </a:r>
          </a:p>
        </p:txBody>
      </p:sp>
      <p:sp>
        <p:nvSpPr>
          <p:cNvPr id="3" name="Content Placeholder 2">
            <a:extLst>
              <a:ext uri="{FF2B5EF4-FFF2-40B4-BE49-F238E27FC236}">
                <a16:creationId xmlns:a16="http://schemas.microsoft.com/office/drawing/2014/main" id="{6965703E-4545-4E8F-89FC-A48C209B5783}"/>
              </a:ext>
            </a:extLst>
          </p:cNvPr>
          <p:cNvSpPr>
            <a:spLocks noGrp="1"/>
          </p:cNvSpPr>
          <p:nvPr>
            <p:ph idx="1"/>
          </p:nvPr>
        </p:nvSpPr>
        <p:spPr>
          <a:xfrm>
            <a:off x="1097280" y="1845733"/>
            <a:ext cx="10058400" cy="4480421"/>
          </a:xfrm>
        </p:spPr>
        <p:txBody>
          <a:bodyPr>
            <a:normAutofit lnSpcReduction="10000"/>
          </a:bodyPr>
          <a:lstStyle/>
          <a:p>
            <a:r>
              <a:rPr lang="en-US" dirty="0"/>
              <a:t>Instead of making changes in local repository and then uploading them to remote repository,</a:t>
            </a:r>
          </a:p>
          <a:p>
            <a:r>
              <a:rPr lang="en-US" dirty="0"/>
              <a:t>Lets make a change in remote repository and pull(download) it to our local repository.</a:t>
            </a:r>
          </a:p>
          <a:p>
            <a:r>
              <a:rPr lang="en-US" dirty="0"/>
              <a:t>Steps:</a:t>
            </a:r>
          </a:p>
          <a:p>
            <a:pPr marL="457200" indent="-457200">
              <a:buFont typeface="+mj-lt"/>
              <a:buAutoNum type="arabicPeriod"/>
            </a:pPr>
            <a:r>
              <a:rPr lang="en-US" dirty="0"/>
              <a:t>Make a change in remote repository, </a:t>
            </a:r>
            <a:r>
              <a:rPr lang="en-US" dirty="0" err="1"/>
              <a:t>i.e</a:t>
            </a:r>
            <a:r>
              <a:rPr lang="en-US" dirty="0"/>
              <a:t> </a:t>
            </a:r>
            <a:r>
              <a:rPr lang="en-US" dirty="0" err="1"/>
              <a:t>github</a:t>
            </a:r>
            <a:r>
              <a:rPr lang="en-US" dirty="0"/>
              <a:t> repository.</a:t>
            </a:r>
          </a:p>
          <a:p>
            <a:pPr marL="457200" indent="-457200">
              <a:buFont typeface="+mj-lt"/>
              <a:buAutoNum type="arabicPeriod"/>
            </a:pPr>
            <a:r>
              <a:rPr lang="en-US" dirty="0"/>
              <a:t>Commit the change.</a:t>
            </a:r>
          </a:p>
          <a:p>
            <a:r>
              <a:rPr lang="en-US" dirty="0"/>
              <a:t>Example: Live demo</a:t>
            </a:r>
          </a:p>
          <a:p>
            <a:endParaRPr lang="en-US" dirty="0"/>
          </a:p>
          <a:p>
            <a:r>
              <a:rPr lang="en-US" dirty="0"/>
              <a:t>After this point, there will be 3 commits on remote repository while there are still 2 commits on our local repository.</a:t>
            </a:r>
          </a:p>
          <a:p>
            <a:r>
              <a:rPr lang="en-US" dirty="0"/>
              <a:t>On such cases, one should make the local repository synchronized with remote repository, before doing any other commits.</a:t>
            </a:r>
          </a:p>
          <a:p>
            <a:endParaRPr lang="en-US" dirty="0"/>
          </a:p>
        </p:txBody>
      </p:sp>
    </p:spTree>
    <p:extLst>
      <p:ext uri="{BB962C8B-B14F-4D97-AF65-F5344CB8AC3E}">
        <p14:creationId xmlns:p14="http://schemas.microsoft.com/office/powerpoint/2010/main" val="2822161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DDF8-E528-4FE7-B40B-5AC3FB6D027C}"/>
              </a:ext>
            </a:extLst>
          </p:cNvPr>
          <p:cNvSpPr>
            <a:spLocks noGrp="1"/>
          </p:cNvSpPr>
          <p:nvPr>
            <p:ph type="title"/>
          </p:nvPr>
        </p:nvSpPr>
        <p:spPr/>
        <p:txBody>
          <a:bodyPr/>
          <a:lstStyle/>
          <a:p>
            <a:r>
              <a:rPr lang="en-US" dirty="0"/>
              <a:t>Pulling changes from remote repository</a:t>
            </a:r>
          </a:p>
        </p:txBody>
      </p:sp>
      <p:sp>
        <p:nvSpPr>
          <p:cNvPr id="3" name="Content Placeholder 2">
            <a:extLst>
              <a:ext uri="{FF2B5EF4-FFF2-40B4-BE49-F238E27FC236}">
                <a16:creationId xmlns:a16="http://schemas.microsoft.com/office/drawing/2014/main" id="{30296281-A42B-4415-82FC-8C8356A605F6}"/>
              </a:ext>
            </a:extLst>
          </p:cNvPr>
          <p:cNvSpPr>
            <a:spLocks noGrp="1"/>
          </p:cNvSpPr>
          <p:nvPr>
            <p:ph idx="1"/>
          </p:nvPr>
        </p:nvSpPr>
        <p:spPr/>
        <p:txBody>
          <a:bodyPr/>
          <a:lstStyle/>
          <a:p>
            <a:r>
              <a:rPr lang="en-US" dirty="0"/>
              <a:t>Lets run </a:t>
            </a:r>
            <a:r>
              <a:rPr lang="en-US" dirty="0">
                <a:latin typeface="Consolas" panose="020B0609020204030204" pitchFamily="49" charset="0"/>
              </a:rPr>
              <a:t>‘git remote show &lt;remote-name&gt;’ </a:t>
            </a:r>
            <a:r>
              <a:rPr lang="en-US" dirty="0"/>
              <a:t>to see changes about  remote repository.</a:t>
            </a:r>
          </a:p>
          <a:p>
            <a:r>
              <a:rPr lang="en-US" dirty="0"/>
              <a:t>It shall say that local is out of date, which means local repository is behind remote repository.</a:t>
            </a:r>
          </a:p>
          <a:p>
            <a:r>
              <a:rPr lang="en-US" dirty="0"/>
              <a:t>Now to pull changes to local repository, run</a:t>
            </a:r>
          </a:p>
          <a:p>
            <a:r>
              <a:rPr lang="en-US" dirty="0">
                <a:latin typeface="Consolas" panose="020B0609020204030204" pitchFamily="49" charset="0"/>
              </a:rPr>
              <a:t>git pull &lt;remote-name&gt; master</a:t>
            </a:r>
          </a:p>
          <a:p>
            <a:endParaRPr lang="en-US" dirty="0">
              <a:latin typeface="Consolas" panose="020B0609020204030204" pitchFamily="49" charset="0"/>
            </a:endParaRPr>
          </a:p>
          <a:p>
            <a:r>
              <a:rPr lang="en-US" dirty="0"/>
              <a:t>After this run </a:t>
            </a:r>
            <a:r>
              <a:rPr lang="en-US" dirty="0">
                <a:latin typeface="Consolas" panose="020B0609020204030204" pitchFamily="49" charset="0"/>
              </a:rPr>
              <a:t>‘git log’ </a:t>
            </a:r>
            <a:r>
              <a:rPr lang="en-US" dirty="0"/>
              <a:t>and there shall be three commits shown,</a:t>
            </a:r>
          </a:p>
          <a:p>
            <a:r>
              <a:rPr lang="en-US" dirty="0"/>
              <a:t> which means successful pull was performed.</a:t>
            </a:r>
          </a:p>
          <a:p>
            <a:endParaRPr lang="en-US" dirty="0"/>
          </a:p>
        </p:txBody>
      </p:sp>
      <p:sp>
        <p:nvSpPr>
          <p:cNvPr id="4" name="Flowchart: Alternate Process 3">
            <a:extLst>
              <a:ext uri="{FF2B5EF4-FFF2-40B4-BE49-F238E27FC236}">
                <a16:creationId xmlns:a16="http://schemas.microsoft.com/office/drawing/2014/main" id="{3FFC8894-909F-44B9-8E87-8167130E21B8}"/>
              </a:ext>
            </a:extLst>
          </p:cNvPr>
          <p:cNvSpPr/>
          <p:nvPr/>
        </p:nvSpPr>
        <p:spPr>
          <a:xfrm>
            <a:off x="915021" y="3162158"/>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Snipped 4">
            <a:extLst>
              <a:ext uri="{FF2B5EF4-FFF2-40B4-BE49-F238E27FC236}">
                <a16:creationId xmlns:a16="http://schemas.microsoft.com/office/drawing/2014/main" id="{7A76E13F-04D2-4796-B79C-82188A51B5CC}"/>
              </a:ext>
            </a:extLst>
          </p:cNvPr>
          <p:cNvSpPr/>
          <p:nvPr/>
        </p:nvSpPr>
        <p:spPr>
          <a:xfrm>
            <a:off x="8556171" y="2703621"/>
            <a:ext cx="3635829" cy="1691097"/>
          </a:xfrm>
          <a:prstGeom prst="snip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master is the main branch, to which all changes will be </a:t>
            </a:r>
            <a:r>
              <a:rPr lang="en-US" dirty="0" err="1"/>
              <a:t>synchornised</a:t>
            </a:r>
            <a:r>
              <a:rPr lang="en-US" dirty="0"/>
              <a:t>.</a:t>
            </a:r>
          </a:p>
          <a:p>
            <a:pPr algn="ctr"/>
            <a:r>
              <a:rPr lang="en-US" dirty="0"/>
              <a:t>We will discuss about branches in next topic.</a:t>
            </a:r>
          </a:p>
        </p:txBody>
      </p:sp>
      <p:cxnSp>
        <p:nvCxnSpPr>
          <p:cNvPr id="6" name="Connector: Curved 5">
            <a:extLst>
              <a:ext uri="{FF2B5EF4-FFF2-40B4-BE49-F238E27FC236}">
                <a16:creationId xmlns:a16="http://schemas.microsoft.com/office/drawing/2014/main" id="{E1371BDA-0A4A-441C-82F5-7B21DF203385}"/>
              </a:ext>
            </a:extLst>
          </p:cNvPr>
          <p:cNvCxnSpPr>
            <a:cxnSpLocks/>
          </p:cNvCxnSpPr>
          <p:nvPr/>
        </p:nvCxnSpPr>
        <p:spPr>
          <a:xfrm flipV="1">
            <a:off x="5458408" y="3256384"/>
            <a:ext cx="3284376" cy="172616"/>
          </a:xfrm>
          <a:prstGeom prst="curved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85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723D-A6A0-4B43-9E95-ACD79DBAA006}"/>
              </a:ext>
            </a:extLst>
          </p:cNvPr>
          <p:cNvSpPr>
            <a:spLocks noGrp="1"/>
          </p:cNvSpPr>
          <p:nvPr>
            <p:ph type="title"/>
          </p:nvPr>
        </p:nvSpPr>
        <p:spPr/>
        <p:txBody>
          <a:bodyPr/>
          <a:lstStyle/>
          <a:p>
            <a:r>
              <a:rPr lang="en-US" dirty="0"/>
              <a:t>Branching &amp; Merging</a:t>
            </a:r>
          </a:p>
        </p:txBody>
      </p:sp>
      <p:sp>
        <p:nvSpPr>
          <p:cNvPr id="3" name="Content Placeholder 2">
            <a:extLst>
              <a:ext uri="{FF2B5EF4-FFF2-40B4-BE49-F238E27FC236}">
                <a16:creationId xmlns:a16="http://schemas.microsoft.com/office/drawing/2014/main" id="{07174370-50DF-415F-985C-ACCAAECDC175}"/>
              </a:ext>
            </a:extLst>
          </p:cNvPr>
          <p:cNvSpPr>
            <a:spLocks noGrp="1"/>
          </p:cNvSpPr>
          <p:nvPr>
            <p:ph idx="1"/>
          </p:nvPr>
        </p:nvSpPr>
        <p:spPr/>
        <p:txBody>
          <a:bodyPr/>
          <a:lstStyle/>
          <a:p>
            <a:r>
              <a:rPr lang="en-US" dirty="0"/>
              <a:t>The necessity of branches :</a:t>
            </a:r>
          </a:p>
          <a:p>
            <a:r>
              <a:rPr lang="en-US" dirty="0"/>
              <a:t> And how is merging </a:t>
            </a:r>
            <a:r>
              <a:rPr lang="en-US" dirty="0" err="1"/>
              <a:t>perfomed</a:t>
            </a:r>
            <a:r>
              <a:rPr lang="en-US" dirty="0"/>
              <a:t>:</a:t>
            </a:r>
          </a:p>
          <a:p>
            <a:r>
              <a:rPr lang="en-US" dirty="0"/>
              <a:t>Merge types: FAST-FORWARD MERGE, TWO-WAY MERGE</a:t>
            </a:r>
          </a:p>
          <a:p>
            <a:endParaRPr lang="en-US" dirty="0"/>
          </a:p>
          <a:p>
            <a:r>
              <a:rPr lang="en-US" dirty="0"/>
              <a:t>Explanation on whiteboard!</a:t>
            </a:r>
          </a:p>
          <a:p>
            <a:endParaRPr lang="en-US" dirty="0"/>
          </a:p>
          <a:p>
            <a:r>
              <a:rPr lang="en-US" dirty="0"/>
              <a:t>How </a:t>
            </a:r>
            <a:r>
              <a:rPr lang="en-US" dirty="0">
                <a:latin typeface="Consolas" panose="020B0609020204030204" pitchFamily="49" charset="0"/>
              </a:rPr>
              <a:t>‘git status’ </a:t>
            </a:r>
            <a:r>
              <a:rPr lang="en-US" dirty="0"/>
              <a:t>and </a:t>
            </a:r>
            <a:r>
              <a:rPr lang="en-US" dirty="0">
                <a:latin typeface="Consolas" panose="020B0609020204030204" pitchFamily="49" charset="0"/>
              </a:rPr>
              <a:t>‘git log’ </a:t>
            </a:r>
            <a:r>
              <a:rPr lang="en-US" dirty="0"/>
              <a:t>work for branch :</a:t>
            </a:r>
          </a:p>
          <a:p>
            <a:endParaRPr lang="en-US" dirty="0"/>
          </a:p>
        </p:txBody>
      </p:sp>
    </p:spTree>
    <p:extLst>
      <p:ext uri="{BB962C8B-B14F-4D97-AF65-F5344CB8AC3E}">
        <p14:creationId xmlns:p14="http://schemas.microsoft.com/office/powerpoint/2010/main" val="2574233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65C6-7F63-4DF0-908D-33639FF39CEA}"/>
              </a:ext>
            </a:extLst>
          </p:cNvPr>
          <p:cNvSpPr>
            <a:spLocks noGrp="1"/>
          </p:cNvSpPr>
          <p:nvPr>
            <p:ph type="title"/>
          </p:nvPr>
        </p:nvSpPr>
        <p:spPr/>
        <p:txBody>
          <a:bodyPr/>
          <a:lstStyle/>
          <a:p>
            <a:r>
              <a:rPr lang="en-US" dirty="0"/>
              <a:t>Creating a branch</a:t>
            </a:r>
          </a:p>
        </p:txBody>
      </p:sp>
      <p:sp>
        <p:nvSpPr>
          <p:cNvPr id="3" name="Content Placeholder 2">
            <a:extLst>
              <a:ext uri="{FF2B5EF4-FFF2-40B4-BE49-F238E27FC236}">
                <a16:creationId xmlns:a16="http://schemas.microsoft.com/office/drawing/2014/main" id="{D9EF82B3-F79C-44C2-A0A1-7886D86F991C}"/>
              </a:ext>
            </a:extLst>
          </p:cNvPr>
          <p:cNvSpPr>
            <a:spLocks noGrp="1"/>
          </p:cNvSpPr>
          <p:nvPr>
            <p:ph idx="1"/>
          </p:nvPr>
        </p:nvSpPr>
        <p:spPr>
          <a:xfrm>
            <a:off x="1097280" y="1845733"/>
            <a:ext cx="10058400" cy="4359123"/>
          </a:xfrm>
        </p:spPr>
        <p:txBody>
          <a:bodyPr>
            <a:normAutofit lnSpcReduction="10000"/>
          </a:bodyPr>
          <a:lstStyle/>
          <a:p>
            <a:r>
              <a:rPr lang="en-US" dirty="0"/>
              <a:t>A branch can be created using command:</a:t>
            </a:r>
          </a:p>
          <a:p>
            <a:r>
              <a:rPr lang="en-US" dirty="0">
                <a:latin typeface="Consolas" panose="020B0609020204030204" pitchFamily="49" charset="0"/>
              </a:rPr>
              <a:t> git branch &lt;branch-name&gt;</a:t>
            </a:r>
          </a:p>
          <a:p>
            <a:endParaRPr lang="en-US" dirty="0"/>
          </a:p>
          <a:p>
            <a:r>
              <a:rPr lang="en-US" dirty="0"/>
              <a:t>To see the list of all branches, we can run :</a:t>
            </a:r>
          </a:p>
          <a:p>
            <a:r>
              <a:rPr lang="en-US" dirty="0">
                <a:latin typeface="Consolas" panose="020B0609020204030204" pitchFamily="49" charset="0"/>
              </a:rPr>
              <a:t>git branch              </a:t>
            </a:r>
            <a:r>
              <a:rPr lang="en-US" dirty="0"/>
              <a:t>or 	</a:t>
            </a:r>
            <a:r>
              <a:rPr lang="en-US" dirty="0">
                <a:latin typeface="Consolas" panose="020B0609020204030204" pitchFamily="49" charset="0"/>
              </a:rPr>
              <a:t>git branch --list    </a:t>
            </a:r>
          </a:p>
          <a:p>
            <a:r>
              <a:rPr lang="en-US" dirty="0"/>
              <a:t>These commands show only the local branches</a:t>
            </a:r>
          </a:p>
          <a:p>
            <a:r>
              <a:rPr lang="en-US" dirty="0"/>
              <a:t>To see both local and remote branches, run        </a:t>
            </a:r>
            <a:r>
              <a:rPr lang="en-US" dirty="0">
                <a:latin typeface="Consolas" panose="020B0609020204030204" pitchFamily="49" charset="0"/>
              </a:rPr>
              <a:t>git branch --all </a:t>
            </a:r>
            <a:endParaRPr lang="en-US" dirty="0"/>
          </a:p>
          <a:p>
            <a:endParaRPr lang="en-US" dirty="0"/>
          </a:p>
          <a:p>
            <a:r>
              <a:rPr lang="en-US" dirty="0"/>
              <a:t>To get even more detailed info about local and remote branches</a:t>
            </a:r>
          </a:p>
          <a:p>
            <a:r>
              <a:rPr lang="en-US" dirty="0">
                <a:latin typeface="Consolas" panose="020B0609020204030204" pitchFamily="49" charset="0"/>
              </a:rPr>
              <a:t>git branch -av</a:t>
            </a:r>
          </a:p>
        </p:txBody>
      </p:sp>
      <p:sp>
        <p:nvSpPr>
          <p:cNvPr id="4" name="Flowchart: Alternate Process 3">
            <a:extLst>
              <a:ext uri="{FF2B5EF4-FFF2-40B4-BE49-F238E27FC236}">
                <a16:creationId xmlns:a16="http://schemas.microsoft.com/office/drawing/2014/main" id="{3F37A78A-41A6-4245-BBA8-28627B629DAD}"/>
              </a:ext>
            </a:extLst>
          </p:cNvPr>
          <p:cNvSpPr/>
          <p:nvPr/>
        </p:nvSpPr>
        <p:spPr>
          <a:xfrm>
            <a:off x="1097280" y="2189945"/>
            <a:ext cx="468334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6E702E2F-AEC4-4264-AF67-41FDC7B5B59E}"/>
              </a:ext>
            </a:extLst>
          </p:cNvPr>
          <p:cNvSpPr/>
          <p:nvPr/>
        </p:nvSpPr>
        <p:spPr>
          <a:xfrm>
            <a:off x="1036320" y="3454781"/>
            <a:ext cx="2086325" cy="430128"/>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8D756D62-9BE9-4011-9037-2EDACB99FCFB}"/>
              </a:ext>
            </a:extLst>
          </p:cNvPr>
          <p:cNvSpPr/>
          <p:nvPr/>
        </p:nvSpPr>
        <p:spPr>
          <a:xfrm>
            <a:off x="5467740" y="3443259"/>
            <a:ext cx="2967134"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a:extLst>
              <a:ext uri="{FF2B5EF4-FFF2-40B4-BE49-F238E27FC236}">
                <a16:creationId xmlns:a16="http://schemas.microsoft.com/office/drawing/2014/main" id="{DE4BEC24-4DB9-470A-B3CA-8DE4671E6F38}"/>
              </a:ext>
            </a:extLst>
          </p:cNvPr>
          <p:cNvSpPr/>
          <p:nvPr/>
        </p:nvSpPr>
        <p:spPr>
          <a:xfrm>
            <a:off x="6012025" y="4317276"/>
            <a:ext cx="2572138"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Alternate Process 7">
            <a:extLst>
              <a:ext uri="{FF2B5EF4-FFF2-40B4-BE49-F238E27FC236}">
                <a16:creationId xmlns:a16="http://schemas.microsoft.com/office/drawing/2014/main" id="{21FC6D43-5F1B-49DA-B23A-FAC672C1570E}"/>
              </a:ext>
            </a:extLst>
          </p:cNvPr>
          <p:cNvSpPr/>
          <p:nvPr/>
        </p:nvSpPr>
        <p:spPr>
          <a:xfrm>
            <a:off x="1097280" y="5599314"/>
            <a:ext cx="2572138"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295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F2D1-25C0-474E-9CFE-4BC774A81C7E}"/>
              </a:ext>
            </a:extLst>
          </p:cNvPr>
          <p:cNvSpPr>
            <a:spLocks noGrp="1"/>
          </p:cNvSpPr>
          <p:nvPr>
            <p:ph type="title"/>
          </p:nvPr>
        </p:nvSpPr>
        <p:spPr/>
        <p:txBody>
          <a:bodyPr/>
          <a:lstStyle/>
          <a:p>
            <a:r>
              <a:rPr lang="en-US" dirty="0"/>
              <a:t>Switching to a branch</a:t>
            </a:r>
          </a:p>
        </p:txBody>
      </p:sp>
      <p:sp>
        <p:nvSpPr>
          <p:cNvPr id="3" name="Content Placeholder 2">
            <a:extLst>
              <a:ext uri="{FF2B5EF4-FFF2-40B4-BE49-F238E27FC236}">
                <a16:creationId xmlns:a16="http://schemas.microsoft.com/office/drawing/2014/main" id="{7E25DB4D-A61D-46B8-99B2-1F7F008EBD81}"/>
              </a:ext>
            </a:extLst>
          </p:cNvPr>
          <p:cNvSpPr>
            <a:spLocks noGrp="1"/>
          </p:cNvSpPr>
          <p:nvPr>
            <p:ph idx="1"/>
          </p:nvPr>
        </p:nvSpPr>
        <p:spPr/>
        <p:txBody>
          <a:bodyPr/>
          <a:lstStyle/>
          <a:p>
            <a:r>
              <a:rPr lang="en-US" dirty="0"/>
              <a:t>To make changes to a branch, it should be checked out or switched to.</a:t>
            </a:r>
          </a:p>
          <a:p>
            <a:r>
              <a:rPr lang="en-US" dirty="0"/>
              <a:t>To checkout a branch, we can run:</a:t>
            </a:r>
          </a:p>
          <a:p>
            <a:r>
              <a:rPr lang="en-US" dirty="0">
                <a:latin typeface="Consolas" panose="020B0609020204030204" pitchFamily="49" charset="0"/>
              </a:rPr>
              <a:t>git checkout &lt;branch-name&gt;</a:t>
            </a:r>
          </a:p>
          <a:p>
            <a:endParaRPr lang="en-US" dirty="0"/>
          </a:p>
          <a:p>
            <a:r>
              <a:rPr lang="en-US" dirty="0"/>
              <a:t>Or,</a:t>
            </a:r>
          </a:p>
          <a:p>
            <a:endParaRPr lang="en-US" dirty="0"/>
          </a:p>
          <a:p>
            <a:r>
              <a:rPr lang="en-US" dirty="0">
                <a:latin typeface="Consolas" panose="020B0609020204030204" pitchFamily="49" charset="0"/>
              </a:rPr>
              <a:t>git switch &lt;branch-name&gt;</a:t>
            </a:r>
          </a:p>
          <a:p>
            <a:endParaRPr lang="en-US" dirty="0"/>
          </a:p>
          <a:p>
            <a:r>
              <a:rPr lang="en-US" dirty="0"/>
              <a:t>Both are equivalent!</a:t>
            </a:r>
          </a:p>
        </p:txBody>
      </p:sp>
      <p:sp>
        <p:nvSpPr>
          <p:cNvPr id="5" name="Flowchart: Alternate Process 4">
            <a:extLst>
              <a:ext uri="{FF2B5EF4-FFF2-40B4-BE49-F238E27FC236}">
                <a16:creationId xmlns:a16="http://schemas.microsoft.com/office/drawing/2014/main" id="{3DCE1E11-8D68-404C-9DCF-79239DCC5CD8}"/>
              </a:ext>
            </a:extLst>
          </p:cNvPr>
          <p:cNvSpPr/>
          <p:nvPr/>
        </p:nvSpPr>
        <p:spPr>
          <a:xfrm>
            <a:off x="1097280" y="4525347"/>
            <a:ext cx="3596018" cy="457691"/>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D48C8743-6B75-4FFA-8D1D-5FA29C170802}"/>
              </a:ext>
            </a:extLst>
          </p:cNvPr>
          <p:cNvSpPr/>
          <p:nvPr/>
        </p:nvSpPr>
        <p:spPr>
          <a:xfrm>
            <a:off x="1097280" y="2727851"/>
            <a:ext cx="3908904" cy="457690"/>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461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1F3D-D512-47FC-9B30-18AA3D45F3F1}"/>
              </a:ext>
            </a:extLst>
          </p:cNvPr>
          <p:cNvSpPr>
            <a:spLocks noGrp="1"/>
          </p:cNvSpPr>
          <p:nvPr>
            <p:ph type="title"/>
          </p:nvPr>
        </p:nvSpPr>
        <p:spPr/>
        <p:txBody>
          <a:bodyPr/>
          <a:lstStyle/>
          <a:p>
            <a:r>
              <a:rPr lang="en-US" dirty="0"/>
              <a:t>Deleting a branch</a:t>
            </a:r>
          </a:p>
        </p:txBody>
      </p:sp>
      <p:sp>
        <p:nvSpPr>
          <p:cNvPr id="3" name="Content Placeholder 2">
            <a:extLst>
              <a:ext uri="{FF2B5EF4-FFF2-40B4-BE49-F238E27FC236}">
                <a16:creationId xmlns:a16="http://schemas.microsoft.com/office/drawing/2014/main" id="{53B3A333-73EE-476B-A470-B7D041447C58}"/>
              </a:ext>
            </a:extLst>
          </p:cNvPr>
          <p:cNvSpPr>
            <a:spLocks noGrp="1"/>
          </p:cNvSpPr>
          <p:nvPr>
            <p:ph idx="1"/>
          </p:nvPr>
        </p:nvSpPr>
        <p:spPr/>
        <p:txBody>
          <a:bodyPr/>
          <a:lstStyle/>
          <a:p>
            <a:r>
              <a:rPr lang="en-US" dirty="0"/>
              <a:t>To delete a branch, you must be on ‘master’ branch.</a:t>
            </a:r>
          </a:p>
          <a:p>
            <a:endParaRPr lang="en-US" dirty="0"/>
          </a:p>
          <a:p>
            <a:r>
              <a:rPr lang="en-US" dirty="0"/>
              <a:t>Now, you can delete a branch as :</a:t>
            </a:r>
          </a:p>
          <a:p>
            <a:r>
              <a:rPr lang="en-US" dirty="0">
                <a:latin typeface="Consolas" panose="020B0609020204030204" pitchFamily="49" charset="0"/>
              </a:rPr>
              <a:t>git branch –d &lt;branch-name&gt;</a:t>
            </a:r>
          </a:p>
          <a:p>
            <a:r>
              <a:rPr lang="en-US" dirty="0"/>
              <a:t>It is safe method as it only allows a merged branch to be deleted.</a:t>
            </a:r>
          </a:p>
          <a:p>
            <a:endParaRPr lang="en-US" dirty="0"/>
          </a:p>
          <a:p>
            <a:r>
              <a:rPr lang="en-US" dirty="0"/>
              <a:t>To delete a branch forcefully, say an unmerged branch then, we use:</a:t>
            </a:r>
          </a:p>
          <a:p>
            <a:r>
              <a:rPr lang="en-US" dirty="0">
                <a:latin typeface="Consolas" panose="020B0609020204030204" pitchFamily="49" charset="0"/>
              </a:rPr>
              <a:t>git branch –D &lt;branch-name&gt;</a:t>
            </a:r>
          </a:p>
        </p:txBody>
      </p:sp>
      <p:sp>
        <p:nvSpPr>
          <p:cNvPr id="4" name="Flowchart: Alternate Process 3">
            <a:extLst>
              <a:ext uri="{FF2B5EF4-FFF2-40B4-BE49-F238E27FC236}">
                <a16:creationId xmlns:a16="http://schemas.microsoft.com/office/drawing/2014/main" id="{4C4F3F5B-F913-4D51-B469-EE347C27E147}"/>
              </a:ext>
            </a:extLst>
          </p:cNvPr>
          <p:cNvSpPr/>
          <p:nvPr/>
        </p:nvSpPr>
        <p:spPr>
          <a:xfrm>
            <a:off x="1097278" y="3184847"/>
            <a:ext cx="4071879"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FD43A404-5762-47F1-82E2-30A5CD73D91A}"/>
              </a:ext>
            </a:extLst>
          </p:cNvPr>
          <p:cNvSpPr/>
          <p:nvPr/>
        </p:nvSpPr>
        <p:spPr>
          <a:xfrm>
            <a:off x="1097278" y="4937619"/>
            <a:ext cx="4071879" cy="476352"/>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44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428-8B07-419F-8256-AC4715A5ED15}"/>
              </a:ext>
            </a:extLst>
          </p:cNvPr>
          <p:cNvSpPr>
            <a:spLocks noGrp="1"/>
          </p:cNvSpPr>
          <p:nvPr>
            <p:ph type="title"/>
          </p:nvPr>
        </p:nvSpPr>
        <p:spPr/>
        <p:txBody>
          <a:bodyPr/>
          <a:lstStyle/>
          <a:p>
            <a:r>
              <a:rPr lang="en-US" dirty="0"/>
              <a:t>Make some changes in a branch</a:t>
            </a:r>
          </a:p>
        </p:txBody>
      </p:sp>
      <p:sp>
        <p:nvSpPr>
          <p:cNvPr id="3" name="Content Placeholder 2">
            <a:extLst>
              <a:ext uri="{FF2B5EF4-FFF2-40B4-BE49-F238E27FC236}">
                <a16:creationId xmlns:a16="http://schemas.microsoft.com/office/drawing/2014/main" id="{BCDD8A0E-1E36-4C9F-A69D-42C18880E4BF}"/>
              </a:ext>
            </a:extLst>
          </p:cNvPr>
          <p:cNvSpPr>
            <a:spLocks noGrp="1"/>
          </p:cNvSpPr>
          <p:nvPr>
            <p:ph idx="1"/>
          </p:nvPr>
        </p:nvSpPr>
        <p:spPr/>
        <p:txBody>
          <a:bodyPr/>
          <a:lstStyle/>
          <a:p>
            <a:pPr marL="0" indent="0">
              <a:buNone/>
            </a:pPr>
            <a:r>
              <a:rPr lang="en-US" dirty="0"/>
              <a:t>Firstly, switch to a branch as </a:t>
            </a:r>
            <a:r>
              <a:rPr lang="en-US" sz="1800" dirty="0">
                <a:latin typeface="Consolas" panose="020B0609020204030204" pitchFamily="49" charset="0"/>
              </a:rPr>
              <a:t>‘git checkout &lt;branch-name’ </a:t>
            </a:r>
            <a:r>
              <a:rPr lang="en-US" dirty="0"/>
              <a:t>or </a:t>
            </a:r>
            <a:r>
              <a:rPr lang="en-US" sz="1800" dirty="0">
                <a:latin typeface="Consolas" panose="020B0609020204030204" pitchFamily="49" charset="0"/>
              </a:rPr>
              <a:t>‘git switch &lt;branch-name&gt;’</a:t>
            </a:r>
            <a:endParaRPr lang="en-US" sz="1600" dirty="0">
              <a:latin typeface="Consolas" panose="020B0609020204030204" pitchFamily="49" charset="0"/>
            </a:endParaRPr>
          </a:p>
          <a:p>
            <a:pPr marL="0" indent="0">
              <a:buNone/>
            </a:pPr>
            <a:r>
              <a:rPr lang="en-US" dirty="0"/>
              <a:t>With the required branch switched to, make some changes in any file.</a:t>
            </a:r>
          </a:p>
          <a:p>
            <a:pPr marL="0" indent="0">
              <a:buNone/>
            </a:pPr>
            <a:r>
              <a:rPr lang="en-US" dirty="0"/>
              <a:t>For now, I shall be changing ‘</a:t>
            </a:r>
            <a:r>
              <a:rPr lang="en-US" dirty="0" err="1"/>
              <a:t>main.c</a:t>
            </a:r>
            <a:r>
              <a:rPr lang="en-US" dirty="0"/>
              <a:t>’ file.</a:t>
            </a:r>
          </a:p>
          <a:p>
            <a:pPr marL="0" indent="0">
              <a:buNone/>
            </a:pPr>
            <a:endParaRPr lang="en-US" dirty="0"/>
          </a:p>
          <a:p>
            <a:pPr marL="0" indent="0">
              <a:buNone/>
            </a:pPr>
            <a:r>
              <a:rPr lang="en-US" dirty="0"/>
              <a:t>Always perform </a:t>
            </a:r>
            <a:r>
              <a:rPr lang="en-US" dirty="0">
                <a:latin typeface="Consolas" panose="020B0609020204030204" pitchFamily="49" charset="0"/>
              </a:rPr>
              <a:t>‘git branch’ </a:t>
            </a:r>
            <a:r>
              <a:rPr lang="en-US" dirty="0"/>
              <a:t>or </a:t>
            </a:r>
            <a:r>
              <a:rPr lang="en-US" dirty="0">
                <a:latin typeface="Consolas" panose="020B0609020204030204" pitchFamily="49" charset="0"/>
              </a:rPr>
              <a:t>‘git status’ </a:t>
            </a:r>
            <a:r>
              <a:rPr lang="en-US" dirty="0"/>
              <a:t>to </a:t>
            </a:r>
          </a:p>
          <a:p>
            <a:pPr marL="0" indent="0">
              <a:buNone/>
            </a:pPr>
            <a:r>
              <a:rPr lang="en-US" dirty="0"/>
              <a:t>check if you are really on the required branch.</a:t>
            </a:r>
          </a:p>
          <a:p>
            <a:pPr marL="0" indent="0">
              <a:buNone/>
            </a:pPr>
            <a:r>
              <a:rPr lang="en-US" dirty="0"/>
              <a:t>Note: * Will be placed before the checked out branch</a:t>
            </a:r>
          </a:p>
        </p:txBody>
      </p:sp>
      <p:sp>
        <p:nvSpPr>
          <p:cNvPr id="4" name="Thought Bubble: Cloud 3">
            <a:extLst>
              <a:ext uri="{FF2B5EF4-FFF2-40B4-BE49-F238E27FC236}">
                <a16:creationId xmlns:a16="http://schemas.microsoft.com/office/drawing/2014/main" id="{73FA1122-907F-407A-AF8C-1B0DAF388807}"/>
              </a:ext>
            </a:extLst>
          </p:cNvPr>
          <p:cNvSpPr/>
          <p:nvPr/>
        </p:nvSpPr>
        <p:spPr>
          <a:xfrm>
            <a:off x="8102082" y="2915817"/>
            <a:ext cx="3691811"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200" b="1" dirty="0">
              <a:latin typeface="Ink Free" panose="03080402000500000000" pitchFamily="66" charset="0"/>
            </a:endParaRPr>
          </a:p>
          <a:p>
            <a:pPr algn="ctr"/>
            <a:r>
              <a:rPr lang="en-US" sz="2200" b="1" dirty="0">
                <a:latin typeface="Ink Free" panose="03080402000500000000" pitchFamily="66" charset="0"/>
              </a:rPr>
              <a:t>Just liked said before, keep using ‘git status’ command all the time.</a:t>
            </a:r>
          </a:p>
        </p:txBody>
      </p:sp>
      <p:sp>
        <p:nvSpPr>
          <p:cNvPr id="5" name="Flowchart: Alternate Process 4">
            <a:extLst>
              <a:ext uri="{FF2B5EF4-FFF2-40B4-BE49-F238E27FC236}">
                <a16:creationId xmlns:a16="http://schemas.microsoft.com/office/drawing/2014/main" id="{A804FB66-60C9-4D54-B7CC-0A22413AEB88}"/>
              </a:ext>
            </a:extLst>
          </p:cNvPr>
          <p:cNvSpPr/>
          <p:nvPr/>
        </p:nvSpPr>
        <p:spPr>
          <a:xfrm>
            <a:off x="966647" y="4519125"/>
            <a:ext cx="6077963" cy="432319"/>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2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80A1E-626E-4522-9528-FFC19B2D1C33}"/>
              </a:ext>
            </a:extLst>
          </p:cNvPr>
          <p:cNvPicPr>
            <a:picLocks noChangeAspect="1"/>
          </p:cNvPicPr>
          <p:nvPr/>
        </p:nvPicPr>
        <p:blipFill>
          <a:blip r:embed="rId2"/>
          <a:stretch>
            <a:fillRect/>
          </a:stretch>
        </p:blipFill>
        <p:spPr>
          <a:xfrm>
            <a:off x="576943" y="1757866"/>
            <a:ext cx="11038113" cy="2534216"/>
          </a:xfrm>
          <a:prstGeom prst="rect">
            <a:avLst/>
          </a:prstGeom>
        </p:spPr>
      </p:pic>
    </p:spTree>
    <p:extLst>
      <p:ext uri="{BB962C8B-B14F-4D97-AF65-F5344CB8AC3E}">
        <p14:creationId xmlns:p14="http://schemas.microsoft.com/office/powerpoint/2010/main" val="1825145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E3E7-476A-4C04-9CDF-ECBABF7257D5}"/>
              </a:ext>
            </a:extLst>
          </p:cNvPr>
          <p:cNvSpPr>
            <a:spLocks noGrp="1"/>
          </p:cNvSpPr>
          <p:nvPr>
            <p:ph type="title"/>
          </p:nvPr>
        </p:nvSpPr>
        <p:spPr/>
        <p:txBody>
          <a:bodyPr/>
          <a:lstStyle/>
          <a:p>
            <a:r>
              <a:rPr lang="en-US" dirty="0"/>
              <a:t>Lets commit a change in branch</a:t>
            </a:r>
          </a:p>
        </p:txBody>
      </p:sp>
      <p:sp>
        <p:nvSpPr>
          <p:cNvPr id="3" name="Content Placeholder 2">
            <a:extLst>
              <a:ext uri="{FF2B5EF4-FFF2-40B4-BE49-F238E27FC236}">
                <a16:creationId xmlns:a16="http://schemas.microsoft.com/office/drawing/2014/main" id="{019CC1AD-2EF1-41A5-8F9B-E86E52E98FFA}"/>
              </a:ext>
            </a:extLst>
          </p:cNvPr>
          <p:cNvSpPr>
            <a:spLocks noGrp="1"/>
          </p:cNvSpPr>
          <p:nvPr>
            <p:ph idx="1"/>
          </p:nvPr>
        </p:nvSpPr>
        <p:spPr/>
        <p:txBody>
          <a:bodyPr/>
          <a:lstStyle/>
          <a:p>
            <a:r>
              <a:rPr lang="en-US" dirty="0"/>
              <a:t>After making a change, add the file(s) to staging area.</a:t>
            </a:r>
          </a:p>
          <a:p>
            <a:r>
              <a:rPr lang="en-US" dirty="0"/>
              <a:t>And perform a commit with some commit message.</a:t>
            </a:r>
          </a:p>
          <a:p>
            <a:endParaRPr lang="en-US" dirty="0"/>
          </a:p>
          <a:p>
            <a:r>
              <a:rPr lang="en-US" dirty="0"/>
              <a:t>Now, run</a:t>
            </a:r>
            <a:r>
              <a:rPr lang="en-US" dirty="0">
                <a:latin typeface="Consolas" panose="020B0609020204030204" pitchFamily="49" charset="0"/>
              </a:rPr>
              <a:t> ‘git status’ </a:t>
            </a:r>
            <a:r>
              <a:rPr lang="en-US" dirty="0"/>
              <a:t>and  ‘</a:t>
            </a:r>
            <a:r>
              <a:rPr lang="en-US" dirty="0">
                <a:latin typeface="Consolas" panose="020B0609020204030204" pitchFamily="49" charset="0"/>
              </a:rPr>
              <a:t>git log’ </a:t>
            </a:r>
            <a:r>
              <a:rPr lang="en-US" dirty="0"/>
              <a:t>on current-branch at first.</a:t>
            </a:r>
          </a:p>
          <a:p>
            <a:pPr marL="0" indent="0">
              <a:buNone/>
            </a:pPr>
            <a:endParaRPr lang="en-US" dirty="0"/>
          </a:p>
          <a:p>
            <a:r>
              <a:rPr lang="en-US" dirty="0"/>
              <a:t>Then, run  ‘</a:t>
            </a:r>
            <a:r>
              <a:rPr lang="en-US" dirty="0">
                <a:latin typeface="Consolas" panose="020B0609020204030204" pitchFamily="49" charset="0"/>
              </a:rPr>
              <a:t>git status’ </a:t>
            </a:r>
            <a:r>
              <a:rPr lang="en-US" dirty="0"/>
              <a:t>and  ‘</a:t>
            </a:r>
            <a:r>
              <a:rPr lang="en-US" dirty="0">
                <a:latin typeface="Consolas" panose="020B0609020204030204" pitchFamily="49" charset="0"/>
              </a:rPr>
              <a:t>git log’ </a:t>
            </a:r>
            <a:r>
              <a:rPr lang="en-US" dirty="0"/>
              <a:t>on master branch.</a:t>
            </a:r>
          </a:p>
          <a:p>
            <a:endParaRPr lang="en-US" dirty="0"/>
          </a:p>
          <a:p>
            <a:r>
              <a:rPr lang="en-US" dirty="0"/>
              <a:t>We can see that our branch is ahead of local-master and remote repository</a:t>
            </a:r>
          </a:p>
        </p:txBody>
      </p:sp>
      <p:sp>
        <p:nvSpPr>
          <p:cNvPr id="4" name="Thought Bubble: Cloud 3">
            <a:extLst>
              <a:ext uri="{FF2B5EF4-FFF2-40B4-BE49-F238E27FC236}">
                <a16:creationId xmlns:a16="http://schemas.microsoft.com/office/drawing/2014/main" id="{317BE384-88F6-4CEB-B89A-3BB8D219D955}"/>
              </a:ext>
            </a:extLst>
          </p:cNvPr>
          <p:cNvSpPr/>
          <p:nvPr/>
        </p:nvSpPr>
        <p:spPr>
          <a:xfrm>
            <a:off x="8621486" y="2208953"/>
            <a:ext cx="4469363" cy="244009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latin typeface="Ink Free" panose="03080402000500000000" pitchFamily="66" charset="0"/>
              </a:rPr>
              <a:t>Master branch should be checked out before running commands for master branch.</a:t>
            </a:r>
          </a:p>
        </p:txBody>
      </p:sp>
      <p:cxnSp>
        <p:nvCxnSpPr>
          <p:cNvPr id="6" name="Connector: Curved 5">
            <a:extLst>
              <a:ext uri="{FF2B5EF4-FFF2-40B4-BE49-F238E27FC236}">
                <a16:creationId xmlns:a16="http://schemas.microsoft.com/office/drawing/2014/main" id="{D8C5001E-25DD-4015-8E41-E4724DD29390}"/>
              </a:ext>
            </a:extLst>
          </p:cNvPr>
          <p:cNvCxnSpPr/>
          <p:nvPr/>
        </p:nvCxnSpPr>
        <p:spPr>
          <a:xfrm>
            <a:off x="6456784" y="4441371"/>
            <a:ext cx="3293706" cy="466531"/>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35275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A417-BFAB-4121-B85D-9DD7350A59A1}"/>
              </a:ext>
            </a:extLst>
          </p:cNvPr>
          <p:cNvSpPr>
            <a:spLocks noGrp="1"/>
          </p:cNvSpPr>
          <p:nvPr>
            <p:ph type="title"/>
          </p:nvPr>
        </p:nvSpPr>
        <p:spPr/>
        <p:txBody>
          <a:bodyPr/>
          <a:lstStyle/>
          <a:p>
            <a:r>
              <a:rPr lang="en-US" dirty="0"/>
              <a:t>Performing a merge</a:t>
            </a:r>
          </a:p>
        </p:txBody>
      </p:sp>
      <p:sp>
        <p:nvSpPr>
          <p:cNvPr id="3" name="Content Placeholder 2">
            <a:extLst>
              <a:ext uri="{FF2B5EF4-FFF2-40B4-BE49-F238E27FC236}">
                <a16:creationId xmlns:a16="http://schemas.microsoft.com/office/drawing/2014/main" id="{444EB8B6-8386-4A76-91E3-DD870CBFC772}"/>
              </a:ext>
            </a:extLst>
          </p:cNvPr>
          <p:cNvSpPr>
            <a:spLocks noGrp="1"/>
          </p:cNvSpPr>
          <p:nvPr>
            <p:ph idx="1"/>
          </p:nvPr>
        </p:nvSpPr>
        <p:spPr/>
        <p:txBody>
          <a:bodyPr>
            <a:normAutofit/>
          </a:bodyPr>
          <a:lstStyle/>
          <a:p>
            <a:r>
              <a:rPr lang="en-US" dirty="0"/>
              <a:t>In such cases, where master branch has not changed but only the branch has changed, we perform a fast-forward merge.</a:t>
            </a:r>
          </a:p>
          <a:p>
            <a:r>
              <a:rPr lang="en-US" dirty="0"/>
              <a:t>Actually, git does all the work for you. You just need to type in some commands.</a:t>
            </a:r>
          </a:p>
          <a:p>
            <a:r>
              <a:rPr lang="en-US" dirty="0">
                <a:solidFill>
                  <a:srgbClr val="FF0000"/>
                </a:solidFill>
              </a:rPr>
              <a:t>**Note: Before performing any merge, you must be on master branch.</a:t>
            </a:r>
          </a:p>
          <a:p>
            <a:endParaRPr lang="en-US" dirty="0">
              <a:solidFill>
                <a:srgbClr val="FF0000"/>
              </a:solidFill>
            </a:endParaRPr>
          </a:p>
          <a:p>
            <a:r>
              <a:rPr lang="en-US" dirty="0">
                <a:solidFill>
                  <a:schemeClr val="tx1"/>
                </a:solidFill>
              </a:rPr>
              <a:t>We can see list of branches which have already been merged by:</a:t>
            </a:r>
          </a:p>
          <a:p>
            <a:r>
              <a:rPr lang="en-US" dirty="0">
                <a:solidFill>
                  <a:srgbClr val="FF0000"/>
                </a:solidFill>
              </a:rPr>
              <a:t>git branch –merged</a:t>
            </a:r>
          </a:p>
          <a:p>
            <a:pPr marL="0" indent="0">
              <a:buNone/>
            </a:pPr>
            <a:r>
              <a:rPr lang="en-US" dirty="0">
                <a:solidFill>
                  <a:schemeClr val="tx1"/>
                </a:solidFill>
              </a:rPr>
              <a:t>Here, we can see that only master is shown, which no means no other branches have been merged to master</a:t>
            </a:r>
          </a:p>
        </p:txBody>
      </p:sp>
      <p:sp>
        <p:nvSpPr>
          <p:cNvPr id="4" name="Flowchart: Alternate Process 3">
            <a:extLst>
              <a:ext uri="{FF2B5EF4-FFF2-40B4-BE49-F238E27FC236}">
                <a16:creationId xmlns:a16="http://schemas.microsoft.com/office/drawing/2014/main" id="{F187582C-C1C1-4979-A963-555A85E09D5C}"/>
              </a:ext>
            </a:extLst>
          </p:cNvPr>
          <p:cNvSpPr/>
          <p:nvPr/>
        </p:nvSpPr>
        <p:spPr>
          <a:xfrm>
            <a:off x="971004" y="2971799"/>
            <a:ext cx="7874415"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757A22BC-924F-440A-8370-8A8460EC7FF5}"/>
              </a:ext>
            </a:extLst>
          </p:cNvPr>
          <p:cNvSpPr/>
          <p:nvPr/>
        </p:nvSpPr>
        <p:spPr>
          <a:xfrm>
            <a:off x="971004" y="4331807"/>
            <a:ext cx="2658603"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259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1279-DC82-4835-A9C4-4980870181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5FCF06-0058-446A-B2BB-023A53608574}"/>
              </a:ext>
            </a:extLst>
          </p:cNvPr>
          <p:cNvSpPr>
            <a:spLocks noGrp="1"/>
          </p:cNvSpPr>
          <p:nvPr>
            <p:ph idx="1"/>
          </p:nvPr>
        </p:nvSpPr>
        <p:spPr/>
        <p:txBody>
          <a:bodyPr>
            <a:normAutofit fontScale="92500" lnSpcReduction="10000"/>
          </a:bodyPr>
          <a:lstStyle/>
          <a:p>
            <a:pPr marL="0" indent="0">
              <a:buNone/>
            </a:pPr>
            <a:r>
              <a:rPr lang="en-US" dirty="0"/>
              <a:t>The branch is not merged with master branch yet.</a:t>
            </a:r>
          </a:p>
          <a:p>
            <a:pPr marL="0" indent="0">
              <a:buNone/>
            </a:pPr>
            <a:r>
              <a:rPr lang="en-US" dirty="0"/>
              <a:t>A merge can be performed in such(fast-forward cases) as:</a:t>
            </a:r>
          </a:p>
          <a:p>
            <a:pPr marL="0" indent="0">
              <a:buNone/>
            </a:pPr>
            <a:endParaRPr lang="en-US" dirty="0"/>
          </a:p>
          <a:p>
            <a:pPr marL="0" indent="0">
              <a:buNone/>
            </a:pPr>
            <a:r>
              <a:rPr lang="en-US" dirty="0">
                <a:latin typeface="Consolas" panose="020B0609020204030204" pitchFamily="49" charset="0"/>
              </a:rPr>
              <a:t>git merge &lt;branch-name&gt;</a:t>
            </a:r>
          </a:p>
          <a:p>
            <a:pPr marL="0" indent="0">
              <a:buNone/>
            </a:pPr>
            <a:endParaRPr lang="en-US" dirty="0"/>
          </a:p>
          <a:p>
            <a:pPr marL="0" indent="0">
              <a:buNone/>
            </a:pPr>
            <a:r>
              <a:rPr lang="en-US" dirty="0"/>
              <a:t>It will output the changes, and will say ‘Fast forward’</a:t>
            </a:r>
          </a:p>
          <a:p>
            <a:pPr marL="0" indent="0">
              <a:buNone/>
            </a:pPr>
            <a:endParaRPr lang="en-US" dirty="0"/>
          </a:p>
          <a:p>
            <a:pPr marL="0" indent="0">
              <a:buNone/>
            </a:pPr>
            <a:r>
              <a:rPr lang="en-US" dirty="0"/>
              <a:t>Now run </a:t>
            </a:r>
            <a:r>
              <a:rPr lang="en-US" dirty="0">
                <a:latin typeface="Consolas" panose="020B0609020204030204" pitchFamily="49" charset="0"/>
              </a:rPr>
              <a:t>‘git log’ </a:t>
            </a:r>
            <a:r>
              <a:rPr lang="en-US" dirty="0"/>
              <a:t>and </a:t>
            </a:r>
            <a:r>
              <a:rPr lang="en-US" dirty="0">
                <a:latin typeface="Consolas" panose="020B0609020204030204" pitchFamily="49" charset="0"/>
              </a:rPr>
              <a:t>‘git status’ </a:t>
            </a:r>
            <a:r>
              <a:rPr lang="en-US" dirty="0"/>
              <a:t>on master.</a:t>
            </a:r>
          </a:p>
          <a:p>
            <a:pPr marL="0" indent="0">
              <a:buNone/>
            </a:pPr>
            <a:r>
              <a:rPr lang="en-US" dirty="0"/>
              <a:t>Run </a:t>
            </a:r>
            <a:r>
              <a:rPr lang="en-US" dirty="0">
                <a:latin typeface="Consolas" panose="020B0609020204030204" pitchFamily="49" charset="0"/>
              </a:rPr>
              <a:t>‘git branch --merged</a:t>
            </a:r>
            <a:r>
              <a:rPr lang="en-US" dirty="0"/>
              <a:t>’ and the branch-name is listed there.</a:t>
            </a:r>
          </a:p>
          <a:p>
            <a:pPr marL="0" indent="0">
              <a:buNone/>
            </a:pPr>
            <a:r>
              <a:rPr lang="en-US" dirty="0"/>
              <a:t>Our master is up-to-date with local branch, but the remote repository is still behind</a:t>
            </a:r>
          </a:p>
        </p:txBody>
      </p:sp>
      <p:sp>
        <p:nvSpPr>
          <p:cNvPr id="5" name="Flowchart: Alternate Process 4">
            <a:extLst>
              <a:ext uri="{FF2B5EF4-FFF2-40B4-BE49-F238E27FC236}">
                <a16:creationId xmlns:a16="http://schemas.microsoft.com/office/drawing/2014/main" id="{A8DE11BA-6C84-4994-BCDD-F6CA59A2ED52}"/>
              </a:ext>
            </a:extLst>
          </p:cNvPr>
          <p:cNvSpPr/>
          <p:nvPr/>
        </p:nvSpPr>
        <p:spPr>
          <a:xfrm>
            <a:off x="905692" y="2988126"/>
            <a:ext cx="3545013"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428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F734-5BD0-4D1A-8BF4-9EFDC8E0DE5A}"/>
              </a:ext>
            </a:extLst>
          </p:cNvPr>
          <p:cNvSpPr>
            <a:spLocks noGrp="1"/>
          </p:cNvSpPr>
          <p:nvPr>
            <p:ph type="title"/>
          </p:nvPr>
        </p:nvSpPr>
        <p:spPr/>
        <p:txBody>
          <a:bodyPr/>
          <a:lstStyle/>
          <a:p>
            <a:r>
              <a:rPr lang="en-US" dirty="0"/>
              <a:t>Pushing branch(es) to remote repository</a:t>
            </a:r>
          </a:p>
        </p:txBody>
      </p:sp>
      <p:sp>
        <p:nvSpPr>
          <p:cNvPr id="3" name="Content Placeholder 2">
            <a:extLst>
              <a:ext uri="{FF2B5EF4-FFF2-40B4-BE49-F238E27FC236}">
                <a16:creationId xmlns:a16="http://schemas.microsoft.com/office/drawing/2014/main" id="{896A4BD9-58B7-4568-BC00-123070803922}"/>
              </a:ext>
            </a:extLst>
          </p:cNvPr>
          <p:cNvSpPr>
            <a:spLocks noGrp="1"/>
          </p:cNvSpPr>
          <p:nvPr>
            <p:ph idx="1"/>
          </p:nvPr>
        </p:nvSpPr>
        <p:spPr>
          <a:xfrm>
            <a:off x="1162595" y="1827073"/>
            <a:ext cx="10058400" cy="4023360"/>
          </a:xfrm>
        </p:spPr>
        <p:txBody>
          <a:bodyPr/>
          <a:lstStyle/>
          <a:p>
            <a:r>
              <a:rPr lang="en-US" dirty="0"/>
              <a:t>Now that we have a branch, how about pushing it to remote repository.</a:t>
            </a:r>
          </a:p>
          <a:p>
            <a:r>
              <a:rPr lang="en-US" dirty="0"/>
              <a:t>There can be cases where one needs to push master along with other branches. </a:t>
            </a:r>
          </a:p>
          <a:p>
            <a:r>
              <a:rPr lang="en-US" dirty="0"/>
              <a:t>It can be done as:</a:t>
            </a:r>
          </a:p>
          <a:p>
            <a:r>
              <a:rPr lang="en-US" dirty="0">
                <a:latin typeface="Consolas" panose="020B0609020204030204" pitchFamily="49" charset="0"/>
              </a:rPr>
              <a:t>git push &lt;remote-name&gt; --all</a:t>
            </a:r>
          </a:p>
          <a:p>
            <a:endParaRPr lang="en-US" dirty="0"/>
          </a:p>
          <a:p>
            <a:r>
              <a:rPr lang="en-US" dirty="0"/>
              <a:t>To push only a specific branch, we use:</a:t>
            </a:r>
          </a:p>
          <a:p>
            <a:endParaRPr lang="en-US" dirty="0"/>
          </a:p>
          <a:p>
            <a:pPr marL="0" indent="0">
              <a:buNone/>
            </a:pPr>
            <a:r>
              <a:rPr lang="en-US" dirty="0">
                <a:latin typeface="Consolas" panose="020B0609020204030204" pitchFamily="49" charset="0"/>
              </a:rPr>
              <a:t>git push &lt;remote-name&gt; &lt;specific-branch-name&gt; </a:t>
            </a:r>
          </a:p>
          <a:p>
            <a:endParaRPr lang="en-US" dirty="0">
              <a:latin typeface="Consolas" panose="020B0609020204030204" pitchFamily="49" charset="0"/>
            </a:endParaRPr>
          </a:p>
        </p:txBody>
      </p:sp>
      <p:sp>
        <p:nvSpPr>
          <p:cNvPr id="4" name="Flowchart: Alternate Process 3">
            <a:extLst>
              <a:ext uri="{FF2B5EF4-FFF2-40B4-BE49-F238E27FC236}">
                <a16:creationId xmlns:a16="http://schemas.microsoft.com/office/drawing/2014/main" id="{394912CA-F927-4602-8F66-83120123A785}"/>
              </a:ext>
            </a:extLst>
          </p:cNvPr>
          <p:cNvSpPr/>
          <p:nvPr/>
        </p:nvSpPr>
        <p:spPr>
          <a:xfrm>
            <a:off x="1097280" y="3100093"/>
            <a:ext cx="4286483" cy="501523"/>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DF6AB471-3A95-4596-9E38-36D5767C960A}"/>
              </a:ext>
            </a:extLst>
          </p:cNvPr>
          <p:cNvSpPr/>
          <p:nvPr/>
        </p:nvSpPr>
        <p:spPr>
          <a:xfrm>
            <a:off x="971005" y="4874637"/>
            <a:ext cx="6759719"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071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347-32F4-4469-A162-333CCDE69A55}"/>
              </a:ext>
            </a:extLst>
          </p:cNvPr>
          <p:cNvSpPr>
            <a:spLocks noGrp="1"/>
          </p:cNvSpPr>
          <p:nvPr>
            <p:ph type="title"/>
          </p:nvPr>
        </p:nvSpPr>
        <p:spPr/>
        <p:txBody>
          <a:bodyPr/>
          <a:lstStyle/>
          <a:p>
            <a:r>
              <a:rPr lang="en-US" dirty="0"/>
              <a:t>Deleting the merged branch (local repo)</a:t>
            </a:r>
          </a:p>
        </p:txBody>
      </p:sp>
      <p:sp>
        <p:nvSpPr>
          <p:cNvPr id="3" name="Content Placeholder 2">
            <a:extLst>
              <a:ext uri="{FF2B5EF4-FFF2-40B4-BE49-F238E27FC236}">
                <a16:creationId xmlns:a16="http://schemas.microsoft.com/office/drawing/2014/main" id="{BBFF9051-EF77-4DD0-BE69-3A30D4C074CD}"/>
              </a:ext>
            </a:extLst>
          </p:cNvPr>
          <p:cNvSpPr>
            <a:spLocks noGrp="1"/>
          </p:cNvSpPr>
          <p:nvPr>
            <p:ph idx="1"/>
          </p:nvPr>
        </p:nvSpPr>
        <p:spPr/>
        <p:txBody>
          <a:bodyPr/>
          <a:lstStyle/>
          <a:p>
            <a:r>
              <a:rPr lang="en-US" dirty="0"/>
              <a:t>To delete the merged branch on local repository, it can be done as :</a:t>
            </a:r>
          </a:p>
          <a:p>
            <a:r>
              <a:rPr lang="en-US" dirty="0">
                <a:latin typeface="Consolas" panose="020B0609020204030204" pitchFamily="49" charset="0"/>
              </a:rPr>
              <a:t>git branch –d &lt;branch-name&gt;</a:t>
            </a:r>
          </a:p>
          <a:p>
            <a:endParaRPr lang="en-US" dirty="0">
              <a:latin typeface="Consolas" panose="020B0609020204030204" pitchFamily="49" charset="0"/>
            </a:endParaRPr>
          </a:p>
          <a:p>
            <a:r>
              <a:rPr lang="en-US" dirty="0"/>
              <a:t>**Note: You must be on master branch to do so.</a:t>
            </a:r>
          </a:p>
          <a:p>
            <a:r>
              <a:rPr lang="en-US" dirty="0"/>
              <a:t>Now that we have deleted merged branch on local repository.</a:t>
            </a:r>
          </a:p>
          <a:p>
            <a:r>
              <a:rPr lang="en-US" dirty="0"/>
              <a:t>We can also delete the branch at remote repository as:</a:t>
            </a:r>
          </a:p>
          <a:p>
            <a:endParaRPr lang="en-US" dirty="0"/>
          </a:p>
        </p:txBody>
      </p:sp>
      <p:sp>
        <p:nvSpPr>
          <p:cNvPr id="4" name="Flowchart: Alternate Process 3">
            <a:extLst>
              <a:ext uri="{FF2B5EF4-FFF2-40B4-BE49-F238E27FC236}">
                <a16:creationId xmlns:a16="http://schemas.microsoft.com/office/drawing/2014/main" id="{16D1F227-5E3E-466B-8A9B-5C5EDF01EA48}"/>
              </a:ext>
            </a:extLst>
          </p:cNvPr>
          <p:cNvSpPr/>
          <p:nvPr/>
        </p:nvSpPr>
        <p:spPr>
          <a:xfrm>
            <a:off x="877699" y="2253342"/>
            <a:ext cx="5218302"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Alternate Process 4">
            <a:extLst>
              <a:ext uri="{FF2B5EF4-FFF2-40B4-BE49-F238E27FC236}">
                <a16:creationId xmlns:a16="http://schemas.microsoft.com/office/drawing/2014/main" id="{8FE915F9-E23D-4AEE-8ADA-D3C0487ECB1B}"/>
              </a:ext>
            </a:extLst>
          </p:cNvPr>
          <p:cNvSpPr/>
          <p:nvPr/>
        </p:nvSpPr>
        <p:spPr>
          <a:xfrm>
            <a:off x="877700" y="3132147"/>
            <a:ext cx="5625738" cy="452535"/>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577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666A-D563-4A29-AE3F-FA86D32FAF53}"/>
              </a:ext>
            </a:extLst>
          </p:cNvPr>
          <p:cNvSpPr>
            <a:spLocks noGrp="1"/>
          </p:cNvSpPr>
          <p:nvPr>
            <p:ph type="title"/>
          </p:nvPr>
        </p:nvSpPr>
        <p:spPr/>
        <p:txBody>
          <a:bodyPr/>
          <a:lstStyle/>
          <a:p>
            <a:r>
              <a:rPr lang="en-US" dirty="0"/>
              <a:t>Deleting branch in remote repository	</a:t>
            </a:r>
          </a:p>
        </p:txBody>
      </p:sp>
      <p:sp>
        <p:nvSpPr>
          <p:cNvPr id="3" name="Content Placeholder 2">
            <a:extLst>
              <a:ext uri="{FF2B5EF4-FFF2-40B4-BE49-F238E27FC236}">
                <a16:creationId xmlns:a16="http://schemas.microsoft.com/office/drawing/2014/main" id="{6BFC7B7D-4EBF-4B79-BCCE-B9DA7F888315}"/>
              </a:ext>
            </a:extLst>
          </p:cNvPr>
          <p:cNvSpPr>
            <a:spLocks noGrp="1"/>
          </p:cNvSpPr>
          <p:nvPr>
            <p:ph idx="1"/>
          </p:nvPr>
        </p:nvSpPr>
        <p:spPr/>
        <p:txBody>
          <a:bodyPr/>
          <a:lstStyle/>
          <a:p>
            <a:r>
              <a:rPr lang="en-US" dirty="0"/>
              <a:t>To delete branch in remote repository we run:</a:t>
            </a:r>
          </a:p>
          <a:p>
            <a:r>
              <a:rPr lang="en-US" dirty="0">
                <a:latin typeface="Consolas" panose="020B0609020204030204" pitchFamily="49" charset="0"/>
              </a:rPr>
              <a:t>git push &lt;remote-name&gt; --delete &lt;branch-name&gt;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Flowchart: Alternate Process 3">
            <a:extLst>
              <a:ext uri="{FF2B5EF4-FFF2-40B4-BE49-F238E27FC236}">
                <a16:creationId xmlns:a16="http://schemas.microsoft.com/office/drawing/2014/main" id="{7F8D4E61-59B6-431F-9916-23C0B127338F}"/>
              </a:ext>
            </a:extLst>
          </p:cNvPr>
          <p:cNvSpPr/>
          <p:nvPr/>
        </p:nvSpPr>
        <p:spPr>
          <a:xfrm>
            <a:off x="924352" y="2196751"/>
            <a:ext cx="6759719"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718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5E6A-34DE-4078-9D3D-92C068CC185B}"/>
              </a:ext>
            </a:extLst>
          </p:cNvPr>
          <p:cNvSpPr>
            <a:spLocks noGrp="1"/>
          </p:cNvSpPr>
          <p:nvPr>
            <p:ph type="title"/>
          </p:nvPr>
        </p:nvSpPr>
        <p:spPr/>
        <p:txBody>
          <a:bodyPr/>
          <a:lstStyle/>
          <a:p>
            <a:r>
              <a:rPr lang="en-US" dirty="0"/>
              <a:t>git fetch</a:t>
            </a:r>
          </a:p>
        </p:txBody>
      </p:sp>
      <p:sp>
        <p:nvSpPr>
          <p:cNvPr id="3" name="Content Placeholder 2">
            <a:extLst>
              <a:ext uri="{FF2B5EF4-FFF2-40B4-BE49-F238E27FC236}">
                <a16:creationId xmlns:a16="http://schemas.microsoft.com/office/drawing/2014/main" id="{4ECA546C-147B-4FD9-869B-4193E948659D}"/>
              </a:ext>
            </a:extLst>
          </p:cNvPr>
          <p:cNvSpPr>
            <a:spLocks noGrp="1"/>
          </p:cNvSpPr>
          <p:nvPr>
            <p:ph idx="1"/>
          </p:nvPr>
        </p:nvSpPr>
        <p:spPr/>
        <p:txBody>
          <a:bodyPr/>
          <a:lstStyle/>
          <a:p>
            <a:r>
              <a:rPr lang="en-US" dirty="0"/>
              <a:t>To just download whereabouts of remote repository, we can run:</a:t>
            </a:r>
          </a:p>
          <a:p>
            <a:endParaRPr lang="en-US" dirty="0"/>
          </a:p>
          <a:p>
            <a:pPr marL="0" indent="0">
              <a:buNone/>
            </a:pPr>
            <a:r>
              <a:rPr lang="en-US" dirty="0">
                <a:latin typeface="Consolas" panose="020B0609020204030204" pitchFamily="49" charset="0"/>
              </a:rPr>
              <a:t>git fetch &lt;remote-name&gt;</a:t>
            </a:r>
          </a:p>
        </p:txBody>
      </p:sp>
      <p:sp>
        <p:nvSpPr>
          <p:cNvPr id="5" name="Flowchart: Alternate Process 4">
            <a:extLst>
              <a:ext uri="{FF2B5EF4-FFF2-40B4-BE49-F238E27FC236}">
                <a16:creationId xmlns:a16="http://schemas.microsoft.com/office/drawing/2014/main" id="{08D08331-8790-44B5-AF7C-044EF3E42F7E}"/>
              </a:ext>
            </a:extLst>
          </p:cNvPr>
          <p:cNvSpPr/>
          <p:nvPr/>
        </p:nvSpPr>
        <p:spPr>
          <a:xfrm>
            <a:off x="840376" y="2644620"/>
            <a:ext cx="3750285" cy="591236"/>
          </a:xfrm>
          <a:prstGeom prst="flowChartAlternateProcess">
            <a:avLst/>
          </a:prstGeom>
          <a:noFill/>
          <a:ln w="28575">
            <a:solidFill>
              <a:srgbClr val="BD5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56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581E-4A43-4994-8E95-9517F568896A}"/>
              </a:ext>
            </a:extLst>
          </p:cNvPr>
          <p:cNvSpPr>
            <a:spLocks noGrp="1"/>
          </p:cNvSpPr>
          <p:nvPr>
            <p:ph type="title"/>
          </p:nvPr>
        </p:nvSpPr>
        <p:spPr/>
        <p:txBody>
          <a:bodyPr/>
          <a:lstStyle/>
          <a:p>
            <a:r>
              <a:rPr lang="en-US" dirty="0"/>
              <a:t>Create another branch</a:t>
            </a:r>
          </a:p>
        </p:txBody>
      </p:sp>
      <p:sp>
        <p:nvSpPr>
          <p:cNvPr id="3" name="Content Placeholder 2">
            <a:extLst>
              <a:ext uri="{FF2B5EF4-FFF2-40B4-BE49-F238E27FC236}">
                <a16:creationId xmlns:a16="http://schemas.microsoft.com/office/drawing/2014/main" id="{D4ABFE21-A320-4B04-ACEA-C97145671E7C}"/>
              </a:ext>
            </a:extLst>
          </p:cNvPr>
          <p:cNvSpPr>
            <a:spLocks noGrp="1"/>
          </p:cNvSpPr>
          <p:nvPr>
            <p:ph idx="1"/>
          </p:nvPr>
        </p:nvSpPr>
        <p:spPr/>
        <p:txBody>
          <a:bodyPr/>
          <a:lstStyle/>
          <a:p>
            <a:r>
              <a:rPr lang="en-US" dirty="0"/>
              <a:t>Create another branch.</a:t>
            </a:r>
          </a:p>
          <a:p>
            <a:r>
              <a:rPr lang="en-US" dirty="0"/>
              <a:t>In this case, we will edit and commit changes on both master and newly-created branch.</a:t>
            </a:r>
          </a:p>
          <a:p>
            <a:r>
              <a:rPr lang="en-US" dirty="0"/>
              <a:t>Merge performed in such cases is known as two-way merge.</a:t>
            </a:r>
          </a:p>
          <a:p>
            <a:r>
              <a:rPr lang="en-US" dirty="0"/>
              <a:t>It will produce merge-conflicts since both master and branch have been edited.</a:t>
            </a:r>
          </a:p>
          <a:p>
            <a:r>
              <a:rPr lang="en-US" dirty="0"/>
              <a:t>We will resolve the conflict and perform a successful merge.</a:t>
            </a:r>
          </a:p>
          <a:p>
            <a:endParaRPr lang="en-US" dirty="0"/>
          </a:p>
          <a:p>
            <a:pPr marL="0" indent="0">
              <a:buNone/>
            </a:pPr>
            <a:r>
              <a:rPr lang="en-US" dirty="0"/>
              <a:t>Firstly, checkout the branch and commit a change.</a:t>
            </a:r>
          </a:p>
          <a:p>
            <a:pPr marL="0" indent="0">
              <a:buNone/>
            </a:pPr>
            <a:r>
              <a:rPr lang="en-US" dirty="0"/>
              <a:t>Afterwards, checkout the master branch and commit a change.</a:t>
            </a:r>
          </a:p>
          <a:p>
            <a:pPr marL="0" indent="0">
              <a:buNone/>
            </a:pPr>
            <a:r>
              <a:rPr lang="en-US" dirty="0"/>
              <a:t>Lets edit ‘</a:t>
            </a:r>
            <a:r>
              <a:rPr lang="en-US" dirty="0" err="1"/>
              <a:t>xyz.c</a:t>
            </a:r>
            <a:r>
              <a:rPr lang="en-US" dirty="0"/>
              <a:t>’ file on both branches</a:t>
            </a:r>
          </a:p>
          <a:p>
            <a:pPr marL="0" indent="0">
              <a:buNone/>
            </a:pPr>
            <a:endParaRPr lang="en-US" dirty="0"/>
          </a:p>
        </p:txBody>
      </p:sp>
      <p:sp>
        <p:nvSpPr>
          <p:cNvPr id="4" name="Thought Bubble: Cloud 3">
            <a:extLst>
              <a:ext uri="{FF2B5EF4-FFF2-40B4-BE49-F238E27FC236}">
                <a16:creationId xmlns:a16="http://schemas.microsoft.com/office/drawing/2014/main" id="{550458AC-03F9-4FD3-87C4-568C4A832DFB}"/>
              </a:ext>
            </a:extLst>
          </p:cNvPr>
          <p:cNvSpPr/>
          <p:nvPr/>
        </p:nvSpPr>
        <p:spPr>
          <a:xfrm>
            <a:off x="7417836" y="3428999"/>
            <a:ext cx="5999584" cy="277585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Ink Free" panose="03080402000500000000" pitchFamily="66" charset="0"/>
              </a:rPr>
              <a:t>A shortcut: To create and checkout a branch at once:</a:t>
            </a:r>
          </a:p>
          <a:p>
            <a:pPr algn="ctr"/>
            <a:r>
              <a:rPr lang="en-US" sz="1600" dirty="0">
                <a:latin typeface="Consolas" panose="020B0609020204030204" pitchFamily="49" charset="0"/>
              </a:rPr>
              <a:t>git checkout –b &lt;branch-name&gt;</a:t>
            </a:r>
          </a:p>
        </p:txBody>
      </p:sp>
    </p:spTree>
    <p:extLst>
      <p:ext uri="{BB962C8B-B14F-4D97-AF65-F5344CB8AC3E}">
        <p14:creationId xmlns:p14="http://schemas.microsoft.com/office/powerpoint/2010/main" val="33670276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9DE-E84B-4E99-8D99-C25AE3129C96}"/>
              </a:ext>
            </a:extLst>
          </p:cNvPr>
          <p:cNvSpPr>
            <a:spLocks noGrp="1"/>
          </p:cNvSpPr>
          <p:nvPr>
            <p:ph type="title"/>
          </p:nvPr>
        </p:nvSpPr>
        <p:spPr/>
        <p:txBody>
          <a:bodyPr/>
          <a:lstStyle/>
          <a:p>
            <a:r>
              <a:rPr lang="en-US" dirty="0"/>
              <a:t>Merge conflict(s) and resolving it</a:t>
            </a:r>
          </a:p>
        </p:txBody>
      </p:sp>
      <p:sp>
        <p:nvSpPr>
          <p:cNvPr id="3" name="Content Placeholder 2">
            <a:extLst>
              <a:ext uri="{FF2B5EF4-FFF2-40B4-BE49-F238E27FC236}">
                <a16:creationId xmlns:a16="http://schemas.microsoft.com/office/drawing/2014/main" id="{ED1BA391-4A6B-474F-94AA-76D8587076C0}"/>
              </a:ext>
            </a:extLst>
          </p:cNvPr>
          <p:cNvSpPr>
            <a:spLocks noGrp="1"/>
          </p:cNvSpPr>
          <p:nvPr>
            <p:ph idx="1"/>
          </p:nvPr>
        </p:nvSpPr>
        <p:spPr/>
        <p:txBody>
          <a:bodyPr/>
          <a:lstStyle/>
          <a:p>
            <a:r>
              <a:rPr lang="en-US" dirty="0"/>
              <a:t>Now that we edited same file on both branches and committed changes.</a:t>
            </a:r>
          </a:p>
          <a:p>
            <a:r>
              <a:rPr lang="en-US" dirty="0"/>
              <a:t>Lets run </a:t>
            </a:r>
            <a:r>
              <a:rPr lang="en-US" dirty="0">
                <a:latin typeface="Consolas" panose="020B0609020204030204" pitchFamily="49" charset="0"/>
              </a:rPr>
              <a:t>‘git log --color --graph --all --</a:t>
            </a:r>
            <a:r>
              <a:rPr lang="en-US" dirty="0" err="1">
                <a:latin typeface="Consolas" panose="020B0609020204030204" pitchFamily="49" charset="0"/>
              </a:rPr>
              <a:t>oneline</a:t>
            </a:r>
            <a:r>
              <a:rPr lang="en-US" dirty="0">
                <a:latin typeface="Consolas" panose="020B0609020204030204" pitchFamily="49" charset="0"/>
              </a:rPr>
              <a:t>” </a:t>
            </a:r>
            <a:r>
              <a:rPr lang="en-US" dirty="0"/>
              <a:t>on master branch</a:t>
            </a:r>
          </a:p>
          <a:p>
            <a:r>
              <a:rPr lang="en-US" dirty="0">
                <a:latin typeface="Consolas" panose="020B0609020204030204" pitchFamily="49" charset="0"/>
              </a:rPr>
              <a:t>We can see the deviated branches.</a:t>
            </a:r>
          </a:p>
          <a:p>
            <a:endParaRPr lang="en-US" dirty="0">
              <a:latin typeface="Consolas" panose="020B0609020204030204" pitchFamily="49" charset="0"/>
            </a:endParaRPr>
          </a:p>
          <a:p>
            <a:r>
              <a:rPr lang="en-US" dirty="0"/>
              <a:t>To merge, lets run </a:t>
            </a:r>
            <a:r>
              <a:rPr lang="en-US" dirty="0">
                <a:latin typeface="Consolas" panose="020B0609020204030204" pitchFamily="49" charset="0"/>
              </a:rPr>
              <a:t>‘git merge &lt;branch-name&gt;’ </a:t>
            </a:r>
            <a:r>
              <a:rPr lang="en-US" dirty="0"/>
              <a:t>and see what happens.</a:t>
            </a:r>
          </a:p>
          <a:p>
            <a:r>
              <a:rPr lang="en-US" dirty="0"/>
              <a:t>It will tell that automatic merge failed. It says to resolve the conflict and then perform a commit.</a:t>
            </a:r>
          </a:p>
          <a:p>
            <a:endParaRPr lang="en-US" dirty="0"/>
          </a:p>
          <a:p>
            <a:r>
              <a:rPr lang="en-US" dirty="0"/>
              <a:t>Now, open the </a:t>
            </a:r>
            <a:r>
              <a:rPr lang="en-US" dirty="0" err="1"/>
              <a:t>xyz.c</a:t>
            </a:r>
            <a:r>
              <a:rPr lang="en-US" dirty="0"/>
              <a:t> file and you will see contents from branch mixed up with it.</a:t>
            </a:r>
          </a:p>
          <a:p>
            <a:r>
              <a:rPr lang="en-US" dirty="0"/>
              <a:t>How to resolve such a conflict, live demo!</a:t>
            </a:r>
          </a:p>
        </p:txBody>
      </p:sp>
    </p:spTree>
    <p:extLst>
      <p:ext uri="{BB962C8B-B14F-4D97-AF65-F5344CB8AC3E}">
        <p14:creationId xmlns:p14="http://schemas.microsoft.com/office/powerpoint/2010/main" val="1047154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1150-F377-495D-AFEA-CBFEE7BCB2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5B1E4B-DA3C-4380-94B6-11031D1985F9}"/>
              </a:ext>
            </a:extLst>
          </p:cNvPr>
          <p:cNvSpPr>
            <a:spLocks noGrp="1"/>
          </p:cNvSpPr>
          <p:nvPr>
            <p:ph idx="1"/>
          </p:nvPr>
        </p:nvSpPr>
        <p:spPr/>
        <p:txBody>
          <a:bodyPr/>
          <a:lstStyle/>
          <a:p>
            <a:r>
              <a:rPr lang="en-US" dirty="0"/>
              <a:t>Now, we edit the </a:t>
            </a:r>
            <a:r>
              <a:rPr lang="en-US" dirty="0" err="1"/>
              <a:t>xyz.c</a:t>
            </a:r>
            <a:r>
              <a:rPr lang="en-US" dirty="0"/>
              <a:t> file as necessary, which changes to keep and which not to.</a:t>
            </a:r>
          </a:p>
          <a:p>
            <a:r>
              <a:rPr lang="en-US" dirty="0"/>
              <a:t>And then we stage the file and commit a change in master branch.</a:t>
            </a:r>
          </a:p>
          <a:p>
            <a:r>
              <a:rPr lang="en-US" dirty="0"/>
              <a:t>Now merge conflict is resolved and merge was successful.</a:t>
            </a:r>
          </a:p>
          <a:p>
            <a:r>
              <a:rPr lang="en-US" dirty="0"/>
              <a:t>Run </a:t>
            </a:r>
            <a:r>
              <a:rPr lang="en-US" dirty="0">
                <a:latin typeface="Consolas" panose="020B0609020204030204" pitchFamily="49" charset="0"/>
              </a:rPr>
              <a:t>‘git branch --merged’ </a:t>
            </a:r>
            <a:r>
              <a:rPr lang="en-US" dirty="0"/>
              <a:t>and this merged branch will be listed there.</a:t>
            </a:r>
          </a:p>
          <a:p>
            <a:r>
              <a:rPr lang="en-US" dirty="0"/>
              <a:t>Run </a:t>
            </a:r>
            <a:r>
              <a:rPr lang="en-US" dirty="0">
                <a:latin typeface="Consolas" panose="020B0609020204030204" pitchFamily="49" charset="0"/>
              </a:rPr>
              <a:t>‘git log --color --graph --all’ </a:t>
            </a:r>
            <a:r>
              <a:rPr lang="en-US" dirty="0"/>
              <a:t>to see who merged was performed.</a:t>
            </a:r>
          </a:p>
          <a:p>
            <a:endParaRPr lang="en-US" dirty="0"/>
          </a:p>
          <a:p>
            <a:r>
              <a:rPr lang="en-US" dirty="0"/>
              <a:t>Explanation on white board!</a:t>
            </a:r>
          </a:p>
        </p:txBody>
      </p:sp>
    </p:spTree>
    <p:extLst>
      <p:ext uri="{BB962C8B-B14F-4D97-AF65-F5344CB8AC3E}">
        <p14:creationId xmlns:p14="http://schemas.microsoft.com/office/powerpoint/2010/main" val="203912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1289153" y="402968"/>
            <a:ext cx="6625653" cy="1049337"/>
          </a:xfrm>
        </p:spPr>
        <p:txBody>
          <a:bodyPr>
            <a:normAutofit fontScale="90000"/>
          </a:bodyPr>
          <a:lstStyle/>
          <a:p>
            <a:r>
              <a:rPr lang="en-US" dirty="0"/>
              <a:t>			What is GitHub?</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287337" y="1915332"/>
            <a:ext cx="11617325" cy="3905250"/>
          </a:xfrm>
        </p:spPr>
        <p:txBody>
          <a:bodyPr>
            <a:normAutofit/>
          </a:bodyPr>
          <a:lstStyle/>
          <a:p>
            <a:pPr>
              <a:buFont typeface="Arial" panose="020B0604020202020204" pitchFamily="34" charset="0"/>
              <a:buChar char="•"/>
            </a:pPr>
            <a:r>
              <a:rPr lang="en-US" sz="2400" dirty="0">
                <a:latin typeface="Georgia" panose="02040502050405020303" pitchFamily="18" charset="0"/>
              </a:rPr>
              <a:t>GitHub is a company that provides hosting for software development version control using Git. It is a subsidiary of Microsoft. </a:t>
            </a:r>
          </a:p>
          <a:p>
            <a:pPr>
              <a:buFont typeface="Arial" panose="020B0604020202020204" pitchFamily="34" charset="0"/>
              <a:buChar char="•"/>
            </a:pPr>
            <a:r>
              <a:rPr lang="en-US" sz="2400" dirty="0">
                <a:solidFill>
                  <a:srgbClr val="FF0000"/>
                </a:solidFill>
                <a:latin typeface="Georgia" panose="02040502050405020303" pitchFamily="18" charset="0"/>
              </a:rPr>
              <a:t>It offers all of the distributed version control and source code management (SCM) functionality of Git as well as adding its own features.</a:t>
            </a:r>
          </a:p>
          <a:p>
            <a:pPr>
              <a:buFont typeface="Arial" panose="020B0604020202020204" pitchFamily="34" charset="0"/>
              <a:buChar char="•"/>
            </a:pPr>
            <a:r>
              <a:rPr lang="en-US" sz="2400" dirty="0">
                <a:latin typeface="Georgia" panose="02040502050405020303" pitchFamily="18" charset="0"/>
              </a:rPr>
              <a:t> It provides access control and several collaboration features such as bug tracking, feature requests, task management, and wikis for every project.</a:t>
            </a:r>
          </a:p>
          <a:p>
            <a:pPr>
              <a:buFont typeface="Arial" panose="020B0604020202020204" pitchFamily="34" charset="0"/>
              <a:buChar char="•"/>
            </a:pPr>
            <a:r>
              <a:rPr lang="en-US" sz="2400" dirty="0">
                <a:solidFill>
                  <a:srgbClr val="FF0000"/>
                </a:solidFill>
                <a:latin typeface="Georgia" panose="02040502050405020303" pitchFamily="18" charset="0"/>
              </a:rPr>
              <a:t>A user must create an account in order to contribute(publish) content to the site, but public repositories can be browsed and downloaded by anyone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364105"/>
            <a:ext cx="12072078"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7060F21F-686B-4EA4-B1F8-130A4C7D9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27" y="-145384"/>
            <a:ext cx="2146040" cy="2146040"/>
          </a:xfrm>
          <a:prstGeom prst="rect">
            <a:avLst/>
          </a:prstGeom>
        </p:spPr>
      </p:pic>
    </p:spTree>
    <p:extLst>
      <p:ext uri="{BB962C8B-B14F-4D97-AF65-F5344CB8AC3E}">
        <p14:creationId xmlns:p14="http://schemas.microsoft.com/office/powerpoint/2010/main" val="2725545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0802-6BE8-4998-8B95-EDFD6307D35C}"/>
              </a:ext>
            </a:extLst>
          </p:cNvPr>
          <p:cNvSpPr>
            <a:spLocks noGrp="1"/>
          </p:cNvSpPr>
          <p:nvPr>
            <p:ph type="title"/>
          </p:nvPr>
        </p:nvSpPr>
        <p:spPr/>
        <p:txBody>
          <a:bodyPr/>
          <a:lstStyle/>
          <a:p>
            <a:r>
              <a:rPr lang="en-US" dirty="0"/>
              <a:t>Reverting back: git revert</a:t>
            </a:r>
          </a:p>
        </p:txBody>
      </p:sp>
      <p:sp>
        <p:nvSpPr>
          <p:cNvPr id="3" name="Content Placeholder 2">
            <a:extLst>
              <a:ext uri="{FF2B5EF4-FFF2-40B4-BE49-F238E27FC236}">
                <a16:creationId xmlns:a16="http://schemas.microsoft.com/office/drawing/2014/main" id="{251BF9CF-F9EF-421D-98F9-06E9C08D29E5}"/>
              </a:ext>
            </a:extLst>
          </p:cNvPr>
          <p:cNvSpPr>
            <a:spLocks noGrp="1"/>
          </p:cNvSpPr>
          <p:nvPr>
            <p:ph idx="1"/>
          </p:nvPr>
        </p:nvSpPr>
        <p:spPr>
          <a:xfrm>
            <a:off x="709127" y="1845734"/>
            <a:ext cx="10446553" cy="4023360"/>
          </a:xfrm>
        </p:spPr>
        <p:txBody>
          <a:bodyPr/>
          <a:lstStyle/>
          <a:p>
            <a:r>
              <a:rPr lang="en-US" dirty="0"/>
              <a:t>For this case we will be using </a:t>
            </a:r>
            <a:r>
              <a:rPr lang="en-US" dirty="0">
                <a:latin typeface="Consolas" panose="020B0609020204030204" pitchFamily="49" charset="0"/>
              </a:rPr>
              <a:t>‘git revert’ </a:t>
            </a:r>
            <a:r>
              <a:rPr lang="en-US" dirty="0"/>
              <a:t>command.</a:t>
            </a:r>
          </a:p>
          <a:p>
            <a:r>
              <a:rPr lang="en-US" dirty="0"/>
              <a:t>What does git revert do ?</a:t>
            </a:r>
          </a:p>
          <a:p>
            <a:r>
              <a:rPr lang="en-US" dirty="0"/>
              <a:t>It performs a commit to nullify the previous commit</a:t>
            </a:r>
          </a:p>
          <a:p>
            <a:endParaRPr lang="en-US" dirty="0"/>
          </a:p>
          <a:p>
            <a:pPr marL="0" indent="0">
              <a:buNone/>
            </a:pPr>
            <a:r>
              <a:rPr lang="en-US" dirty="0"/>
              <a:t>It can be performed as:</a:t>
            </a:r>
          </a:p>
          <a:p>
            <a:pPr marL="0" indent="0">
              <a:buNone/>
            </a:pPr>
            <a:r>
              <a:rPr lang="en-US" dirty="0">
                <a:latin typeface="Consolas" panose="020B0609020204030204" pitchFamily="49" charset="0"/>
              </a:rPr>
              <a:t>git revert HEAD</a:t>
            </a:r>
          </a:p>
        </p:txBody>
      </p:sp>
      <p:sp>
        <p:nvSpPr>
          <p:cNvPr id="4" name="Rectangle: Rounded Corners 3">
            <a:extLst>
              <a:ext uri="{FF2B5EF4-FFF2-40B4-BE49-F238E27FC236}">
                <a16:creationId xmlns:a16="http://schemas.microsoft.com/office/drawing/2014/main" id="{664EA746-42BF-4588-911E-2B698A351839}"/>
              </a:ext>
            </a:extLst>
          </p:cNvPr>
          <p:cNvSpPr/>
          <p:nvPr/>
        </p:nvSpPr>
        <p:spPr>
          <a:xfrm>
            <a:off x="476484" y="3974839"/>
            <a:ext cx="2883161" cy="671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E928E40B-B952-47EE-B6C6-6C8035DB07FE}"/>
              </a:ext>
            </a:extLst>
          </p:cNvPr>
          <p:cNvCxnSpPr>
            <a:cxnSpLocks/>
          </p:cNvCxnSpPr>
          <p:nvPr/>
        </p:nvCxnSpPr>
        <p:spPr>
          <a:xfrm>
            <a:off x="3030583" y="4314143"/>
            <a:ext cx="4144658" cy="1663325"/>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hought Bubble: Cloud 6">
            <a:extLst>
              <a:ext uri="{FF2B5EF4-FFF2-40B4-BE49-F238E27FC236}">
                <a16:creationId xmlns:a16="http://schemas.microsoft.com/office/drawing/2014/main" id="{E02D16B8-01D0-43A5-B08C-02B4DFA7B99A}"/>
              </a:ext>
            </a:extLst>
          </p:cNvPr>
          <p:cNvSpPr/>
          <p:nvPr/>
        </p:nvSpPr>
        <p:spPr>
          <a:xfrm>
            <a:off x="5809862" y="2922813"/>
            <a:ext cx="5999584" cy="2775857"/>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Ink Free" panose="03080402000500000000" pitchFamily="66" charset="0"/>
              </a:rPr>
              <a:t>Generally, HEAD is the pointer to the latest commit on currently checked out branch</a:t>
            </a:r>
            <a:endParaRPr lang="en-US" sz="1600" dirty="0">
              <a:latin typeface="Consolas" panose="020B0609020204030204" pitchFamily="49" charset="0"/>
            </a:endParaRPr>
          </a:p>
        </p:txBody>
      </p:sp>
    </p:spTree>
    <p:extLst>
      <p:ext uri="{BB962C8B-B14F-4D97-AF65-F5344CB8AC3E}">
        <p14:creationId xmlns:p14="http://schemas.microsoft.com/office/powerpoint/2010/main" val="3923675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F540-E85B-4FB2-9920-7198ECEE8028}"/>
              </a:ext>
            </a:extLst>
          </p:cNvPr>
          <p:cNvSpPr>
            <a:spLocks noGrp="1"/>
          </p:cNvSpPr>
          <p:nvPr>
            <p:ph type="title"/>
          </p:nvPr>
        </p:nvSpPr>
        <p:spPr/>
        <p:txBody>
          <a:bodyPr/>
          <a:lstStyle/>
          <a:p>
            <a:r>
              <a:rPr lang="en-US" dirty="0"/>
              <a:t>Moving back to certain commit: git reset</a:t>
            </a:r>
          </a:p>
        </p:txBody>
      </p:sp>
      <p:sp>
        <p:nvSpPr>
          <p:cNvPr id="3" name="Content Placeholder 2">
            <a:extLst>
              <a:ext uri="{FF2B5EF4-FFF2-40B4-BE49-F238E27FC236}">
                <a16:creationId xmlns:a16="http://schemas.microsoft.com/office/drawing/2014/main" id="{E071C1AC-89FB-446D-9D8D-AAF2094FCB9F}"/>
              </a:ext>
            </a:extLst>
          </p:cNvPr>
          <p:cNvSpPr>
            <a:spLocks noGrp="1"/>
          </p:cNvSpPr>
          <p:nvPr>
            <p:ph idx="1"/>
          </p:nvPr>
        </p:nvSpPr>
        <p:spPr>
          <a:xfrm>
            <a:off x="681644" y="1845733"/>
            <a:ext cx="11222180" cy="4397125"/>
          </a:xfrm>
        </p:spPr>
        <p:txBody>
          <a:bodyPr>
            <a:normAutofit/>
          </a:bodyPr>
          <a:lstStyle/>
          <a:p>
            <a:r>
              <a:rPr lang="en-US" dirty="0"/>
              <a:t>Git revert is generally helpful to move back to one commit below latest commit.</a:t>
            </a:r>
          </a:p>
          <a:p>
            <a:r>
              <a:rPr lang="en-US" dirty="0"/>
              <a:t>When there arises a need of moving back to a certain commit, we use </a:t>
            </a:r>
            <a:r>
              <a:rPr lang="en-US" dirty="0">
                <a:latin typeface="Consolas" panose="020B0609020204030204" pitchFamily="49" charset="0"/>
              </a:rPr>
              <a:t>‘git reset’.</a:t>
            </a:r>
          </a:p>
          <a:p>
            <a:r>
              <a:rPr lang="en-US" dirty="0">
                <a:latin typeface="Consolas" panose="020B0609020204030204" pitchFamily="49" charset="0"/>
              </a:rPr>
              <a:t>git reset MODE COMMIT</a:t>
            </a:r>
          </a:p>
          <a:p>
            <a:endParaRPr lang="en-US" dirty="0">
              <a:latin typeface="Consolas" panose="020B0609020204030204" pitchFamily="49" charset="0"/>
            </a:endParaRPr>
          </a:p>
        </p:txBody>
      </p:sp>
      <p:sp>
        <p:nvSpPr>
          <p:cNvPr id="8" name="Rectangle: Rounded Corners 7">
            <a:extLst>
              <a:ext uri="{FF2B5EF4-FFF2-40B4-BE49-F238E27FC236}">
                <a16:creationId xmlns:a16="http://schemas.microsoft.com/office/drawing/2014/main" id="{0CF1BDD2-4043-4A3A-AC59-3205B4B65024}"/>
              </a:ext>
            </a:extLst>
          </p:cNvPr>
          <p:cNvSpPr/>
          <p:nvPr/>
        </p:nvSpPr>
        <p:spPr>
          <a:xfrm>
            <a:off x="681644" y="2678056"/>
            <a:ext cx="3283527" cy="497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549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FB12-77B7-4A4D-93F6-745E64FFBCC4}"/>
              </a:ext>
            </a:extLst>
          </p:cNvPr>
          <p:cNvSpPr>
            <a:spLocks noGrp="1"/>
          </p:cNvSpPr>
          <p:nvPr>
            <p:ph type="title"/>
          </p:nvPr>
        </p:nvSpPr>
        <p:spPr/>
        <p:txBody>
          <a:bodyPr/>
          <a:lstStyle/>
          <a:p>
            <a:endParaRPr lang="en-US"/>
          </a:p>
        </p:txBody>
      </p:sp>
      <p:graphicFrame>
        <p:nvGraphicFramePr>
          <p:cNvPr id="7" name="Table 4">
            <a:extLst>
              <a:ext uri="{FF2B5EF4-FFF2-40B4-BE49-F238E27FC236}">
                <a16:creationId xmlns:a16="http://schemas.microsoft.com/office/drawing/2014/main" id="{1CCCDA94-E3DE-48C6-9D7E-04647B2FB5F3}"/>
              </a:ext>
            </a:extLst>
          </p:cNvPr>
          <p:cNvGraphicFramePr>
            <a:graphicFrameLocks/>
          </p:cNvGraphicFramePr>
          <p:nvPr>
            <p:extLst>
              <p:ext uri="{D42A27DB-BD31-4B8C-83A1-F6EECF244321}">
                <p14:modId xmlns:p14="http://schemas.microsoft.com/office/powerpoint/2010/main" val="2738323842"/>
              </p:ext>
            </p:extLst>
          </p:nvPr>
        </p:nvGraphicFramePr>
        <p:xfrm>
          <a:off x="1036320" y="1105592"/>
          <a:ext cx="9027622" cy="4206240"/>
        </p:xfrm>
        <a:graphic>
          <a:graphicData uri="http://schemas.openxmlformats.org/drawingml/2006/table">
            <a:tbl>
              <a:tblPr firstRow="1" bandRow="1">
                <a:tableStyleId>{5C22544A-7EE6-4342-B048-85BDC9FD1C3A}</a:tableStyleId>
              </a:tblPr>
              <a:tblGrid>
                <a:gridCol w="4513811">
                  <a:extLst>
                    <a:ext uri="{9D8B030D-6E8A-4147-A177-3AD203B41FA5}">
                      <a16:colId xmlns:a16="http://schemas.microsoft.com/office/drawing/2014/main" val="1419295186"/>
                    </a:ext>
                  </a:extLst>
                </a:gridCol>
                <a:gridCol w="4513811">
                  <a:extLst>
                    <a:ext uri="{9D8B030D-6E8A-4147-A177-3AD203B41FA5}">
                      <a16:colId xmlns:a16="http://schemas.microsoft.com/office/drawing/2014/main" val="3322741045"/>
                    </a:ext>
                  </a:extLst>
                </a:gridCol>
              </a:tblGrid>
              <a:tr h="216827">
                <a:tc>
                  <a:txBody>
                    <a:bodyPr/>
                    <a:lstStyle/>
                    <a:p>
                      <a:r>
                        <a:rPr lang="en-US" dirty="0"/>
                        <a:t>Mode</a:t>
                      </a:r>
                    </a:p>
                  </a:txBody>
                  <a:tcPr/>
                </a:tc>
                <a:tc>
                  <a:txBody>
                    <a:bodyPr/>
                    <a:lstStyle/>
                    <a:p>
                      <a:r>
                        <a:rPr lang="en-US" dirty="0"/>
                        <a:t>Action</a:t>
                      </a:r>
                    </a:p>
                  </a:txBody>
                  <a:tcPr/>
                </a:tc>
                <a:extLst>
                  <a:ext uri="{0D108BD9-81ED-4DB2-BD59-A6C34878D82A}">
                    <a16:rowId xmlns:a16="http://schemas.microsoft.com/office/drawing/2014/main" val="3850956430"/>
                  </a:ext>
                </a:extLst>
              </a:tr>
              <a:tr h="867308">
                <a:tc>
                  <a:txBody>
                    <a:bodyPr/>
                    <a:lstStyle/>
                    <a:p>
                      <a:r>
                        <a:rPr lang="en-US" sz="2000" dirty="0">
                          <a:latin typeface="Consolas" panose="020B0609020204030204" pitchFamily="49" charset="0"/>
                        </a:rPr>
                        <a:t>--soft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does not reset the index file or working tree, but resets HEAD to commit. Changes all files to "Changes to be </a:t>
                      </a:r>
                      <a:r>
                        <a:rPr lang="en-US" sz="1800" dirty="0" err="1">
                          <a:latin typeface="Consolas" panose="020B0609020204030204" pitchFamily="49" charset="0"/>
                        </a:rPr>
                        <a:t>commited</a:t>
                      </a:r>
                      <a:r>
                        <a:rPr lang="en-US" sz="1800" dirty="0">
                          <a:latin typeface="Consolas" panose="020B0609020204030204" pitchFamily="49" charset="0"/>
                        </a:rPr>
                        <a:t>"</a:t>
                      </a:r>
                    </a:p>
                    <a:p>
                      <a:endParaRPr lang="en-US" sz="1800" dirty="0">
                        <a:latin typeface="Consolas" panose="020B0609020204030204" pitchFamily="49" charset="0"/>
                      </a:endParaRPr>
                    </a:p>
                  </a:txBody>
                  <a:tcPr/>
                </a:tc>
                <a:extLst>
                  <a:ext uri="{0D108BD9-81ED-4DB2-BD59-A6C34878D82A}">
                    <a16:rowId xmlns:a16="http://schemas.microsoft.com/office/drawing/2014/main" val="3952382412"/>
                  </a:ext>
                </a:extLst>
              </a:tr>
              <a:tr h="704688">
                <a:tc>
                  <a:txBody>
                    <a:bodyPr/>
                    <a:lstStyle/>
                    <a:p>
                      <a:r>
                        <a:rPr lang="en-US" sz="1800" dirty="0">
                          <a:latin typeface="Consolas" panose="020B0609020204030204" pitchFamily="49" charset="0"/>
                        </a:rPr>
                        <a:t>--mixed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resets the index but not the working tree and reports what has not been updated</a:t>
                      </a:r>
                    </a:p>
                    <a:p>
                      <a:endParaRPr lang="en-US" sz="1800" dirty="0">
                        <a:latin typeface="Consolas" panose="020B0609020204030204" pitchFamily="49" charset="0"/>
                      </a:endParaRPr>
                    </a:p>
                  </a:txBody>
                  <a:tcPr/>
                </a:tc>
                <a:extLst>
                  <a:ext uri="{0D108BD9-81ED-4DB2-BD59-A6C34878D82A}">
                    <a16:rowId xmlns:a16="http://schemas.microsoft.com/office/drawing/2014/main" val="790067926"/>
                  </a:ext>
                </a:extLst>
              </a:tr>
              <a:tr h="704688">
                <a:tc>
                  <a:txBody>
                    <a:bodyPr/>
                    <a:lstStyle/>
                    <a:p>
                      <a:r>
                        <a:rPr lang="en-US" sz="1800" dirty="0">
                          <a:latin typeface="Consolas" panose="020B0609020204030204" pitchFamily="49" charset="0"/>
                        </a:rPr>
                        <a:t>--hard</a:t>
                      </a:r>
                    </a:p>
                  </a:txBody>
                  <a:tcPr/>
                </a:tc>
                <a:tc>
                  <a:txBody>
                    <a:bodyPr/>
                    <a:lstStyle/>
                    <a:p>
                      <a:r>
                        <a:rPr lang="en-US" sz="1800" dirty="0">
                          <a:latin typeface="Consolas" panose="020B0609020204030204" pitchFamily="49" charset="0"/>
                        </a:rPr>
                        <a:t>resets the index and working tree. Any changes to tracked files in the working tree since commit are discarded</a:t>
                      </a:r>
                    </a:p>
                  </a:txBody>
                  <a:tcPr/>
                </a:tc>
                <a:extLst>
                  <a:ext uri="{0D108BD9-81ED-4DB2-BD59-A6C34878D82A}">
                    <a16:rowId xmlns:a16="http://schemas.microsoft.com/office/drawing/2014/main" val="1235750599"/>
                  </a:ext>
                </a:extLst>
              </a:tr>
            </a:tbl>
          </a:graphicData>
        </a:graphic>
      </p:graphicFrame>
      <p:sp>
        <p:nvSpPr>
          <p:cNvPr id="9" name="Content Placeholder 8">
            <a:extLst>
              <a:ext uri="{FF2B5EF4-FFF2-40B4-BE49-F238E27FC236}">
                <a16:creationId xmlns:a16="http://schemas.microsoft.com/office/drawing/2014/main" id="{F2E1999D-1E64-4986-A989-660EAFD4494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a:t>
            </a:r>
          </a:p>
        </p:txBody>
      </p:sp>
    </p:spTree>
    <p:extLst>
      <p:ext uri="{BB962C8B-B14F-4D97-AF65-F5344CB8AC3E}">
        <p14:creationId xmlns:p14="http://schemas.microsoft.com/office/powerpoint/2010/main" val="1242601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DD2D-14F2-4382-8956-236EA2BA3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887E5B-9051-4958-82D3-71E617636AB6}"/>
              </a:ext>
            </a:extLst>
          </p:cNvPr>
          <p:cNvSpPr>
            <a:spLocks noGrp="1"/>
          </p:cNvSpPr>
          <p:nvPr>
            <p:ph idx="1"/>
          </p:nvPr>
        </p:nvSpPr>
        <p:spPr/>
        <p:txBody>
          <a:bodyPr/>
          <a:lstStyle/>
          <a:p>
            <a:r>
              <a:rPr lang="en-US"/>
              <a:t>Random stuffs!</a:t>
            </a:r>
            <a:endParaRPr lang="en-US" dirty="0"/>
          </a:p>
        </p:txBody>
      </p:sp>
    </p:spTree>
    <p:extLst>
      <p:ext uri="{BB962C8B-B14F-4D97-AF65-F5344CB8AC3E}">
        <p14:creationId xmlns:p14="http://schemas.microsoft.com/office/powerpoint/2010/main" val="207366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fontScale="90000"/>
          </a:bodyPr>
          <a:lstStyle/>
          <a:p>
            <a:r>
              <a:rPr lang="en-US" dirty="0"/>
              <a:t>Content of this crash course</a:t>
            </a:r>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Installation of git</a:t>
            </a:r>
          </a:p>
          <a:p>
            <a:pPr>
              <a:buFont typeface="Arial" panose="020B0604020202020204" pitchFamily="34" charset="0"/>
              <a:buChar char="•"/>
            </a:pPr>
            <a:r>
              <a:rPr lang="en-US" sz="2800" dirty="0">
                <a:latin typeface="Georgia" panose="02040502050405020303" pitchFamily="18" charset="0"/>
              </a:rPr>
              <a:t>Setting up git</a:t>
            </a:r>
          </a:p>
          <a:p>
            <a:pPr>
              <a:buFont typeface="Arial" panose="020B0604020202020204" pitchFamily="34" charset="0"/>
              <a:buChar char="•"/>
            </a:pPr>
            <a:r>
              <a:rPr lang="en-US" sz="2800" dirty="0">
                <a:latin typeface="Georgia" panose="02040502050405020303" pitchFamily="18" charset="0"/>
              </a:rPr>
              <a:t>Creating GitHub account</a:t>
            </a:r>
          </a:p>
          <a:p>
            <a:pPr>
              <a:buFont typeface="Arial" panose="020B0604020202020204" pitchFamily="34" charset="0"/>
              <a:buChar char="•"/>
            </a:pPr>
            <a:r>
              <a:rPr lang="en-US" sz="2800" dirty="0">
                <a:latin typeface="Georgia" panose="02040502050405020303" pitchFamily="18" charset="0"/>
              </a:rPr>
              <a:t>Basic git commands</a:t>
            </a:r>
          </a:p>
          <a:p>
            <a:pPr>
              <a:buFont typeface="Arial" panose="020B0604020202020204" pitchFamily="34" charset="0"/>
              <a:buChar char="•"/>
            </a:pPr>
            <a:r>
              <a:rPr lang="en-US" sz="2800" dirty="0">
                <a:latin typeface="Georgia" panose="02040502050405020303" pitchFamily="18" charset="0"/>
              </a:rPr>
              <a:t>Exercises</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996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B81A-DBB3-46CC-81A1-FCAE455647ED}"/>
              </a:ext>
            </a:extLst>
          </p:cNvPr>
          <p:cNvSpPr>
            <a:spLocks noGrp="1"/>
          </p:cNvSpPr>
          <p:nvPr>
            <p:ph type="title"/>
          </p:nvPr>
        </p:nvSpPr>
        <p:spPr/>
        <p:txBody>
          <a:bodyPr/>
          <a:lstStyle/>
          <a:p>
            <a:r>
              <a:rPr lang="en-US" dirty="0"/>
              <a:t>Git installation and GitHub account</a:t>
            </a:r>
          </a:p>
        </p:txBody>
      </p:sp>
      <p:sp>
        <p:nvSpPr>
          <p:cNvPr id="3" name="Content Placeholder 2">
            <a:extLst>
              <a:ext uri="{FF2B5EF4-FFF2-40B4-BE49-F238E27FC236}">
                <a16:creationId xmlns:a16="http://schemas.microsoft.com/office/drawing/2014/main" id="{BD439C8A-12BC-4CE3-AFD3-A005DEE8D818}"/>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46343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665-606D-48A7-833D-ED75C10FADB4}"/>
              </a:ext>
            </a:extLst>
          </p:cNvPr>
          <p:cNvSpPr>
            <a:spLocks noGrp="1"/>
          </p:cNvSpPr>
          <p:nvPr>
            <p:ph type="title" idx="4294967295"/>
          </p:nvPr>
        </p:nvSpPr>
        <p:spPr>
          <a:xfrm>
            <a:off x="2813154" y="419695"/>
            <a:ext cx="6565692" cy="1049337"/>
          </a:xfrm>
        </p:spPr>
        <p:txBody>
          <a:bodyPr>
            <a:normAutofit/>
          </a:bodyPr>
          <a:lstStyle/>
          <a:p>
            <a:endParaRPr lang="en-US" dirty="0"/>
          </a:p>
        </p:txBody>
      </p:sp>
      <p:sp>
        <p:nvSpPr>
          <p:cNvPr id="3" name="Content Placeholder 2">
            <a:extLst>
              <a:ext uri="{FF2B5EF4-FFF2-40B4-BE49-F238E27FC236}">
                <a16:creationId xmlns:a16="http://schemas.microsoft.com/office/drawing/2014/main" id="{B66A52EC-BFB0-4F52-BFB0-9232482F5490}"/>
              </a:ext>
            </a:extLst>
          </p:cNvPr>
          <p:cNvSpPr>
            <a:spLocks noGrp="1"/>
          </p:cNvSpPr>
          <p:nvPr>
            <p:ph idx="4294967295"/>
          </p:nvPr>
        </p:nvSpPr>
        <p:spPr>
          <a:xfrm>
            <a:off x="409783" y="2230125"/>
            <a:ext cx="11617325" cy="2806569"/>
          </a:xfrm>
        </p:spPr>
        <p:txBody>
          <a:bodyPr>
            <a:normAutofit/>
          </a:bodyPr>
          <a:lstStyle/>
          <a:p>
            <a:pPr>
              <a:buFont typeface="Arial" panose="020B0604020202020204" pitchFamily="34" charset="0"/>
              <a:buChar char="•"/>
            </a:pPr>
            <a:r>
              <a:rPr lang="en-US" sz="2800" dirty="0">
                <a:latin typeface="Georgia" panose="02040502050405020303" pitchFamily="18" charset="0"/>
              </a:rPr>
              <a:t>We shall be </a:t>
            </a:r>
            <a:r>
              <a:rPr lang="en-US" sz="2800">
                <a:latin typeface="Georgia" panose="02040502050405020303" pitchFamily="18" charset="0"/>
              </a:rPr>
              <a:t>using Git-Bash </a:t>
            </a:r>
            <a:r>
              <a:rPr lang="en-US" sz="2800" dirty="0">
                <a:latin typeface="Georgia" panose="02040502050405020303" pitchFamily="18" charset="0"/>
              </a:rPr>
              <a:t>for most of the time.</a:t>
            </a:r>
          </a:p>
        </p:txBody>
      </p:sp>
      <p:cxnSp>
        <p:nvCxnSpPr>
          <p:cNvPr id="6" name="Straight Connector 5">
            <a:extLst>
              <a:ext uri="{FF2B5EF4-FFF2-40B4-BE49-F238E27FC236}">
                <a16:creationId xmlns:a16="http://schemas.microsoft.com/office/drawing/2014/main" id="{D58D0F45-E650-45E6-862C-B1E155006C96}"/>
              </a:ext>
            </a:extLst>
          </p:cNvPr>
          <p:cNvCxnSpPr/>
          <p:nvPr/>
        </p:nvCxnSpPr>
        <p:spPr>
          <a:xfrm>
            <a:off x="59962" y="1469032"/>
            <a:ext cx="12072078"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559400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3309</TotalTime>
  <Words>2903</Words>
  <Application>Microsoft Office PowerPoint</Application>
  <PresentationFormat>Widescreen</PresentationFormat>
  <Paragraphs>378</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Consolas</vt:lpstr>
      <vt:lpstr>Courier New</vt:lpstr>
      <vt:lpstr>Georgia</vt:lpstr>
      <vt:lpstr>Ink Free</vt:lpstr>
      <vt:lpstr>Retrospect</vt:lpstr>
      <vt:lpstr>PowerPoint Presentation</vt:lpstr>
      <vt:lpstr>Git &amp; GitHub</vt:lpstr>
      <vt:lpstr>The Need of version control </vt:lpstr>
      <vt:lpstr>   What is Git ?</vt:lpstr>
      <vt:lpstr>PowerPoint Presentation</vt:lpstr>
      <vt:lpstr>   What is GitHub?</vt:lpstr>
      <vt:lpstr>Content of this crash course</vt:lpstr>
      <vt:lpstr>Git installation and GitHub account</vt:lpstr>
      <vt:lpstr>PowerPoint Presentation</vt:lpstr>
      <vt:lpstr>Obvious Fact</vt:lpstr>
      <vt:lpstr>The Three States</vt:lpstr>
      <vt:lpstr>PowerPoint Presentation</vt:lpstr>
      <vt:lpstr>PowerPoint Presentation</vt:lpstr>
      <vt:lpstr>Back to Git-setup</vt:lpstr>
      <vt:lpstr>PowerPoint Presentation</vt:lpstr>
      <vt:lpstr>PowerPoint Presentation</vt:lpstr>
      <vt:lpstr>PowerPoint Presentation</vt:lpstr>
      <vt:lpstr>Initializing a Repository in an Existing Directory  </vt:lpstr>
      <vt:lpstr>Cloning an existing git repository </vt:lpstr>
      <vt:lpstr>Lets add some file(s)</vt:lpstr>
      <vt:lpstr>Checking the status of your files</vt:lpstr>
      <vt:lpstr>Staging files</vt:lpstr>
      <vt:lpstr>Committing your changes</vt:lpstr>
      <vt:lpstr>Commit history - log</vt:lpstr>
      <vt:lpstr>Lets add another file and do some editing</vt:lpstr>
      <vt:lpstr>Now lets compile these .c files</vt:lpstr>
      <vt:lpstr>Ignoring unnecessary files - .gitignore</vt:lpstr>
      <vt:lpstr>PowerPoint Presentation</vt:lpstr>
      <vt:lpstr>PowerPoint Presentation</vt:lpstr>
      <vt:lpstr>PowerPoint Presentation</vt:lpstr>
      <vt:lpstr>One more thing, before commit</vt:lpstr>
      <vt:lpstr>Doing a commit</vt:lpstr>
      <vt:lpstr>git log</vt:lpstr>
      <vt:lpstr>A little information</vt:lpstr>
      <vt:lpstr>git blame</vt:lpstr>
      <vt:lpstr>Working with Remotes</vt:lpstr>
      <vt:lpstr>PowerPoint Presentation</vt:lpstr>
      <vt:lpstr>PowerPoint Presentation</vt:lpstr>
      <vt:lpstr>Uploading to remote repository</vt:lpstr>
      <vt:lpstr>Creating git remote configurations</vt:lpstr>
      <vt:lpstr>Pushing your commits to remote repository</vt:lpstr>
      <vt:lpstr>Inspecting a Remote </vt:lpstr>
      <vt:lpstr>Making changes in remote repository</vt:lpstr>
      <vt:lpstr>Pulling changes from remote repository</vt:lpstr>
      <vt:lpstr>Branching &amp; Merging</vt:lpstr>
      <vt:lpstr>Creating a branch</vt:lpstr>
      <vt:lpstr>Switching to a branch</vt:lpstr>
      <vt:lpstr>Deleting a branch</vt:lpstr>
      <vt:lpstr>Make some changes in a branch</vt:lpstr>
      <vt:lpstr>Lets commit a change in branch</vt:lpstr>
      <vt:lpstr>Performing a merge</vt:lpstr>
      <vt:lpstr>PowerPoint Presentation</vt:lpstr>
      <vt:lpstr>Pushing branch(es) to remote repository</vt:lpstr>
      <vt:lpstr>Deleting the merged branch (local repo)</vt:lpstr>
      <vt:lpstr>Deleting branch in remote repository </vt:lpstr>
      <vt:lpstr>git fetch</vt:lpstr>
      <vt:lpstr>Create another branch</vt:lpstr>
      <vt:lpstr>Merge conflict(s) and resolving it</vt:lpstr>
      <vt:lpstr>PowerPoint Presentation</vt:lpstr>
      <vt:lpstr>Reverting back: git revert</vt:lpstr>
      <vt:lpstr>Moving back to certain commit: git reset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Roshan</dc:creator>
  <cp:lastModifiedBy>Roshan</cp:lastModifiedBy>
  <cp:revision>306</cp:revision>
  <dcterms:created xsi:type="dcterms:W3CDTF">2019-12-21T14:59:00Z</dcterms:created>
  <dcterms:modified xsi:type="dcterms:W3CDTF">2020-01-09T16:00:37Z</dcterms:modified>
</cp:coreProperties>
</file>