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2" r:id="rId2"/>
    <p:sldId id="256" r:id="rId3"/>
    <p:sldId id="263" r:id="rId4"/>
    <p:sldId id="257" r:id="rId5"/>
    <p:sldId id="280" r:id="rId6"/>
    <p:sldId id="258" r:id="rId7"/>
    <p:sldId id="260" r:id="rId8"/>
    <p:sldId id="264" r:id="rId9"/>
    <p:sldId id="261"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9" r:id="rId23"/>
    <p:sldId id="278" r:id="rId24"/>
    <p:sldId id="279" r:id="rId25"/>
    <p:sldId id="281" r:id="rId26"/>
    <p:sldId id="282" r:id="rId27"/>
    <p:sldId id="283" r:id="rId28"/>
    <p:sldId id="284" r:id="rId29"/>
    <p:sldId id="285" r:id="rId30"/>
    <p:sldId id="286" r:id="rId31"/>
    <p:sldId id="287" r:id="rId32"/>
    <p:sldId id="288" r:id="rId33"/>
    <p:sldId id="290"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7E1453-C355-48E1-8D0A-3D6A70C30081}">
          <p14:sldIdLst>
            <p14:sldId id="262"/>
            <p14:sldId id="256"/>
            <p14:sldId id="263"/>
            <p14:sldId id="257"/>
            <p14:sldId id="280"/>
            <p14:sldId id="258"/>
            <p14:sldId id="260"/>
            <p14:sldId id="264"/>
            <p14:sldId id="261"/>
            <p14:sldId id="265"/>
            <p14:sldId id="266"/>
            <p14:sldId id="267"/>
            <p14:sldId id="268"/>
            <p14:sldId id="269"/>
            <p14:sldId id="270"/>
            <p14:sldId id="271"/>
            <p14:sldId id="272"/>
            <p14:sldId id="273"/>
            <p14:sldId id="274"/>
            <p14:sldId id="275"/>
            <p14:sldId id="276"/>
            <p14:sldId id="289"/>
            <p14:sldId id="278"/>
            <p14:sldId id="279"/>
            <p14:sldId id="281"/>
            <p14:sldId id="282"/>
            <p14:sldId id="283"/>
            <p14:sldId id="284"/>
            <p14:sldId id="285"/>
            <p14:sldId id="286"/>
            <p14:sldId id="287"/>
            <p14:sldId id="288"/>
            <p14:sldId id="290"/>
            <p14:sldId id="292"/>
            <p14:sldId id="293"/>
            <p14:sldId id="294"/>
            <p14:sldId id="295"/>
            <p14:sldId id="296"/>
            <p14:sldId id="297"/>
            <p14:sldId id="298"/>
            <p14:sldId id="299"/>
            <p14:sldId id="300"/>
            <p14:sldId id="301"/>
            <p14:sldId id="302"/>
            <p14:sldId id="303"/>
            <p14:sldId id="304"/>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A8B0B3-855D-4491-B631-C6E068ADA4B8}"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B287E-D7B2-4784-9D72-C9C702120E5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496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8B0B3-855D-4491-B631-C6E068ADA4B8}"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B287E-D7B2-4784-9D72-C9C702120E5E}" type="slidenum">
              <a:rPr lang="en-US" smtClean="0"/>
              <a:t>‹#›</a:t>
            </a:fld>
            <a:endParaRPr lang="en-US"/>
          </a:p>
        </p:txBody>
      </p:sp>
    </p:spTree>
    <p:extLst>
      <p:ext uri="{BB962C8B-B14F-4D97-AF65-F5344CB8AC3E}">
        <p14:creationId xmlns:p14="http://schemas.microsoft.com/office/powerpoint/2010/main" val="592337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8B0B3-855D-4491-B631-C6E068ADA4B8}"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B287E-D7B2-4784-9D72-C9C702120E5E}" type="slidenum">
              <a:rPr lang="en-US" smtClean="0"/>
              <a:t>‹#›</a:t>
            </a:fld>
            <a:endParaRPr lang="en-US"/>
          </a:p>
        </p:txBody>
      </p:sp>
    </p:spTree>
    <p:extLst>
      <p:ext uri="{BB962C8B-B14F-4D97-AF65-F5344CB8AC3E}">
        <p14:creationId xmlns:p14="http://schemas.microsoft.com/office/powerpoint/2010/main" val="366104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8B0B3-855D-4491-B631-C6E068ADA4B8}"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B287E-D7B2-4784-9D72-C9C702120E5E}" type="slidenum">
              <a:rPr lang="en-US" smtClean="0"/>
              <a:t>‹#›</a:t>
            </a:fld>
            <a:endParaRPr lang="en-US"/>
          </a:p>
        </p:txBody>
      </p:sp>
    </p:spTree>
    <p:extLst>
      <p:ext uri="{BB962C8B-B14F-4D97-AF65-F5344CB8AC3E}">
        <p14:creationId xmlns:p14="http://schemas.microsoft.com/office/powerpoint/2010/main" val="98872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A8B0B3-855D-4491-B631-C6E068ADA4B8}"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B287E-D7B2-4784-9D72-C9C702120E5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019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A8B0B3-855D-4491-B631-C6E068ADA4B8}"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B287E-D7B2-4784-9D72-C9C702120E5E}" type="slidenum">
              <a:rPr lang="en-US" smtClean="0"/>
              <a:t>‹#›</a:t>
            </a:fld>
            <a:endParaRPr lang="en-US"/>
          </a:p>
        </p:txBody>
      </p:sp>
    </p:spTree>
    <p:extLst>
      <p:ext uri="{BB962C8B-B14F-4D97-AF65-F5344CB8AC3E}">
        <p14:creationId xmlns:p14="http://schemas.microsoft.com/office/powerpoint/2010/main" val="245575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A8B0B3-855D-4491-B631-C6E068ADA4B8}" type="datetimeFigureOut">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4B287E-D7B2-4784-9D72-C9C702120E5E}" type="slidenum">
              <a:rPr lang="en-US" smtClean="0"/>
              <a:t>‹#›</a:t>
            </a:fld>
            <a:endParaRPr lang="en-US"/>
          </a:p>
        </p:txBody>
      </p:sp>
    </p:spTree>
    <p:extLst>
      <p:ext uri="{BB962C8B-B14F-4D97-AF65-F5344CB8AC3E}">
        <p14:creationId xmlns:p14="http://schemas.microsoft.com/office/powerpoint/2010/main" val="1683977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A8B0B3-855D-4491-B631-C6E068ADA4B8}" type="datetimeFigureOut">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4B287E-D7B2-4784-9D72-C9C702120E5E}" type="slidenum">
              <a:rPr lang="en-US" smtClean="0"/>
              <a:t>‹#›</a:t>
            </a:fld>
            <a:endParaRPr lang="en-US"/>
          </a:p>
        </p:txBody>
      </p:sp>
    </p:spTree>
    <p:extLst>
      <p:ext uri="{BB962C8B-B14F-4D97-AF65-F5344CB8AC3E}">
        <p14:creationId xmlns:p14="http://schemas.microsoft.com/office/powerpoint/2010/main" val="259465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AA8B0B3-855D-4491-B631-C6E068ADA4B8}" type="datetimeFigureOut">
              <a:rPr lang="en-US" smtClean="0"/>
              <a:t>1/8/2020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74B287E-D7B2-4784-9D72-C9C702120E5E}" type="slidenum">
              <a:rPr lang="en-US" smtClean="0"/>
              <a:t>‹#›</a:t>
            </a:fld>
            <a:endParaRPr lang="en-US"/>
          </a:p>
        </p:txBody>
      </p:sp>
    </p:spTree>
    <p:extLst>
      <p:ext uri="{BB962C8B-B14F-4D97-AF65-F5344CB8AC3E}">
        <p14:creationId xmlns:p14="http://schemas.microsoft.com/office/powerpoint/2010/main" val="14151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A8B0B3-855D-4491-B631-C6E068ADA4B8}" type="datetimeFigureOut">
              <a:rPr lang="en-US" smtClean="0"/>
              <a:t>1/8/2020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74B287E-D7B2-4784-9D72-C9C702120E5E}" type="slidenum">
              <a:rPr lang="en-US" smtClean="0"/>
              <a:t>‹#›</a:t>
            </a:fld>
            <a:endParaRPr lang="en-US"/>
          </a:p>
        </p:txBody>
      </p:sp>
    </p:spTree>
    <p:extLst>
      <p:ext uri="{BB962C8B-B14F-4D97-AF65-F5344CB8AC3E}">
        <p14:creationId xmlns:p14="http://schemas.microsoft.com/office/powerpoint/2010/main" val="40277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A8B0B3-855D-4491-B631-C6E068ADA4B8}"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B287E-D7B2-4784-9D72-C9C702120E5E}" type="slidenum">
              <a:rPr lang="en-US" smtClean="0"/>
              <a:t>‹#›</a:t>
            </a:fld>
            <a:endParaRPr lang="en-US"/>
          </a:p>
        </p:txBody>
      </p:sp>
    </p:spTree>
    <p:extLst>
      <p:ext uri="{BB962C8B-B14F-4D97-AF65-F5344CB8AC3E}">
        <p14:creationId xmlns:p14="http://schemas.microsoft.com/office/powerpoint/2010/main" val="2943454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AA8B0B3-855D-4491-B631-C6E068ADA4B8}" type="datetimeFigureOut">
              <a:rPr lang="en-US" smtClean="0"/>
              <a:t>1/8/2020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74B287E-D7B2-4784-9D72-C9C702120E5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69233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scm.com/about/free-and-open-source"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002172-EC86-4EAA-8825-D606D26B5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27" y="102637"/>
            <a:ext cx="10599575" cy="6167534"/>
          </a:xfrm>
          <a:prstGeom prst="rect">
            <a:avLst/>
          </a:prstGeom>
        </p:spPr>
      </p:pic>
    </p:spTree>
    <p:extLst>
      <p:ext uri="{BB962C8B-B14F-4D97-AF65-F5344CB8AC3E}">
        <p14:creationId xmlns:p14="http://schemas.microsoft.com/office/powerpoint/2010/main" val="149659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E665-606D-48A7-833D-ED75C10FADB4}"/>
              </a:ext>
            </a:extLst>
          </p:cNvPr>
          <p:cNvSpPr>
            <a:spLocks noGrp="1"/>
          </p:cNvSpPr>
          <p:nvPr>
            <p:ph type="title" idx="4294967295"/>
          </p:nvPr>
        </p:nvSpPr>
        <p:spPr>
          <a:xfrm>
            <a:off x="2813154" y="419695"/>
            <a:ext cx="6565692" cy="1049337"/>
          </a:xfrm>
        </p:spPr>
        <p:txBody>
          <a:bodyPr>
            <a:normAutofit/>
          </a:bodyPr>
          <a:lstStyle/>
          <a:p>
            <a:r>
              <a:rPr lang="en-US" dirty="0"/>
              <a:t>Obvious Fact</a:t>
            </a:r>
          </a:p>
        </p:txBody>
      </p:sp>
      <p:sp>
        <p:nvSpPr>
          <p:cNvPr id="3" name="Content Placeholder 2">
            <a:extLst>
              <a:ext uri="{FF2B5EF4-FFF2-40B4-BE49-F238E27FC236}">
                <a16:creationId xmlns:a16="http://schemas.microsoft.com/office/drawing/2014/main" id="{B66A52EC-BFB0-4F52-BFB0-9232482F5490}"/>
              </a:ext>
            </a:extLst>
          </p:cNvPr>
          <p:cNvSpPr>
            <a:spLocks noGrp="1"/>
          </p:cNvSpPr>
          <p:nvPr>
            <p:ph idx="4294967295"/>
          </p:nvPr>
        </p:nvSpPr>
        <p:spPr>
          <a:xfrm>
            <a:off x="409783" y="2230125"/>
            <a:ext cx="11617325" cy="2806569"/>
          </a:xfrm>
        </p:spPr>
        <p:txBody>
          <a:bodyPr>
            <a:normAutofit/>
          </a:bodyPr>
          <a:lstStyle/>
          <a:p>
            <a:pPr marL="0" indent="0">
              <a:buNone/>
            </a:pPr>
            <a:r>
              <a:rPr lang="en-US" sz="2800" dirty="0">
                <a:latin typeface="Georgia" panose="02040502050405020303" pitchFamily="18" charset="0"/>
              </a:rPr>
              <a:t>The version control of git is done with git, itself.</a:t>
            </a:r>
          </a:p>
        </p:txBody>
      </p:sp>
      <p:cxnSp>
        <p:nvCxnSpPr>
          <p:cNvPr id="6" name="Straight Connector 5">
            <a:extLst>
              <a:ext uri="{FF2B5EF4-FFF2-40B4-BE49-F238E27FC236}">
                <a16:creationId xmlns:a16="http://schemas.microsoft.com/office/drawing/2014/main" id="{D58D0F45-E650-45E6-862C-B1E155006C96}"/>
              </a:ext>
            </a:extLst>
          </p:cNvPr>
          <p:cNvCxnSpPr>
            <a:cxnSpLocks/>
          </p:cNvCxnSpPr>
          <p:nvPr/>
        </p:nvCxnSpPr>
        <p:spPr>
          <a:xfrm flipV="1">
            <a:off x="1296955" y="1469032"/>
            <a:ext cx="10835085" cy="7985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01675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E665-606D-48A7-833D-ED75C10FADB4}"/>
              </a:ext>
            </a:extLst>
          </p:cNvPr>
          <p:cNvSpPr>
            <a:spLocks noGrp="1"/>
          </p:cNvSpPr>
          <p:nvPr>
            <p:ph type="title" idx="4294967295"/>
          </p:nvPr>
        </p:nvSpPr>
        <p:spPr>
          <a:xfrm>
            <a:off x="3223701" y="153684"/>
            <a:ext cx="6666748" cy="532026"/>
          </a:xfrm>
        </p:spPr>
        <p:txBody>
          <a:bodyPr>
            <a:normAutofit fontScale="90000"/>
          </a:bodyPr>
          <a:lstStyle/>
          <a:p>
            <a:r>
              <a:rPr lang="en-US" dirty="0"/>
              <a:t>The Three States</a:t>
            </a:r>
          </a:p>
        </p:txBody>
      </p:sp>
      <p:cxnSp>
        <p:nvCxnSpPr>
          <p:cNvPr id="6" name="Straight Connector 5">
            <a:extLst>
              <a:ext uri="{FF2B5EF4-FFF2-40B4-BE49-F238E27FC236}">
                <a16:creationId xmlns:a16="http://schemas.microsoft.com/office/drawing/2014/main" id="{D58D0F45-E650-45E6-862C-B1E155006C96}"/>
              </a:ext>
            </a:extLst>
          </p:cNvPr>
          <p:cNvCxnSpPr/>
          <p:nvPr/>
        </p:nvCxnSpPr>
        <p:spPr>
          <a:xfrm>
            <a:off x="59961" y="685710"/>
            <a:ext cx="12072078" cy="0"/>
          </a:xfrm>
          <a:prstGeom prst="line">
            <a:avLst/>
          </a:prstGeom>
        </p:spPr>
        <p:style>
          <a:lnRef idx="2">
            <a:schemeClr val="accent2"/>
          </a:lnRef>
          <a:fillRef idx="0">
            <a:schemeClr val="accent2"/>
          </a:fillRef>
          <a:effectRef idx="1">
            <a:schemeClr val="accent2"/>
          </a:effectRef>
          <a:fontRef idx="minor">
            <a:schemeClr val="tx1"/>
          </a:fontRef>
        </p:style>
      </p:cxnSp>
      <p:pic>
        <p:nvPicPr>
          <p:cNvPr id="7" name="Picture 6">
            <a:extLst>
              <a:ext uri="{FF2B5EF4-FFF2-40B4-BE49-F238E27FC236}">
                <a16:creationId xmlns:a16="http://schemas.microsoft.com/office/drawing/2014/main" id="{EBE22C1F-D4C7-447E-B4DC-CFD5525B5F21}"/>
              </a:ext>
            </a:extLst>
          </p:cNvPr>
          <p:cNvPicPr>
            <a:picLocks noChangeAspect="1"/>
          </p:cNvPicPr>
          <p:nvPr/>
        </p:nvPicPr>
        <p:blipFill>
          <a:blip r:embed="rId2"/>
          <a:stretch>
            <a:fillRect/>
          </a:stretch>
        </p:blipFill>
        <p:spPr>
          <a:xfrm>
            <a:off x="1744603" y="989056"/>
            <a:ext cx="8702794" cy="5085174"/>
          </a:xfrm>
          <a:prstGeom prst="rect">
            <a:avLst/>
          </a:prstGeom>
        </p:spPr>
      </p:pic>
    </p:spTree>
    <p:extLst>
      <p:ext uri="{BB962C8B-B14F-4D97-AF65-F5344CB8AC3E}">
        <p14:creationId xmlns:p14="http://schemas.microsoft.com/office/powerpoint/2010/main" val="1656172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11D342-485F-4DC0-8028-B40FEC8C8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988" y="443154"/>
            <a:ext cx="10403632" cy="5808356"/>
          </a:xfrm>
          <a:prstGeom prst="rect">
            <a:avLst/>
          </a:prstGeom>
        </p:spPr>
      </p:pic>
    </p:spTree>
    <p:extLst>
      <p:ext uri="{BB962C8B-B14F-4D97-AF65-F5344CB8AC3E}">
        <p14:creationId xmlns:p14="http://schemas.microsoft.com/office/powerpoint/2010/main" val="120965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CDF237-97F1-46D5-92E5-92209091826E}"/>
              </a:ext>
            </a:extLst>
          </p:cNvPr>
          <p:cNvPicPr>
            <a:picLocks noChangeAspect="1"/>
          </p:cNvPicPr>
          <p:nvPr/>
        </p:nvPicPr>
        <p:blipFill>
          <a:blip r:embed="rId2"/>
          <a:stretch>
            <a:fillRect/>
          </a:stretch>
        </p:blipFill>
        <p:spPr>
          <a:xfrm>
            <a:off x="606491" y="2211355"/>
            <a:ext cx="10935476" cy="2799184"/>
          </a:xfrm>
          <a:prstGeom prst="rect">
            <a:avLst/>
          </a:prstGeom>
        </p:spPr>
      </p:pic>
    </p:spTree>
    <p:extLst>
      <p:ext uri="{BB962C8B-B14F-4D97-AF65-F5344CB8AC3E}">
        <p14:creationId xmlns:p14="http://schemas.microsoft.com/office/powerpoint/2010/main" val="381250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E665-606D-48A7-833D-ED75C10FADB4}"/>
              </a:ext>
            </a:extLst>
          </p:cNvPr>
          <p:cNvSpPr>
            <a:spLocks noGrp="1"/>
          </p:cNvSpPr>
          <p:nvPr>
            <p:ph type="title" idx="4294967295"/>
          </p:nvPr>
        </p:nvSpPr>
        <p:spPr>
          <a:xfrm>
            <a:off x="3223701" y="153684"/>
            <a:ext cx="6666748" cy="532026"/>
          </a:xfrm>
        </p:spPr>
        <p:txBody>
          <a:bodyPr>
            <a:normAutofit fontScale="90000"/>
          </a:bodyPr>
          <a:lstStyle/>
          <a:p>
            <a:r>
              <a:rPr lang="en-US" dirty="0"/>
              <a:t>Back to Git-setup</a:t>
            </a:r>
          </a:p>
        </p:txBody>
      </p:sp>
      <p:cxnSp>
        <p:nvCxnSpPr>
          <p:cNvPr id="6" name="Straight Connector 5">
            <a:extLst>
              <a:ext uri="{FF2B5EF4-FFF2-40B4-BE49-F238E27FC236}">
                <a16:creationId xmlns:a16="http://schemas.microsoft.com/office/drawing/2014/main" id="{D58D0F45-E650-45E6-862C-B1E155006C96}"/>
              </a:ext>
            </a:extLst>
          </p:cNvPr>
          <p:cNvCxnSpPr/>
          <p:nvPr/>
        </p:nvCxnSpPr>
        <p:spPr>
          <a:xfrm>
            <a:off x="59961" y="685710"/>
            <a:ext cx="12072078" cy="0"/>
          </a:xfrm>
          <a:prstGeom prst="line">
            <a:avLst/>
          </a:prstGeom>
        </p:spPr>
        <p:style>
          <a:lnRef idx="2">
            <a:schemeClr val="accent2"/>
          </a:lnRef>
          <a:fillRef idx="0">
            <a:schemeClr val="accent2"/>
          </a:fillRef>
          <a:effectRef idx="1">
            <a:schemeClr val="accent2"/>
          </a:effectRef>
          <a:fontRef idx="minor">
            <a:schemeClr val="tx1"/>
          </a:fontRef>
        </p:style>
      </p:cxnSp>
      <p:pic>
        <p:nvPicPr>
          <p:cNvPr id="4" name="Picture 3">
            <a:extLst>
              <a:ext uri="{FF2B5EF4-FFF2-40B4-BE49-F238E27FC236}">
                <a16:creationId xmlns:a16="http://schemas.microsoft.com/office/drawing/2014/main" id="{2C35E962-B70A-4B6C-9A52-6AFF505EC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982" y="1049336"/>
            <a:ext cx="9196544" cy="4759328"/>
          </a:xfrm>
          <a:prstGeom prst="rect">
            <a:avLst/>
          </a:prstGeom>
        </p:spPr>
      </p:pic>
    </p:spTree>
    <p:extLst>
      <p:ext uri="{BB962C8B-B14F-4D97-AF65-F5344CB8AC3E}">
        <p14:creationId xmlns:p14="http://schemas.microsoft.com/office/powerpoint/2010/main" val="2791033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AE6E84-6031-436B-89C2-D47E548DCFBC}"/>
              </a:ext>
            </a:extLst>
          </p:cNvPr>
          <p:cNvPicPr>
            <a:picLocks noChangeAspect="1"/>
          </p:cNvPicPr>
          <p:nvPr/>
        </p:nvPicPr>
        <p:blipFill>
          <a:blip r:embed="rId2"/>
          <a:stretch>
            <a:fillRect/>
          </a:stretch>
        </p:blipFill>
        <p:spPr>
          <a:xfrm>
            <a:off x="1352662" y="428125"/>
            <a:ext cx="8161727" cy="1653683"/>
          </a:xfrm>
          <a:prstGeom prst="rect">
            <a:avLst/>
          </a:prstGeom>
        </p:spPr>
      </p:pic>
      <p:pic>
        <p:nvPicPr>
          <p:cNvPr id="3" name="Picture 2">
            <a:extLst>
              <a:ext uri="{FF2B5EF4-FFF2-40B4-BE49-F238E27FC236}">
                <a16:creationId xmlns:a16="http://schemas.microsoft.com/office/drawing/2014/main" id="{37A73F20-6BC3-42FE-BBDF-067E0DEBE617}"/>
              </a:ext>
            </a:extLst>
          </p:cNvPr>
          <p:cNvPicPr>
            <a:picLocks noChangeAspect="1"/>
          </p:cNvPicPr>
          <p:nvPr/>
        </p:nvPicPr>
        <p:blipFill>
          <a:blip r:embed="rId3"/>
          <a:stretch>
            <a:fillRect/>
          </a:stretch>
        </p:blipFill>
        <p:spPr>
          <a:xfrm>
            <a:off x="1352662" y="2971760"/>
            <a:ext cx="8161727" cy="914479"/>
          </a:xfrm>
          <a:prstGeom prst="rect">
            <a:avLst/>
          </a:prstGeom>
        </p:spPr>
      </p:pic>
    </p:spTree>
    <p:extLst>
      <p:ext uri="{BB962C8B-B14F-4D97-AF65-F5344CB8AC3E}">
        <p14:creationId xmlns:p14="http://schemas.microsoft.com/office/powerpoint/2010/main" val="4214774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F311A3-19FF-44F0-A35C-55097B71E88C}"/>
              </a:ext>
            </a:extLst>
          </p:cNvPr>
          <p:cNvPicPr>
            <a:picLocks noChangeAspect="1"/>
          </p:cNvPicPr>
          <p:nvPr/>
        </p:nvPicPr>
        <p:blipFill>
          <a:blip r:embed="rId2"/>
          <a:stretch>
            <a:fillRect/>
          </a:stretch>
        </p:blipFill>
        <p:spPr>
          <a:xfrm>
            <a:off x="752823" y="430802"/>
            <a:ext cx="10537064" cy="4494167"/>
          </a:xfrm>
          <a:prstGeom prst="rect">
            <a:avLst/>
          </a:prstGeom>
        </p:spPr>
      </p:pic>
      <p:sp>
        <p:nvSpPr>
          <p:cNvPr id="11" name="Rectangle 10">
            <a:extLst>
              <a:ext uri="{FF2B5EF4-FFF2-40B4-BE49-F238E27FC236}">
                <a16:creationId xmlns:a16="http://schemas.microsoft.com/office/drawing/2014/main" id="{748B0C44-751E-4DB6-BAA3-1EEDCBE8FC29}"/>
              </a:ext>
            </a:extLst>
          </p:cNvPr>
          <p:cNvSpPr/>
          <p:nvPr/>
        </p:nvSpPr>
        <p:spPr>
          <a:xfrm>
            <a:off x="2780522" y="2332652"/>
            <a:ext cx="746449" cy="3359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Connector: Curved 13">
            <a:extLst>
              <a:ext uri="{FF2B5EF4-FFF2-40B4-BE49-F238E27FC236}">
                <a16:creationId xmlns:a16="http://schemas.microsoft.com/office/drawing/2014/main" id="{83D84012-A474-483F-8046-6B188B8EA6B7}"/>
              </a:ext>
            </a:extLst>
          </p:cNvPr>
          <p:cNvCxnSpPr/>
          <p:nvPr/>
        </p:nvCxnSpPr>
        <p:spPr>
          <a:xfrm>
            <a:off x="3722914" y="2416629"/>
            <a:ext cx="3461657" cy="522514"/>
          </a:xfrm>
          <a:prstGeom prst="curvedConnector3">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3EF8F356-3805-4459-A716-D148784A2551}"/>
              </a:ext>
            </a:extLst>
          </p:cNvPr>
          <p:cNvSpPr txBox="1"/>
          <p:nvPr/>
        </p:nvSpPr>
        <p:spPr>
          <a:xfrm>
            <a:off x="7184571" y="2754477"/>
            <a:ext cx="1704313" cy="369332"/>
          </a:xfrm>
          <a:prstGeom prst="rect">
            <a:avLst/>
          </a:prstGeom>
          <a:noFill/>
        </p:spPr>
        <p:txBody>
          <a:bodyPr wrap="none" rtlCol="0">
            <a:spAutoFit/>
          </a:bodyPr>
          <a:lstStyle/>
          <a:p>
            <a:r>
              <a:rPr lang="en-US" i="1" dirty="0">
                <a:latin typeface="Consolas" panose="020B0609020204030204" pitchFamily="49" charset="0"/>
              </a:rPr>
              <a:t>Command-name</a:t>
            </a:r>
          </a:p>
        </p:txBody>
      </p:sp>
      <p:sp>
        <p:nvSpPr>
          <p:cNvPr id="16" name="Rectangle 15">
            <a:extLst>
              <a:ext uri="{FF2B5EF4-FFF2-40B4-BE49-F238E27FC236}">
                <a16:creationId xmlns:a16="http://schemas.microsoft.com/office/drawing/2014/main" id="{45AD743B-CD5E-4C0F-A768-7439F67CF54C}"/>
              </a:ext>
            </a:extLst>
          </p:cNvPr>
          <p:cNvSpPr/>
          <p:nvPr/>
        </p:nvSpPr>
        <p:spPr>
          <a:xfrm>
            <a:off x="7239372" y="2756423"/>
            <a:ext cx="1671954" cy="3732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8786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3E6F4-C452-4694-A94C-3DBC8B70FB1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AF7F850-B3A8-4492-8513-E6CE8FF8DEC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44C2F9C6-C9E4-42F9-A764-AEDC3292CE1B}"/>
              </a:ext>
            </a:extLst>
          </p:cNvPr>
          <p:cNvPicPr>
            <a:picLocks noChangeAspect="1"/>
          </p:cNvPicPr>
          <p:nvPr/>
        </p:nvPicPr>
        <p:blipFill>
          <a:blip r:embed="rId2"/>
          <a:stretch>
            <a:fillRect/>
          </a:stretch>
        </p:blipFill>
        <p:spPr>
          <a:xfrm>
            <a:off x="1348941" y="1237210"/>
            <a:ext cx="9903777" cy="3138847"/>
          </a:xfrm>
          <a:prstGeom prst="rect">
            <a:avLst/>
          </a:prstGeom>
        </p:spPr>
      </p:pic>
    </p:spTree>
    <p:extLst>
      <p:ext uri="{BB962C8B-B14F-4D97-AF65-F5344CB8AC3E}">
        <p14:creationId xmlns:p14="http://schemas.microsoft.com/office/powerpoint/2010/main" val="2778976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A303-F882-416F-9C2A-EC8F4B19056C}"/>
              </a:ext>
            </a:extLst>
          </p:cNvPr>
          <p:cNvSpPr>
            <a:spLocks noGrp="1"/>
          </p:cNvSpPr>
          <p:nvPr>
            <p:ph type="title"/>
          </p:nvPr>
        </p:nvSpPr>
        <p:spPr>
          <a:xfrm>
            <a:off x="1322948" y="966495"/>
            <a:ext cx="9860536" cy="1049235"/>
          </a:xfrm>
        </p:spPr>
        <p:txBody>
          <a:bodyPr>
            <a:normAutofit fontScale="90000"/>
          </a:bodyPr>
          <a:lstStyle/>
          <a:p>
            <a:r>
              <a:rPr lang="en-US" b="1" dirty="0"/>
              <a:t>Initializing a Repository in an Existing Directory</a:t>
            </a:r>
            <a:r>
              <a:rPr lang="en-US" dirty="0"/>
              <a:t> </a:t>
            </a:r>
            <a:br>
              <a:rPr lang="en-US" dirty="0"/>
            </a:br>
            <a:endParaRPr lang="en-US" dirty="0"/>
          </a:p>
        </p:txBody>
      </p:sp>
      <p:sp>
        <p:nvSpPr>
          <p:cNvPr id="3" name="Content Placeholder 2">
            <a:extLst>
              <a:ext uri="{FF2B5EF4-FFF2-40B4-BE49-F238E27FC236}">
                <a16:creationId xmlns:a16="http://schemas.microsoft.com/office/drawing/2014/main" id="{7B7444DA-FBF9-4398-B26D-925146935629}"/>
              </a:ext>
            </a:extLst>
          </p:cNvPr>
          <p:cNvSpPr>
            <a:spLocks noGrp="1"/>
          </p:cNvSpPr>
          <p:nvPr>
            <p:ph idx="1"/>
          </p:nvPr>
        </p:nvSpPr>
        <p:spPr/>
        <p:txBody>
          <a:bodyPr>
            <a:normAutofit fontScale="92500" lnSpcReduction="10000"/>
          </a:bodyPr>
          <a:lstStyle/>
          <a:p>
            <a:r>
              <a:rPr lang="en-US" dirty="0"/>
              <a:t>We have a folder, say ‘</a:t>
            </a:r>
            <a:r>
              <a:rPr lang="en-US" dirty="0" err="1"/>
              <a:t>xyz</a:t>
            </a:r>
            <a:r>
              <a:rPr lang="en-US" dirty="0"/>
              <a:t>’</a:t>
            </a:r>
          </a:p>
          <a:p>
            <a:r>
              <a:rPr lang="en-US" dirty="0"/>
              <a:t>We open git-bash from that folder</a:t>
            </a:r>
          </a:p>
          <a:p>
            <a:r>
              <a:rPr lang="en-US" dirty="0"/>
              <a:t>And type:</a:t>
            </a:r>
          </a:p>
          <a:p>
            <a:r>
              <a:rPr lang="en-US" dirty="0">
                <a:solidFill>
                  <a:srgbClr val="0070C0"/>
                </a:solidFill>
                <a:latin typeface="Consolas" panose="020B0609020204030204" pitchFamily="49" charset="0"/>
              </a:rPr>
              <a:t>git </a:t>
            </a:r>
            <a:r>
              <a:rPr lang="en-US" dirty="0" err="1">
                <a:solidFill>
                  <a:srgbClr val="0070C0"/>
                </a:solidFill>
                <a:latin typeface="Consolas" panose="020B0609020204030204" pitchFamily="49" charset="0"/>
              </a:rPr>
              <a:t>init</a:t>
            </a:r>
            <a:endParaRPr lang="en-US" dirty="0">
              <a:solidFill>
                <a:srgbClr val="0070C0"/>
              </a:solidFill>
              <a:latin typeface="Consolas" panose="020B0609020204030204" pitchFamily="49" charset="0"/>
            </a:endParaRPr>
          </a:p>
          <a:p>
            <a:endParaRPr lang="en-US" dirty="0">
              <a:solidFill>
                <a:srgbClr val="0070C0"/>
              </a:solidFill>
              <a:latin typeface="Consolas" panose="020B0609020204030204" pitchFamily="49" charset="0"/>
            </a:endParaRPr>
          </a:p>
          <a:p>
            <a:endParaRPr lang="en-US" dirty="0">
              <a:solidFill>
                <a:srgbClr val="0070C0"/>
              </a:solidFill>
              <a:latin typeface="Consolas" panose="020B0609020204030204" pitchFamily="49" charset="0"/>
            </a:endParaRPr>
          </a:p>
          <a:p>
            <a:endParaRPr lang="en-US" dirty="0">
              <a:solidFill>
                <a:srgbClr val="0070C0"/>
              </a:solidFill>
              <a:latin typeface="Consolas" panose="020B0609020204030204" pitchFamily="49" charset="0"/>
            </a:endParaRPr>
          </a:p>
          <a:p>
            <a:endParaRPr lang="en-US" dirty="0">
              <a:solidFill>
                <a:srgbClr val="0070C0"/>
              </a:solidFill>
              <a:latin typeface="Consolas" panose="020B0609020204030204" pitchFamily="49" charset="0"/>
            </a:endParaRPr>
          </a:p>
          <a:p>
            <a:pPr marL="0" indent="0">
              <a:buNone/>
            </a:pPr>
            <a:r>
              <a:rPr lang="en-US" dirty="0"/>
              <a:t>This creates a new subdirectory named .git that contains all of your necessary repository files — a</a:t>
            </a:r>
            <a:br>
              <a:rPr lang="en-US" dirty="0"/>
            </a:br>
            <a:r>
              <a:rPr lang="en-US" dirty="0"/>
              <a:t>Git repository skeleton. At this point, nothing in your project is tracked yet. </a:t>
            </a:r>
            <a:endParaRPr lang="en-US" dirty="0">
              <a:solidFill>
                <a:srgbClr val="0070C0"/>
              </a:solidFill>
              <a:latin typeface="Consolas" panose="020B0609020204030204" pitchFamily="49" charset="0"/>
            </a:endParaRPr>
          </a:p>
        </p:txBody>
      </p:sp>
      <p:sp>
        <p:nvSpPr>
          <p:cNvPr id="4" name="Rectangle: Diagonal Corners Rounded 3">
            <a:extLst>
              <a:ext uri="{FF2B5EF4-FFF2-40B4-BE49-F238E27FC236}">
                <a16:creationId xmlns:a16="http://schemas.microsoft.com/office/drawing/2014/main" id="{446845E9-57EF-4AD7-A4DF-61D92D470039}"/>
              </a:ext>
            </a:extLst>
          </p:cNvPr>
          <p:cNvSpPr/>
          <p:nvPr/>
        </p:nvSpPr>
        <p:spPr>
          <a:xfrm>
            <a:off x="1045651" y="2989921"/>
            <a:ext cx="1561944" cy="481065"/>
          </a:xfrm>
          <a:prstGeom prst="round2DiagRect">
            <a:avLst>
              <a:gd name="adj1" fmla="val 16667"/>
              <a:gd name="adj2" fmla="val 0"/>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0319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A303-F882-416F-9C2A-EC8F4B19056C}"/>
              </a:ext>
            </a:extLst>
          </p:cNvPr>
          <p:cNvSpPr>
            <a:spLocks noGrp="1"/>
          </p:cNvSpPr>
          <p:nvPr>
            <p:ph type="title"/>
          </p:nvPr>
        </p:nvSpPr>
        <p:spPr>
          <a:xfrm>
            <a:off x="1451579" y="1301427"/>
            <a:ext cx="9860536" cy="1049235"/>
          </a:xfrm>
        </p:spPr>
        <p:txBody>
          <a:bodyPr>
            <a:normAutofit fontScale="90000"/>
          </a:bodyPr>
          <a:lstStyle/>
          <a:p>
            <a:r>
              <a:rPr lang="en-US" b="1" dirty="0"/>
              <a:t>Cloning an existing git repository</a:t>
            </a:r>
            <a:br>
              <a:rPr lang="en-US" dirty="0"/>
            </a:br>
            <a:endParaRPr lang="en-US" dirty="0"/>
          </a:p>
        </p:txBody>
      </p:sp>
      <p:sp>
        <p:nvSpPr>
          <p:cNvPr id="3" name="Content Placeholder 2">
            <a:extLst>
              <a:ext uri="{FF2B5EF4-FFF2-40B4-BE49-F238E27FC236}">
                <a16:creationId xmlns:a16="http://schemas.microsoft.com/office/drawing/2014/main" id="{7B7444DA-FBF9-4398-B26D-925146935629}"/>
              </a:ext>
            </a:extLst>
          </p:cNvPr>
          <p:cNvSpPr>
            <a:spLocks noGrp="1"/>
          </p:cNvSpPr>
          <p:nvPr>
            <p:ph idx="1"/>
          </p:nvPr>
        </p:nvSpPr>
        <p:spPr/>
        <p:txBody>
          <a:bodyPr>
            <a:normAutofit/>
          </a:bodyPr>
          <a:lstStyle/>
          <a:p>
            <a:pPr marL="0" indent="0">
              <a:buNone/>
            </a:pPr>
            <a:r>
              <a:rPr lang="en-US" dirty="0"/>
              <a:t>In such case, we take an example of cloning an existing repository from GitHub</a:t>
            </a:r>
          </a:p>
          <a:p>
            <a:pPr marL="0" indent="0">
              <a:buNone/>
            </a:pPr>
            <a:r>
              <a:rPr lang="en-US" dirty="0"/>
              <a:t>We use the command </a:t>
            </a:r>
            <a:r>
              <a:rPr lang="en-US" i="1" dirty="0">
                <a:latin typeface="Consolas" panose="020B0609020204030204" pitchFamily="49" charset="0"/>
              </a:rPr>
              <a:t>‘git  clone’ </a:t>
            </a:r>
            <a:r>
              <a:rPr lang="en-US" dirty="0"/>
              <a:t>in such cases.</a:t>
            </a:r>
          </a:p>
          <a:p>
            <a:pPr marL="0" indent="0">
              <a:buNone/>
            </a:pPr>
            <a:r>
              <a:rPr lang="en-US" dirty="0"/>
              <a:t>For example:</a:t>
            </a:r>
          </a:p>
          <a:p>
            <a:r>
              <a:rPr lang="en-US" dirty="0">
                <a:solidFill>
                  <a:srgbClr val="0070C0"/>
                </a:solidFill>
                <a:latin typeface="Consolas" panose="020B0609020204030204" pitchFamily="49" charset="0"/>
              </a:rPr>
              <a:t>git clone &lt;</a:t>
            </a:r>
            <a:r>
              <a:rPr lang="en-US" dirty="0" err="1">
                <a:solidFill>
                  <a:srgbClr val="0070C0"/>
                </a:solidFill>
                <a:latin typeface="Consolas" panose="020B0609020204030204" pitchFamily="49" charset="0"/>
              </a:rPr>
              <a:t>url</a:t>
            </a:r>
            <a:r>
              <a:rPr lang="en-US" dirty="0">
                <a:solidFill>
                  <a:srgbClr val="0070C0"/>
                </a:solidFill>
                <a:latin typeface="Consolas" panose="020B0609020204030204" pitchFamily="49" charset="0"/>
              </a:rPr>
              <a:t>&gt; </a:t>
            </a:r>
            <a:br>
              <a:rPr lang="en-US" dirty="0"/>
            </a:br>
            <a:endParaRPr lang="en-US" dirty="0"/>
          </a:p>
          <a:p>
            <a:endParaRPr lang="en-US" i="1" dirty="0">
              <a:latin typeface="Consolas" panose="020B0609020204030204" pitchFamily="49" charset="0"/>
            </a:endParaRPr>
          </a:p>
          <a:p>
            <a:endParaRPr lang="en-US" i="1" dirty="0">
              <a:latin typeface="Consolas" panose="020B0609020204030204" pitchFamily="49" charset="0"/>
            </a:endParaRPr>
          </a:p>
          <a:p>
            <a:pPr marL="0" indent="0">
              <a:buNone/>
            </a:pPr>
            <a:r>
              <a:rPr lang="en-US" sz="1700" dirty="0">
                <a:latin typeface="Calibri" panose="020F0502020204030204" pitchFamily="34" charset="0"/>
                <a:cs typeface="Calibri" panose="020F0502020204030204" pitchFamily="34" charset="0"/>
              </a:rPr>
              <a:t>We will be using https</a:t>
            </a:r>
          </a:p>
        </p:txBody>
      </p:sp>
      <p:sp>
        <p:nvSpPr>
          <p:cNvPr id="4" name="Rectangle: Diagonal Corners Rounded 3">
            <a:extLst>
              <a:ext uri="{FF2B5EF4-FFF2-40B4-BE49-F238E27FC236}">
                <a16:creationId xmlns:a16="http://schemas.microsoft.com/office/drawing/2014/main" id="{446845E9-57EF-4AD7-A4DF-61D92D470039}"/>
              </a:ext>
            </a:extLst>
          </p:cNvPr>
          <p:cNvSpPr/>
          <p:nvPr/>
        </p:nvSpPr>
        <p:spPr>
          <a:xfrm>
            <a:off x="1097280" y="3160581"/>
            <a:ext cx="2313991" cy="438539"/>
          </a:xfrm>
          <a:prstGeom prst="round2DiagRect">
            <a:avLst>
              <a:gd name="adj1" fmla="val 16667"/>
              <a:gd name="adj2" fmla="val 0"/>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2AA4A17-F1F0-4E4C-A987-4D6ECB27ADBF}"/>
              </a:ext>
            </a:extLst>
          </p:cNvPr>
          <p:cNvPicPr>
            <a:picLocks noChangeAspect="1"/>
          </p:cNvPicPr>
          <p:nvPr/>
        </p:nvPicPr>
        <p:blipFill rotWithShape="1">
          <a:blip r:embed="rId2"/>
          <a:srcRect l="1978"/>
          <a:stretch/>
        </p:blipFill>
        <p:spPr>
          <a:xfrm>
            <a:off x="6962083" y="3330702"/>
            <a:ext cx="5085408" cy="2426286"/>
          </a:xfrm>
          <a:prstGeom prst="rect">
            <a:avLst/>
          </a:prstGeom>
        </p:spPr>
      </p:pic>
      <p:cxnSp>
        <p:nvCxnSpPr>
          <p:cNvPr id="7" name="Connector: Curved 6">
            <a:extLst>
              <a:ext uri="{FF2B5EF4-FFF2-40B4-BE49-F238E27FC236}">
                <a16:creationId xmlns:a16="http://schemas.microsoft.com/office/drawing/2014/main" id="{E85B0664-7140-446C-8C9D-ECC5470720ED}"/>
              </a:ext>
            </a:extLst>
          </p:cNvPr>
          <p:cNvCxnSpPr>
            <a:cxnSpLocks/>
          </p:cNvCxnSpPr>
          <p:nvPr/>
        </p:nvCxnSpPr>
        <p:spPr>
          <a:xfrm>
            <a:off x="3411271" y="3424335"/>
            <a:ext cx="4320073" cy="1329613"/>
          </a:xfrm>
          <a:prstGeom prst="curvedConnector3">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30882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shadeToTitle="1">
        <a:blipFill>
          <a:blip r:embed="rId2">
            <a:extLst>
              <a:ext uri="{BEBA8EAE-BF5A-486C-A8C5-ECC9F3942E4B}">
                <a14:imgProps xmlns:a14="http://schemas.microsoft.com/office/drawing/2010/main">
                  <a14:imgLayer r:embed="rId3">
                    <a14:imgEffect>
                      <a14:artisticLineDrawing trans="39000" pencilSize="39"/>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3754F-592B-4007-A093-87AFEE384493}"/>
              </a:ext>
            </a:extLst>
          </p:cNvPr>
          <p:cNvSpPr>
            <a:spLocks noGrp="1"/>
          </p:cNvSpPr>
          <p:nvPr>
            <p:ph type="ctrTitle"/>
          </p:nvPr>
        </p:nvSpPr>
        <p:spPr/>
        <p:txBody>
          <a:bodyPr/>
          <a:lstStyle/>
          <a:p>
            <a:r>
              <a:rPr lang="en-US" dirty="0"/>
              <a:t>Git &amp; GitHub</a:t>
            </a:r>
          </a:p>
        </p:txBody>
      </p:sp>
      <p:sp>
        <p:nvSpPr>
          <p:cNvPr id="3" name="Subtitle 2">
            <a:extLst>
              <a:ext uri="{FF2B5EF4-FFF2-40B4-BE49-F238E27FC236}">
                <a16:creationId xmlns:a16="http://schemas.microsoft.com/office/drawing/2014/main" id="{6C45832A-8D76-4C82-96C2-A7E2CCF57257}"/>
              </a:ext>
            </a:extLst>
          </p:cNvPr>
          <p:cNvSpPr>
            <a:spLocks noGrp="1"/>
          </p:cNvSpPr>
          <p:nvPr>
            <p:ph type="subTitle" idx="1"/>
          </p:nvPr>
        </p:nvSpPr>
        <p:spPr/>
        <p:txBody>
          <a:bodyPr>
            <a:normAutofit/>
          </a:bodyPr>
          <a:lstStyle/>
          <a:p>
            <a:r>
              <a:rPr lang="en-US" sz="3200" dirty="0"/>
              <a:t>Crash Course</a:t>
            </a:r>
          </a:p>
        </p:txBody>
      </p:sp>
      <p:sp>
        <p:nvSpPr>
          <p:cNvPr id="4" name="TextBox 3">
            <a:extLst>
              <a:ext uri="{FF2B5EF4-FFF2-40B4-BE49-F238E27FC236}">
                <a16:creationId xmlns:a16="http://schemas.microsoft.com/office/drawing/2014/main" id="{CFDE9C1F-729C-42B1-890E-7A477681D982}"/>
              </a:ext>
            </a:extLst>
          </p:cNvPr>
          <p:cNvSpPr txBox="1"/>
          <p:nvPr/>
        </p:nvSpPr>
        <p:spPr>
          <a:xfrm>
            <a:off x="8084286" y="5732667"/>
            <a:ext cx="4576997" cy="707886"/>
          </a:xfrm>
          <a:prstGeom prst="rect">
            <a:avLst/>
          </a:prstGeom>
          <a:noFill/>
        </p:spPr>
        <p:txBody>
          <a:bodyPr wrap="square" rtlCol="0">
            <a:spAutoFit/>
          </a:bodyPr>
          <a:lstStyle/>
          <a:p>
            <a:r>
              <a:rPr lang="en-US" sz="2000" dirty="0"/>
              <a:t>Course Head: Roshan </a:t>
            </a:r>
            <a:r>
              <a:rPr lang="en-US" sz="2000" dirty="0" err="1"/>
              <a:t>Lamichhane</a:t>
            </a:r>
            <a:endParaRPr lang="en-US" sz="2000" dirty="0"/>
          </a:p>
          <a:p>
            <a:r>
              <a:rPr lang="en-US" sz="2000" dirty="0"/>
              <a:t>Course Conducted by: Tech Club, PU</a:t>
            </a:r>
          </a:p>
        </p:txBody>
      </p:sp>
    </p:spTree>
    <p:extLst>
      <p:ext uri="{BB962C8B-B14F-4D97-AF65-F5344CB8AC3E}">
        <p14:creationId xmlns:p14="http://schemas.microsoft.com/office/powerpoint/2010/main" val="2255910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6D500-813A-4133-B077-3562B9D52A7A}"/>
              </a:ext>
            </a:extLst>
          </p:cNvPr>
          <p:cNvSpPr>
            <a:spLocks noGrp="1"/>
          </p:cNvSpPr>
          <p:nvPr>
            <p:ph type="title"/>
          </p:nvPr>
        </p:nvSpPr>
        <p:spPr>
          <a:xfrm>
            <a:off x="1451579" y="1261720"/>
            <a:ext cx="9603275" cy="587136"/>
          </a:xfrm>
        </p:spPr>
        <p:txBody>
          <a:bodyPr>
            <a:normAutofit fontScale="90000"/>
          </a:bodyPr>
          <a:lstStyle/>
          <a:p>
            <a:r>
              <a:rPr lang="en-US" dirty="0"/>
              <a:t>Lets add some file(s)</a:t>
            </a:r>
          </a:p>
        </p:txBody>
      </p:sp>
      <p:sp>
        <p:nvSpPr>
          <p:cNvPr id="3" name="Content Placeholder 2">
            <a:extLst>
              <a:ext uri="{FF2B5EF4-FFF2-40B4-BE49-F238E27FC236}">
                <a16:creationId xmlns:a16="http://schemas.microsoft.com/office/drawing/2014/main" id="{29CBBE66-4ED0-4B54-BB46-3C5B0315F59F}"/>
              </a:ext>
            </a:extLst>
          </p:cNvPr>
          <p:cNvSpPr>
            <a:spLocks noGrp="1"/>
          </p:cNvSpPr>
          <p:nvPr>
            <p:ph idx="1"/>
          </p:nvPr>
        </p:nvSpPr>
        <p:spPr>
          <a:xfrm>
            <a:off x="789370" y="1848856"/>
            <a:ext cx="10058400" cy="4023360"/>
          </a:xfrm>
        </p:spPr>
        <p:txBody>
          <a:bodyPr/>
          <a:lstStyle/>
          <a:p>
            <a:r>
              <a:rPr lang="en-US" dirty="0"/>
              <a:t>Create a file named ‘</a:t>
            </a:r>
            <a:r>
              <a:rPr lang="en-US" dirty="0" err="1"/>
              <a:t>main.c</a:t>
            </a:r>
            <a:r>
              <a:rPr lang="en-US" dirty="0"/>
              <a:t>’ and write some code to it.</a:t>
            </a:r>
          </a:p>
        </p:txBody>
      </p:sp>
    </p:spTree>
    <p:extLst>
      <p:ext uri="{BB962C8B-B14F-4D97-AF65-F5344CB8AC3E}">
        <p14:creationId xmlns:p14="http://schemas.microsoft.com/office/powerpoint/2010/main" val="2741199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0D88-4D03-4089-8B61-708CBCE0C9A6}"/>
              </a:ext>
            </a:extLst>
          </p:cNvPr>
          <p:cNvSpPr>
            <a:spLocks noGrp="1"/>
          </p:cNvSpPr>
          <p:nvPr>
            <p:ph type="title"/>
          </p:nvPr>
        </p:nvSpPr>
        <p:spPr>
          <a:xfrm>
            <a:off x="1386264" y="1215066"/>
            <a:ext cx="9603275" cy="604403"/>
          </a:xfrm>
        </p:spPr>
        <p:txBody>
          <a:bodyPr>
            <a:normAutofit fontScale="90000"/>
          </a:bodyPr>
          <a:lstStyle/>
          <a:p>
            <a:r>
              <a:rPr lang="en-US" dirty="0"/>
              <a:t>Checking the status of your files</a:t>
            </a:r>
          </a:p>
        </p:txBody>
      </p:sp>
      <p:sp>
        <p:nvSpPr>
          <p:cNvPr id="3" name="Content Placeholder 2">
            <a:extLst>
              <a:ext uri="{FF2B5EF4-FFF2-40B4-BE49-F238E27FC236}">
                <a16:creationId xmlns:a16="http://schemas.microsoft.com/office/drawing/2014/main" id="{2FC49F8E-EAED-4F44-ACED-A4D04FBD0FFD}"/>
              </a:ext>
            </a:extLst>
          </p:cNvPr>
          <p:cNvSpPr>
            <a:spLocks noGrp="1"/>
          </p:cNvSpPr>
          <p:nvPr>
            <p:ph idx="1"/>
          </p:nvPr>
        </p:nvSpPr>
        <p:spPr/>
        <p:txBody>
          <a:bodyPr/>
          <a:lstStyle/>
          <a:p>
            <a:r>
              <a:rPr lang="en-US" dirty="0"/>
              <a:t>The main tool you use to determine which files are in which state is the </a:t>
            </a:r>
            <a:r>
              <a:rPr lang="en-US" i="1" dirty="0">
                <a:latin typeface="Consolas" panose="020B0609020204030204" pitchFamily="49" charset="0"/>
              </a:rPr>
              <a:t>‘git status’ </a:t>
            </a:r>
            <a:r>
              <a:rPr lang="en-US" dirty="0"/>
              <a:t>command. </a:t>
            </a:r>
            <a:br>
              <a:rPr lang="en-US" dirty="0"/>
            </a:br>
            <a:endParaRPr lang="en-US" dirty="0"/>
          </a:p>
          <a:p>
            <a:r>
              <a:rPr lang="en-US" dirty="0">
                <a:solidFill>
                  <a:srgbClr val="0070C0"/>
                </a:solidFill>
                <a:latin typeface="Consolas" panose="020B0609020204030204" pitchFamily="49" charset="0"/>
              </a:rPr>
              <a:t>git status</a:t>
            </a:r>
            <a:endParaRPr lang="en-US" dirty="0">
              <a:solidFill>
                <a:srgbClr val="0070C0"/>
              </a:solidFill>
            </a:endParaRPr>
          </a:p>
        </p:txBody>
      </p:sp>
      <p:sp>
        <p:nvSpPr>
          <p:cNvPr id="4" name="Rectangle: Diagonal Corners Rounded 3">
            <a:extLst>
              <a:ext uri="{FF2B5EF4-FFF2-40B4-BE49-F238E27FC236}">
                <a16:creationId xmlns:a16="http://schemas.microsoft.com/office/drawing/2014/main" id="{9B8588CD-4549-439F-815C-6D26BC983519}"/>
              </a:ext>
            </a:extLst>
          </p:cNvPr>
          <p:cNvSpPr/>
          <p:nvPr/>
        </p:nvSpPr>
        <p:spPr>
          <a:xfrm>
            <a:off x="1097280" y="2826851"/>
            <a:ext cx="1735493" cy="438539"/>
          </a:xfrm>
          <a:prstGeom prst="round2DiagRect">
            <a:avLst>
              <a:gd name="adj1" fmla="val 16667"/>
              <a:gd name="adj2" fmla="val 0"/>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3566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D221-2450-49FD-AFA7-7BB438323989}"/>
              </a:ext>
            </a:extLst>
          </p:cNvPr>
          <p:cNvSpPr>
            <a:spLocks noGrp="1"/>
          </p:cNvSpPr>
          <p:nvPr>
            <p:ph type="title"/>
          </p:nvPr>
        </p:nvSpPr>
        <p:spPr/>
        <p:txBody>
          <a:bodyPr/>
          <a:lstStyle/>
          <a:p>
            <a:r>
              <a:rPr lang="en-US" dirty="0"/>
              <a:t>Staging files</a:t>
            </a:r>
          </a:p>
        </p:txBody>
      </p:sp>
      <p:sp>
        <p:nvSpPr>
          <p:cNvPr id="3" name="Content Placeholder 2">
            <a:extLst>
              <a:ext uri="{FF2B5EF4-FFF2-40B4-BE49-F238E27FC236}">
                <a16:creationId xmlns:a16="http://schemas.microsoft.com/office/drawing/2014/main" id="{3CB35A2E-3E9B-481B-80DE-C2A568281279}"/>
              </a:ext>
            </a:extLst>
          </p:cNvPr>
          <p:cNvSpPr>
            <a:spLocks noGrp="1"/>
          </p:cNvSpPr>
          <p:nvPr>
            <p:ph idx="1"/>
          </p:nvPr>
        </p:nvSpPr>
        <p:spPr/>
        <p:txBody>
          <a:bodyPr/>
          <a:lstStyle/>
          <a:p>
            <a:r>
              <a:rPr lang="en-US" dirty="0"/>
              <a:t>Now, the output will indicate that there is untracked file.</a:t>
            </a:r>
          </a:p>
          <a:p>
            <a:r>
              <a:rPr lang="en-US" dirty="0"/>
              <a:t>Before a commit can be done, the required file should be added to staging area.</a:t>
            </a:r>
          </a:p>
          <a:p>
            <a:r>
              <a:rPr lang="en-US" dirty="0"/>
              <a:t>To do so:</a:t>
            </a:r>
          </a:p>
          <a:p>
            <a:r>
              <a:rPr lang="en-US" dirty="0"/>
              <a:t>You can run </a:t>
            </a:r>
            <a:r>
              <a:rPr lang="en-US" dirty="0">
                <a:latin typeface="Consolas" panose="020B0609020204030204" pitchFamily="49" charset="0"/>
              </a:rPr>
              <a:t>‘git add &lt;file-name&gt;’</a:t>
            </a:r>
          </a:p>
          <a:p>
            <a:r>
              <a:rPr lang="en-US" dirty="0"/>
              <a:t>In this case, it becomes as:</a:t>
            </a:r>
          </a:p>
          <a:p>
            <a:r>
              <a:rPr lang="en-US" i="1" dirty="0">
                <a:latin typeface="Consolas" panose="020B0609020204030204" pitchFamily="49" charset="0"/>
              </a:rPr>
              <a:t>git add </a:t>
            </a:r>
            <a:r>
              <a:rPr lang="en-US" i="1" dirty="0" err="1">
                <a:latin typeface="Consolas" panose="020B0609020204030204" pitchFamily="49" charset="0"/>
              </a:rPr>
              <a:t>main.c</a:t>
            </a:r>
            <a:endParaRPr lang="en-US" i="1" dirty="0">
              <a:latin typeface="Consolas" panose="020B0609020204030204" pitchFamily="49" charset="0"/>
            </a:endParaRPr>
          </a:p>
        </p:txBody>
      </p:sp>
      <p:sp>
        <p:nvSpPr>
          <p:cNvPr id="4" name="Rectangle: Diagonal Corners Rounded 3">
            <a:extLst>
              <a:ext uri="{FF2B5EF4-FFF2-40B4-BE49-F238E27FC236}">
                <a16:creationId xmlns:a16="http://schemas.microsoft.com/office/drawing/2014/main" id="{61C005C6-9F0D-4BCC-9C59-7EC67ED3CC47}"/>
              </a:ext>
            </a:extLst>
          </p:cNvPr>
          <p:cNvSpPr/>
          <p:nvPr/>
        </p:nvSpPr>
        <p:spPr>
          <a:xfrm>
            <a:off x="1097280" y="4093642"/>
            <a:ext cx="2313991" cy="438539"/>
          </a:xfrm>
          <a:prstGeom prst="round2DiagRect">
            <a:avLst>
              <a:gd name="adj1" fmla="val 16667"/>
              <a:gd name="adj2" fmla="val 0"/>
            </a:avLst>
          </a:prstGeom>
          <a:noFill/>
          <a:ln w="38100">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Tree>
    <p:extLst>
      <p:ext uri="{BB962C8B-B14F-4D97-AF65-F5344CB8AC3E}">
        <p14:creationId xmlns:p14="http://schemas.microsoft.com/office/powerpoint/2010/main" val="577807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C249-954C-4A68-8902-9158CD4062EA}"/>
              </a:ext>
            </a:extLst>
          </p:cNvPr>
          <p:cNvSpPr>
            <a:spLocks noGrp="1"/>
          </p:cNvSpPr>
          <p:nvPr>
            <p:ph type="title"/>
          </p:nvPr>
        </p:nvSpPr>
        <p:spPr/>
        <p:txBody>
          <a:bodyPr/>
          <a:lstStyle/>
          <a:p>
            <a:r>
              <a:rPr lang="en-US" dirty="0"/>
              <a:t>Committing your changes</a:t>
            </a:r>
          </a:p>
        </p:txBody>
      </p:sp>
      <p:sp>
        <p:nvSpPr>
          <p:cNvPr id="3" name="Content Placeholder 2">
            <a:extLst>
              <a:ext uri="{FF2B5EF4-FFF2-40B4-BE49-F238E27FC236}">
                <a16:creationId xmlns:a16="http://schemas.microsoft.com/office/drawing/2014/main" id="{00853E44-634D-4E9D-8613-0604F58FF175}"/>
              </a:ext>
            </a:extLst>
          </p:cNvPr>
          <p:cNvSpPr>
            <a:spLocks noGrp="1"/>
          </p:cNvSpPr>
          <p:nvPr>
            <p:ph idx="1"/>
          </p:nvPr>
        </p:nvSpPr>
        <p:spPr/>
        <p:txBody>
          <a:bodyPr/>
          <a:lstStyle/>
          <a:p>
            <a:r>
              <a:rPr lang="en-US" dirty="0"/>
              <a:t>Now that we have staged our file to be committed.</a:t>
            </a:r>
          </a:p>
          <a:p>
            <a:r>
              <a:rPr lang="en-US" dirty="0"/>
              <a:t>A commit action can be performed as:</a:t>
            </a:r>
            <a:endParaRPr lang="en-US" dirty="0">
              <a:latin typeface="Consolas" panose="020B0609020204030204" pitchFamily="49" charset="0"/>
            </a:endParaRPr>
          </a:p>
          <a:p>
            <a:r>
              <a:rPr lang="en-US" dirty="0">
                <a:latin typeface="Consolas" panose="020B0609020204030204" pitchFamily="49" charset="0"/>
              </a:rPr>
              <a:t>git commit</a:t>
            </a:r>
          </a:p>
          <a:p>
            <a:endParaRPr lang="en-US" dirty="0"/>
          </a:p>
          <a:p>
            <a:endParaRPr lang="en-US" dirty="0"/>
          </a:p>
        </p:txBody>
      </p:sp>
      <p:sp>
        <p:nvSpPr>
          <p:cNvPr id="4" name="Rectangle: Top Corners Rounded 3">
            <a:extLst>
              <a:ext uri="{FF2B5EF4-FFF2-40B4-BE49-F238E27FC236}">
                <a16:creationId xmlns:a16="http://schemas.microsoft.com/office/drawing/2014/main" id="{4479485A-173B-4AB0-ADBD-9562D9F96112}"/>
              </a:ext>
            </a:extLst>
          </p:cNvPr>
          <p:cNvSpPr/>
          <p:nvPr/>
        </p:nvSpPr>
        <p:spPr>
          <a:xfrm>
            <a:off x="1097280" y="2766528"/>
            <a:ext cx="1720565" cy="331235"/>
          </a:xfrm>
          <a:prstGeom prst="round2Same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CFA523C-CF5A-4E5D-95E6-B1BF607852EE}"/>
              </a:ext>
            </a:extLst>
          </p:cNvPr>
          <p:cNvPicPr>
            <a:picLocks noChangeAspect="1"/>
          </p:cNvPicPr>
          <p:nvPr/>
        </p:nvPicPr>
        <p:blipFill>
          <a:blip r:embed="rId2"/>
          <a:stretch>
            <a:fillRect/>
          </a:stretch>
        </p:blipFill>
        <p:spPr>
          <a:xfrm>
            <a:off x="586085" y="3948580"/>
            <a:ext cx="7940728" cy="1792687"/>
          </a:xfrm>
          <a:prstGeom prst="rect">
            <a:avLst/>
          </a:prstGeom>
        </p:spPr>
      </p:pic>
      <p:cxnSp>
        <p:nvCxnSpPr>
          <p:cNvPr id="6" name="Connector: Curved 5">
            <a:extLst>
              <a:ext uri="{FF2B5EF4-FFF2-40B4-BE49-F238E27FC236}">
                <a16:creationId xmlns:a16="http://schemas.microsoft.com/office/drawing/2014/main" id="{03C24AC6-0212-4CCC-B7CA-7A9DC7F4C09F}"/>
              </a:ext>
            </a:extLst>
          </p:cNvPr>
          <p:cNvCxnSpPr>
            <a:cxnSpLocks/>
          </p:cNvCxnSpPr>
          <p:nvPr/>
        </p:nvCxnSpPr>
        <p:spPr>
          <a:xfrm>
            <a:off x="2883159" y="2932145"/>
            <a:ext cx="4857056" cy="878032"/>
          </a:xfrm>
          <a:prstGeom prst="curvedConnector3">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7" name="Rectangle 6">
            <a:extLst>
              <a:ext uri="{FF2B5EF4-FFF2-40B4-BE49-F238E27FC236}">
                <a16:creationId xmlns:a16="http://schemas.microsoft.com/office/drawing/2014/main" id="{CC5D027F-812F-4822-9D41-8FF41A2F30BD}"/>
              </a:ext>
            </a:extLst>
          </p:cNvPr>
          <p:cNvSpPr/>
          <p:nvPr/>
        </p:nvSpPr>
        <p:spPr>
          <a:xfrm>
            <a:off x="7847045" y="2955636"/>
            <a:ext cx="4052745" cy="1628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E74EB33-22E6-4FCC-8866-906D5A19073B}"/>
              </a:ext>
            </a:extLst>
          </p:cNvPr>
          <p:cNvSpPr txBox="1"/>
          <p:nvPr/>
        </p:nvSpPr>
        <p:spPr>
          <a:xfrm>
            <a:off x="7912359" y="3308066"/>
            <a:ext cx="4499377" cy="1015663"/>
          </a:xfrm>
          <a:prstGeom prst="rect">
            <a:avLst/>
          </a:prstGeom>
          <a:noFill/>
        </p:spPr>
        <p:txBody>
          <a:bodyPr wrap="square" rtlCol="0">
            <a:spAutoFit/>
          </a:bodyPr>
          <a:lstStyle/>
          <a:p>
            <a:r>
              <a:rPr lang="en-US" sz="2000" dirty="0">
                <a:cs typeface="Courier New" panose="02070309020205020404" pitchFamily="49" charset="0"/>
              </a:rPr>
              <a:t>Several parameters can be added to </a:t>
            </a:r>
          </a:p>
          <a:p>
            <a:r>
              <a:rPr lang="en-US" sz="2000" dirty="0">
                <a:cs typeface="Courier New" panose="02070309020205020404" pitchFamily="49" charset="0"/>
              </a:rPr>
              <a:t>this basic command. We will see to</a:t>
            </a:r>
          </a:p>
          <a:p>
            <a:r>
              <a:rPr lang="en-US" sz="2000" dirty="0">
                <a:cs typeface="Courier New" panose="02070309020205020404" pitchFamily="49" charset="0"/>
              </a:rPr>
              <a:t> that in our next exercise.</a:t>
            </a:r>
          </a:p>
        </p:txBody>
      </p:sp>
    </p:spTree>
    <p:extLst>
      <p:ext uri="{BB962C8B-B14F-4D97-AF65-F5344CB8AC3E}">
        <p14:creationId xmlns:p14="http://schemas.microsoft.com/office/powerpoint/2010/main" val="1074380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80CD-70C4-486B-A702-8B8C3D31133C}"/>
              </a:ext>
            </a:extLst>
          </p:cNvPr>
          <p:cNvSpPr>
            <a:spLocks noGrp="1"/>
          </p:cNvSpPr>
          <p:nvPr>
            <p:ph type="title"/>
          </p:nvPr>
        </p:nvSpPr>
        <p:spPr/>
        <p:txBody>
          <a:bodyPr/>
          <a:lstStyle/>
          <a:p>
            <a:r>
              <a:rPr lang="en-US" dirty="0"/>
              <a:t>Commit history - log</a:t>
            </a:r>
          </a:p>
        </p:txBody>
      </p:sp>
      <p:sp>
        <p:nvSpPr>
          <p:cNvPr id="3" name="Content Placeholder 2">
            <a:extLst>
              <a:ext uri="{FF2B5EF4-FFF2-40B4-BE49-F238E27FC236}">
                <a16:creationId xmlns:a16="http://schemas.microsoft.com/office/drawing/2014/main" id="{93CC2A91-9943-40B1-B822-6173C190DC09}"/>
              </a:ext>
            </a:extLst>
          </p:cNvPr>
          <p:cNvSpPr>
            <a:spLocks noGrp="1"/>
          </p:cNvSpPr>
          <p:nvPr>
            <p:ph idx="1"/>
          </p:nvPr>
        </p:nvSpPr>
        <p:spPr/>
        <p:txBody>
          <a:bodyPr/>
          <a:lstStyle/>
          <a:p>
            <a:r>
              <a:rPr lang="en-US" dirty="0"/>
              <a:t>In git, it is possible to see the history of all the commits.</a:t>
            </a:r>
          </a:p>
          <a:p>
            <a:r>
              <a:rPr lang="en-US" dirty="0"/>
              <a:t>It can be performed as :</a:t>
            </a:r>
          </a:p>
          <a:p>
            <a:r>
              <a:rPr lang="en-US" dirty="0">
                <a:latin typeface="Consolas" panose="020B0609020204030204" pitchFamily="49" charset="0"/>
              </a:rPr>
              <a:t>git log</a:t>
            </a:r>
          </a:p>
          <a:p>
            <a:endParaRPr lang="en-US" dirty="0">
              <a:latin typeface="Consolas" panose="020B0609020204030204" pitchFamily="49" charset="0"/>
            </a:endParaRPr>
          </a:p>
          <a:p>
            <a:r>
              <a:rPr lang="en-US" dirty="0"/>
              <a:t>It gives a detailed output. To shorten the each log to one line, we can use this command :</a:t>
            </a:r>
          </a:p>
          <a:p>
            <a:endParaRPr lang="en-US" dirty="0">
              <a:latin typeface="Consolas" panose="020B0609020204030204" pitchFamily="49" charset="0"/>
            </a:endParaRPr>
          </a:p>
          <a:p>
            <a:r>
              <a:rPr lang="en-US" dirty="0">
                <a:latin typeface="Consolas" panose="020B0609020204030204" pitchFamily="49" charset="0"/>
              </a:rPr>
              <a:t>git log --</a:t>
            </a:r>
            <a:r>
              <a:rPr lang="en-US" dirty="0" err="1">
                <a:latin typeface="Consolas" panose="020B0609020204030204" pitchFamily="49" charset="0"/>
              </a:rPr>
              <a:t>oneline</a:t>
            </a:r>
            <a:endParaRPr lang="en-US" dirty="0">
              <a:latin typeface="Consolas" panose="020B0609020204030204" pitchFamily="49" charset="0"/>
            </a:endParaRPr>
          </a:p>
        </p:txBody>
      </p:sp>
      <p:sp>
        <p:nvSpPr>
          <p:cNvPr id="4" name="Rectangle: Diagonal Corners Rounded 3">
            <a:extLst>
              <a:ext uri="{FF2B5EF4-FFF2-40B4-BE49-F238E27FC236}">
                <a16:creationId xmlns:a16="http://schemas.microsoft.com/office/drawing/2014/main" id="{8A134A46-A138-4FB9-B634-B53D4BB86737}"/>
              </a:ext>
            </a:extLst>
          </p:cNvPr>
          <p:cNvSpPr/>
          <p:nvPr/>
        </p:nvSpPr>
        <p:spPr>
          <a:xfrm>
            <a:off x="882676" y="2743202"/>
            <a:ext cx="1772816" cy="37322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Diagonal Corners Rounded 4">
            <a:extLst>
              <a:ext uri="{FF2B5EF4-FFF2-40B4-BE49-F238E27FC236}">
                <a16:creationId xmlns:a16="http://schemas.microsoft.com/office/drawing/2014/main" id="{4515E92C-E6F3-45AA-B7DF-8628FD350CCF}"/>
              </a:ext>
            </a:extLst>
          </p:cNvPr>
          <p:cNvSpPr/>
          <p:nvPr/>
        </p:nvSpPr>
        <p:spPr>
          <a:xfrm>
            <a:off x="1036320" y="4565780"/>
            <a:ext cx="2751909" cy="37322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Curved 5">
            <a:extLst>
              <a:ext uri="{FF2B5EF4-FFF2-40B4-BE49-F238E27FC236}">
                <a16:creationId xmlns:a16="http://schemas.microsoft.com/office/drawing/2014/main" id="{1754170F-74FF-418F-A845-B435D1F14CC7}"/>
              </a:ext>
            </a:extLst>
          </p:cNvPr>
          <p:cNvCxnSpPr>
            <a:cxnSpLocks/>
          </p:cNvCxnSpPr>
          <p:nvPr/>
        </p:nvCxnSpPr>
        <p:spPr>
          <a:xfrm>
            <a:off x="4114799" y="4752392"/>
            <a:ext cx="3713584" cy="734008"/>
          </a:xfrm>
          <a:prstGeom prst="curvedConnector3">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DE8876AF-2363-4DD8-BE87-FD9AD2BB134E}"/>
              </a:ext>
            </a:extLst>
          </p:cNvPr>
          <p:cNvSpPr txBox="1"/>
          <p:nvPr/>
        </p:nvSpPr>
        <p:spPr>
          <a:xfrm>
            <a:off x="8088317" y="5222763"/>
            <a:ext cx="3190874" cy="646331"/>
          </a:xfrm>
          <a:prstGeom prst="rect">
            <a:avLst/>
          </a:prstGeom>
          <a:noFill/>
        </p:spPr>
        <p:txBody>
          <a:bodyPr wrap="none" rtlCol="0">
            <a:spAutoFit/>
          </a:bodyPr>
          <a:lstStyle/>
          <a:p>
            <a:r>
              <a:rPr lang="en-US" dirty="0"/>
              <a:t>More parameters can be added</a:t>
            </a:r>
          </a:p>
          <a:p>
            <a:r>
              <a:rPr lang="en-US" dirty="0"/>
              <a:t>to format the output as desired.</a:t>
            </a:r>
          </a:p>
        </p:txBody>
      </p:sp>
      <p:sp>
        <p:nvSpPr>
          <p:cNvPr id="10" name="Oval 9">
            <a:extLst>
              <a:ext uri="{FF2B5EF4-FFF2-40B4-BE49-F238E27FC236}">
                <a16:creationId xmlns:a16="http://schemas.microsoft.com/office/drawing/2014/main" id="{C105E56D-AB65-4DE2-9725-39CC23AB5B46}"/>
              </a:ext>
            </a:extLst>
          </p:cNvPr>
          <p:cNvSpPr/>
          <p:nvPr/>
        </p:nvSpPr>
        <p:spPr>
          <a:xfrm>
            <a:off x="7904352" y="4779159"/>
            <a:ext cx="3582955" cy="14507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3187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D26BD-DBAB-4526-8A27-DD55BD2E2AF9}"/>
              </a:ext>
            </a:extLst>
          </p:cNvPr>
          <p:cNvSpPr>
            <a:spLocks noGrp="1"/>
          </p:cNvSpPr>
          <p:nvPr>
            <p:ph type="title"/>
          </p:nvPr>
        </p:nvSpPr>
        <p:spPr>
          <a:xfrm>
            <a:off x="1097280" y="286603"/>
            <a:ext cx="10659290" cy="1450757"/>
          </a:xfrm>
        </p:spPr>
        <p:txBody>
          <a:bodyPr/>
          <a:lstStyle/>
          <a:p>
            <a:r>
              <a:rPr lang="en-US" dirty="0"/>
              <a:t>Lets add another file and do some editing</a:t>
            </a:r>
          </a:p>
        </p:txBody>
      </p:sp>
      <p:sp>
        <p:nvSpPr>
          <p:cNvPr id="3" name="Content Placeholder 2">
            <a:extLst>
              <a:ext uri="{FF2B5EF4-FFF2-40B4-BE49-F238E27FC236}">
                <a16:creationId xmlns:a16="http://schemas.microsoft.com/office/drawing/2014/main" id="{AFF8D911-278A-4684-AD90-44ED7B909DE9}"/>
              </a:ext>
            </a:extLst>
          </p:cNvPr>
          <p:cNvSpPr>
            <a:spLocks noGrp="1"/>
          </p:cNvSpPr>
          <p:nvPr>
            <p:ph idx="1"/>
          </p:nvPr>
        </p:nvSpPr>
        <p:spPr>
          <a:xfrm>
            <a:off x="1097280" y="1845733"/>
            <a:ext cx="10058400" cy="4452429"/>
          </a:xfrm>
        </p:spPr>
        <p:txBody>
          <a:bodyPr/>
          <a:lstStyle/>
          <a:p>
            <a:r>
              <a:rPr lang="en-US" dirty="0"/>
              <a:t>Add another file, say ‘</a:t>
            </a:r>
            <a:r>
              <a:rPr lang="en-US" dirty="0" err="1"/>
              <a:t>xyz.c</a:t>
            </a:r>
            <a:r>
              <a:rPr lang="en-US" dirty="0"/>
              <a:t>’ and write to it</a:t>
            </a:r>
          </a:p>
          <a:p>
            <a:r>
              <a:rPr lang="en-US" dirty="0"/>
              <a:t>You may write to the other file ‘</a:t>
            </a:r>
            <a:r>
              <a:rPr lang="en-US" dirty="0" err="1"/>
              <a:t>main.c</a:t>
            </a:r>
            <a:r>
              <a:rPr lang="en-US" dirty="0"/>
              <a:t>’ as well.</a:t>
            </a:r>
          </a:p>
          <a:p>
            <a:r>
              <a:rPr lang="en-US" dirty="0"/>
              <a:t>Now,</a:t>
            </a:r>
          </a:p>
          <a:p>
            <a:r>
              <a:rPr lang="en-US" dirty="0"/>
              <a:t>Run a </a:t>
            </a:r>
            <a:r>
              <a:rPr lang="en-US" dirty="0">
                <a:latin typeface="Consolas" panose="020B0609020204030204" pitchFamily="49" charset="0"/>
              </a:rPr>
              <a:t>‘git status’ </a:t>
            </a:r>
            <a:r>
              <a:rPr lang="en-US" dirty="0"/>
              <a:t>and watch the output.</a:t>
            </a:r>
          </a:p>
          <a:p>
            <a:r>
              <a:rPr lang="en-US" dirty="0"/>
              <a:t>It shows </a:t>
            </a:r>
            <a:r>
              <a:rPr lang="en-US" dirty="0" err="1"/>
              <a:t>xyz.c</a:t>
            </a:r>
            <a:r>
              <a:rPr lang="en-US" dirty="0"/>
              <a:t> as untracked.</a:t>
            </a:r>
          </a:p>
          <a:p>
            <a:endParaRPr lang="en-US" dirty="0"/>
          </a:p>
          <a:p>
            <a:r>
              <a:rPr lang="en-US" dirty="0"/>
              <a:t>Note: You can chose which files to track and which not to.</a:t>
            </a:r>
          </a:p>
        </p:txBody>
      </p:sp>
      <p:sp>
        <p:nvSpPr>
          <p:cNvPr id="4" name="Rectangle: Diagonal Corners Rounded 3">
            <a:extLst>
              <a:ext uri="{FF2B5EF4-FFF2-40B4-BE49-F238E27FC236}">
                <a16:creationId xmlns:a16="http://schemas.microsoft.com/office/drawing/2014/main" id="{4C732A1D-D1AE-4B12-A1BD-AE4CB76ADFCD}"/>
              </a:ext>
            </a:extLst>
          </p:cNvPr>
          <p:cNvSpPr/>
          <p:nvPr/>
        </p:nvSpPr>
        <p:spPr>
          <a:xfrm>
            <a:off x="1097280" y="4376057"/>
            <a:ext cx="6199259" cy="662474"/>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2695399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0D25-9FD9-4721-A590-9FBAF3A2DE0E}"/>
              </a:ext>
            </a:extLst>
          </p:cNvPr>
          <p:cNvSpPr>
            <a:spLocks noGrp="1"/>
          </p:cNvSpPr>
          <p:nvPr>
            <p:ph type="title"/>
          </p:nvPr>
        </p:nvSpPr>
        <p:spPr/>
        <p:txBody>
          <a:bodyPr/>
          <a:lstStyle/>
          <a:p>
            <a:r>
              <a:rPr lang="en-US" dirty="0"/>
              <a:t>Now lets compile these .c files</a:t>
            </a:r>
          </a:p>
        </p:txBody>
      </p:sp>
      <p:sp>
        <p:nvSpPr>
          <p:cNvPr id="3" name="Content Placeholder 2">
            <a:extLst>
              <a:ext uri="{FF2B5EF4-FFF2-40B4-BE49-F238E27FC236}">
                <a16:creationId xmlns:a16="http://schemas.microsoft.com/office/drawing/2014/main" id="{48C8D29C-B5B0-4B0B-89D9-64FE24C7C96D}"/>
              </a:ext>
            </a:extLst>
          </p:cNvPr>
          <p:cNvSpPr>
            <a:spLocks noGrp="1"/>
          </p:cNvSpPr>
          <p:nvPr>
            <p:ph idx="1"/>
          </p:nvPr>
        </p:nvSpPr>
        <p:spPr/>
        <p:txBody>
          <a:bodyPr/>
          <a:lstStyle/>
          <a:p>
            <a:r>
              <a:rPr lang="en-US" dirty="0"/>
              <a:t>After compiling, we can see the .exe and .o files of respective source codes.</a:t>
            </a:r>
          </a:p>
          <a:p>
            <a:r>
              <a:rPr lang="en-US" dirty="0"/>
              <a:t>In the long run, it is unnecessary to track such .exe , .o and other files.</a:t>
            </a:r>
          </a:p>
          <a:p>
            <a:r>
              <a:rPr lang="en-US" dirty="0"/>
              <a:t>So, we can choose not to track such files.</a:t>
            </a:r>
          </a:p>
          <a:p>
            <a:endParaRPr lang="en-US" dirty="0"/>
          </a:p>
          <a:p>
            <a:endParaRPr lang="en-US" dirty="0"/>
          </a:p>
        </p:txBody>
      </p:sp>
    </p:spTree>
    <p:extLst>
      <p:ext uri="{BB962C8B-B14F-4D97-AF65-F5344CB8AC3E}">
        <p14:creationId xmlns:p14="http://schemas.microsoft.com/office/powerpoint/2010/main" val="1685164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424C-32E6-40A9-9DD7-0B4D665ED72A}"/>
              </a:ext>
            </a:extLst>
          </p:cNvPr>
          <p:cNvSpPr>
            <a:spLocks noGrp="1"/>
          </p:cNvSpPr>
          <p:nvPr>
            <p:ph type="title"/>
          </p:nvPr>
        </p:nvSpPr>
        <p:spPr/>
        <p:txBody>
          <a:bodyPr/>
          <a:lstStyle/>
          <a:p>
            <a:r>
              <a:rPr lang="en-US" dirty="0"/>
              <a:t>Ignoring unnecessary files - .</a:t>
            </a:r>
            <a:r>
              <a:rPr lang="en-US" dirty="0" err="1"/>
              <a:t>gitignore</a:t>
            </a:r>
            <a:endParaRPr lang="en-US" dirty="0"/>
          </a:p>
        </p:txBody>
      </p:sp>
      <p:sp>
        <p:nvSpPr>
          <p:cNvPr id="3" name="Content Placeholder 2">
            <a:extLst>
              <a:ext uri="{FF2B5EF4-FFF2-40B4-BE49-F238E27FC236}">
                <a16:creationId xmlns:a16="http://schemas.microsoft.com/office/drawing/2014/main" id="{B5DD6965-D1AF-42C1-A583-88F5F27F6BC3}"/>
              </a:ext>
            </a:extLst>
          </p:cNvPr>
          <p:cNvSpPr>
            <a:spLocks noGrp="1"/>
          </p:cNvSpPr>
          <p:nvPr>
            <p:ph idx="1"/>
          </p:nvPr>
        </p:nvSpPr>
        <p:spPr>
          <a:xfrm>
            <a:off x="662473" y="1845734"/>
            <a:ext cx="11066107" cy="4023360"/>
          </a:xfrm>
        </p:spPr>
        <p:txBody>
          <a:bodyPr>
            <a:normAutofit lnSpcReduction="10000"/>
          </a:bodyPr>
          <a:lstStyle/>
          <a:p>
            <a:r>
              <a:rPr lang="en-US" dirty="0"/>
              <a:t>Often, you’ll have a class of files that you don’t want Git to automatically add or even show you as being untracked. These are generally automatically generated files such as log files or files produced by your build system. In such cases, you can create a file listing patterns to match them named .</a:t>
            </a:r>
            <a:r>
              <a:rPr lang="en-US" dirty="0" err="1"/>
              <a:t>gitignore</a:t>
            </a:r>
            <a:r>
              <a:rPr lang="en-US" dirty="0"/>
              <a:t>. </a:t>
            </a:r>
          </a:p>
          <a:p>
            <a:r>
              <a:rPr lang="en-US" dirty="0"/>
              <a:t>Steps: </a:t>
            </a:r>
          </a:p>
          <a:p>
            <a:r>
              <a:rPr lang="en-US" dirty="0"/>
              <a:t>Create .</a:t>
            </a:r>
            <a:r>
              <a:rPr lang="en-US" dirty="0" err="1"/>
              <a:t>gitignore</a:t>
            </a:r>
            <a:r>
              <a:rPr lang="en-US" dirty="0"/>
              <a:t> file</a:t>
            </a:r>
          </a:p>
          <a:p>
            <a:r>
              <a:rPr lang="en-US" dirty="0"/>
              <a:t>Add the list of file names which you don’t want git to track them</a:t>
            </a:r>
          </a:p>
          <a:p>
            <a:r>
              <a:rPr lang="en-US" dirty="0"/>
              <a:t>Example :</a:t>
            </a:r>
          </a:p>
          <a:p>
            <a:r>
              <a:rPr lang="en-US" dirty="0"/>
              <a:t>Live demo is in process ;)</a:t>
            </a:r>
          </a:p>
          <a:p>
            <a:endParaRPr lang="en-US" dirty="0"/>
          </a:p>
          <a:p>
            <a:r>
              <a:rPr lang="en-US" dirty="0"/>
              <a:t>Note: All the files mentioned will not be tracked. One can use wildcards to ignore large set of files.</a:t>
            </a:r>
          </a:p>
        </p:txBody>
      </p:sp>
      <p:sp>
        <p:nvSpPr>
          <p:cNvPr id="4" name="Rectangle: Diagonal Corners Rounded 3">
            <a:extLst>
              <a:ext uri="{FF2B5EF4-FFF2-40B4-BE49-F238E27FC236}">
                <a16:creationId xmlns:a16="http://schemas.microsoft.com/office/drawing/2014/main" id="{9BCD972F-37C2-4B80-AC70-5C04A72B9C1E}"/>
              </a:ext>
            </a:extLst>
          </p:cNvPr>
          <p:cNvSpPr/>
          <p:nvPr/>
        </p:nvSpPr>
        <p:spPr>
          <a:xfrm>
            <a:off x="546774" y="5141167"/>
            <a:ext cx="10407365" cy="662474"/>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2822083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7739B-3A96-4037-90B4-89CD21E466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7A982D-1634-49B4-BAEA-0F2F8B9676CC}"/>
              </a:ext>
            </a:extLst>
          </p:cNvPr>
          <p:cNvSpPr>
            <a:spLocks noGrp="1"/>
          </p:cNvSpPr>
          <p:nvPr>
            <p:ph idx="1"/>
          </p:nvPr>
        </p:nvSpPr>
        <p:spPr/>
        <p:txBody>
          <a:bodyPr/>
          <a:lstStyle/>
          <a:p>
            <a:r>
              <a:rPr lang="en-US" dirty="0"/>
              <a:t>It is healthy to run </a:t>
            </a:r>
            <a:r>
              <a:rPr lang="en-US" dirty="0">
                <a:latin typeface="Consolas" panose="020B0609020204030204" pitchFamily="49" charset="0"/>
              </a:rPr>
              <a:t>‘git status’ </a:t>
            </a:r>
            <a:r>
              <a:rPr lang="en-US" dirty="0"/>
              <a:t>command all the time to view the states of files.</a:t>
            </a:r>
          </a:p>
          <a:p>
            <a:endParaRPr lang="en-US" dirty="0"/>
          </a:p>
          <a:p>
            <a:r>
              <a:rPr lang="en-US" dirty="0"/>
              <a:t>Even if not mentioned in the slides, please see for yourself.</a:t>
            </a:r>
          </a:p>
        </p:txBody>
      </p:sp>
    </p:spTree>
    <p:extLst>
      <p:ext uri="{BB962C8B-B14F-4D97-AF65-F5344CB8AC3E}">
        <p14:creationId xmlns:p14="http://schemas.microsoft.com/office/powerpoint/2010/main" val="2338088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E18C3-2001-4EC1-9FE3-B3F99927F10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8FE5BE3-6F7D-4584-BA03-3FC0F7668651}"/>
              </a:ext>
            </a:extLst>
          </p:cNvPr>
          <p:cNvSpPr>
            <a:spLocks noGrp="1"/>
          </p:cNvSpPr>
          <p:nvPr>
            <p:ph idx="1"/>
          </p:nvPr>
        </p:nvSpPr>
        <p:spPr/>
        <p:txBody>
          <a:bodyPr/>
          <a:lstStyle/>
          <a:p>
            <a:r>
              <a:rPr lang="en-US" dirty="0"/>
              <a:t>After the unnecessary files are mentioned in .</a:t>
            </a:r>
            <a:r>
              <a:rPr lang="en-US" dirty="0" err="1"/>
              <a:t>gitignore</a:t>
            </a:r>
            <a:r>
              <a:rPr lang="en-US" dirty="0"/>
              <a:t>, they are not showed in the </a:t>
            </a:r>
            <a:r>
              <a:rPr lang="en-US" sz="1600" dirty="0">
                <a:latin typeface="Consolas" panose="020B0609020204030204" pitchFamily="49" charset="0"/>
              </a:rPr>
              <a:t>‘git status’ </a:t>
            </a:r>
            <a:r>
              <a:rPr lang="en-US" dirty="0"/>
              <a:t>output.</a:t>
            </a:r>
          </a:p>
          <a:p>
            <a:r>
              <a:rPr lang="en-US" dirty="0"/>
              <a:t>The only files which are not tracked are .</a:t>
            </a:r>
            <a:r>
              <a:rPr lang="en-US" dirty="0" err="1"/>
              <a:t>gitignore</a:t>
            </a:r>
            <a:r>
              <a:rPr lang="en-US" dirty="0"/>
              <a:t> and </a:t>
            </a:r>
            <a:r>
              <a:rPr lang="en-US" dirty="0" err="1"/>
              <a:t>xyz.c</a:t>
            </a:r>
            <a:r>
              <a:rPr lang="en-US" dirty="0"/>
              <a:t> </a:t>
            </a:r>
          </a:p>
          <a:p>
            <a:r>
              <a:rPr lang="en-US" dirty="0"/>
              <a:t>If the ‘</a:t>
            </a:r>
            <a:r>
              <a:rPr lang="en-US" dirty="0" err="1"/>
              <a:t>main.c</a:t>
            </a:r>
            <a:r>
              <a:rPr lang="en-US" dirty="0"/>
              <a:t>’ was modified then it will be shown as modified.</a:t>
            </a:r>
          </a:p>
          <a:p>
            <a:r>
              <a:rPr lang="en-US" dirty="0"/>
              <a:t>Yeah, you have to track .</a:t>
            </a:r>
            <a:r>
              <a:rPr lang="en-US" dirty="0" err="1"/>
              <a:t>gitignore</a:t>
            </a:r>
            <a:r>
              <a:rPr lang="en-US" dirty="0"/>
              <a:t> file.</a:t>
            </a:r>
          </a:p>
        </p:txBody>
      </p:sp>
    </p:spTree>
    <p:extLst>
      <p:ext uri="{BB962C8B-B14F-4D97-AF65-F5344CB8AC3E}">
        <p14:creationId xmlns:p14="http://schemas.microsoft.com/office/powerpoint/2010/main" val="2447467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7794C-BB37-47A0-97C8-5FD38CB8DCB4}"/>
              </a:ext>
            </a:extLst>
          </p:cNvPr>
          <p:cNvSpPr>
            <a:spLocks noGrp="1"/>
          </p:cNvSpPr>
          <p:nvPr>
            <p:ph type="title"/>
          </p:nvPr>
        </p:nvSpPr>
        <p:spPr/>
        <p:txBody>
          <a:bodyPr/>
          <a:lstStyle/>
          <a:p>
            <a:r>
              <a:rPr lang="en-US" dirty="0"/>
              <a:t>The Need of version control	</a:t>
            </a:r>
          </a:p>
        </p:txBody>
      </p:sp>
      <p:sp>
        <p:nvSpPr>
          <p:cNvPr id="3" name="Content Placeholder 2">
            <a:extLst>
              <a:ext uri="{FF2B5EF4-FFF2-40B4-BE49-F238E27FC236}">
                <a16:creationId xmlns:a16="http://schemas.microsoft.com/office/drawing/2014/main" id="{8C1E5DA4-C542-4715-A02C-E56872B948B5}"/>
              </a:ext>
            </a:extLst>
          </p:cNvPr>
          <p:cNvSpPr>
            <a:spLocks noGrp="1"/>
          </p:cNvSpPr>
          <p:nvPr>
            <p:ph idx="1"/>
          </p:nvPr>
        </p:nvSpPr>
        <p:spPr/>
        <p:txBody>
          <a:bodyPr/>
          <a:lstStyle/>
          <a:p>
            <a:r>
              <a:rPr lang="en-US" dirty="0"/>
              <a:t>What exactly is version control system?</a:t>
            </a:r>
          </a:p>
          <a:p>
            <a:r>
              <a:rPr lang="en-US" dirty="0"/>
              <a:t>Is it helpful?</a:t>
            </a:r>
          </a:p>
        </p:txBody>
      </p:sp>
    </p:spTree>
    <p:extLst>
      <p:ext uri="{BB962C8B-B14F-4D97-AF65-F5344CB8AC3E}">
        <p14:creationId xmlns:p14="http://schemas.microsoft.com/office/powerpoint/2010/main" val="3861461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13C8-D517-466C-A2E0-BE9465809D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15F901-B73D-4481-9664-465FAC4EC337}"/>
              </a:ext>
            </a:extLst>
          </p:cNvPr>
          <p:cNvSpPr>
            <a:spLocks noGrp="1"/>
          </p:cNvSpPr>
          <p:nvPr>
            <p:ph idx="1"/>
          </p:nvPr>
        </p:nvSpPr>
        <p:spPr/>
        <p:txBody>
          <a:bodyPr/>
          <a:lstStyle/>
          <a:p>
            <a:r>
              <a:rPr lang="en-US" dirty="0"/>
              <a:t>Lets add these files to the staging area. </a:t>
            </a:r>
          </a:p>
          <a:p>
            <a:r>
              <a:rPr lang="en-US" dirty="0"/>
              <a:t>Ways to do :</a:t>
            </a:r>
          </a:p>
          <a:p>
            <a:r>
              <a:rPr lang="en-US" dirty="0"/>
              <a:t>You can run </a:t>
            </a:r>
            <a:r>
              <a:rPr lang="en-US" dirty="0">
                <a:latin typeface="Consolas" panose="020B0609020204030204" pitchFamily="49" charset="0"/>
              </a:rPr>
              <a:t>‘git add &lt;file-name&gt;’ </a:t>
            </a:r>
            <a:r>
              <a:rPr lang="en-US" dirty="0"/>
              <a:t>for each file</a:t>
            </a:r>
          </a:p>
          <a:p>
            <a:r>
              <a:rPr lang="en-US" dirty="0"/>
              <a:t>Or,</a:t>
            </a:r>
          </a:p>
          <a:p>
            <a:r>
              <a:rPr lang="en-US" dirty="0"/>
              <a:t>You can use a command to add them all to staging area at once.</a:t>
            </a:r>
          </a:p>
          <a:p>
            <a:r>
              <a:rPr lang="en-US" dirty="0">
                <a:latin typeface="Consolas" panose="020B0609020204030204" pitchFamily="49" charset="0"/>
              </a:rPr>
              <a:t>git add --all </a:t>
            </a:r>
          </a:p>
          <a:p>
            <a:r>
              <a:rPr lang="en-US" dirty="0"/>
              <a:t>It is same as :</a:t>
            </a:r>
          </a:p>
          <a:p>
            <a:r>
              <a:rPr lang="en-US" dirty="0">
                <a:latin typeface="Consolas" panose="020B0609020204030204" pitchFamily="49" charset="0"/>
              </a:rPr>
              <a:t>git add -A</a:t>
            </a:r>
          </a:p>
        </p:txBody>
      </p:sp>
      <p:sp>
        <p:nvSpPr>
          <p:cNvPr id="4" name="Rectangle: Diagonal Corners Rounded 3">
            <a:extLst>
              <a:ext uri="{FF2B5EF4-FFF2-40B4-BE49-F238E27FC236}">
                <a16:creationId xmlns:a16="http://schemas.microsoft.com/office/drawing/2014/main" id="{B279BFA8-ABA8-485B-BC0B-A3D6DBAE8657}"/>
              </a:ext>
            </a:extLst>
          </p:cNvPr>
          <p:cNvSpPr/>
          <p:nvPr/>
        </p:nvSpPr>
        <p:spPr>
          <a:xfrm>
            <a:off x="662472" y="5008673"/>
            <a:ext cx="2855170" cy="384421"/>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 name="Rectangle: Diagonal Corners Rounded 4">
            <a:extLst>
              <a:ext uri="{FF2B5EF4-FFF2-40B4-BE49-F238E27FC236}">
                <a16:creationId xmlns:a16="http://schemas.microsoft.com/office/drawing/2014/main" id="{817CA8EC-5011-4527-8007-89940B0706D1}"/>
              </a:ext>
            </a:extLst>
          </p:cNvPr>
          <p:cNvSpPr/>
          <p:nvPr/>
        </p:nvSpPr>
        <p:spPr>
          <a:xfrm>
            <a:off x="662472" y="4078722"/>
            <a:ext cx="2855169" cy="384421"/>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 name="Thought Bubble: Cloud 5">
            <a:extLst>
              <a:ext uri="{FF2B5EF4-FFF2-40B4-BE49-F238E27FC236}">
                <a16:creationId xmlns:a16="http://schemas.microsoft.com/office/drawing/2014/main" id="{30622F3C-56D3-4BEE-945C-965F365D211A}"/>
              </a:ext>
            </a:extLst>
          </p:cNvPr>
          <p:cNvSpPr/>
          <p:nvPr/>
        </p:nvSpPr>
        <p:spPr>
          <a:xfrm>
            <a:off x="8139405" y="3429000"/>
            <a:ext cx="3691811" cy="2440094"/>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200" b="1" dirty="0">
              <a:latin typeface="Ink Free" panose="03080402000500000000" pitchFamily="66" charset="0"/>
            </a:endParaRPr>
          </a:p>
          <a:p>
            <a:pPr algn="ctr"/>
            <a:r>
              <a:rPr lang="en-US" sz="2200" b="1" dirty="0">
                <a:latin typeface="Ink Free" panose="03080402000500000000" pitchFamily="66" charset="0"/>
              </a:rPr>
              <a:t>Just liked said before, keep using ‘git status’ command all the time.</a:t>
            </a:r>
          </a:p>
        </p:txBody>
      </p:sp>
    </p:spTree>
    <p:extLst>
      <p:ext uri="{BB962C8B-B14F-4D97-AF65-F5344CB8AC3E}">
        <p14:creationId xmlns:p14="http://schemas.microsoft.com/office/powerpoint/2010/main" val="3591115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D5720-B1B2-4665-8585-C4EE4AF328E4}"/>
              </a:ext>
            </a:extLst>
          </p:cNvPr>
          <p:cNvSpPr>
            <a:spLocks noGrp="1"/>
          </p:cNvSpPr>
          <p:nvPr>
            <p:ph type="title"/>
          </p:nvPr>
        </p:nvSpPr>
        <p:spPr/>
        <p:txBody>
          <a:bodyPr/>
          <a:lstStyle/>
          <a:p>
            <a:r>
              <a:rPr lang="en-US" dirty="0"/>
              <a:t>One more thing, before commit</a:t>
            </a:r>
          </a:p>
        </p:txBody>
      </p:sp>
      <p:sp>
        <p:nvSpPr>
          <p:cNvPr id="3" name="Content Placeholder 2">
            <a:extLst>
              <a:ext uri="{FF2B5EF4-FFF2-40B4-BE49-F238E27FC236}">
                <a16:creationId xmlns:a16="http://schemas.microsoft.com/office/drawing/2014/main" id="{8350E634-A085-44F6-9341-1B7FC7BF64AB}"/>
              </a:ext>
            </a:extLst>
          </p:cNvPr>
          <p:cNvSpPr>
            <a:spLocks noGrp="1"/>
          </p:cNvSpPr>
          <p:nvPr>
            <p:ph idx="1"/>
          </p:nvPr>
        </p:nvSpPr>
        <p:spPr/>
        <p:txBody>
          <a:bodyPr/>
          <a:lstStyle/>
          <a:p>
            <a:r>
              <a:rPr lang="en-US" dirty="0"/>
              <a:t>Let’s wait a minute before heading towards doing a second commit.</a:t>
            </a:r>
          </a:p>
          <a:p>
            <a:r>
              <a:rPr lang="en-US" dirty="0"/>
              <a:t>Say that we wish to see what changes were done to the file.</a:t>
            </a:r>
          </a:p>
          <a:p>
            <a:r>
              <a:rPr lang="en-US" dirty="0"/>
              <a:t>In such case , we use :</a:t>
            </a:r>
          </a:p>
          <a:p>
            <a:r>
              <a:rPr lang="en-US" dirty="0">
                <a:latin typeface="Consolas" panose="020B0609020204030204" pitchFamily="49" charset="0"/>
              </a:rPr>
              <a:t>git diff --staged &lt;file-name&gt; </a:t>
            </a:r>
            <a:r>
              <a:rPr lang="en-US" dirty="0"/>
              <a:t> for specific file</a:t>
            </a:r>
          </a:p>
          <a:p>
            <a:endParaRPr lang="en-US" dirty="0"/>
          </a:p>
          <a:p>
            <a:r>
              <a:rPr lang="en-US" dirty="0">
                <a:latin typeface="Consolas" panose="020B0609020204030204" pitchFamily="49" charset="0"/>
              </a:rPr>
              <a:t>git diff --staged 		 </a:t>
            </a:r>
            <a:r>
              <a:rPr lang="en-US" dirty="0"/>
              <a:t>for whole project</a:t>
            </a:r>
          </a:p>
        </p:txBody>
      </p:sp>
      <p:sp>
        <p:nvSpPr>
          <p:cNvPr id="4" name="Rectangle: Diagonal Corners Rounded 3">
            <a:extLst>
              <a:ext uri="{FF2B5EF4-FFF2-40B4-BE49-F238E27FC236}">
                <a16:creationId xmlns:a16="http://schemas.microsoft.com/office/drawing/2014/main" id="{BAA6EA5F-B58B-4D49-B277-B612B2973D13}"/>
              </a:ext>
            </a:extLst>
          </p:cNvPr>
          <p:cNvSpPr/>
          <p:nvPr/>
        </p:nvSpPr>
        <p:spPr>
          <a:xfrm>
            <a:off x="1036320" y="4127587"/>
            <a:ext cx="2855169" cy="384421"/>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0</a:t>
            </a:r>
          </a:p>
        </p:txBody>
      </p:sp>
      <p:sp>
        <p:nvSpPr>
          <p:cNvPr id="5" name="Rectangle: Diagonal Corners Rounded 4">
            <a:extLst>
              <a:ext uri="{FF2B5EF4-FFF2-40B4-BE49-F238E27FC236}">
                <a16:creationId xmlns:a16="http://schemas.microsoft.com/office/drawing/2014/main" id="{2B0F8AFC-60DA-49D6-9E03-70C30F71D2E3}"/>
              </a:ext>
            </a:extLst>
          </p:cNvPr>
          <p:cNvSpPr/>
          <p:nvPr/>
        </p:nvSpPr>
        <p:spPr>
          <a:xfrm>
            <a:off x="957321" y="3192246"/>
            <a:ext cx="4413381" cy="384421"/>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 name="Thought Bubble: Cloud 7">
            <a:extLst>
              <a:ext uri="{FF2B5EF4-FFF2-40B4-BE49-F238E27FC236}">
                <a16:creationId xmlns:a16="http://schemas.microsoft.com/office/drawing/2014/main" id="{728FCA28-6D1A-4AEB-869A-F0A113606283}"/>
              </a:ext>
            </a:extLst>
          </p:cNvPr>
          <p:cNvSpPr/>
          <p:nvPr/>
        </p:nvSpPr>
        <p:spPr>
          <a:xfrm>
            <a:off x="6904653" y="2127380"/>
            <a:ext cx="5505062" cy="3623337"/>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Consolas" panose="020B0609020204030204" pitchFamily="49" charset="0"/>
              </a:rPr>
              <a:t>‘-- staged’ </a:t>
            </a:r>
            <a:r>
              <a:rPr lang="en-US" sz="2400" b="1" dirty="0">
                <a:latin typeface="Ink Free" panose="03080402000500000000" pitchFamily="66" charset="0"/>
              </a:rPr>
              <a:t>is used because the files have been staged.</a:t>
            </a:r>
          </a:p>
          <a:p>
            <a:pPr algn="ctr"/>
            <a:r>
              <a:rPr lang="en-US" sz="2400" b="1" dirty="0">
                <a:latin typeface="Ink Free" panose="03080402000500000000" pitchFamily="66" charset="0"/>
              </a:rPr>
              <a:t>No need to use </a:t>
            </a:r>
            <a:r>
              <a:rPr lang="en-US" sz="2000" dirty="0">
                <a:latin typeface="Consolas" panose="020B0609020204030204" pitchFamily="49" charset="0"/>
              </a:rPr>
              <a:t>‘--staged’ </a:t>
            </a:r>
            <a:r>
              <a:rPr lang="en-US" sz="2400" b="1" dirty="0">
                <a:latin typeface="Ink Free" panose="03080402000500000000" pitchFamily="66" charset="0"/>
              </a:rPr>
              <a:t>if the files haven’t been staged yet.</a:t>
            </a:r>
            <a:endParaRPr lang="en-US" sz="2000" b="1" dirty="0">
              <a:latin typeface="Ink Free" panose="03080402000500000000" pitchFamily="66" charset="0"/>
            </a:endParaRPr>
          </a:p>
        </p:txBody>
      </p:sp>
    </p:spTree>
    <p:extLst>
      <p:ext uri="{BB962C8B-B14F-4D97-AF65-F5344CB8AC3E}">
        <p14:creationId xmlns:p14="http://schemas.microsoft.com/office/powerpoint/2010/main" val="4061465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BAE9-67EA-4932-9DB5-E62DD9B68F34}"/>
              </a:ext>
            </a:extLst>
          </p:cNvPr>
          <p:cNvSpPr>
            <a:spLocks noGrp="1"/>
          </p:cNvSpPr>
          <p:nvPr>
            <p:ph type="title"/>
          </p:nvPr>
        </p:nvSpPr>
        <p:spPr/>
        <p:txBody>
          <a:bodyPr/>
          <a:lstStyle/>
          <a:p>
            <a:r>
              <a:rPr lang="en-US" dirty="0"/>
              <a:t>Doing a commit</a:t>
            </a:r>
          </a:p>
        </p:txBody>
      </p:sp>
      <p:sp>
        <p:nvSpPr>
          <p:cNvPr id="3" name="Content Placeholder 2">
            <a:extLst>
              <a:ext uri="{FF2B5EF4-FFF2-40B4-BE49-F238E27FC236}">
                <a16:creationId xmlns:a16="http://schemas.microsoft.com/office/drawing/2014/main" id="{AA035DCF-9891-4BFD-B9C4-F40C23659CEB}"/>
              </a:ext>
            </a:extLst>
          </p:cNvPr>
          <p:cNvSpPr>
            <a:spLocks noGrp="1"/>
          </p:cNvSpPr>
          <p:nvPr>
            <p:ph idx="1"/>
          </p:nvPr>
        </p:nvSpPr>
        <p:spPr/>
        <p:txBody>
          <a:bodyPr/>
          <a:lstStyle/>
          <a:p>
            <a:r>
              <a:rPr lang="en-US" dirty="0"/>
              <a:t>Now lets run a </a:t>
            </a:r>
            <a:r>
              <a:rPr lang="en-US" dirty="0">
                <a:latin typeface="Consolas" panose="020B0609020204030204" pitchFamily="49" charset="0"/>
              </a:rPr>
              <a:t>‘git status’ </a:t>
            </a:r>
            <a:r>
              <a:rPr lang="en-US" dirty="0"/>
              <a:t>command quickly and observe the output.</a:t>
            </a:r>
          </a:p>
          <a:p>
            <a:r>
              <a:rPr lang="en-US" dirty="0"/>
              <a:t>Instead of opening a text editor to input commit message, we can embed it in command form as:</a:t>
            </a:r>
          </a:p>
          <a:p>
            <a:r>
              <a:rPr lang="en-US" dirty="0">
                <a:latin typeface="Consolas" panose="020B0609020204030204" pitchFamily="49" charset="0"/>
              </a:rPr>
              <a:t>git commit -m “Commit message”</a:t>
            </a:r>
          </a:p>
          <a:p>
            <a:endParaRPr lang="en-US" dirty="0">
              <a:latin typeface="Consolas" panose="020B0609020204030204" pitchFamily="49" charset="0"/>
            </a:endParaRPr>
          </a:p>
          <a:p>
            <a:r>
              <a:rPr lang="en-US" dirty="0"/>
              <a:t>Now, lets see the log using the command</a:t>
            </a:r>
          </a:p>
          <a:p>
            <a:r>
              <a:rPr lang="en-US" dirty="0">
                <a:latin typeface="Consolas" panose="020B0609020204030204" pitchFamily="49" charset="0"/>
              </a:rPr>
              <a:t>git log</a:t>
            </a:r>
          </a:p>
        </p:txBody>
      </p:sp>
      <p:sp>
        <p:nvSpPr>
          <p:cNvPr id="4" name="Rectangle: Diagonal Corners Rounded 3">
            <a:extLst>
              <a:ext uri="{FF2B5EF4-FFF2-40B4-BE49-F238E27FC236}">
                <a16:creationId xmlns:a16="http://schemas.microsoft.com/office/drawing/2014/main" id="{9F826C3B-E916-4D1E-AFFD-F708C603F563}"/>
              </a:ext>
            </a:extLst>
          </p:cNvPr>
          <p:cNvSpPr/>
          <p:nvPr/>
        </p:nvSpPr>
        <p:spPr>
          <a:xfrm>
            <a:off x="1097280" y="3044579"/>
            <a:ext cx="4482426" cy="384421"/>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0</a:t>
            </a:r>
          </a:p>
        </p:txBody>
      </p:sp>
      <p:sp>
        <p:nvSpPr>
          <p:cNvPr id="5" name="Rectangle: Diagonal Corners Rounded 4">
            <a:extLst>
              <a:ext uri="{FF2B5EF4-FFF2-40B4-BE49-F238E27FC236}">
                <a16:creationId xmlns:a16="http://schemas.microsoft.com/office/drawing/2014/main" id="{555198BC-8EE7-4F88-BC36-745C66251304}"/>
              </a:ext>
            </a:extLst>
          </p:cNvPr>
          <p:cNvSpPr/>
          <p:nvPr/>
        </p:nvSpPr>
        <p:spPr>
          <a:xfrm>
            <a:off x="895117" y="4363305"/>
            <a:ext cx="1904067" cy="384421"/>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0</a:t>
            </a:r>
          </a:p>
        </p:txBody>
      </p:sp>
    </p:spTree>
    <p:extLst>
      <p:ext uri="{BB962C8B-B14F-4D97-AF65-F5344CB8AC3E}">
        <p14:creationId xmlns:p14="http://schemas.microsoft.com/office/powerpoint/2010/main" val="3778004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2D15-63D0-4395-A00F-C94DF1B5900F}"/>
              </a:ext>
            </a:extLst>
          </p:cNvPr>
          <p:cNvSpPr>
            <a:spLocks noGrp="1"/>
          </p:cNvSpPr>
          <p:nvPr>
            <p:ph type="title"/>
          </p:nvPr>
        </p:nvSpPr>
        <p:spPr>
          <a:xfrm>
            <a:off x="1189645" y="217765"/>
            <a:ext cx="10058400" cy="1450757"/>
          </a:xfrm>
        </p:spPr>
        <p:txBody>
          <a:bodyPr/>
          <a:lstStyle/>
          <a:p>
            <a:r>
              <a:rPr lang="en-US" dirty="0"/>
              <a:t>git log</a:t>
            </a:r>
          </a:p>
        </p:txBody>
      </p:sp>
      <p:sp>
        <p:nvSpPr>
          <p:cNvPr id="3" name="Content Placeholder 2">
            <a:extLst>
              <a:ext uri="{FF2B5EF4-FFF2-40B4-BE49-F238E27FC236}">
                <a16:creationId xmlns:a16="http://schemas.microsoft.com/office/drawing/2014/main" id="{55043689-EA48-4C3A-8E1A-54E845E0F038}"/>
              </a:ext>
            </a:extLst>
          </p:cNvPr>
          <p:cNvSpPr>
            <a:spLocks noGrp="1"/>
          </p:cNvSpPr>
          <p:nvPr>
            <p:ph idx="1"/>
          </p:nvPr>
        </p:nvSpPr>
        <p:spPr/>
        <p:txBody>
          <a:bodyPr/>
          <a:lstStyle/>
          <a:p>
            <a:r>
              <a:rPr lang="en-US" dirty="0"/>
              <a:t>Several parameters can be added to the basic ‘git log’ command to format the output as required.</a:t>
            </a:r>
          </a:p>
          <a:p>
            <a:endParaRPr lang="en-US" dirty="0"/>
          </a:p>
        </p:txBody>
      </p:sp>
      <p:graphicFrame>
        <p:nvGraphicFramePr>
          <p:cNvPr id="4" name="Table 4">
            <a:extLst>
              <a:ext uri="{FF2B5EF4-FFF2-40B4-BE49-F238E27FC236}">
                <a16:creationId xmlns:a16="http://schemas.microsoft.com/office/drawing/2014/main" id="{68E8AD87-2409-46B6-B358-B5B0DB9D82D2}"/>
              </a:ext>
            </a:extLst>
          </p:cNvPr>
          <p:cNvGraphicFramePr>
            <a:graphicFrameLocks noGrp="1"/>
          </p:cNvGraphicFramePr>
          <p:nvPr>
            <p:extLst>
              <p:ext uri="{D42A27DB-BD31-4B8C-83A1-F6EECF244321}">
                <p14:modId xmlns:p14="http://schemas.microsoft.com/office/powerpoint/2010/main" val="4123146448"/>
              </p:ext>
            </p:extLst>
          </p:nvPr>
        </p:nvGraphicFramePr>
        <p:xfrm>
          <a:off x="1097280" y="2563017"/>
          <a:ext cx="8128000" cy="3024228"/>
        </p:xfrm>
        <a:graphic>
          <a:graphicData uri="http://schemas.openxmlformats.org/drawingml/2006/table">
            <a:tbl>
              <a:tblPr firstRow="1" bandRow="1">
                <a:tableStyleId>{E8034E78-7F5D-4C2E-B375-FC64B27BC917}</a:tableStyleId>
              </a:tblPr>
              <a:tblGrid>
                <a:gridCol w="2621280">
                  <a:extLst>
                    <a:ext uri="{9D8B030D-6E8A-4147-A177-3AD203B41FA5}">
                      <a16:colId xmlns:a16="http://schemas.microsoft.com/office/drawing/2014/main" val="4077254984"/>
                    </a:ext>
                  </a:extLst>
                </a:gridCol>
                <a:gridCol w="5506720">
                  <a:extLst>
                    <a:ext uri="{9D8B030D-6E8A-4147-A177-3AD203B41FA5}">
                      <a16:colId xmlns:a16="http://schemas.microsoft.com/office/drawing/2014/main" val="2589090411"/>
                    </a:ext>
                  </a:extLst>
                </a:gridCol>
              </a:tblGrid>
              <a:tr h="390223">
                <a:tc>
                  <a:txBody>
                    <a:bodyPr/>
                    <a:lstStyle/>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Parameter</a:t>
                      </a:r>
                    </a:p>
                  </a:txBody>
                  <a:tcPr>
                    <a:solidFill>
                      <a:srgbClr val="002060"/>
                    </a:solidFill>
                  </a:tcPr>
                </a:tc>
                <a:tc>
                  <a:txBody>
                    <a:bodyPr/>
                    <a:lstStyle/>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What does it do?</a:t>
                      </a:r>
                    </a:p>
                  </a:txBody>
                  <a:tcPr>
                    <a:solidFill>
                      <a:srgbClr val="002060"/>
                    </a:solidFill>
                  </a:tcPr>
                </a:tc>
                <a:extLst>
                  <a:ext uri="{0D108BD9-81ED-4DB2-BD59-A6C34878D82A}">
                    <a16:rowId xmlns:a16="http://schemas.microsoft.com/office/drawing/2014/main" val="4191666356"/>
                  </a:ext>
                </a:extLst>
              </a:tr>
              <a:tr h="390223">
                <a:tc>
                  <a:txBody>
                    <a:bodyPr/>
                    <a:lstStyle/>
                    <a:p>
                      <a:pPr marL="0" indent="0">
                        <a:buFont typeface="Arial" panose="020B0604020202020204" pitchFamily="34" charset="0"/>
                        <a:buNone/>
                      </a:pPr>
                      <a:r>
                        <a:rPr lang="en-US" dirty="0">
                          <a:latin typeface="Consolas" panose="020B0609020204030204" pitchFamily="49" charset="0"/>
                        </a:rPr>
                        <a:t>--</a:t>
                      </a:r>
                      <a:r>
                        <a:rPr lang="en-US" dirty="0" err="1">
                          <a:latin typeface="Consolas" panose="020B0609020204030204" pitchFamily="49" charset="0"/>
                        </a:rPr>
                        <a:t>oneline</a:t>
                      </a:r>
                      <a:endParaRPr lang="en-US" dirty="0">
                        <a:latin typeface="Consolas" panose="020B0609020204030204" pitchFamily="49" charset="0"/>
                      </a:endParaRPr>
                    </a:p>
                  </a:txBody>
                  <a:tcPr>
                    <a:solidFill>
                      <a:srgbClr val="002060"/>
                    </a:solidFill>
                  </a:tcPr>
                </a:tc>
                <a:tc>
                  <a:txBody>
                    <a:bodyPr/>
                    <a:lstStyle/>
                    <a:p>
                      <a:pPr marL="0" indent="0">
                        <a:buFont typeface="Arial" panose="020B0604020202020204" pitchFamily="34" charset="0"/>
                        <a:buNone/>
                      </a:pPr>
                      <a:r>
                        <a:rPr lang="en-US" dirty="0"/>
                        <a:t>Shortens the log of each commit to single line</a:t>
                      </a:r>
                    </a:p>
                  </a:txBody>
                  <a:tcPr>
                    <a:solidFill>
                      <a:srgbClr val="002060"/>
                    </a:solidFill>
                  </a:tcPr>
                </a:tc>
                <a:extLst>
                  <a:ext uri="{0D108BD9-81ED-4DB2-BD59-A6C34878D82A}">
                    <a16:rowId xmlns:a16="http://schemas.microsoft.com/office/drawing/2014/main" val="59046013"/>
                  </a:ext>
                </a:extLst>
              </a:tr>
              <a:tr h="390223">
                <a:tc>
                  <a:txBody>
                    <a:bodyPr/>
                    <a:lstStyle/>
                    <a:p>
                      <a:pPr marL="0" indent="0">
                        <a:buFont typeface="Arial" panose="020B0604020202020204" pitchFamily="34" charset="0"/>
                        <a:buNone/>
                      </a:pPr>
                      <a:r>
                        <a:rPr lang="en-US" dirty="0">
                          <a:latin typeface="Consolas" panose="020B0609020204030204" pitchFamily="49" charset="0"/>
                        </a:rPr>
                        <a:t>--graph</a:t>
                      </a:r>
                    </a:p>
                  </a:txBody>
                  <a:tcPr>
                    <a:solidFill>
                      <a:srgbClr val="002060"/>
                    </a:solidFill>
                  </a:tcPr>
                </a:tc>
                <a:tc>
                  <a:txBody>
                    <a:bodyPr/>
                    <a:lstStyle/>
                    <a:p>
                      <a:pPr marL="0" indent="0">
                        <a:buFont typeface="Arial" panose="020B0604020202020204" pitchFamily="34" charset="0"/>
                        <a:buNone/>
                      </a:pPr>
                      <a:r>
                        <a:rPr lang="en-US" dirty="0"/>
                        <a:t>Shows in graph format, </a:t>
                      </a:r>
                      <a:r>
                        <a:rPr lang="en-US" dirty="0" err="1"/>
                        <a:t>i.e</a:t>
                      </a:r>
                      <a:r>
                        <a:rPr lang="en-US" dirty="0"/>
                        <a:t> shows links between commits</a:t>
                      </a:r>
                    </a:p>
                  </a:txBody>
                  <a:tcPr>
                    <a:solidFill>
                      <a:srgbClr val="002060"/>
                    </a:solidFill>
                  </a:tcPr>
                </a:tc>
                <a:extLst>
                  <a:ext uri="{0D108BD9-81ED-4DB2-BD59-A6C34878D82A}">
                    <a16:rowId xmlns:a16="http://schemas.microsoft.com/office/drawing/2014/main" val="4258120468"/>
                  </a:ext>
                </a:extLst>
              </a:tr>
              <a:tr h="390223">
                <a:tc>
                  <a:txBody>
                    <a:bodyPr/>
                    <a:lstStyle/>
                    <a:p>
                      <a:pPr marL="0" indent="0">
                        <a:buFont typeface="Arial" panose="020B0604020202020204" pitchFamily="34" charset="0"/>
                        <a:buNone/>
                      </a:pPr>
                      <a:r>
                        <a:rPr lang="en-US" dirty="0">
                          <a:latin typeface="Consolas" panose="020B0609020204030204" pitchFamily="49" charset="0"/>
                        </a:rPr>
                        <a:t>--stat</a:t>
                      </a:r>
                    </a:p>
                  </a:txBody>
                  <a:tcPr>
                    <a:solidFill>
                      <a:srgbClr val="002060"/>
                    </a:solidFill>
                  </a:tcPr>
                </a:tc>
                <a:tc>
                  <a:txBody>
                    <a:bodyPr/>
                    <a:lstStyle/>
                    <a:p>
                      <a:pPr marL="0" indent="0">
                        <a:buFont typeface="Arial" panose="020B0604020202020204" pitchFamily="34" charset="0"/>
                        <a:buNone/>
                      </a:pPr>
                      <a:r>
                        <a:rPr lang="en-US" dirty="0"/>
                        <a:t>Shows detailed log</a:t>
                      </a:r>
                    </a:p>
                  </a:txBody>
                  <a:tcPr>
                    <a:solidFill>
                      <a:srgbClr val="002060"/>
                    </a:solidFill>
                  </a:tcPr>
                </a:tc>
                <a:extLst>
                  <a:ext uri="{0D108BD9-81ED-4DB2-BD59-A6C34878D82A}">
                    <a16:rowId xmlns:a16="http://schemas.microsoft.com/office/drawing/2014/main" val="2490078121"/>
                  </a:ext>
                </a:extLst>
              </a:tr>
              <a:tr h="682890">
                <a:tc>
                  <a:txBody>
                    <a:bodyPr/>
                    <a:lstStyle/>
                    <a:p>
                      <a:pPr marL="0" indent="0">
                        <a:buFont typeface="Arial" panose="020B0604020202020204" pitchFamily="34" charset="0"/>
                        <a:buNone/>
                      </a:pPr>
                      <a:r>
                        <a:rPr lang="en-US" dirty="0">
                          <a:latin typeface="Consolas" panose="020B0609020204030204" pitchFamily="49" charset="0"/>
                        </a:rPr>
                        <a:t>-p</a:t>
                      </a:r>
                    </a:p>
                  </a:txBody>
                  <a:tcPr>
                    <a:solidFill>
                      <a:srgbClr val="002060"/>
                    </a:solidFill>
                  </a:tcPr>
                </a:tc>
                <a:tc>
                  <a:txBody>
                    <a:bodyPr/>
                    <a:lstStyle/>
                    <a:p>
                      <a:pPr marL="0" indent="0">
                        <a:buFont typeface="Arial" panose="020B0604020202020204" pitchFamily="34" charset="0"/>
                        <a:buNone/>
                      </a:pPr>
                      <a:r>
                        <a:rPr lang="en-US" dirty="0"/>
                        <a:t>Shows even more detailed log, including changes brought in each commit</a:t>
                      </a:r>
                    </a:p>
                  </a:txBody>
                  <a:tcPr>
                    <a:solidFill>
                      <a:srgbClr val="002060"/>
                    </a:solidFill>
                  </a:tcPr>
                </a:tc>
                <a:extLst>
                  <a:ext uri="{0D108BD9-81ED-4DB2-BD59-A6C34878D82A}">
                    <a16:rowId xmlns:a16="http://schemas.microsoft.com/office/drawing/2014/main" val="3834116057"/>
                  </a:ext>
                </a:extLst>
              </a:tr>
              <a:tr h="390223">
                <a:tc>
                  <a:txBody>
                    <a:bodyPr/>
                    <a:lstStyle/>
                    <a:p>
                      <a:pPr marL="0" indent="0">
                        <a:buFont typeface="Arial" panose="020B0604020202020204" pitchFamily="34" charset="0"/>
                        <a:buNone/>
                      </a:pPr>
                      <a:r>
                        <a:rPr lang="en-US" dirty="0">
                          <a:latin typeface="Consolas" panose="020B0609020204030204" pitchFamily="49" charset="0"/>
                        </a:rPr>
                        <a:t>--reverse</a:t>
                      </a:r>
                    </a:p>
                  </a:txBody>
                  <a:tcPr>
                    <a:solidFill>
                      <a:srgbClr val="002060"/>
                    </a:solidFill>
                  </a:tcPr>
                </a:tc>
                <a:tc>
                  <a:txBody>
                    <a:bodyPr/>
                    <a:lstStyle/>
                    <a:p>
                      <a:pPr marL="0" indent="0">
                        <a:buFont typeface="Arial" panose="020B0604020202020204" pitchFamily="34" charset="0"/>
                        <a:buNone/>
                      </a:pPr>
                      <a:r>
                        <a:rPr lang="en-US" dirty="0"/>
                        <a:t>Shows log in reverse order, oldest…latest </a:t>
                      </a:r>
                    </a:p>
                  </a:txBody>
                  <a:tcPr>
                    <a:solidFill>
                      <a:srgbClr val="002060"/>
                    </a:solidFill>
                  </a:tcPr>
                </a:tc>
                <a:extLst>
                  <a:ext uri="{0D108BD9-81ED-4DB2-BD59-A6C34878D82A}">
                    <a16:rowId xmlns:a16="http://schemas.microsoft.com/office/drawing/2014/main" val="1711495805"/>
                  </a:ext>
                </a:extLst>
              </a:tr>
              <a:tr h="390223">
                <a:tc>
                  <a:txBody>
                    <a:bodyPr/>
                    <a:lstStyle/>
                    <a:p>
                      <a:pPr marL="0" indent="0">
                        <a:buFont typeface="Arial" panose="020B0604020202020204" pitchFamily="34" charset="0"/>
                        <a:buNone/>
                      </a:pPr>
                      <a:r>
                        <a:rPr lang="en-US" dirty="0">
                          <a:latin typeface="Consolas" panose="020B0609020204030204" pitchFamily="49" charset="0"/>
                        </a:rPr>
                        <a:t>And many more</a:t>
                      </a:r>
                    </a:p>
                  </a:txBody>
                  <a:tcPr>
                    <a:solidFill>
                      <a:srgbClr val="002060"/>
                    </a:solidFill>
                  </a:tcPr>
                </a:tc>
                <a:tc>
                  <a:txBody>
                    <a:bodyPr/>
                    <a:lstStyle/>
                    <a:p>
                      <a:pPr marL="0" indent="0">
                        <a:buFont typeface="Arial" panose="020B0604020202020204" pitchFamily="34" charset="0"/>
                        <a:buNone/>
                      </a:pPr>
                      <a:endParaRPr lang="en-US" dirty="0"/>
                    </a:p>
                  </a:txBody>
                  <a:tcPr>
                    <a:solidFill>
                      <a:srgbClr val="002060"/>
                    </a:solidFill>
                  </a:tcPr>
                </a:tc>
                <a:extLst>
                  <a:ext uri="{0D108BD9-81ED-4DB2-BD59-A6C34878D82A}">
                    <a16:rowId xmlns:a16="http://schemas.microsoft.com/office/drawing/2014/main" val="194257713"/>
                  </a:ext>
                </a:extLst>
              </a:tr>
            </a:tbl>
          </a:graphicData>
        </a:graphic>
      </p:graphicFrame>
      <p:sp>
        <p:nvSpPr>
          <p:cNvPr id="6" name="TextBox 5">
            <a:extLst>
              <a:ext uri="{FF2B5EF4-FFF2-40B4-BE49-F238E27FC236}">
                <a16:creationId xmlns:a16="http://schemas.microsoft.com/office/drawing/2014/main" id="{38B4CD76-2F75-48F2-818B-91CB89014E45}"/>
              </a:ext>
            </a:extLst>
          </p:cNvPr>
          <p:cNvSpPr txBox="1"/>
          <p:nvPr/>
        </p:nvSpPr>
        <p:spPr>
          <a:xfrm>
            <a:off x="1036320" y="5821352"/>
            <a:ext cx="6816033" cy="400110"/>
          </a:xfrm>
          <a:prstGeom prst="rect">
            <a:avLst/>
          </a:prstGeom>
          <a:noFill/>
        </p:spPr>
        <p:txBody>
          <a:bodyPr wrap="none" rtlCol="0">
            <a:spAutoFit/>
          </a:bodyPr>
          <a:lstStyle/>
          <a:p>
            <a:r>
              <a:rPr lang="en-US" sz="2000" dirty="0"/>
              <a:t>Note: Several parameters can used at once. Example: live demo!</a:t>
            </a:r>
          </a:p>
        </p:txBody>
      </p:sp>
      <p:sp>
        <p:nvSpPr>
          <p:cNvPr id="7" name="Rectangle: Top Corners One Rounded and One Snipped 6">
            <a:extLst>
              <a:ext uri="{FF2B5EF4-FFF2-40B4-BE49-F238E27FC236}">
                <a16:creationId xmlns:a16="http://schemas.microsoft.com/office/drawing/2014/main" id="{430722EE-1615-46E6-BE03-F374AB2D8D95}"/>
              </a:ext>
            </a:extLst>
          </p:cNvPr>
          <p:cNvSpPr/>
          <p:nvPr/>
        </p:nvSpPr>
        <p:spPr>
          <a:xfrm>
            <a:off x="867747" y="5809965"/>
            <a:ext cx="7156580" cy="422884"/>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8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7251-AE46-4EC6-939E-D72A376382AB}"/>
              </a:ext>
            </a:extLst>
          </p:cNvPr>
          <p:cNvSpPr>
            <a:spLocks noGrp="1"/>
          </p:cNvSpPr>
          <p:nvPr>
            <p:ph type="title"/>
          </p:nvPr>
        </p:nvSpPr>
        <p:spPr/>
        <p:txBody>
          <a:bodyPr/>
          <a:lstStyle/>
          <a:p>
            <a:r>
              <a:rPr lang="en-US" dirty="0"/>
              <a:t>Working with Remotes</a:t>
            </a:r>
          </a:p>
        </p:txBody>
      </p:sp>
      <p:sp>
        <p:nvSpPr>
          <p:cNvPr id="3" name="Content Placeholder 2">
            <a:extLst>
              <a:ext uri="{FF2B5EF4-FFF2-40B4-BE49-F238E27FC236}">
                <a16:creationId xmlns:a16="http://schemas.microsoft.com/office/drawing/2014/main" id="{9896BCF8-5534-42FF-BE81-366C290848BF}"/>
              </a:ext>
            </a:extLst>
          </p:cNvPr>
          <p:cNvSpPr>
            <a:spLocks noGrp="1"/>
          </p:cNvSpPr>
          <p:nvPr>
            <p:ph idx="1"/>
          </p:nvPr>
        </p:nvSpPr>
        <p:spPr/>
        <p:txBody>
          <a:bodyPr/>
          <a:lstStyle/>
          <a:p>
            <a:r>
              <a:rPr lang="en-US" dirty="0"/>
              <a:t>Remote repositories are versions of your project that are hosted on the Internet or</a:t>
            </a:r>
            <a:br>
              <a:rPr lang="en-US" dirty="0"/>
            </a:br>
            <a:r>
              <a:rPr lang="en-US" dirty="0"/>
              <a:t>network somewhere. </a:t>
            </a:r>
          </a:p>
          <a:p>
            <a:pPr marL="0" indent="0">
              <a:buNone/>
            </a:pPr>
            <a:r>
              <a:rPr lang="en-US" dirty="0"/>
              <a:t>We will be uploading our local repository to GitHub.</a:t>
            </a:r>
          </a:p>
          <a:p>
            <a:pPr marL="0" indent="0">
              <a:buNone/>
            </a:pPr>
            <a:r>
              <a:rPr lang="en-US" dirty="0"/>
              <a:t>Let’s create a blank repository on GitHub</a:t>
            </a:r>
          </a:p>
          <a:p>
            <a:pPr marL="0" indent="0">
              <a:buNone/>
            </a:pPr>
            <a:br>
              <a:rPr lang="en-US" dirty="0"/>
            </a:br>
            <a:endParaRPr lang="en-US" dirty="0"/>
          </a:p>
        </p:txBody>
      </p:sp>
      <p:pic>
        <p:nvPicPr>
          <p:cNvPr id="4" name="Picture 3">
            <a:extLst>
              <a:ext uri="{FF2B5EF4-FFF2-40B4-BE49-F238E27FC236}">
                <a16:creationId xmlns:a16="http://schemas.microsoft.com/office/drawing/2014/main" id="{2F1D5608-92D8-4710-AAA2-874D6D359CF5}"/>
              </a:ext>
            </a:extLst>
          </p:cNvPr>
          <p:cNvPicPr>
            <a:picLocks noChangeAspect="1"/>
          </p:cNvPicPr>
          <p:nvPr/>
        </p:nvPicPr>
        <p:blipFill>
          <a:blip r:embed="rId2"/>
          <a:stretch>
            <a:fillRect/>
          </a:stretch>
        </p:blipFill>
        <p:spPr>
          <a:xfrm>
            <a:off x="890773" y="3429000"/>
            <a:ext cx="3755872" cy="2794518"/>
          </a:xfrm>
          <a:prstGeom prst="rect">
            <a:avLst/>
          </a:prstGeom>
        </p:spPr>
      </p:pic>
      <p:sp>
        <p:nvSpPr>
          <p:cNvPr id="8" name="Oval 7">
            <a:extLst>
              <a:ext uri="{FF2B5EF4-FFF2-40B4-BE49-F238E27FC236}">
                <a16:creationId xmlns:a16="http://schemas.microsoft.com/office/drawing/2014/main" id="{86FCAFCE-9896-45A1-9B1A-D13504445B5E}"/>
              </a:ext>
            </a:extLst>
          </p:cNvPr>
          <p:cNvSpPr/>
          <p:nvPr/>
        </p:nvSpPr>
        <p:spPr>
          <a:xfrm>
            <a:off x="3489649" y="5178490"/>
            <a:ext cx="1091682" cy="6158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574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12FF-AC72-4F11-8DB9-9FE28A0106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AEA580-5605-4CFA-BD3F-1F86F54C98F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83A30D0-FCE2-43B5-8A27-ED0E186DB834}"/>
              </a:ext>
            </a:extLst>
          </p:cNvPr>
          <p:cNvPicPr>
            <a:picLocks noChangeAspect="1"/>
          </p:cNvPicPr>
          <p:nvPr/>
        </p:nvPicPr>
        <p:blipFill>
          <a:blip r:embed="rId2"/>
          <a:stretch>
            <a:fillRect/>
          </a:stretch>
        </p:blipFill>
        <p:spPr>
          <a:xfrm>
            <a:off x="1036320" y="286603"/>
            <a:ext cx="9610951" cy="5804881"/>
          </a:xfrm>
          <a:prstGeom prst="rect">
            <a:avLst/>
          </a:prstGeom>
        </p:spPr>
      </p:pic>
      <p:sp>
        <p:nvSpPr>
          <p:cNvPr id="5" name="TextBox 4">
            <a:extLst>
              <a:ext uri="{FF2B5EF4-FFF2-40B4-BE49-F238E27FC236}">
                <a16:creationId xmlns:a16="http://schemas.microsoft.com/office/drawing/2014/main" id="{E7AFA068-27DE-4797-8A76-8B1B7BB0D0C3}"/>
              </a:ext>
            </a:extLst>
          </p:cNvPr>
          <p:cNvSpPr txBox="1"/>
          <p:nvPr/>
        </p:nvSpPr>
        <p:spPr>
          <a:xfrm>
            <a:off x="1362269" y="615820"/>
            <a:ext cx="1039708" cy="369332"/>
          </a:xfrm>
          <a:prstGeom prst="rect">
            <a:avLst/>
          </a:prstGeom>
          <a:noFill/>
        </p:spPr>
        <p:txBody>
          <a:bodyPr wrap="none" rtlCol="0">
            <a:spAutoFit/>
          </a:bodyPr>
          <a:lstStyle/>
          <a:p>
            <a:r>
              <a:rPr lang="en-US" dirty="0"/>
              <a:t>Example:</a:t>
            </a:r>
          </a:p>
        </p:txBody>
      </p:sp>
      <p:sp>
        <p:nvSpPr>
          <p:cNvPr id="6" name="Oval 5">
            <a:extLst>
              <a:ext uri="{FF2B5EF4-FFF2-40B4-BE49-F238E27FC236}">
                <a16:creationId xmlns:a16="http://schemas.microsoft.com/office/drawing/2014/main" id="{C494B3D0-0D16-4E8C-815F-534162F2C8C4}"/>
              </a:ext>
            </a:extLst>
          </p:cNvPr>
          <p:cNvSpPr/>
          <p:nvPr/>
        </p:nvSpPr>
        <p:spPr>
          <a:xfrm>
            <a:off x="2584578" y="5361648"/>
            <a:ext cx="1772817" cy="83821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0339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F6A5-DD2D-406D-A34E-5E9B8367BC7F}"/>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E49FA359-0278-4FF2-9542-DFD53ACCC5C5}"/>
              </a:ext>
            </a:extLst>
          </p:cNvPr>
          <p:cNvPicPr>
            <a:picLocks noGrp="1" noChangeAspect="1"/>
          </p:cNvPicPr>
          <p:nvPr>
            <p:ph idx="1"/>
          </p:nvPr>
        </p:nvPicPr>
        <p:blipFill>
          <a:blip r:embed="rId2"/>
          <a:stretch>
            <a:fillRect/>
          </a:stretch>
        </p:blipFill>
        <p:spPr>
          <a:xfrm>
            <a:off x="823444" y="1737360"/>
            <a:ext cx="6463245" cy="3450457"/>
          </a:xfrm>
          <a:prstGeom prst="rect">
            <a:avLst/>
          </a:prstGeom>
        </p:spPr>
      </p:pic>
      <p:cxnSp>
        <p:nvCxnSpPr>
          <p:cNvPr id="11" name="Connector: Curved 10">
            <a:extLst>
              <a:ext uri="{FF2B5EF4-FFF2-40B4-BE49-F238E27FC236}">
                <a16:creationId xmlns:a16="http://schemas.microsoft.com/office/drawing/2014/main" id="{20DAC2A5-1D47-460D-8177-3960C1C2239B}"/>
              </a:ext>
            </a:extLst>
          </p:cNvPr>
          <p:cNvCxnSpPr>
            <a:cxnSpLocks/>
          </p:cNvCxnSpPr>
          <p:nvPr/>
        </p:nvCxnSpPr>
        <p:spPr>
          <a:xfrm>
            <a:off x="5505062" y="3795694"/>
            <a:ext cx="2006081" cy="524378"/>
          </a:xfrm>
          <a:prstGeom prst="curvedConnector3">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12" name="Thought Bubble: Cloud 11">
            <a:extLst>
              <a:ext uri="{FF2B5EF4-FFF2-40B4-BE49-F238E27FC236}">
                <a16:creationId xmlns:a16="http://schemas.microsoft.com/office/drawing/2014/main" id="{5B5C54D9-0FCB-4FD5-822C-13988F860FFE}"/>
              </a:ext>
            </a:extLst>
          </p:cNvPr>
          <p:cNvSpPr/>
          <p:nvPr/>
        </p:nvSpPr>
        <p:spPr>
          <a:xfrm>
            <a:off x="6457025" y="1462107"/>
            <a:ext cx="5511282" cy="2997926"/>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n-US" sz="2400" dirty="0">
                <a:latin typeface="Ink Free" panose="03080402000500000000" pitchFamily="66" charset="0"/>
              </a:rPr>
              <a:t>We will be uploading our local repository to this GitHub hosted repository.</a:t>
            </a:r>
          </a:p>
          <a:p>
            <a:pPr algn="just"/>
            <a:r>
              <a:rPr lang="en-US" sz="2400" dirty="0">
                <a:latin typeface="Ink Free" panose="03080402000500000000" pitchFamily="66" charset="0"/>
              </a:rPr>
              <a:t>So copy the link (.git link)</a:t>
            </a:r>
          </a:p>
          <a:p>
            <a:pPr algn="ctr"/>
            <a:endParaRPr lang="en-US" sz="2400" b="1" dirty="0">
              <a:latin typeface="Ink Free" panose="03080402000500000000" pitchFamily="66" charset="0"/>
            </a:endParaRPr>
          </a:p>
        </p:txBody>
      </p:sp>
    </p:spTree>
    <p:extLst>
      <p:ext uri="{BB962C8B-B14F-4D97-AF65-F5344CB8AC3E}">
        <p14:creationId xmlns:p14="http://schemas.microsoft.com/office/powerpoint/2010/main" val="3414935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55C1-BCA4-4416-8772-8630A0D88240}"/>
              </a:ext>
            </a:extLst>
          </p:cNvPr>
          <p:cNvSpPr>
            <a:spLocks noGrp="1"/>
          </p:cNvSpPr>
          <p:nvPr>
            <p:ph type="title"/>
          </p:nvPr>
        </p:nvSpPr>
        <p:spPr/>
        <p:txBody>
          <a:bodyPr/>
          <a:lstStyle/>
          <a:p>
            <a:r>
              <a:rPr lang="en-US" dirty="0"/>
              <a:t>Uploading to remote repository</a:t>
            </a:r>
          </a:p>
        </p:txBody>
      </p:sp>
      <p:sp>
        <p:nvSpPr>
          <p:cNvPr id="3" name="Content Placeholder 2">
            <a:extLst>
              <a:ext uri="{FF2B5EF4-FFF2-40B4-BE49-F238E27FC236}">
                <a16:creationId xmlns:a16="http://schemas.microsoft.com/office/drawing/2014/main" id="{5275E6B4-FBCE-4763-8BA1-CAE168FED0E7}"/>
              </a:ext>
            </a:extLst>
          </p:cNvPr>
          <p:cNvSpPr>
            <a:spLocks noGrp="1"/>
          </p:cNvSpPr>
          <p:nvPr>
            <p:ph idx="1"/>
          </p:nvPr>
        </p:nvSpPr>
        <p:spPr/>
        <p:txBody>
          <a:bodyPr/>
          <a:lstStyle/>
          <a:p>
            <a:r>
              <a:rPr lang="en-US" dirty="0"/>
              <a:t>In such cases, the ‘</a:t>
            </a:r>
            <a:r>
              <a:rPr lang="en-US" dirty="0">
                <a:latin typeface="Consolas" panose="020B0609020204030204" pitchFamily="49" charset="0"/>
              </a:rPr>
              <a:t>git remote’ </a:t>
            </a:r>
            <a:r>
              <a:rPr lang="en-US" dirty="0"/>
              <a:t>command is used with its several parameters.</a:t>
            </a:r>
          </a:p>
          <a:p>
            <a:r>
              <a:rPr lang="en-US" dirty="0"/>
              <a:t>Run a ‘</a:t>
            </a:r>
            <a:r>
              <a:rPr lang="en-US" dirty="0">
                <a:latin typeface="Consolas" panose="020B0609020204030204" pitchFamily="49" charset="0"/>
              </a:rPr>
              <a:t>git remote’ on git-bash.</a:t>
            </a:r>
          </a:p>
          <a:p>
            <a:r>
              <a:rPr lang="en-US" dirty="0"/>
              <a:t>There will be not output since we have not configured remote repository with this local repository yet.</a:t>
            </a:r>
          </a:p>
          <a:p>
            <a:endParaRPr lang="en-US" dirty="0"/>
          </a:p>
          <a:p>
            <a:r>
              <a:rPr lang="en-US" dirty="0"/>
              <a:t>Note:</a:t>
            </a:r>
          </a:p>
          <a:p>
            <a:r>
              <a:rPr lang="en-US" dirty="0"/>
              <a:t> ‘</a:t>
            </a:r>
            <a:r>
              <a:rPr lang="en-US" dirty="0">
                <a:latin typeface="Consolas" panose="020B0609020204030204" pitchFamily="49" charset="0"/>
              </a:rPr>
              <a:t>git remote’ </a:t>
            </a:r>
            <a:r>
              <a:rPr lang="en-US" dirty="0"/>
              <a:t>will show the list of remote repositories.</a:t>
            </a:r>
          </a:p>
          <a:p>
            <a:r>
              <a:rPr lang="en-US" dirty="0"/>
              <a:t>‘</a:t>
            </a:r>
            <a:r>
              <a:rPr lang="en-US" dirty="0">
                <a:latin typeface="Consolas" panose="020B0609020204030204" pitchFamily="49" charset="0"/>
              </a:rPr>
              <a:t>git remote -v’ </a:t>
            </a:r>
            <a:r>
              <a:rPr lang="en-US" dirty="0"/>
              <a:t>will also show list of remote repositories but with their respective links.</a:t>
            </a:r>
          </a:p>
        </p:txBody>
      </p:sp>
      <p:sp>
        <p:nvSpPr>
          <p:cNvPr id="4" name="Flowchart: Alternate Process 3">
            <a:extLst>
              <a:ext uri="{FF2B5EF4-FFF2-40B4-BE49-F238E27FC236}">
                <a16:creationId xmlns:a16="http://schemas.microsoft.com/office/drawing/2014/main" id="{426D9839-4731-420A-BDE8-EDF82B916579}"/>
              </a:ext>
            </a:extLst>
          </p:cNvPr>
          <p:cNvSpPr/>
          <p:nvPr/>
        </p:nvSpPr>
        <p:spPr>
          <a:xfrm>
            <a:off x="951722" y="3694922"/>
            <a:ext cx="9946433" cy="1828799"/>
          </a:xfrm>
          <a:prstGeom prst="flowChartAlternateProcess">
            <a:avLst/>
          </a:prstGeom>
          <a:noFill/>
          <a:ln w="38100">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0389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2207-31AE-4ED9-B110-486865070B2F}"/>
              </a:ext>
            </a:extLst>
          </p:cNvPr>
          <p:cNvSpPr>
            <a:spLocks noGrp="1"/>
          </p:cNvSpPr>
          <p:nvPr>
            <p:ph type="title"/>
          </p:nvPr>
        </p:nvSpPr>
        <p:spPr/>
        <p:txBody>
          <a:bodyPr/>
          <a:lstStyle/>
          <a:p>
            <a:r>
              <a:rPr lang="en-US" dirty="0"/>
              <a:t>Creating git remote configurations</a:t>
            </a:r>
          </a:p>
        </p:txBody>
      </p:sp>
      <p:sp>
        <p:nvSpPr>
          <p:cNvPr id="3" name="Content Placeholder 2">
            <a:extLst>
              <a:ext uri="{FF2B5EF4-FFF2-40B4-BE49-F238E27FC236}">
                <a16:creationId xmlns:a16="http://schemas.microsoft.com/office/drawing/2014/main" id="{22B9094F-39C8-492F-AF66-CC118989FC51}"/>
              </a:ext>
            </a:extLst>
          </p:cNvPr>
          <p:cNvSpPr>
            <a:spLocks noGrp="1"/>
          </p:cNvSpPr>
          <p:nvPr>
            <p:ph idx="1"/>
          </p:nvPr>
        </p:nvSpPr>
        <p:spPr/>
        <p:txBody>
          <a:bodyPr/>
          <a:lstStyle/>
          <a:p>
            <a:r>
              <a:rPr lang="en-US" dirty="0"/>
              <a:t>We use the following command to configure remote repository:</a:t>
            </a:r>
          </a:p>
          <a:p>
            <a:r>
              <a:rPr lang="en-US" dirty="0">
                <a:latin typeface="Consolas" panose="020B0609020204030204" pitchFamily="49" charset="0"/>
              </a:rPr>
              <a:t>git remote add &lt;name&gt; &lt;</a:t>
            </a:r>
            <a:r>
              <a:rPr lang="en-US" dirty="0" err="1">
                <a:latin typeface="Consolas" panose="020B0609020204030204" pitchFamily="49" charset="0"/>
              </a:rPr>
              <a:t>url</a:t>
            </a:r>
            <a:r>
              <a:rPr lang="en-US" dirty="0">
                <a:latin typeface="Consolas" panose="020B0609020204030204" pitchFamily="49" charset="0"/>
              </a:rPr>
              <a:t>&gt;</a:t>
            </a:r>
          </a:p>
          <a:p>
            <a:endParaRPr lang="en-US" dirty="0"/>
          </a:p>
          <a:p>
            <a:r>
              <a:rPr lang="en-US" dirty="0"/>
              <a:t>In our case, it becomes as:</a:t>
            </a:r>
          </a:p>
          <a:p>
            <a:r>
              <a:rPr lang="en-US" dirty="0">
                <a:latin typeface="Consolas" panose="020B0609020204030204" pitchFamily="49" charset="0"/>
              </a:rPr>
              <a:t>git remote add &lt;any-name-for-remote&gt; &lt;recently-copied-.git-link&gt;</a:t>
            </a:r>
          </a:p>
          <a:p>
            <a:endParaRPr lang="en-US" dirty="0">
              <a:latin typeface="Consolas" panose="020B0609020204030204" pitchFamily="49" charset="0"/>
            </a:endParaRPr>
          </a:p>
          <a:p>
            <a:r>
              <a:rPr lang="en-US" dirty="0"/>
              <a:t>After this, run </a:t>
            </a:r>
            <a:r>
              <a:rPr lang="en-US" dirty="0">
                <a:latin typeface="Consolas" panose="020B0609020204030204" pitchFamily="49" charset="0"/>
              </a:rPr>
              <a:t>‘git remote’</a:t>
            </a:r>
            <a:r>
              <a:rPr lang="en-US" dirty="0"/>
              <a:t> and </a:t>
            </a:r>
            <a:r>
              <a:rPr lang="en-US" dirty="0">
                <a:latin typeface="Consolas" panose="020B0609020204030204" pitchFamily="49" charset="0"/>
              </a:rPr>
              <a:t>‘git remote –v’.</a:t>
            </a:r>
          </a:p>
          <a:p>
            <a:r>
              <a:rPr lang="en-US" dirty="0"/>
              <a:t>There is now some output, since we have now configured a remote repository</a:t>
            </a:r>
          </a:p>
        </p:txBody>
      </p:sp>
      <p:sp>
        <p:nvSpPr>
          <p:cNvPr id="4" name="Flowchart: Alternate Process 3">
            <a:extLst>
              <a:ext uri="{FF2B5EF4-FFF2-40B4-BE49-F238E27FC236}">
                <a16:creationId xmlns:a16="http://schemas.microsoft.com/office/drawing/2014/main" id="{0EB02EA8-45BA-4DB0-9B6E-5E32D73E2788}"/>
              </a:ext>
            </a:extLst>
          </p:cNvPr>
          <p:cNvSpPr/>
          <p:nvPr/>
        </p:nvSpPr>
        <p:spPr>
          <a:xfrm>
            <a:off x="858416" y="2216173"/>
            <a:ext cx="4945225" cy="555019"/>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Alternate Process 5">
            <a:extLst>
              <a:ext uri="{FF2B5EF4-FFF2-40B4-BE49-F238E27FC236}">
                <a16:creationId xmlns:a16="http://schemas.microsoft.com/office/drawing/2014/main" id="{1C1AA072-F58B-40BE-8D26-16DAE9DBF603}"/>
              </a:ext>
            </a:extLst>
          </p:cNvPr>
          <p:cNvSpPr/>
          <p:nvPr/>
        </p:nvSpPr>
        <p:spPr>
          <a:xfrm>
            <a:off x="693575" y="3570573"/>
            <a:ext cx="9887339" cy="555019"/>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5774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EECDF-7459-4468-867D-B230C3E93649}"/>
              </a:ext>
            </a:extLst>
          </p:cNvPr>
          <p:cNvSpPr>
            <a:spLocks noGrp="1"/>
          </p:cNvSpPr>
          <p:nvPr>
            <p:ph type="title"/>
          </p:nvPr>
        </p:nvSpPr>
        <p:spPr/>
        <p:txBody>
          <a:bodyPr/>
          <a:lstStyle/>
          <a:p>
            <a:r>
              <a:rPr lang="en-US" dirty="0"/>
              <a:t>Pushing your commits to remote repository</a:t>
            </a:r>
          </a:p>
        </p:txBody>
      </p:sp>
      <p:sp>
        <p:nvSpPr>
          <p:cNvPr id="3" name="Content Placeholder 2">
            <a:extLst>
              <a:ext uri="{FF2B5EF4-FFF2-40B4-BE49-F238E27FC236}">
                <a16:creationId xmlns:a16="http://schemas.microsoft.com/office/drawing/2014/main" id="{409EF702-25C4-4B77-8249-E7CB6EE31425}"/>
              </a:ext>
            </a:extLst>
          </p:cNvPr>
          <p:cNvSpPr>
            <a:spLocks noGrp="1"/>
          </p:cNvSpPr>
          <p:nvPr>
            <p:ph idx="1"/>
          </p:nvPr>
        </p:nvSpPr>
        <p:spPr/>
        <p:txBody>
          <a:bodyPr>
            <a:normAutofit fontScale="92500" lnSpcReduction="20000"/>
          </a:bodyPr>
          <a:lstStyle/>
          <a:p>
            <a:r>
              <a:rPr lang="en-US" dirty="0"/>
              <a:t>Now, lets push(upload) the local commits to remote repository.</a:t>
            </a:r>
          </a:p>
          <a:p>
            <a:r>
              <a:rPr lang="en-US" dirty="0"/>
              <a:t>We use </a:t>
            </a:r>
          </a:p>
          <a:p>
            <a:r>
              <a:rPr lang="en-US" dirty="0">
                <a:latin typeface="Consolas" panose="020B0609020204030204" pitchFamily="49" charset="0"/>
              </a:rPr>
              <a:t>git push &lt;remote-name&gt; master</a:t>
            </a:r>
          </a:p>
          <a:p>
            <a:endParaRPr lang="en-US" dirty="0">
              <a:latin typeface="Consolas" panose="020B0609020204030204" pitchFamily="49" charset="0"/>
            </a:endParaRPr>
          </a:p>
          <a:p>
            <a:r>
              <a:rPr lang="en-US" dirty="0"/>
              <a:t>While pushing, a dialogue may prompt</a:t>
            </a:r>
          </a:p>
          <a:p>
            <a:r>
              <a:rPr lang="en-US" dirty="0"/>
              <a:t>asking for GitHub credentials</a:t>
            </a:r>
          </a:p>
          <a:p>
            <a:endParaRPr lang="en-US" dirty="0"/>
          </a:p>
          <a:p>
            <a:r>
              <a:rPr lang="en-US" dirty="0"/>
              <a:t>Now if the push was successful, your local repository is now on remote </a:t>
            </a:r>
          </a:p>
          <a:p>
            <a:r>
              <a:rPr lang="en-US" dirty="0"/>
              <a:t>server as well.</a:t>
            </a:r>
          </a:p>
          <a:p>
            <a:r>
              <a:rPr lang="en-US" dirty="0"/>
              <a:t>It is an exact replica of your local repository persevering all the things.</a:t>
            </a:r>
          </a:p>
          <a:p>
            <a:endParaRPr lang="en-US" dirty="0"/>
          </a:p>
        </p:txBody>
      </p:sp>
      <p:sp>
        <p:nvSpPr>
          <p:cNvPr id="4" name="Flowchart: Alternate Process 3">
            <a:extLst>
              <a:ext uri="{FF2B5EF4-FFF2-40B4-BE49-F238E27FC236}">
                <a16:creationId xmlns:a16="http://schemas.microsoft.com/office/drawing/2014/main" id="{58E129CB-B4AA-4EB8-BF6C-86945BA839BF}"/>
              </a:ext>
            </a:extLst>
          </p:cNvPr>
          <p:cNvSpPr/>
          <p:nvPr/>
        </p:nvSpPr>
        <p:spPr>
          <a:xfrm>
            <a:off x="1036320" y="2555669"/>
            <a:ext cx="4496734" cy="385884"/>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Curved 5">
            <a:extLst>
              <a:ext uri="{FF2B5EF4-FFF2-40B4-BE49-F238E27FC236}">
                <a16:creationId xmlns:a16="http://schemas.microsoft.com/office/drawing/2014/main" id="{1904D7B5-4A4E-4C21-8EF2-FC8C1FC2957F}"/>
              </a:ext>
            </a:extLst>
          </p:cNvPr>
          <p:cNvCxnSpPr>
            <a:cxnSpLocks/>
          </p:cNvCxnSpPr>
          <p:nvPr/>
        </p:nvCxnSpPr>
        <p:spPr>
          <a:xfrm>
            <a:off x="5234473" y="2748611"/>
            <a:ext cx="3797560" cy="1478156"/>
          </a:xfrm>
          <a:prstGeom prst="curvedConnector3">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Rectangle: Top Corners Snipped 6">
            <a:extLst>
              <a:ext uri="{FF2B5EF4-FFF2-40B4-BE49-F238E27FC236}">
                <a16:creationId xmlns:a16="http://schemas.microsoft.com/office/drawing/2014/main" id="{47B4649F-968E-4020-9127-3980D9ACE959}"/>
              </a:ext>
            </a:extLst>
          </p:cNvPr>
          <p:cNvSpPr/>
          <p:nvPr/>
        </p:nvSpPr>
        <p:spPr>
          <a:xfrm>
            <a:off x="9209314" y="3219062"/>
            <a:ext cx="2855168" cy="2265474"/>
          </a:xfrm>
          <a:prstGeom prst="snip2Same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Here master is the branch we wish to upload.</a:t>
            </a:r>
          </a:p>
          <a:p>
            <a:pPr algn="ctr"/>
            <a:r>
              <a:rPr lang="en-US" dirty="0"/>
              <a:t>We will discuss about branches in next topic.</a:t>
            </a:r>
          </a:p>
        </p:txBody>
      </p:sp>
    </p:spTree>
    <p:extLst>
      <p:ext uri="{BB962C8B-B14F-4D97-AF65-F5344CB8AC3E}">
        <p14:creationId xmlns:p14="http://schemas.microsoft.com/office/powerpoint/2010/main" val="1769768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E665-606D-48A7-833D-ED75C10FADB4}"/>
              </a:ext>
            </a:extLst>
          </p:cNvPr>
          <p:cNvSpPr>
            <a:spLocks noGrp="1"/>
          </p:cNvSpPr>
          <p:nvPr>
            <p:ph type="title" idx="4294967295"/>
          </p:nvPr>
        </p:nvSpPr>
        <p:spPr>
          <a:xfrm>
            <a:off x="1813811" y="935670"/>
            <a:ext cx="6565692" cy="1049337"/>
          </a:xfrm>
        </p:spPr>
        <p:txBody>
          <a:bodyPr/>
          <a:lstStyle/>
          <a:p>
            <a:r>
              <a:rPr lang="en-US" dirty="0"/>
              <a:t>			What is Git ?</a:t>
            </a:r>
          </a:p>
        </p:txBody>
      </p:sp>
      <p:sp>
        <p:nvSpPr>
          <p:cNvPr id="3" name="Content Placeholder 2">
            <a:extLst>
              <a:ext uri="{FF2B5EF4-FFF2-40B4-BE49-F238E27FC236}">
                <a16:creationId xmlns:a16="http://schemas.microsoft.com/office/drawing/2014/main" id="{B66A52EC-BFB0-4F52-BFB0-9232482F5490}"/>
              </a:ext>
            </a:extLst>
          </p:cNvPr>
          <p:cNvSpPr>
            <a:spLocks noGrp="1"/>
          </p:cNvSpPr>
          <p:nvPr>
            <p:ph idx="4294967295"/>
          </p:nvPr>
        </p:nvSpPr>
        <p:spPr>
          <a:xfrm>
            <a:off x="409783" y="2230125"/>
            <a:ext cx="11617325" cy="3905250"/>
          </a:xfrm>
        </p:spPr>
        <p:txBody>
          <a:bodyPr>
            <a:normAutofit/>
          </a:bodyPr>
          <a:lstStyle/>
          <a:p>
            <a:pPr>
              <a:buFont typeface="Arial" panose="020B0604020202020204" pitchFamily="34" charset="0"/>
              <a:buChar char="•"/>
            </a:pPr>
            <a:r>
              <a:rPr lang="en-US" sz="2800" dirty="0">
                <a:latin typeface="Georgia" panose="02040502050405020303" pitchFamily="18" charset="0"/>
              </a:rPr>
              <a:t>Git is a</a:t>
            </a:r>
            <a:r>
              <a:rPr lang="en-US" sz="2800" dirty="0">
                <a:highlight>
                  <a:srgbClr val="FFFF00"/>
                </a:highlight>
                <a:latin typeface="Georgia" panose="02040502050405020303" pitchFamily="18" charset="0"/>
              </a:rPr>
              <a:t> </a:t>
            </a:r>
            <a:r>
              <a:rPr lang="en-US" sz="2800" dirty="0">
                <a:highlight>
                  <a:srgbClr val="FFFF00"/>
                </a:highlight>
                <a:latin typeface="Georgia" panose="02040502050405020303" pitchFamily="18" charset="0"/>
                <a:hlinkClick r:id="rId2">
                  <a:extLst>
                    <a:ext uri="{A12FA001-AC4F-418D-AE19-62706E023703}">
                      <ahyp:hlinkClr xmlns:ahyp="http://schemas.microsoft.com/office/drawing/2018/hyperlinkcolor" val="tx"/>
                    </a:ext>
                  </a:extLst>
                </a:hlinkClick>
              </a:rPr>
              <a:t>free and open source</a:t>
            </a:r>
            <a:r>
              <a:rPr lang="en-US" sz="2800" dirty="0">
                <a:highlight>
                  <a:srgbClr val="FFFF00"/>
                </a:highlight>
                <a:latin typeface="Georgia" panose="02040502050405020303" pitchFamily="18" charset="0"/>
              </a:rPr>
              <a:t> </a:t>
            </a:r>
            <a:r>
              <a:rPr lang="en-US" sz="2800" dirty="0">
                <a:latin typeface="Georgia" panose="02040502050405020303" pitchFamily="18" charset="0"/>
              </a:rPr>
              <a:t>distributed version control system designed to handle everything from small to very large projects with speed and efficiency.</a:t>
            </a:r>
          </a:p>
          <a:p>
            <a:pPr>
              <a:buFont typeface="Arial" panose="020B0604020202020204" pitchFamily="34" charset="0"/>
              <a:buChar char="•"/>
            </a:pPr>
            <a:r>
              <a:rPr lang="en-US" sz="2800" dirty="0">
                <a:solidFill>
                  <a:srgbClr val="FF0000"/>
                </a:solidFill>
                <a:latin typeface="Georgia" panose="02040502050405020303" pitchFamily="18" charset="0"/>
              </a:rPr>
              <a:t>In simple words, it is a content manager, to track the changes that has been made in the content.</a:t>
            </a:r>
          </a:p>
          <a:p>
            <a:pPr>
              <a:buFont typeface="Arial" panose="020B0604020202020204" pitchFamily="34" charset="0"/>
              <a:buChar char="•"/>
            </a:pPr>
            <a:r>
              <a:rPr lang="en-US" sz="2800" dirty="0">
                <a:latin typeface="Georgia" panose="02040502050405020303" pitchFamily="18" charset="0"/>
              </a:rPr>
              <a:t>Git was created by Linus Torvalds in 2005 for development of the Linux kernel, with other kernel developers contributing to its initial development.</a:t>
            </a:r>
          </a:p>
        </p:txBody>
      </p:sp>
      <p:pic>
        <p:nvPicPr>
          <p:cNvPr id="4" name="Picture 3">
            <a:extLst>
              <a:ext uri="{FF2B5EF4-FFF2-40B4-BE49-F238E27FC236}">
                <a16:creationId xmlns:a16="http://schemas.microsoft.com/office/drawing/2014/main" id="{85461B32-5E24-4640-B275-3DD00E848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22" y="479686"/>
            <a:ext cx="2681187" cy="91196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cxnSp>
        <p:nvCxnSpPr>
          <p:cNvPr id="6" name="Straight Connector 5">
            <a:extLst>
              <a:ext uri="{FF2B5EF4-FFF2-40B4-BE49-F238E27FC236}">
                <a16:creationId xmlns:a16="http://schemas.microsoft.com/office/drawing/2014/main" id="{D58D0F45-E650-45E6-862C-B1E155006C96}"/>
              </a:ext>
            </a:extLst>
          </p:cNvPr>
          <p:cNvCxnSpPr/>
          <p:nvPr/>
        </p:nvCxnSpPr>
        <p:spPr>
          <a:xfrm>
            <a:off x="59962" y="1873770"/>
            <a:ext cx="12072078"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64245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69AC-787C-445B-9D95-50BDC3A5912D}"/>
              </a:ext>
            </a:extLst>
          </p:cNvPr>
          <p:cNvSpPr>
            <a:spLocks noGrp="1"/>
          </p:cNvSpPr>
          <p:nvPr>
            <p:ph type="title"/>
          </p:nvPr>
        </p:nvSpPr>
        <p:spPr/>
        <p:txBody>
          <a:bodyPr/>
          <a:lstStyle/>
          <a:p>
            <a:r>
              <a:rPr lang="en-US" b="1" dirty="0"/>
              <a:t>Inspecting a Remote</a:t>
            </a:r>
            <a:r>
              <a:rPr lang="en-US" dirty="0"/>
              <a:t> </a:t>
            </a:r>
          </a:p>
        </p:txBody>
      </p:sp>
      <p:sp>
        <p:nvSpPr>
          <p:cNvPr id="3" name="Content Placeholder 2">
            <a:extLst>
              <a:ext uri="{FF2B5EF4-FFF2-40B4-BE49-F238E27FC236}">
                <a16:creationId xmlns:a16="http://schemas.microsoft.com/office/drawing/2014/main" id="{BD0BFD37-26C7-40CF-A9AA-802885792DFC}"/>
              </a:ext>
            </a:extLst>
          </p:cNvPr>
          <p:cNvSpPr>
            <a:spLocks noGrp="1"/>
          </p:cNvSpPr>
          <p:nvPr>
            <p:ph idx="1"/>
          </p:nvPr>
        </p:nvSpPr>
        <p:spPr/>
        <p:txBody>
          <a:bodyPr/>
          <a:lstStyle/>
          <a:p>
            <a:r>
              <a:rPr lang="en-US" dirty="0"/>
              <a:t>To see in-depth details about a remote, we use </a:t>
            </a:r>
            <a:r>
              <a:rPr lang="en-US" dirty="0">
                <a:latin typeface="Consolas" panose="020B0609020204030204" pitchFamily="49" charset="0"/>
              </a:rPr>
              <a:t>‘git remote show &lt;remote-name&gt;’ </a:t>
            </a:r>
            <a:r>
              <a:rPr lang="en-US" dirty="0"/>
              <a:t>command.</a:t>
            </a:r>
          </a:p>
          <a:p>
            <a:endParaRPr lang="en-US" dirty="0"/>
          </a:p>
          <a:p>
            <a:r>
              <a:rPr lang="en-US" dirty="0"/>
              <a:t>Example: live-demo, and do for </a:t>
            </a:r>
            <a:r>
              <a:rPr lang="en-US" dirty="0" err="1"/>
              <a:t>youself</a:t>
            </a:r>
            <a:endParaRPr lang="en-US" dirty="0"/>
          </a:p>
        </p:txBody>
      </p:sp>
    </p:spTree>
    <p:extLst>
      <p:ext uri="{BB962C8B-B14F-4D97-AF65-F5344CB8AC3E}">
        <p14:creationId xmlns:p14="http://schemas.microsoft.com/office/powerpoint/2010/main" val="20076934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9095-C849-472E-89E7-41825097EA7B}"/>
              </a:ext>
            </a:extLst>
          </p:cNvPr>
          <p:cNvSpPr>
            <a:spLocks noGrp="1"/>
          </p:cNvSpPr>
          <p:nvPr>
            <p:ph type="title"/>
          </p:nvPr>
        </p:nvSpPr>
        <p:spPr/>
        <p:txBody>
          <a:bodyPr/>
          <a:lstStyle/>
          <a:p>
            <a:r>
              <a:rPr lang="en-US" dirty="0"/>
              <a:t>Making changes in remote repository</a:t>
            </a:r>
          </a:p>
        </p:txBody>
      </p:sp>
      <p:sp>
        <p:nvSpPr>
          <p:cNvPr id="3" name="Content Placeholder 2">
            <a:extLst>
              <a:ext uri="{FF2B5EF4-FFF2-40B4-BE49-F238E27FC236}">
                <a16:creationId xmlns:a16="http://schemas.microsoft.com/office/drawing/2014/main" id="{6965703E-4545-4E8F-89FC-A48C209B5783}"/>
              </a:ext>
            </a:extLst>
          </p:cNvPr>
          <p:cNvSpPr>
            <a:spLocks noGrp="1"/>
          </p:cNvSpPr>
          <p:nvPr>
            <p:ph idx="1"/>
          </p:nvPr>
        </p:nvSpPr>
        <p:spPr>
          <a:xfrm>
            <a:off x="1097280" y="1845733"/>
            <a:ext cx="10058400" cy="4480421"/>
          </a:xfrm>
        </p:spPr>
        <p:txBody>
          <a:bodyPr>
            <a:normAutofit lnSpcReduction="10000"/>
          </a:bodyPr>
          <a:lstStyle/>
          <a:p>
            <a:r>
              <a:rPr lang="en-US" dirty="0"/>
              <a:t>Instead of making changes in local repository and then uploading them to remote repository,</a:t>
            </a:r>
          </a:p>
          <a:p>
            <a:r>
              <a:rPr lang="en-US" dirty="0"/>
              <a:t>Lets make a change in remote repository and pull(download) it to our local repository.</a:t>
            </a:r>
          </a:p>
          <a:p>
            <a:r>
              <a:rPr lang="en-US" dirty="0"/>
              <a:t>Steps:</a:t>
            </a:r>
          </a:p>
          <a:p>
            <a:pPr marL="457200" indent="-457200">
              <a:buFont typeface="+mj-lt"/>
              <a:buAutoNum type="arabicPeriod"/>
            </a:pPr>
            <a:r>
              <a:rPr lang="en-US" dirty="0"/>
              <a:t>Make a change in remote repository, </a:t>
            </a:r>
            <a:r>
              <a:rPr lang="en-US" dirty="0" err="1"/>
              <a:t>i.e</a:t>
            </a:r>
            <a:r>
              <a:rPr lang="en-US" dirty="0"/>
              <a:t> </a:t>
            </a:r>
            <a:r>
              <a:rPr lang="en-US" dirty="0" err="1"/>
              <a:t>github</a:t>
            </a:r>
            <a:r>
              <a:rPr lang="en-US" dirty="0"/>
              <a:t> repository.</a:t>
            </a:r>
          </a:p>
          <a:p>
            <a:pPr marL="457200" indent="-457200">
              <a:buFont typeface="+mj-lt"/>
              <a:buAutoNum type="arabicPeriod"/>
            </a:pPr>
            <a:r>
              <a:rPr lang="en-US" dirty="0"/>
              <a:t>Commit the change.</a:t>
            </a:r>
          </a:p>
          <a:p>
            <a:r>
              <a:rPr lang="en-US" dirty="0"/>
              <a:t>Example: Live demo</a:t>
            </a:r>
          </a:p>
          <a:p>
            <a:endParaRPr lang="en-US" dirty="0"/>
          </a:p>
          <a:p>
            <a:r>
              <a:rPr lang="en-US" dirty="0"/>
              <a:t>After this point, there will be 3 commits on remote repository while there are still 2 commits on our local repository.</a:t>
            </a:r>
          </a:p>
          <a:p>
            <a:r>
              <a:rPr lang="en-US" dirty="0"/>
              <a:t>On such cases, one should make the local repository synchronized with remote repository, before doing any other commits.</a:t>
            </a:r>
          </a:p>
          <a:p>
            <a:endParaRPr lang="en-US" dirty="0"/>
          </a:p>
        </p:txBody>
      </p:sp>
    </p:spTree>
    <p:extLst>
      <p:ext uri="{BB962C8B-B14F-4D97-AF65-F5344CB8AC3E}">
        <p14:creationId xmlns:p14="http://schemas.microsoft.com/office/powerpoint/2010/main" val="2822161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ADDF8-E528-4FE7-B40B-5AC3FB6D027C}"/>
              </a:ext>
            </a:extLst>
          </p:cNvPr>
          <p:cNvSpPr>
            <a:spLocks noGrp="1"/>
          </p:cNvSpPr>
          <p:nvPr>
            <p:ph type="title"/>
          </p:nvPr>
        </p:nvSpPr>
        <p:spPr/>
        <p:txBody>
          <a:bodyPr/>
          <a:lstStyle/>
          <a:p>
            <a:r>
              <a:rPr lang="en-US" dirty="0"/>
              <a:t>Pulling changes from remote repository</a:t>
            </a:r>
          </a:p>
        </p:txBody>
      </p:sp>
      <p:sp>
        <p:nvSpPr>
          <p:cNvPr id="3" name="Content Placeholder 2">
            <a:extLst>
              <a:ext uri="{FF2B5EF4-FFF2-40B4-BE49-F238E27FC236}">
                <a16:creationId xmlns:a16="http://schemas.microsoft.com/office/drawing/2014/main" id="{30296281-A42B-4415-82FC-8C8356A605F6}"/>
              </a:ext>
            </a:extLst>
          </p:cNvPr>
          <p:cNvSpPr>
            <a:spLocks noGrp="1"/>
          </p:cNvSpPr>
          <p:nvPr>
            <p:ph idx="1"/>
          </p:nvPr>
        </p:nvSpPr>
        <p:spPr/>
        <p:txBody>
          <a:bodyPr/>
          <a:lstStyle/>
          <a:p>
            <a:r>
              <a:rPr lang="en-US" dirty="0"/>
              <a:t>Lets run </a:t>
            </a:r>
            <a:r>
              <a:rPr lang="en-US" dirty="0">
                <a:latin typeface="Consolas" panose="020B0609020204030204" pitchFamily="49" charset="0"/>
              </a:rPr>
              <a:t>‘git remote show &lt;remote-name&gt;’ </a:t>
            </a:r>
            <a:r>
              <a:rPr lang="en-US" dirty="0"/>
              <a:t>to see changes about  remote repository.</a:t>
            </a:r>
          </a:p>
          <a:p>
            <a:r>
              <a:rPr lang="en-US" dirty="0"/>
              <a:t>It shall say that local is out of date, which means local repository is behind remote repository.</a:t>
            </a:r>
          </a:p>
          <a:p>
            <a:r>
              <a:rPr lang="en-US" dirty="0"/>
              <a:t>Now to pull changes to local repository, run</a:t>
            </a:r>
          </a:p>
          <a:p>
            <a:r>
              <a:rPr lang="en-US" dirty="0">
                <a:latin typeface="Consolas" panose="020B0609020204030204" pitchFamily="49" charset="0"/>
              </a:rPr>
              <a:t>git pull &lt;remote-name&gt; master</a:t>
            </a:r>
          </a:p>
          <a:p>
            <a:endParaRPr lang="en-US" dirty="0">
              <a:latin typeface="Consolas" panose="020B0609020204030204" pitchFamily="49" charset="0"/>
            </a:endParaRPr>
          </a:p>
          <a:p>
            <a:r>
              <a:rPr lang="en-US" dirty="0"/>
              <a:t>After this run </a:t>
            </a:r>
            <a:r>
              <a:rPr lang="en-US" dirty="0">
                <a:latin typeface="Consolas" panose="020B0609020204030204" pitchFamily="49" charset="0"/>
              </a:rPr>
              <a:t>‘git log’ </a:t>
            </a:r>
            <a:r>
              <a:rPr lang="en-US" dirty="0"/>
              <a:t>and there shall be three commits shown,</a:t>
            </a:r>
          </a:p>
          <a:p>
            <a:r>
              <a:rPr lang="en-US" dirty="0"/>
              <a:t> which means successful pull was performed.</a:t>
            </a:r>
          </a:p>
          <a:p>
            <a:endParaRPr lang="en-US" dirty="0"/>
          </a:p>
        </p:txBody>
      </p:sp>
      <p:sp>
        <p:nvSpPr>
          <p:cNvPr id="4" name="Flowchart: Alternate Process 3">
            <a:extLst>
              <a:ext uri="{FF2B5EF4-FFF2-40B4-BE49-F238E27FC236}">
                <a16:creationId xmlns:a16="http://schemas.microsoft.com/office/drawing/2014/main" id="{3FFC8894-909F-44B9-8E87-8167130E21B8}"/>
              </a:ext>
            </a:extLst>
          </p:cNvPr>
          <p:cNvSpPr/>
          <p:nvPr/>
        </p:nvSpPr>
        <p:spPr>
          <a:xfrm>
            <a:off x="915021" y="3162158"/>
            <a:ext cx="4683345" cy="430128"/>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Snipped 4">
            <a:extLst>
              <a:ext uri="{FF2B5EF4-FFF2-40B4-BE49-F238E27FC236}">
                <a16:creationId xmlns:a16="http://schemas.microsoft.com/office/drawing/2014/main" id="{7A76E13F-04D2-4796-B79C-82188A51B5CC}"/>
              </a:ext>
            </a:extLst>
          </p:cNvPr>
          <p:cNvSpPr/>
          <p:nvPr/>
        </p:nvSpPr>
        <p:spPr>
          <a:xfrm>
            <a:off x="8556171" y="2703621"/>
            <a:ext cx="3635829" cy="1691097"/>
          </a:xfrm>
          <a:prstGeom prst="snip2Same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Here, master is the main branch, to which all changes will be </a:t>
            </a:r>
            <a:r>
              <a:rPr lang="en-US" dirty="0" err="1"/>
              <a:t>synchornised</a:t>
            </a:r>
            <a:r>
              <a:rPr lang="en-US" dirty="0"/>
              <a:t>.</a:t>
            </a:r>
          </a:p>
          <a:p>
            <a:pPr algn="ctr"/>
            <a:r>
              <a:rPr lang="en-US" dirty="0"/>
              <a:t>We will discuss about branches in next topic.</a:t>
            </a:r>
          </a:p>
        </p:txBody>
      </p:sp>
      <p:cxnSp>
        <p:nvCxnSpPr>
          <p:cNvPr id="6" name="Connector: Curved 5">
            <a:extLst>
              <a:ext uri="{FF2B5EF4-FFF2-40B4-BE49-F238E27FC236}">
                <a16:creationId xmlns:a16="http://schemas.microsoft.com/office/drawing/2014/main" id="{E1371BDA-0A4A-441C-82F5-7B21DF203385}"/>
              </a:ext>
            </a:extLst>
          </p:cNvPr>
          <p:cNvCxnSpPr>
            <a:cxnSpLocks/>
          </p:cNvCxnSpPr>
          <p:nvPr/>
        </p:nvCxnSpPr>
        <p:spPr>
          <a:xfrm flipV="1">
            <a:off x="5458408" y="3256384"/>
            <a:ext cx="3284376" cy="172616"/>
          </a:xfrm>
          <a:prstGeom prst="curvedConnector3">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857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723D-A6A0-4B43-9E95-ACD79DBAA006}"/>
              </a:ext>
            </a:extLst>
          </p:cNvPr>
          <p:cNvSpPr>
            <a:spLocks noGrp="1"/>
          </p:cNvSpPr>
          <p:nvPr>
            <p:ph type="title"/>
          </p:nvPr>
        </p:nvSpPr>
        <p:spPr/>
        <p:txBody>
          <a:bodyPr/>
          <a:lstStyle/>
          <a:p>
            <a:r>
              <a:rPr lang="en-US" dirty="0"/>
              <a:t>Branching &amp; Merging</a:t>
            </a:r>
          </a:p>
        </p:txBody>
      </p:sp>
      <p:sp>
        <p:nvSpPr>
          <p:cNvPr id="3" name="Content Placeholder 2">
            <a:extLst>
              <a:ext uri="{FF2B5EF4-FFF2-40B4-BE49-F238E27FC236}">
                <a16:creationId xmlns:a16="http://schemas.microsoft.com/office/drawing/2014/main" id="{07174370-50DF-415F-985C-ACCAAECDC175}"/>
              </a:ext>
            </a:extLst>
          </p:cNvPr>
          <p:cNvSpPr>
            <a:spLocks noGrp="1"/>
          </p:cNvSpPr>
          <p:nvPr>
            <p:ph idx="1"/>
          </p:nvPr>
        </p:nvSpPr>
        <p:spPr/>
        <p:txBody>
          <a:bodyPr/>
          <a:lstStyle/>
          <a:p>
            <a:r>
              <a:rPr lang="en-US" dirty="0"/>
              <a:t>The necessity of branches :</a:t>
            </a:r>
          </a:p>
          <a:p>
            <a:r>
              <a:rPr lang="en-US" dirty="0"/>
              <a:t> And how is merging </a:t>
            </a:r>
            <a:r>
              <a:rPr lang="en-US" dirty="0" err="1"/>
              <a:t>perfomed</a:t>
            </a:r>
            <a:r>
              <a:rPr lang="en-US" dirty="0"/>
              <a:t>:</a:t>
            </a:r>
          </a:p>
          <a:p>
            <a:r>
              <a:rPr lang="en-US" dirty="0"/>
              <a:t>Merge types: FAST-FORWARD MERGE, TWO-WAY MERGE</a:t>
            </a:r>
          </a:p>
          <a:p>
            <a:endParaRPr lang="en-US" dirty="0"/>
          </a:p>
          <a:p>
            <a:r>
              <a:rPr lang="en-US" dirty="0"/>
              <a:t>Explanation on whiteboard!</a:t>
            </a:r>
          </a:p>
          <a:p>
            <a:endParaRPr lang="en-US" dirty="0"/>
          </a:p>
          <a:p>
            <a:r>
              <a:rPr lang="en-US" dirty="0"/>
              <a:t>How </a:t>
            </a:r>
            <a:r>
              <a:rPr lang="en-US" dirty="0">
                <a:latin typeface="Consolas" panose="020B0609020204030204" pitchFamily="49" charset="0"/>
              </a:rPr>
              <a:t>‘git status’ </a:t>
            </a:r>
            <a:r>
              <a:rPr lang="en-US" dirty="0"/>
              <a:t>and </a:t>
            </a:r>
            <a:r>
              <a:rPr lang="en-US" dirty="0">
                <a:latin typeface="Consolas" panose="020B0609020204030204" pitchFamily="49" charset="0"/>
              </a:rPr>
              <a:t>‘git log’ </a:t>
            </a:r>
            <a:r>
              <a:rPr lang="en-US" dirty="0"/>
              <a:t>work for branch :</a:t>
            </a:r>
          </a:p>
          <a:p>
            <a:endParaRPr lang="en-US" dirty="0"/>
          </a:p>
        </p:txBody>
      </p:sp>
    </p:spTree>
    <p:extLst>
      <p:ext uri="{BB962C8B-B14F-4D97-AF65-F5344CB8AC3E}">
        <p14:creationId xmlns:p14="http://schemas.microsoft.com/office/powerpoint/2010/main" val="25742332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65C6-7F63-4DF0-908D-33639FF39CEA}"/>
              </a:ext>
            </a:extLst>
          </p:cNvPr>
          <p:cNvSpPr>
            <a:spLocks noGrp="1"/>
          </p:cNvSpPr>
          <p:nvPr>
            <p:ph type="title"/>
          </p:nvPr>
        </p:nvSpPr>
        <p:spPr/>
        <p:txBody>
          <a:bodyPr/>
          <a:lstStyle/>
          <a:p>
            <a:r>
              <a:rPr lang="en-US" dirty="0"/>
              <a:t>Creating a branch</a:t>
            </a:r>
          </a:p>
        </p:txBody>
      </p:sp>
      <p:sp>
        <p:nvSpPr>
          <p:cNvPr id="3" name="Content Placeholder 2">
            <a:extLst>
              <a:ext uri="{FF2B5EF4-FFF2-40B4-BE49-F238E27FC236}">
                <a16:creationId xmlns:a16="http://schemas.microsoft.com/office/drawing/2014/main" id="{D9EF82B3-F79C-44C2-A0A1-7886D86F991C}"/>
              </a:ext>
            </a:extLst>
          </p:cNvPr>
          <p:cNvSpPr>
            <a:spLocks noGrp="1"/>
          </p:cNvSpPr>
          <p:nvPr>
            <p:ph idx="1"/>
          </p:nvPr>
        </p:nvSpPr>
        <p:spPr/>
        <p:txBody>
          <a:bodyPr/>
          <a:lstStyle/>
          <a:p>
            <a:r>
              <a:rPr lang="en-US" dirty="0"/>
              <a:t>A branch can be created using command:</a:t>
            </a:r>
          </a:p>
          <a:p>
            <a:r>
              <a:rPr lang="en-US" dirty="0">
                <a:latin typeface="Consolas" panose="020B0609020204030204" pitchFamily="49" charset="0"/>
              </a:rPr>
              <a:t> git branch &lt;branch-name&gt;</a:t>
            </a:r>
          </a:p>
          <a:p>
            <a:endParaRPr lang="en-US" dirty="0"/>
          </a:p>
          <a:p>
            <a:r>
              <a:rPr lang="en-US" dirty="0"/>
              <a:t>To see the list of all branches, we can run :</a:t>
            </a:r>
          </a:p>
          <a:p>
            <a:r>
              <a:rPr lang="en-US" dirty="0">
                <a:latin typeface="Consolas" panose="020B0609020204030204" pitchFamily="49" charset="0"/>
              </a:rPr>
              <a:t>git branch              </a:t>
            </a:r>
            <a:r>
              <a:rPr lang="en-US" dirty="0"/>
              <a:t>or 	</a:t>
            </a:r>
            <a:r>
              <a:rPr lang="en-US" dirty="0">
                <a:latin typeface="Consolas" panose="020B0609020204030204" pitchFamily="49" charset="0"/>
              </a:rPr>
              <a:t>git branch --list    </a:t>
            </a:r>
          </a:p>
          <a:p>
            <a:r>
              <a:rPr lang="en-US" dirty="0"/>
              <a:t>These commands show only the local branches</a:t>
            </a:r>
          </a:p>
          <a:p>
            <a:r>
              <a:rPr lang="en-US" dirty="0"/>
              <a:t>To see both local and remote branches, run        </a:t>
            </a:r>
            <a:r>
              <a:rPr lang="en-US" dirty="0">
                <a:latin typeface="Consolas" panose="020B0609020204030204" pitchFamily="49" charset="0"/>
              </a:rPr>
              <a:t>git branch --all </a:t>
            </a:r>
          </a:p>
          <a:p>
            <a:endParaRPr lang="en-US" dirty="0"/>
          </a:p>
        </p:txBody>
      </p:sp>
      <p:sp>
        <p:nvSpPr>
          <p:cNvPr id="4" name="Flowchart: Alternate Process 3">
            <a:extLst>
              <a:ext uri="{FF2B5EF4-FFF2-40B4-BE49-F238E27FC236}">
                <a16:creationId xmlns:a16="http://schemas.microsoft.com/office/drawing/2014/main" id="{3F37A78A-41A6-4245-BBA8-28627B629DAD}"/>
              </a:ext>
            </a:extLst>
          </p:cNvPr>
          <p:cNvSpPr/>
          <p:nvPr/>
        </p:nvSpPr>
        <p:spPr>
          <a:xfrm>
            <a:off x="859038" y="2257089"/>
            <a:ext cx="4683345" cy="430128"/>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Alternate Process 4">
            <a:extLst>
              <a:ext uri="{FF2B5EF4-FFF2-40B4-BE49-F238E27FC236}">
                <a16:creationId xmlns:a16="http://schemas.microsoft.com/office/drawing/2014/main" id="{6E702E2F-AEC4-4264-AF67-41FDC7B5B59E}"/>
              </a:ext>
            </a:extLst>
          </p:cNvPr>
          <p:cNvSpPr/>
          <p:nvPr/>
        </p:nvSpPr>
        <p:spPr>
          <a:xfrm>
            <a:off x="859038" y="3629179"/>
            <a:ext cx="2086325" cy="430128"/>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Alternate Process 5">
            <a:extLst>
              <a:ext uri="{FF2B5EF4-FFF2-40B4-BE49-F238E27FC236}">
                <a16:creationId xmlns:a16="http://schemas.microsoft.com/office/drawing/2014/main" id="{8D756D62-9BE9-4011-9037-2EDACB99FCFB}"/>
              </a:ext>
            </a:extLst>
          </p:cNvPr>
          <p:cNvSpPr/>
          <p:nvPr/>
        </p:nvSpPr>
        <p:spPr>
          <a:xfrm>
            <a:off x="5439748" y="3626988"/>
            <a:ext cx="2967134" cy="432319"/>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Alternate Process 6">
            <a:extLst>
              <a:ext uri="{FF2B5EF4-FFF2-40B4-BE49-F238E27FC236}">
                <a16:creationId xmlns:a16="http://schemas.microsoft.com/office/drawing/2014/main" id="{DE4BEC24-4DB9-470A-B3CA-8DE4671E6F38}"/>
              </a:ext>
            </a:extLst>
          </p:cNvPr>
          <p:cNvSpPr/>
          <p:nvPr/>
        </p:nvSpPr>
        <p:spPr>
          <a:xfrm>
            <a:off x="5918719" y="4531881"/>
            <a:ext cx="2572138" cy="432319"/>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5295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F2D1-25C0-474E-9CFE-4BC774A81C7E}"/>
              </a:ext>
            </a:extLst>
          </p:cNvPr>
          <p:cNvSpPr>
            <a:spLocks noGrp="1"/>
          </p:cNvSpPr>
          <p:nvPr>
            <p:ph type="title"/>
          </p:nvPr>
        </p:nvSpPr>
        <p:spPr/>
        <p:txBody>
          <a:bodyPr/>
          <a:lstStyle/>
          <a:p>
            <a:r>
              <a:rPr lang="en-US" dirty="0"/>
              <a:t>Switching to a branch</a:t>
            </a:r>
          </a:p>
        </p:txBody>
      </p:sp>
      <p:sp>
        <p:nvSpPr>
          <p:cNvPr id="3" name="Content Placeholder 2">
            <a:extLst>
              <a:ext uri="{FF2B5EF4-FFF2-40B4-BE49-F238E27FC236}">
                <a16:creationId xmlns:a16="http://schemas.microsoft.com/office/drawing/2014/main" id="{7E25DB4D-A61D-46B8-99B2-1F7F008EBD81}"/>
              </a:ext>
            </a:extLst>
          </p:cNvPr>
          <p:cNvSpPr>
            <a:spLocks noGrp="1"/>
          </p:cNvSpPr>
          <p:nvPr>
            <p:ph idx="1"/>
          </p:nvPr>
        </p:nvSpPr>
        <p:spPr/>
        <p:txBody>
          <a:bodyPr/>
          <a:lstStyle/>
          <a:p>
            <a:r>
              <a:rPr lang="en-US" dirty="0"/>
              <a:t>To make changes to a branch, it should be checked out or switched to.</a:t>
            </a:r>
          </a:p>
          <a:p>
            <a:r>
              <a:rPr lang="en-US" dirty="0"/>
              <a:t>To checkout a branch, we can run:</a:t>
            </a:r>
          </a:p>
          <a:p>
            <a:r>
              <a:rPr lang="en-US" dirty="0">
                <a:latin typeface="Consolas" panose="020B0609020204030204" pitchFamily="49" charset="0"/>
              </a:rPr>
              <a:t>git checkout &lt;branch-name&gt;</a:t>
            </a:r>
          </a:p>
          <a:p>
            <a:endParaRPr lang="en-US" dirty="0"/>
          </a:p>
          <a:p>
            <a:r>
              <a:rPr lang="en-US" dirty="0"/>
              <a:t>Or,</a:t>
            </a:r>
          </a:p>
          <a:p>
            <a:endParaRPr lang="en-US" dirty="0"/>
          </a:p>
          <a:p>
            <a:r>
              <a:rPr lang="en-US" dirty="0">
                <a:latin typeface="Consolas" panose="020B0609020204030204" pitchFamily="49" charset="0"/>
              </a:rPr>
              <a:t>git switch &lt;branch-name&gt;</a:t>
            </a:r>
          </a:p>
          <a:p>
            <a:endParaRPr lang="en-US" dirty="0"/>
          </a:p>
          <a:p>
            <a:r>
              <a:rPr lang="en-US" dirty="0"/>
              <a:t>Both are equivalent!</a:t>
            </a:r>
          </a:p>
        </p:txBody>
      </p:sp>
      <p:sp>
        <p:nvSpPr>
          <p:cNvPr id="5" name="Flowchart: Alternate Process 4">
            <a:extLst>
              <a:ext uri="{FF2B5EF4-FFF2-40B4-BE49-F238E27FC236}">
                <a16:creationId xmlns:a16="http://schemas.microsoft.com/office/drawing/2014/main" id="{3DCE1E11-8D68-404C-9DCF-79239DCC5CD8}"/>
              </a:ext>
            </a:extLst>
          </p:cNvPr>
          <p:cNvSpPr/>
          <p:nvPr/>
        </p:nvSpPr>
        <p:spPr>
          <a:xfrm>
            <a:off x="1097280" y="4525347"/>
            <a:ext cx="3596018" cy="457691"/>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Alternate Process 5">
            <a:extLst>
              <a:ext uri="{FF2B5EF4-FFF2-40B4-BE49-F238E27FC236}">
                <a16:creationId xmlns:a16="http://schemas.microsoft.com/office/drawing/2014/main" id="{D48C8743-6B75-4FFA-8D1D-5FA29C170802}"/>
              </a:ext>
            </a:extLst>
          </p:cNvPr>
          <p:cNvSpPr/>
          <p:nvPr/>
        </p:nvSpPr>
        <p:spPr>
          <a:xfrm>
            <a:off x="1097280" y="2727851"/>
            <a:ext cx="3908904" cy="457690"/>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84615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1F3D-D512-47FC-9B30-18AA3D45F3F1}"/>
              </a:ext>
            </a:extLst>
          </p:cNvPr>
          <p:cNvSpPr>
            <a:spLocks noGrp="1"/>
          </p:cNvSpPr>
          <p:nvPr>
            <p:ph type="title"/>
          </p:nvPr>
        </p:nvSpPr>
        <p:spPr/>
        <p:txBody>
          <a:bodyPr/>
          <a:lstStyle/>
          <a:p>
            <a:r>
              <a:rPr lang="en-US" dirty="0"/>
              <a:t>Deleting a branch</a:t>
            </a:r>
          </a:p>
        </p:txBody>
      </p:sp>
      <p:sp>
        <p:nvSpPr>
          <p:cNvPr id="3" name="Content Placeholder 2">
            <a:extLst>
              <a:ext uri="{FF2B5EF4-FFF2-40B4-BE49-F238E27FC236}">
                <a16:creationId xmlns:a16="http://schemas.microsoft.com/office/drawing/2014/main" id="{53B3A333-73EE-476B-A470-B7D041447C58}"/>
              </a:ext>
            </a:extLst>
          </p:cNvPr>
          <p:cNvSpPr>
            <a:spLocks noGrp="1"/>
          </p:cNvSpPr>
          <p:nvPr>
            <p:ph idx="1"/>
          </p:nvPr>
        </p:nvSpPr>
        <p:spPr/>
        <p:txBody>
          <a:bodyPr/>
          <a:lstStyle/>
          <a:p>
            <a:r>
              <a:rPr lang="en-US" dirty="0"/>
              <a:t>To delete a branch, you must be on ‘master’ branch.</a:t>
            </a:r>
          </a:p>
          <a:p>
            <a:endParaRPr lang="en-US" dirty="0"/>
          </a:p>
          <a:p>
            <a:r>
              <a:rPr lang="en-US" dirty="0"/>
              <a:t>Now, you can delete a branch as :</a:t>
            </a:r>
          </a:p>
          <a:p>
            <a:r>
              <a:rPr lang="en-US" dirty="0">
                <a:latin typeface="Consolas" panose="020B0609020204030204" pitchFamily="49" charset="0"/>
              </a:rPr>
              <a:t>git branch –d &lt;branch-name&gt;</a:t>
            </a:r>
          </a:p>
          <a:p>
            <a:r>
              <a:rPr lang="en-US" dirty="0"/>
              <a:t>It is safe method as it only allows a merged branch to be deleted.</a:t>
            </a:r>
          </a:p>
          <a:p>
            <a:endParaRPr lang="en-US" dirty="0"/>
          </a:p>
          <a:p>
            <a:r>
              <a:rPr lang="en-US" dirty="0"/>
              <a:t>To delete a branch forcefully, say an unmerged branch then, we use:</a:t>
            </a:r>
          </a:p>
          <a:p>
            <a:r>
              <a:rPr lang="en-US" dirty="0">
                <a:latin typeface="Consolas" panose="020B0609020204030204" pitchFamily="49" charset="0"/>
              </a:rPr>
              <a:t>git branch –D &lt;branch-name&gt;</a:t>
            </a:r>
          </a:p>
        </p:txBody>
      </p:sp>
      <p:sp>
        <p:nvSpPr>
          <p:cNvPr id="4" name="Flowchart: Alternate Process 3">
            <a:extLst>
              <a:ext uri="{FF2B5EF4-FFF2-40B4-BE49-F238E27FC236}">
                <a16:creationId xmlns:a16="http://schemas.microsoft.com/office/drawing/2014/main" id="{4C4F3F5B-F913-4D51-B469-EE347C27E147}"/>
              </a:ext>
            </a:extLst>
          </p:cNvPr>
          <p:cNvSpPr/>
          <p:nvPr/>
        </p:nvSpPr>
        <p:spPr>
          <a:xfrm>
            <a:off x="1097278" y="3184847"/>
            <a:ext cx="4071879" cy="432319"/>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Alternate Process 4">
            <a:extLst>
              <a:ext uri="{FF2B5EF4-FFF2-40B4-BE49-F238E27FC236}">
                <a16:creationId xmlns:a16="http://schemas.microsoft.com/office/drawing/2014/main" id="{FD43A404-5762-47F1-82E2-30A5CD73D91A}"/>
              </a:ext>
            </a:extLst>
          </p:cNvPr>
          <p:cNvSpPr/>
          <p:nvPr/>
        </p:nvSpPr>
        <p:spPr>
          <a:xfrm>
            <a:off x="1097278" y="4937619"/>
            <a:ext cx="4071879" cy="476352"/>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3442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F428-8B07-419F-8256-AC4715A5ED15}"/>
              </a:ext>
            </a:extLst>
          </p:cNvPr>
          <p:cNvSpPr>
            <a:spLocks noGrp="1"/>
          </p:cNvSpPr>
          <p:nvPr>
            <p:ph type="title"/>
          </p:nvPr>
        </p:nvSpPr>
        <p:spPr/>
        <p:txBody>
          <a:bodyPr/>
          <a:lstStyle/>
          <a:p>
            <a:r>
              <a:rPr lang="en-US" dirty="0"/>
              <a:t>Make some changes in a branch</a:t>
            </a:r>
          </a:p>
        </p:txBody>
      </p:sp>
      <p:sp>
        <p:nvSpPr>
          <p:cNvPr id="3" name="Content Placeholder 2">
            <a:extLst>
              <a:ext uri="{FF2B5EF4-FFF2-40B4-BE49-F238E27FC236}">
                <a16:creationId xmlns:a16="http://schemas.microsoft.com/office/drawing/2014/main" id="{BCDD8A0E-1E36-4C9F-A69D-42C18880E4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87255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680A1E-626E-4522-9528-FFC19B2D1C33}"/>
              </a:ext>
            </a:extLst>
          </p:cNvPr>
          <p:cNvPicPr>
            <a:picLocks noChangeAspect="1"/>
          </p:cNvPicPr>
          <p:nvPr/>
        </p:nvPicPr>
        <p:blipFill>
          <a:blip r:embed="rId2"/>
          <a:stretch>
            <a:fillRect/>
          </a:stretch>
        </p:blipFill>
        <p:spPr>
          <a:xfrm>
            <a:off x="576943" y="1757866"/>
            <a:ext cx="11038113" cy="2534216"/>
          </a:xfrm>
          <a:prstGeom prst="rect">
            <a:avLst/>
          </a:prstGeom>
        </p:spPr>
      </p:pic>
    </p:spTree>
    <p:extLst>
      <p:ext uri="{BB962C8B-B14F-4D97-AF65-F5344CB8AC3E}">
        <p14:creationId xmlns:p14="http://schemas.microsoft.com/office/powerpoint/2010/main" val="1825145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E665-606D-48A7-833D-ED75C10FADB4}"/>
              </a:ext>
            </a:extLst>
          </p:cNvPr>
          <p:cNvSpPr>
            <a:spLocks noGrp="1"/>
          </p:cNvSpPr>
          <p:nvPr>
            <p:ph type="title" idx="4294967295"/>
          </p:nvPr>
        </p:nvSpPr>
        <p:spPr>
          <a:xfrm>
            <a:off x="1289153" y="402968"/>
            <a:ext cx="6625653" cy="1049337"/>
          </a:xfrm>
        </p:spPr>
        <p:txBody>
          <a:bodyPr>
            <a:normAutofit fontScale="90000"/>
          </a:bodyPr>
          <a:lstStyle/>
          <a:p>
            <a:r>
              <a:rPr lang="en-US" dirty="0"/>
              <a:t>			What is GitHub?</a:t>
            </a:r>
          </a:p>
        </p:txBody>
      </p:sp>
      <p:sp>
        <p:nvSpPr>
          <p:cNvPr id="3" name="Content Placeholder 2">
            <a:extLst>
              <a:ext uri="{FF2B5EF4-FFF2-40B4-BE49-F238E27FC236}">
                <a16:creationId xmlns:a16="http://schemas.microsoft.com/office/drawing/2014/main" id="{B66A52EC-BFB0-4F52-BFB0-9232482F5490}"/>
              </a:ext>
            </a:extLst>
          </p:cNvPr>
          <p:cNvSpPr>
            <a:spLocks noGrp="1"/>
          </p:cNvSpPr>
          <p:nvPr>
            <p:ph idx="4294967295"/>
          </p:nvPr>
        </p:nvSpPr>
        <p:spPr>
          <a:xfrm>
            <a:off x="287337" y="1915332"/>
            <a:ext cx="11617325" cy="3905250"/>
          </a:xfrm>
        </p:spPr>
        <p:txBody>
          <a:bodyPr>
            <a:normAutofit/>
          </a:bodyPr>
          <a:lstStyle/>
          <a:p>
            <a:pPr>
              <a:buFont typeface="Arial" panose="020B0604020202020204" pitchFamily="34" charset="0"/>
              <a:buChar char="•"/>
            </a:pPr>
            <a:r>
              <a:rPr lang="en-US" sz="2400" dirty="0">
                <a:latin typeface="Georgia" panose="02040502050405020303" pitchFamily="18" charset="0"/>
              </a:rPr>
              <a:t>GitHub is a company that provides hosting for software development version control using Git. It is a subsidiary of Microsoft. </a:t>
            </a:r>
          </a:p>
          <a:p>
            <a:pPr>
              <a:buFont typeface="Arial" panose="020B0604020202020204" pitchFamily="34" charset="0"/>
              <a:buChar char="•"/>
            </a:pPr>
            <a:r>
              <a:rPr lang="en-US" sz="2400" dirty="0">
                <a:solidFill>
                  <a:srgbClr val="FF0000"/>
                </a:solidFill>
                <a:latin typeface="Georgia" panose="02040502050405020303" pitchFamily="18" charset="0"/>
              </a:rPr>
              <a:t>It offers all of the distributed version control and source code management (SCM) functionality of Git as well as adding its own features.</a:t>
            </a:r>
          </a:p>
          <a:p>
            <a:pPr>
              <a:buFont typeface="Arial" panose="020B0604020202020204" pitchFamily="34" charset="0"/>
              <a:buChar char="•"/>
            </a:pPr>
            <a:r>
              <a:rPr lang="en-US" sz="2400" dirty="0">
                <a:latin typeface="Georgia" panose="02040502050405020303" pitchFamily="18" charset="0"/>
              </a:rPr>
              <a:t> It provides access control and several collaboration features such as bug tracking, feature requests, task management, and wikis for every project.</a:t>
            </a:r>
          </a:p>
          <a:p>
            <a:pPr>
              <a:buFont typeface="Arial" panose="020B0604020202020204" pitchFamily="34" charset="0"/>
              <a:buChar char="•"/>
            </a:pPr>
            <a:r>
              <a:rPr lang="en-US" sz="2400" dirty="0">
                <a:solidFill>
                  <a:srgbClr val="FF0000"/>
                </a:solidFill>
                <a:latin typeface="Georgia" panose="02040502050405020303" pitchFamily="18" charset="0"/>
              </a:rPr>
              <a:t>A user must create an account in order to contribute(publish) content to the site, but public repositories can be browsed and downloaded by anyone</a:t>
            </a:r>
          </a:p>
        </p:txBody>
      </p:sp>
      <p:cxnSp>
        <p:nvCxnSpPr>
          <p:cNvPr id="6" name="Straight Connector 5">
            <a:extLst>
              <a:ext uri="{FF2B5EF4-FFF2-40B4-BE49-F238E27FC236}">
                <a16:creationId xmlns:a16="http://schemas.microsoft.com/office/drawing/2014/main" id="{D58D0F45-E650-45E6-862C-B1E155006C96}"/>
              </a:ext>
            </a:extLst>
          </p:cNvPr>
          <p:cNvCxnSpPr/>
          <p:nvPr/>
        </p:nvCxnSpPr>
        <p:spPr>
          <a:xfrm>
            <a:off x="59962" y="1364105"/>
            <a:ext cx="12072078" cy="0"/>
          </a:xfrm>
          <a:prstGeom prst="line">
            <a:avLst/>
          </a:prstGeom>
        </p:spPr>
        <p:style>
          <a:lnRef idx="2">
            <a:schemeClr val="accent2"/>
          </a:lnRef>
          <a:fillRef idx="0">
            <a:schemeClr val="accent2"/>
          </a:fillRef>
          <a:effectRef idx="1">
            <a:schemeClr val="accent2"/>
          </a:effectRef>
          <a:fontRef idx="minor">
            <a:schemeClr val="tx1"/>
          </a:fontRef>
        </p:style>
      </p:cxnSp>
      <p:pic>
        <p:nvPicPr>
          <p:cNvPr id="5" name="Picture 4">
            <a:extLst>
              <a:ext uri="{FF2B5EF4-FFF2-40B4-BE49-F238E27FC236}">
                <a16:creationId xmlns:a16="http://schemas.microsoft.com/office/drawing/2014/main" id="{7060F21F-686B-4EA4-B1F8-130A4C7D9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9827" y="-145384"/>
            <a:ext cx="2146040" cy="2146040"/>
          </a:xfrm>
          <a:prstGeom prst="rect">
            <a:avLst/>
          </a:prstGeom>
        </p:spPr>
      </p:pic>
    </p:spTree>
    <p:extLst>
      <p:ext uri="{BB962C8B-B14F-4D97-AF65-F5344CB8AC3E}">
        <p14:creationId xmlns:p14="http://schemas.microsoft.com/office/powerpoint/2010/main" val="2725545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E665-606D-48A7-833D-ED75C10FADB4}"/>
              </a:ext>
            </a:extLst>
          </p:cNvPr>
          <p:cNvSpPr>
            <a:spLocks noGrp="1"/>
          </p:cNvSpPr>
          <p:nvPr>
            <p:ph type="title" idx="4294967295"/>
          </p:nvPr>
        </p:nvSpPr>
        <p:spPr>
          <a:xfrm>
            <a:off x="2813154" y="419695"/>
            <a:ext cx="6565692" cy="1049337"/>
          </a:xfrm>
        </p:spPr>
        <p:txBody>
          <a:bodyPr>
            <a:normAutofit fontScale="90000"/>
          </a:bodyPr>
          <a:lstStyle/>
          <a:p>
            <a:r>
              <a:rPr lang="en-US" dirty="0"/>
              <a:t>Content of this crash course</a:t>
            </a:r>
          </a:p>
        </p:txBody>
      </p:sp>
      <p:sp>
        <p:nvSpPr>
          <p:cNvPr id="3" name="Content Placeholder 2">
            <a:extLst>
              <a:ext uri="{FF2B5EF4-FFF2-40B4-BE49-F238E27FC236}">
                <a16:creationId xmlns:a16="http://schemas.microsoft.com/office/drawing/2014/main" id="{B66A52EC-BFB0-4F52-BFB0-9232482F5490}"/>
              </a:ext>
            </a:extLst>
          </p:cNvPr>
          <p:cNvSpPr>
            <a:spLocks noGrp="1"/>
          </p:cNvSpPr>
          <p:nvPr>
            <p:ph idx="4294967295"/>
          </p:nvPr>
        </p:nvSpPr>
        <p:spPr>
          <a:xfrm>
            <a:off x="409783" y="2230125"/>
            <a:ext cx="11617325" cy="2806569"/>
          </a:xfrm>
        </p:spPr>
        <p:txBody>
          <a:bodyPr>
            <a:normAutofit/>
          </a:bodyPr>
          <a:lstStyle/>
          <a:p>
            <a:pPr>
              <a:buFont typeface="Arial" panose="020B0604020202020204" pitchFamily="34" charset="0"/>
              <a:buChar char="•"/>
            </a:pPr>
            <a:r>
              <a:rPr lang="en-US" sz="2800" dirty="0">
                <a:latin typeface="Georgia" panose="02040502050405020303" pitchFamily="18" charset="0"/>
              </a:rPr>
              <a:t>Installation of git</a:t>
            </a:r>
          </a:p>
          <a:p>
            <a:pPr>
              <a:buFont typeface="Arial" panose="020B0604020202020204" pitchFamily="34" charset="0"/>
              <a:buChar char="•"/>
            </a:pPr>
            <a:r>
              <a:rPr lang="en-US" sz="2800" dirty="0">
                <a:latin typeface="Georgia" panose="02040502050405020303" pitchFamily="18" charset="0"/>
              </a:rPr>
              <a:t>Setting up git</a:t>
            </a:r>
          </a:p>
          <a:p>
            <a:pPr>
              <a:buFont typeface="Arial" panose="020B0604020202020204" pitchFamily="34" charset="0"/>
              <a:buChar char="•"/>
            </a:pPr>
            <a:r>
              <a:rPr lang="en-US" sz="2800" dirty="0">
                <a:latin typeface="Georgia" panose="02040502050405020303" pitchFamily="18" charset="0"/>
              </a:rPr>
              <a:t>Creating GitHub account</a:t>
            </a:r>
          </a:p>
          <a:p>
            <a:pPr>
              <a:buFont typeface="Arial" panose="020B0604020202020204" pitchFamily="34" charset="0"/>
              <a:buChar char="•"/>
            </a:pPr>
            <a:r>
              <a:rPr lang="en-US" sz="2800" dirty="0">
                <a:latin typeface="Georgia" panose="02040502050405020303" pitchFamily="18" charset="0"/>
              </a:rPr>
              <a:t>Basic git commands</a:t>
            </a:r>
          </a:p>
          <a:p>
            <a:pPr>
              <a:buFont typeface="Arial" panose="020B0604020202020204" pitchFamily="34" charset="0"/>
              <a:buChar char="•"/>
            </a:pPr>
            <a:r>
              <a:rPr lang="en-US" sz="2800" dirty="0">
                <a:latin typeface="Georgia" panose="02040502050405020303" pitchFamily="18" charset="0"/>
              </a:rPr>
              <a:t>Exercises</a:t>
            </a:r>
          </a:p>
        </p:txBody>
      </p:sp>
      <p:cxnSp>
        <p:nvCxnSpPr>
          <p:cNvPr id="6" name="Straight Connector 5">
            <a:extLst>
              <a:ext uri="{FF2B5EF4-FFF2-40B4-BE49-F238E27FC236}">
                <a16:creationId xmlns:a16="http://schemas.microsoft.com/office/drawing/2014/main" id="{D58D0F45-E650-45E6-862C-B1E155006C96}"/>
              </a:ext>
            </a:extLst>
          </p:cNvPr>
          <p:cNvCxnSpPr/>
          <p:nvPr/>
        </p:nvCxnSpPr>
        <p:spPr>
          <a:xfrm>
            <a:off x="59962" y="1469032"/>
            <a:ext cx="12072078"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99636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B81A-DBB3-46CC-81A1-FCAE455647ED}"/>
              </a:ext>
            </a:extLst>
          </p:cNvPr>
          <p:cNvSpPr>
            <a:spLocks noGrp="1"/>
          </p:cNvSpPr>
          <p:nvPr>
            <p:ph type="title"/>
          </p:nvPr>
        </p:nvSpPr>
        <p:spPr/>
        <p:txBody>
          <a:bodyPr/>
          <a:lstStyle/>
          <a:p>
            <a:r>
              <a:rPr lang="en-US" dirty="0"/>
              <a:t>Git installation and GitHub account</a:t>
            </a:r>
          </a:p>
        </p:txBody>
      </p:sp>
      <p:sp>
        <p:nvSpPr>
          <p:cNvPr id="3" name="Content Placeholder 2">
            <a:extLst>
              <a:ext uri="{FF2B5EF4-FFF2-40B4-BE49-F238E27FC236}">
                <a16:creationId xmlns:a16="http://schemas.microsoft.com/office/drawing/2014/main" id="{BD439C8A-12BC-4CE3-AFD3-A005DEE8D818}"/>
              </a:ext>
            </a:extLst>
          </p:cNvPr>
          <p:cNvSpPr>
            <a:spLocks noGrp="1"/>
          </p:cNvSpPr>
          <p:nvPr>
            <p:ph idx="1"/>
          </p:nvPr>
        </p:nvSpPr>
        <p:spPr/>
        <p:txBody>
          <a:bodyPr/>
          <a:lstStyle/>
          <a:p>
            <a:r>
              <a:rPr lang="en-US" dirty="0"/>
              <a:t>…….</a:t>
            </a:r>
          </a:p>
        </p:txBody>
      </p:sp>
    </p:spTree>
    <p:extLst>
      <p:ext uri="{BB962C8B-B14F-4D97-AF65-F5344CB8AC3E}">
        <p14:creationId xmlns:p14="http://schemas.microsoft.com/office/powerpoint/2010/main" val="246343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E665-606D-48A7-833D-ED75C10FADB4}"/>
              </a:ext>
            </a:extLst>
          </p:cNvPr>
          <p:cNvSpPr>
            <a:spLocks noGrp="1"/>
          </p:cNvSpPr>
          <p:nvPr>
            <p:ph type="title" idx="4294967295"/>
          </p:nvPr>
        </p:nvSpPr>
        <p:spPr>
          <a:xfrm>
            <a:off x="2813154" y="419695"/>
            <a:ext cx="6565692" cy="1049337"/>
          </a:xfrm>
        </p:spPr>
        <p:txBody>
          <a:bodyPr>
            <a:normAutofit/>
          </a:bodyPr>
          <a:lstStyle/>
          <a:p>
            <a:endParaRPr lang="en-US" dirty="0"/>
          </a:p>
        </p:txBody>
      </p:sp>
      <p:sp>
        <p:nvSpPr>
          <p:cNvPr id="3" name="Content Placeholder 2">
            <a:extLst>
              <a:ext uri="{FF2B5EF4-FFF2-40B4-BE49-F238E27FC236}">
                <a16:creationId xmlns:a16="http://schemas.microsoft.com/office/drawing/2014/main" id="{B66A52EC-BFB0-4F52-BFB0-9232482F5490}"/>
              </a:ext>
            </a:extLst>
          </p:cNvPr>
          <p:cNvSpPr>
            <a:spLocks noGrp="1"/>
          </p:cNvSpPr>
          <p:nvPr>
            <p:ph idx="4294967295"/>
          </p:nvPr>
        </p:nvSpPr>
        <p:spPr>
          <a:xfrm>
            <a:off x="409783" y="2230125"/>
            <a:ext cx="11617325" cy="2806569"/>
          </a:xfrm>
        </p:spPr>
        <p:txBody>
          <a:bodyPr>
            <a:normAutofit/>
          </a:bodyPr>
          <a:lstStyle/>
          <a:p>
            <a:pPr>
              <a:buFont typeface="Arial" panose="020B0604020202020204" pitchFamily="34" charset="0"/>
              <a:buChar char="•"/>
            </a:pPr>
            <a:r>
              <a:rPr lang="en-US" sz="2800" dirty="0">
                <a:latin typeface="Georgia" panose="02040502050405020303" pitchFamily="18" charset="0"/>
              </a:rPr>
              <a:t>We shall be </a:t>
            </a:r>
            <a:r>
              <a:rPr lang="en-US" sz="2800">
                <a:latin typeface="Georgia" panose="02040502050405020303" pitchFamily="18" charset="0"/>
              </a:rPr>
              <a:t>using Git-Bash </a:t>
            </a:r>
            <a:r>
              <a:rPr lang="en-US" sz="2800" dirty="0">
                <a:latin typeface="Georgia" panose="02040502050405020303" pitchFamily="18" charset="0"/>
              </a:rPr>
              <a:t>for most of the time.</a:t>
            </a:r>
          </a:p>
        </p:txBody>
      </p:sp>
      <p:cxnSp>
        <p:nvCxnSpPr>
          <p:cNvPr id="6" name="Straight Connector 5">
            <a:extLst>
              <a:ext uri="{FF2B5EF4-FFF2-40B4-BE49-F238E27FC236}">
                <a16:creationId xmlns:a16="http://schemas.microsoft.com/office/drawing/2014/main" id="{D58D0F45-E650-45E6-862C-B1E155006C96}"/>
              </a:ext>
            </a:extLst>
          </p:cNvPr>
          <p:cNvCxnSpPr/>
          <p:nvPr/>
        </p:nvCxnSpPr>
        <p:spPr>
          <a:xfrm>
            <a:off x="59962" y="1469032"/>
            <a:ext cx="12072078"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559400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2465</TotalTime>
  <Words>1804</Words>
  <Application>Microsoft Office PowerPoint</Application>
  <PresentationFormat>Widescreen</PresentationFormat>
  <Paragraphs>248</Paragraphs>
  <Slides>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Calibri Light</vt:lpstr>
      <vt:lpstr>Consolas</vt:lpstr>
      <vt:lpstr>Courier New</vt:lpstr>
      <vt:lpstr>Georgia</vt:lpstr>
      <vt:lpstr>Ink Free</vt:lpstr>
      <vt:lpstr>Retrospect</vt:lpstr>
      <vt:lpstr>PowerPoint Presentation</vt:lpstr>
      <vt:lpstr>Git &amp; GitHub</vt:lpstr>
      <vt:lpstr>The Need of version control </vt:lpstr>
      <vt:lpstr>   What is Git ?</vt:lpstr>
      <vt:lpstr>PowerPoint Presentation</vt:lpstr>
      <vt:lpstr>   What is GitHub?</vt:lpstr>
      <vt:lpstr>Content of this crash course</vt:lpstr>
      <vt:lpstr>Git installation and GitHub account</vt:lpstr>
      <vt:lpstr>PowerPoint Presentation</vt:lpstr>
      <vt:lpstr>Obvious Fact</vt:lpstr>
      <vt:lpstr>The Three States</vt:lpstr>
      <vt:lpstr>PowerPoint Presentation</vt:lpstr>
      <vt:lpstr>PowerPoint Presentation</vt:lpstr>
      <vt:lpstr>Back to Git-setup</vt:lpstr>
      <vt:lpstr>PowerPoint Presentation</vt:lpstr>
      <vt:lpstr>PowerPoint Presentation</vt:lpstr>
      <vt:lpstr>PowerPoint Presentation</vt:lpstr>
      <vt:lpstr>Initializing a Repository in an Existing Directory  </vt:lpstr>
      <vt:lpstr>Cloning an existing git repository </vt:lpstr>
      <vt:lpstr>Lets add some file(s)</vt:lpstr>
      <vt:lpstr>Checking the status of your files</vt:lpstr>
      <vt:lpstr>Staging files</vt:lpstr>
      <vt:lpstr>Committing your changes</vt:lpstr>
      <vt:lpstr>Commit history - log</vt:lpstr>
      <vt:lpstr>Lets add another file and do some editing</vt:lpstr>
      <vt:lpstr>Now lets compile these .c files</vt:lpstr>
      <vt:lpstr>Ignoring unnecessary files - .gitignore</vt:lpstr>
      <vt:lpstr>PowerPoint Presentation</vt:lpstr>
      <vt:lpstr>PowerPoint Presentation</vt:lpstr>
      <vt:lpstr>PowerPoint Presentation</vt:lpstr>
      <vt:lpstr>One more thing, before commit</vt:lpstr>
      <vt:lpstr>Doing a commit</vt:lpstr>
      <vt:lpstr>git log</vt:lpstr>
      <vt:lpstr>Working with Remotes</vt:lpstr>
      <vt:lpstr>PowerPoint Presentation</vt:lpstr>
      <vt:lpstr>PowerPoint Presentation</vt:lpstr>
      <vt:lpstr>Uploading to remote repository</vt:lpstr>
      <vt:lpstr>Creating git remote configurations</vt:lpstr>
      <vt:lpstr>Pushing your commits to remote repository</vt:lpstr>
      <vt:lpstr>Inspecting a Remote </vt:lpstr>
      <vt:lpstr>Making changes in remote repository</vt:lpstr>
      <vt:lpstr>Pulling changes from remote repository</vt:lpstr>
      <vt:lpstr>Branching &amp; Merging</vt:lpstr>
      <vt:lpstr>Creating a branch</vt:lpstr>
      <vt:lpstr>Switching to a branch</vt:lpstr>
      <vt:lpstr>Deleting a branch</vt:lpstr>
      <vt:lpstr>Make some changes in a branch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Roshan</dc:creator>
  <cp:lastModifiedBy>Roshan</cp:lastModifiedBy>
  <cp:revision>189</cp:revision>
  <dcterms:created xsi:type="dcterms:W3CDTF">2019-12-21T14:59:00Z</dcterms:created>
  <dcterms:modified xsi:type="dcterms:W3CDTF">2020-01-08T16:42:20Z</dcterms:modified>
</cp:coreProperties>
</file>