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da7b51f5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da7b51f5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6da7b51f5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6da7b51f5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6da7b51f5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6da7b51f5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Architectural Issue Of</a:t>
            </a:r>
            <a:endParaRPr/>
          </a:p>
          <a:p>
            <a:pPr indent="0" lvl="0" marL="0" rtl="0" algn="ctr">
              <a:spcBef>
                <a:spcPts val="0"/>
              </a:spcBef>
              <a:spcAft>
                <a:spcPts val="0"/>
              </a:spcAft>
              <a:buNone/>
            </a:pPr>
            <a:r>
              <a:rPr lang="en"/>
              <a:t>Web Layer</a:t>
            </a:r>
            <a:endParaRPr/>
          </a:p>
        </p:txBody>
      </p:sp>
      <p:sp>
        <p:nvSpPr>
          <p:cNvPr id="55" name="Google Shape;55;p13"/>
          <p:cNvSpPr txBox="1"/>
          <p:nvPr/>
        </p:nvSpPr>
        <p:spPr>
          <a:xfrm>
            <a:off x="7017300" y="4096800"/>
            <a:ext cx="2126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Roshan Limbu</a:t>
            </a:r>
            <a:endParaRPr/>
          </a:p>
          <a:p>
            <a:pPr indent="0" lvl="0" marL="0" rtl="0" algn="l">
              <a:spcBef>
                <a:spcPts val="0"/>
              </a:spcBef>
              <a:spcAft>
                <a:spcPts val="0"/>
              </a:spcAft>
              <a:buNone/>
            </a:pPr>
            <a:r>
              <a:rPr lang="en"/>
              <a:t>Ashish Khadka</a:t>
            </a:r>
            <a:endParaRPr/>
          </a:p>
          <a:p>
            <a:pPr indent="0" lvl="0" marL="0" rtl="0" algn="l">
              <a:spcBef>
                <a:spcPts val="0"/>
              </a:spcBef>
              <a:spcAft>
                <a:spcPts val="0"/>
              </a:spcAft>
              <a:buNone/>
            </a:pPr>
            <a:r>
              <a:rPr lang="en"/>
              <a:t>Prasanga R. Pokhrel</a:t>
            </a:r>
            <a:endParaRPr/>
          </a:p>
          <a:p>
            <a:pPr indent="0" lvl="0" marL="0" rtl="0" algn="l">
              <a:spcBef>
                <a:spcPts val="0"/>
              </a:spcBef>
              <a:spcAft>
                <a:spcPts val="0"/>
              </a:spcAft>
              <a:buNone/>
            </a:pPr>
            <a:r>
              <a:rPr lang="en"/>
              <a:t>Bishnu Limbu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0" y="647700"/>
            <a:ext cx="9144000" cy="3848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t>The web layer is also </a:t>
            </a:r>
            <a:r>
              <a:rPr lang="en"/>
              <a:t>referred</a:t>
            </a:r>
            <a:r>
              <a:rPr lang="en"/>
              <a:t> to as the User Interface layer. The web layer is </a:t>
            </a:r>
            <a:r>
              <a:rPr lang="en"/>
              <a:t>primarily</a:t>
            </a:r>
            <a:r>
              <a:rPr lang="en"/>
              <a:t> concerned with presenting the user interface and the behaviour of the application. While the web layer can also contain logic, core application logic </a:t>
            </a:r>
            <a:r>
              <a:rPr lang="en"/>
              <a:t>usually</a:t>
            </a:r>
            <a:r>
              <a:rPr lang="en"/>
              <a:t> located in the service layer. The </a:t>
            </a:r>
            <a:r>
              <a:rPr lang="en"/>
              <a:t>three</a:t>
            </a:r>
            <a:r>
              <a:rPr lang="en"/>
              <a:t> layers within the Web layer are:</a:t>
            </a:r>
            <a:endParaRPr/>
          </a:p>
          <a:p>
            <a:pPr indent="0" lvl="0" marL="0" rtl="0" algn="just">
              <a:spcBef>
                <a:spcPts val="0"/>
              </a:spcBef>
              <a:spcAft>
                <a:spcPts val="0"/>
              </a:spcAft>
              <a:buNone/>
            </a:pPr>
            <a:r>
              <a:t/>
            </a:r>
            <a:endParaRPr/>
          </a:p>
          <a:p>
            <a:pPr indent="-317500" lvl="0" marL="457200" rtl="0" algn="just">
              <a:spcBef>
                <a:spcPts val="0"/>
              </a:spcBef>
              <a:spcAft>
                <a:spcPts val="0"/>
              </a:spcAft>
              <a:buSzPts val="1400"/>
              <a:buChar char="●"/>
            </a:pPr>
            <a:r>
              <a:rPr lang="en"/>
              <a:t>The content layer:</a:t>
            </a:r>
            <a:endParaRPr/>
          </a:p>
          <a:p>
            <a:pPr indent="0" lvl="0" marL="457200" rtl="0" algn="just">
              <a:spcBef>
                <a:spcPts val="0"/>
              </a:spcBef>
              <a:spcAft>
                <a:spcPts val="0"/>
              </a:spcAft>
              <a:buNone/>
            </a:pPr>
            <a:r>
              <a:rPr lang="en"/>
              <a:t>1. Underlying HTML code of that page</a:t>
            </a:r>
            <a:endParaRPr/>
          </a:p>
          <a:p>
            <a:pPr indent="0" lvl="0" marL="457200" rtl="0" algn="just">
              <a:spcBef>
                <a:spcPts val="0"/>
              </a:spcBef>
              <a:spcAft>
                <a:spcPts val="0"/>
              </a:spcAft>
              <a:buNone/>
            </a:pPr>
            <a:r>
              <a:rPr lang="en"/>
              <a:t>2. Where you store all the contents that your customers want to read or look it</a:t>
            </a:r>
            <a:endParaRPr/>
          </a:p>
          <a:p>
            <a:pPr indent="0" lvl="0" marL="457200" rtl="0" algn="just">
              <a:spcBef>
                <a:spcPts val="0"/>
              </a:spcBef>
              <a:spcAft>
                <a:spcPts val="0"/>
              </a:spcAft>
              <a:buNone/>
            </a:pPr>
            <a:r>
              <a:rPr lang="en"/>
              <a:t>3. This includes text, images, as well as multimedia</a:t>
            </a:r>
            <a:endParaRPr/>
          </a:p>
          <a:p>
            <a:pPr indent="0" lvl="0" marL="457200" rtl="0" algn="just">
              <a:spcBef>
                <a:spcPts val="0"/>
              </a:spcBef>
              <a:spcAft>
                <a:spcPts val="0"/>
              </a:spcAft>
              <a:buNone/>
            </a:pPr>
            <a:r>
              <a:rPr lang="en"/>
              <a:t>4. Every aspect of site contents should represented in the content layer</a:t>
            </a:r>
            <a:endParaRPr/>
          </a:p>
          <a:p>
            <a:pPr indent="0" lvl="0" marL="457200" rtl="0" algn="just">
              <a:spcBef>
                <a:spcPts val="0"/>
              </a:spcBef>
              <a:spcAft>
                <a:spcPts val="0"/>
              </a:spcAft>
              <a:buNone/>
            </a:pPr>
            <a:r>
              <a:rPr lang="en"/>
              <a:t>5. Customer, want to see the user interface rather than functionality</a:t>
            </a:r>
            <a:endParaRPr/>
          </a:p>
          <a:p>
            <a:pPr indent="0" lvl="0" marL="457200" rtl="0" algn="just">
              <a:spcBef>
                <a:spcPts val="0"/>
              </a:spcBef>
              <a:spcAft>
                <a:spcPts val="0"/>
              </a:spcAft>
              <a:buNone/>
            </a:pPr>
            <a:r>
              <a:t/>
            </a:r>
            <a:endParaRPr/>
          </a:p>
          <a:p>
            <a:pPr indent="-317500" lvl="0" marL="457200" rtl="0" algn="just">
              <a:spcBef>
                <a:spcPts val="0"/>
              </a:spcBef>
              <a:spcAft>
                <a:spcPts val="0"/>
              </a:spcAft>
              <a:buSzPts val="1400"/>
              <a:buChar char="●"/>
            </a:pPr>
            <a:r>
              <a:rPr lang="en"/>
              <a:t>The Styles layer:</a:t>
            </a:r>
            <a:endParaRPr/>
          </a:p>
          <a:p>
            <a:pPr indent="0" lvl="0" marL="457200" rtl="0" algn="just">
              <a:spcBef>
                <a:spcPts val="0"/>
              </a:spcBef>
              <a:spcAft>
                <a:spcPts val="0"/>
              </a:spcAft>
              <a:buNone/>
            </a:pPr>
            <a:r>
              <a:rPr lang="en"/>
              <a:t>1. Underlying CSS code of that page</a:t>
            </a:r>
            <a:endParaRPr/>
          </a:p>
          <a:p>
            <a:pPr indent="0" lvl="0" marL="457200" rtl="0" algn="just">
              <a:spcBef>
                <a:spcPts val="0"/>
              </a:spcBef>
              <a:spcAft>
                <a:spcPts val="0"/>
              </a:spcAft>
              <a:buNone/>
            </a:pPr>
            <a:r>
              <a:rPr lang="en"/>
              <a:t>2. Store all your styles for your web in an external style sheet so this defines the way the pages should look, and you can have separate style sheets for various media types.</a:t>
            </a:r>
            <a:endParaRPr/>
          </a:p>
          <a:p>
            <a:pPr indent="0" lvl="0" marL="457200" rtl="0" algn="just">
              <a:spcBef>
                <a:spcPts val="0"/>
              </a:spcBef>
              <a:spcAft>
                <a:spcPts val="0"/>
              </a:spcAft>
              <a:buNone/>
            </a:pPr>
            <a:r>
              <a:rPr lang="en"/>
              <a:t>3. Store your CSS in an external style sheet so that you can get the benefits of the style layer across the site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nvSpPr>
        <p:spPr>
          <a:xfrm>
            <a:off x="0" y="647700"/>
            <a:ext cx="9144000" cy="16932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Char char="●"/>
            </a:pPr>
            <a:r>
              <a:rPr lang="en"/>
              <a:t>The Behavioural layer:</a:t>
            </a:r>
            <a:endParaRPr/>
          </a:p>
          <a:p>
            <a:pPr indent="0" lvl="0" marL="914400" rtl="0" algn="just">
              <a:spcBef>
                <a:spcPts val="0"/>
              </a:spcBef>
              <a:spcAft>
                <a:spcPts val="0"/>
              </a:spcAft>
              <a:buNone/>
            </a:pPr>
            <a:r>
              <a:rPr lang="en"/>
              <a:t>1. Make a website interactive, allowing the page to respond the user actions or to change based on a set of the conditions.</a:t>
            </a:r>
            <a:endParaRPr/>
          </a:p>
          <a:p>
            <a:pPr indent="0" lvl="0" marL="914400" rtl="0" algn="just">
              <a:spcBef>
                <a:spcPts val="0"/>
              </a:spcBef>
              <a:spcAft>
                <a:spcPts val="0"/>
              </a:spcAft>
              <a:buNone/>
            </a:pPr>
            <a:r>
              <a:rPr lang="en"/>
              <a:t>2. JavaScript is the most commonly used language for writing the behavior layer; ASP and PHP can also generate Web page behaviors.</a:t>
            </a:r>
            <a:endParaRPr/>
          </a:p>
          <a:p>
            <a:pPr indent="0" lvl="0" marL="914400" rtl="0" algn="just">
              <a:spcBef>
                <a:spcPts val="0"/>
              </a:spcBef>
              <a:spcAft>
                <a:spcPts val="0"/>
              </a:spcAft>
              <a:buNone/>
            </a:pPr>
            <a:r>
              <a:rPr lang="en"/>
              <a:t>3. However, when most developer refers to the behavior layer, they mean that layer is activated directly in the web browser.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nvSpPr>
        <p:spPr>
          <a:xfrm>
            <a:off x="1274550" y="776800"/>
            <a:ext cx="4344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Benefits of separating the layer:</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Shared resources</a:t>
            </a:r>
            <a:endParaRPr/>
          </a:p>
          <a:p>
            <a:pPr indent="-317500" lvl="0" marL="457200" rtl="0" algn="l">
              <a:spcBef>
                <a:spcPts val="0"/>
              </a:spcBef>
              <a:spcAft>
                <a:spcPts val="0"/>
              </a:spcAft>
              <a:buSzPts val="1400"/>
              <a:buAutoNum type="arabicPeriod"/>
            </a:pPr>
            <a:r>
              <a:rPr lang="en"/>
              <a:t>Faster Downloads</a:t>
            </a:r>
            <a:endParaRPr/>
          </a:p>
          <a:p>
            <a:pPr indent="-317500" lvl="0" marL="457200" rtl="0" algn="l">
              <a:spcBef>
                <a:spcPts val="0"/>
              </a:spcBef>
              <a:spcAft>
                <a:spcPts val="0"/>
              </a:spcAft>
              <a:buSzPts val="1400"/>
              <a:buAutoNum type="arabicPeriod"/>
            </a:pPr>
            <a:r>
              <a:rPr lang="en"/>
              <a:t>Multiple-person teams</a:t>
            </a:r>
            <a:endParaRPr/>
          </a:p>
          <a:p>
            <a:pPr indent="-317500" lvl="0" marL="457200" rtl="0" algn="l">
              <a:spcBef>
                <a:spcPts val="0"/>
              </a:spcBef>
              <a:spcAft>
                <a:spcPts val="0"/>
              </a:spcAft>
              <a:buSzPts val="1400"/>
              <a:buAutoNum type="arabicPeriod"/>
            </a:pPr>
            <a:r>
              <a:rPr lang="en"/>
              <a:t>Accessibility</a:t>
            </a:r>
            <a:endParaRPr/>
          </a:p>
          <a:p>
            <a:pPr indent="-317500" lvl="0" marL="457200" rtl="0" algn="l">
              <a:spcBef>
                <a:spcPts val="0"/>
              </a:spcBef>
              <a:spcAft>
                <a:spcPts val="0"/>
              </a:spcAft>
              <a:buSzPts val="1400"/>
              <a:buAutoNum type="arabicPeriod"/>
            </a:pPr>
            <a:r>
              <a:rPr lang="en"/>
              <a:t>Backwards Compatibility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