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with surgical-resection and radio-chemotherapy the median survival is 15-months, and GBM has a recurrence rate of 90%.</a:t>
            </a:r>
          </a:p>
          <a:p>
            <a:pPr/>
            <a:r>
              <a:t>We explored how response to bevacizumab may delineate a distinct molecular phenotype of GBM.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umors that respond poorly to bevacizumab therapy show upregulation of angiogenesis genes in glioblastoma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658070">
              <a:defRPr spc="-236" sz="7887"/>
            </a:lvl1pPr>
          </a:lstStyle>
          <a:p>
            <a:pPr/>
            <a:r>
              <a:t>Tumors that respond poorly to bevacizumab therapy show upregulation of angiogenesis genes in glioblastoma.</a:t>
            </a:r>
          </a:p>
        </p:txBody>
      </p:sp>
      <p:sp>
        <p:nvSpPr>
          <p:cNvPr id="152" name="Roshan Lodha, Graham Buchan, Gaelle Muller-Greven, Kunal Desai, Maha Qadan, Jill Barnholtz-Sloan, Paul A. Decker, Jann Sarkaria, and Candece L. Glads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44830">
              <a:defRPr sz="2310"/>
            </a:lvl1pPr>
          </a:lstStyle>
          <a:p>
            <a:pPr/>
            <a:r>
              <a:t>Roshan Lodha, Graham Buchan, Gaelle Muller-Greven, Kunal Desai, Maha Qadan, Jill Barnholtz-Sloan, Paul A. Decker, Jann Sarkaria, and Candece L. Gladson</a:t>
            </a:r>
          </a:p>
        </p:txBody>
      </p:sp>
      <p:sp>
        <p:nvSpPr>
          <p:cNvPr id="153" name="Roshan Lodh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Roshan Lodha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56" name="Glioblastoma (GBM) is the most common primary brain tumor in adults and has an extremely poor prognosi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Glioblastoma (GBM) is the most common primary brain tumor in adults and has an extremely poor prognosis.</a:t>
            </a:r>
          </a:p>
          <a:p>
            <a:pPr/>
            <a:r>
              <a:t>Bevacizumab, the common treatment for recurrent-GBM, improves survival in only a fraction of patients, but improves quality of life.</a:t>
            </a:r>
          </a:p>
        </p:txBody>
      </p:sp>
      <p:sp>
        <p:nvSpPr>
          <p:cNvPr id="157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defTabSz="528319">
              <a:lnSpc>
                <a:spcPct val="80000"/>
              </a:lnSpc>
              <a:defRPr spc="-161" sz="5376">
                <a:latin typeface="+mn-lt"/>
                <a:ea typeface="+mn-ea"/>
                <a:cs typeface="+mn-cs"/>
                <a:sym typeface="Graphik Semibold"/>
              </a:defRPr>
            </a:pPr>
          </a:p>
        </p:txBody>
      </p:sp>
      <p:pic>
        <p:nvPicPr>
          <p:cNvPr id="158" name="bev.png" descr="bev.png"/>
          <p:cNvPicPr>
            <a:picLocks noChangeAspect="1"/>
          </p:cNvPicPr>
          <p:nvPr/>
        </p:nvPicPr>
        <p:blipFill>
          <a:blip r:embed="rId3">
            <a:extLst/>
          </a:blip>
          <a:srcRect l="0" t="0" r="39892" b="0"/>
          <a:stretch>
            <a:fillRect/>
          </a:stretch>
        </p:blipFill>
        <p:spPr>
          <a:xfrm>
            <a:off x="12759148" y="1573807"/>
            <a:ext cx="11070724" cy="10568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2"/>
      <p:bldP build="p" bldLvl="5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iochemical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Biochemical Methods</a:t>
            </a:r>
          </a:p>
        </p:txBody>
      </p:sp>
      <p:sp>
        <p:nvSpPr>
          <p:cNvPr id="1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Animal Model of Intradermal Infection.png" descr="Animal Model of Intradermal Infection.png"/>
          <p:cNvPicPr>
            <a:picLocks noChangeAspect="1"/>
          </p:cNvPicPr>
          <p:nvPr/>
        </p:nvPicPr>
        <p:blipFill>
          <a:blip r:embed="rId2">
            <a:extLst/>
          </a:blip>
          <a:srcRect l="596" t="0" r="0" b="5446"/>
          <a:stretch>
            <a:fillRect/>
          </a:stretch>
        </p:blipFill>
        <p:spPr>
          <a:xfrm>
            <a:off x="4074517" y="2204243"/>
            <a:ext cx="16234866" cy="11511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putational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pc="-201" sz="6720">
                <a:solidFill>
                  <a:srgbClr val="000000"/>
                </a:solidFill>
              </a:defRPr>
            </a:lvl1pPr>
          </a:lstStyle>
          <a:p>
            <a:pPr/>
            <a:r>
              <a:t>Computational Methods</a:t>
            </a:r>
          </a:p>
        </p:txBody>
      </p:sp>
      <p:sp>
        <p:nvSpPr>
          <p:cNvPr id="167" name="In R, samples were clustered and outliers were removed using principal component analysis and hierarchical clustering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14095" indent="-514095" defTabSz="2243327">
              <a:spcBef>
                <a:spcPts val="2200"/>
              </a:spcBef>
              <a:defRPr sz="4416"/>
            </a:pPr>
            <a:r>
              <a:t>In R, samples were clustered and outliers were removed using principal component analysis and hierarchical clustering.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Hyper-parameter optimization was carried out using mean-variance trends.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Differential gene expression and gene set enrichment analysis was done in R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DeSeq2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GSEA</a:t>
            </a:r>
            <a:r>
              <a:t>.</a:t>
            </a:r>
          </a:p>
        </p:txBody>
      </p:sp>
      <p:sp>
        <p:nvSpPr>
          <p:cNvPr id="168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supplementalfigure1.png" descr="supplementalfig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0" y="1857375"/>
            <a:ext cx="12700000" cy="635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22-03-31 at 6.30.48 PM.png" descr="Screen Shot 2022-03-31 at 6.30.4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4000" y="8207375"/>
            <a:ext cx="6350000" cy="365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2-03-31 at 6.31.21 PM.png" descr="Screen Shot 2022-03-31 at 6.31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34000" y="8207375"/>
            <a:ext cx="6350000" cy="365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69" grpId="2"/>
      <p:bldP build="p" bldLvl="5" animBg="1" rev="0" advAuto="0" spid="167" grpId="1"/>
      <p:bldP build="whole" bldLvl="1" animBg="1" rev="0" advAuto="0" spid="17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ifferential gene expression in poor-responders to bevacizumab."/>
          <p:cNvSpPr txBox="1"/>
          <p:nvPr>
            <p:ph type="title"/>
          </p:nvPr>
        </p:nvSpPr>
        <p:spPr>
          <a:xfrm>
            <a:off x="1270000" y="838200"/>
            <a:ext cx="9652000" cy="1879600"/>
          </a:xfrm>
          <a:prstGeom prst="rect">
            <a:avLst/>
          </a:prstGeom>
        </p:spPr>
        <p:txBody>
          <a:bodyPr/>
          <a:lstStyle>
            <a:lvl1pPr defTabSz="478790">
              <a:defRPr spc="-146" sz="4871">
                <a:solidFill>
                  <a:srgbClr val="000000"/>
                </a:solidFill>
              </a:defRPr>
            </a:lvl1pPr>
          </a:lstStyle>
          <a:p>
            <a:pPr/>
            <a:r>
              <a:t>Differential gene expression in poor-responders to bevacizumab.</a:t>
            </a:r>
          </a:p>
        </p:txBody>
      </p:sp>
      <p:sp>
        <p:nvSpPr>
          <p:cNvPr id="174" name="Volcano plot of differential gene expression. Log 2-fold change is plotted against negative log-scaled significance. Labeled points indicate the top 20 differentially expressed gen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4396" indent="-374396" defTabSz="1633727">
              <a:spcBef>
                <a:spcPts val="1600"/>
              </a:spcBef>
              <a:defRPr sz="3216"/>
            </a:pPr>
            <a:r>
              <a:t>Volcano plot of differential gene expression. Log 2-fold change is plotted against negative log-scaled significance. Labeled points indicate the top 20 differentially expressed genes.</a:t>
            </a:r>
          </a:p>
          <a:p>
            <a:pPr marL="374396" indent="-374396" defTabSz="1633727">
              <a:spcBef>
                <a:spcPts val="1600"/>
              </a:spcBef>
              <a:defRPr sz="3216"/>
            </a:pPr>
            <a:r>
              <a:t>Hallmark gene set enrichment analysis of responders to bevacizumab. Normalized enrichment score is plotted against negative log-scaled significance. The KRAS signaling downregulation gene set is labeled.</a:t>
            </a:r>
          </a:p>
          <a:p>
            <a:pPr marL="374396" indent="-374396" defTabSz="1633727">
              <a:spcBef>
                <a:spcPts val="1600"/>
              </a:spcBef>
              <a:defRPr sz="3216"/>
            </a:pPr>
            <a:r>
              <a:t>Heatmap of log-scaled raw RNA-expression of differentially expressed genes regulating angiogenesis. Points in orange indicate higher overall expression while points in blue indicate lower overall expression.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0" y="508000"/>
            <a:ext cx="12700000" cy="1270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urvival curve of GBM patients with altered levels of EGR1 mRNA."/>
          <p:cNvSpPr txBox="1"/>
          <p:nvPr>
            <p:ph type="title"/>
          </p:nvPr>
        </p:nvSpPr>
        <p:spPr>
          <a:xfrm>
            <a:off x="1270000" y="838200"/>
            <a:ext cx="9652000" cy="1879600"/>
          </a:xfrm>
          <a:prstGeom prst="rect">
            <a:avLst/>
          </a:prstGeom>
        </p:spPr>
        <p:txBody>
          <a:bodyPr/>
          <a:lstStyle/>
          <a:p>
            <a:pPr defTabSz="478790">
              <a:defRPr spc="-146" sz="4871">
                <a:solidFill>
                  <a:srgbClr val="000000"/>
                </a:solidFill>
              </a:defRPr>
            </a:pPr>
            <a:r>
              <a:t>Survival curve of GBM patients with altered levels of </a:t>
            </a:r>
            <a:r>
              <a:rPr b="1" i="1">
                <a:latin typeface="Graphik"/>
                <a:ea typeface="Graphik"/>
                <a:cs typeface="Graphik"/>
                <a:sym typeface="Graphik"/>
              </a:rPr>
              <a:t>EGR1 </a:t>
            </a:r>
            <a:r>
              <a:t>mRNA.</a:t>
            </a:r>
          </a:p>
        </p:txBody>
      </p:sp>
      <p:sp>
        <p:nvSpPr>
          <p:cNvPr id="178" name="Log-rank survival analysis shows a significant difference in median overall survival (p = 0.045, n = 10)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Log-rank survival analysis shows a significant difference in median overall survival (p = 0.045, n = 10). </a:t>
            </a:r>
          </a:p>
          <a:p>
            <a:pPr/>
            <a:r>
              <a:t>Survival curve of GBM patients with altered levels of </a:t>
            </a:r>
            <a:r>
              <a:rPr i="1"/>
              <a:t>CHRNA7</a:t>
            </a:r>
            <a:r>
              <a:t> mRNA showed a significant difference in median overall survival (p = 0.016, n = 12). 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0" y="1103312"/>
            <a:ext cx="12700000" cy="1150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Response to bevacizumab does delineate a distinct molecular phenotype of GBM tum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Response to bevacizumab does delineate a distinct molecular phenotype of GBM tumors. 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Poor responders to bevacizumab have significant upregulation of angiogenic genes. </a:t>
            </a:r>
          </a:p>
          <a:p>
            <a:pPr lvl="1" marL="1106424" indent="-553212" defTabSz="2414016">
              <a:spcBef>
                <a:spcPts val="2300"/>
              </a:spcBef>
              <a:defRPr sz="4752"/>
            </a:pPr>
            <a:r>
              <a:t>Several upregulated angiogenic genes shared Early Growth Response 1 (</a:t>
            </a:r>
            <a:r>
              <a:rPr i="1"/>
              <a:t>EGR1</a:t>
            </a:r>
            <a:r>
              <a:t>) as a transcription factor.</a:t>
            </a:r>
          </a:p>
          <a:p>
            <a:pPr lvl="1" marL="1106424" indent="-553212" defTabSz="2414016">
              <a:spcBef>
                <a:spcPts val="2300"/>
              </a:spcBef>
              <a:defRPr i="1" sz="4752"/>
            </a:pPr>
            <a:r>
              <a:t>EGR1 </a:t>
            </a:r>
            <a:r>
              <a:rPr i="0"/>
              <a:t>was upregulated in poor responders to anti-VEGF therapy.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Altered expression of </a:t>
            </a:r>
            <a:r>
              <a:rPr i="1"/>
              <a:t>CHRNA7 </a:t>
            </a:r>
            <a:r>
              <a:t>and/or its transcription factor </a:t>
            </a:r>
            <a:r>
              <a:rPr i="1"/>
              <a:t>EGR1</a:t>
            </a:r>
            <a:r>
              <a:t> confers poor prognosis in GBM patients.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