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042"/>
  </p:normalViewPr>
  <p:slideViewPr>
    <p:cSldViewPr snapToGrid="0" snapToObjects="1">
      <p:cViewPr varScale="1">
        <p:scale>
          <a:sx n="56" d="100"/>
          <a:sy n="56" d="100"/>
        </p:scale>
        <p:origin x="2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381000" y="685800"/>
            <a:ext cx="6096000" cy="3429000"/>
          </a:xfrm>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r>
              <a:rPr lang="en-US" dirty="0"/>
              <a:t>Glioblastoma (GBM) is the most common primary brain tumor in adults and has an extremely poor prognosis.</a:t>
            </a:r>
          </a:p>
          <a:p>
            <a:r>
              <a:rPr dirty="0"/>
              <a:t>Even with surgical-resection and radio-chemotherapy the median survival is 15-months, and GBM has a recurrence rate of 90%.</a:t>
            </a:r>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Bevacizumab, the common treatment for recurrent-GBM, improves survival in only a fraction of patients, but improves quality of life. It works by binding vascular endothelial growth factor and preventing it from binding to its receptor, which prevents downstream angiogenesis, starving the tumor of nutrients and thus </a:t>
            </a:r>
            <a:r>
              <a:rPr lang="en-US" dirty="0" err="1"/>
              <a:t>simultanouesly</a:t>
            </a:r>
            <a:r>
              <a:rPr lang="en-US" dirty="0"/>
              <a:t>. Here we </a:t>
            </a:r>
            <a:r>
              <a:rPr dirty="0"/>
              <a:t>explored how response to </a:t>
            </a:r>
            <a:r>
              <a:rPr lang="en-US" dirty="0"/>
              <a:t>poor responders to </a:t>
            </a:r>
            <a:r>
              <a:rPr dirty="0"/>
              <a:t>bevacizumab may delineate a distinct molecular phenotype of GBM.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b="0" i="0" u="none" strike="noStrike" dirty="0">
                <a:effectLst/>
                <a:latin typeface="Helvetica Neue"/>
                <a:ea typeface="Helvetica Neue"/>
                <a:cs typeface="Helvetica Neue"/>
                <a:sym typeface="Helvetica Neue"/>
              </a:rPr>
              <a:t>To find predictors of poor response to bevacizumab, we performed RNA-sequencing on multiple GBM patient-derived xenograft (PDX) tumors after orthotopic propagation in nude mice. The study was repeated, and once PDX-tumors were established, mice were treated with bevacizumab or vehicle until euthanasia. PDX-tumors were grouped based on their survival.</a:t>
            </a:r>
            <a:endParaRPr lang="en-US" dirty="0"/>
          </a:p>
          <a:p>
            <a:endParaRPr lang="en-US" dirty="0"/>
          </a:p>
          <a:p>
            <a:endParaRPr lang="en-US" dirty="0"/>
          </a:p>
          <a:p>
            <a:r>
              <a:rPr lang="en-US" dirty="0"/>
              <a:t>// highlight parallel experiment if asked</a:t>
            </a:r>
          </a:p>
        </p:txBody>
      </p:sp>
    </p:spTree>
    <p:extLst>
      <p:ext uri="{BB962C8B-B14F-4D97-AF65-F5344CB8AC3E}">
        <p14:creationId xmlns:p14="http://schemas.microsoft.com/office/powerpoint/2010/main" val="208517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Following RNA-sequencing, the data were pulled into R. The data were cleaned using a combination of clustering (without normalization to preserve expression differences between sample) and hyperparameter optimization techniques. Finally, the </a:t>
            </a:r>
            <a:r>
              <a:rPr lang="en-US" dirty="0" err="1"/>
              <a:t>DeSeq</a:t>
            </a:r>
            <a:r>
              <a:rPr lang="en-US" dirty="0"/>
              <a:t> package was used for differential gene expression analysis while the GSEA package was used for gene set enrichment analysis. All p-values were corrected using the Bonferroni correction. </a:t>
            </a:r>
          </a:p>
        </p:txBody>
      </p:sp>
    </p:spTree>
    <p:extLst>
      <p:ext uri="{BB962C8B-B14F-4D97-AF65-F5344CB8AC3E}">
        <p14:creationId xmlns:p14="http://schemas.microsoft.com/office/powerpoint/2010/main" val="63275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883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role of altered expression of CHRNA7 and EGR1 were explored in patient data. Log-rank survival analysis showed a significant difference in median overall survival in patients with altered EGR1 expression. Similarly, a survival curve of GBM patients with altered levels of CHRNA7 mRNA showed a significant difference in median overall survival. </a:t>
            </a:r>
          </a:p>
          <a:p>
            <a:endParaRPr lang="en-US" dirty="0"/>
          </a:p>
          <a:p>
            <a:endParaRPr lang="en-US" dirty="0"/>
          </a:p>
        </p:txBody>
      </p:sp>
    </p:spTree>
    <p:extLst>
      <p:ext uri="{BB962C8B-B14F-4D97-AF65-F5344CB8AC3E}">
        <p14:creationId xmlns:p14="http://schemas.microsoft.com/office/powerpoint/2010/main" val="108193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Medium"/>
                <a:ea typeface="Graphik-Medium"/>
                <a:cs typeface="Graphik-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Medium"/>
                <a:ea typeface="Graphik-Medium"/>
                <a:cs typeface="Graphik-Medium"/>
                <a:sym typeface="Graphik Medium"/>
              </a:defRPr>
            </a:lvl1pPr>
            <a:lvl2pPr marL="0" indent="0" algn="ctr" defTabSz="825500">
              <a:spcBef>
                <a:spcPts val="0"/>
              </a:spcBef>
              <a:buClrTx/>
              <a:buSzTx/>
              <a:buNone/>
              <a:defRPr sz="6400">
                <a:latin typeface="Graphik-Medium"/>
                <a:ea typeface="Graphik-Medium"/>
                <a:cs typeface="Graphik-Medium"/>
                <a:sym typeface="Graphik Medium"/>
              </a:defRPr>
            </a:lvl2pPr>
            <a:lvl3pPr marL="0" indent="0" algn="ctr" defTabSz="825500">
              <a:spcBef>
                <a:spcPts val="0"/>
              </a:spcBef>
              <a:buClrTx/>
              <a:buSzTx/>
              <a:buNone/>
              <a:defRPr sz="6400">
                <a:latin typeface="Graphik-Medium"/>
                <a:ea typeface="Graphik-Medium"/>
                <a:cs typeface="Graphik-Medium"/>
                <a:sym typeface="Graphik Medium"/>
              </a:defRPr>
            </a:lvl3pPr>
            <a:lvl4pPr marL="0" indent="0" algn="ctr" defTabSz="825500">
              <a:spcBef>
                <a:spcPts val="0"/>
              </a:spcBef>
              <a:buClrTx/>
              <a:buSzTx/>
              <a:buNone/>
              <a:defRPr sz="6400">
                <a:latin typeface="Graphik-Medium"/>
                <a:ea typeface="Graphik-Medium"/>
                <a:cs typeface="Graphik-Medium"/>
                <a:sym typeface="Graphik Medium"/>
              </a:defRPr>
            </a:lvl4pPr>
            <a:lvl5pPr marL="0" indent="0" algn="ctr" defTabSz="825500">
              <a:spcBef>
                <a:spcPts val="0"/>
              </a:spcBef>
              <a:buClrTx/>
              <a:buSzTx/>
              <a:buNone/>
              <a:defRPr sz="6400">
                <a:latin typeface="Graphik-Medium"/>
                <a:ea typeface="Graphik-Medium"/>
                <a:cs typeface="Graphik-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Medium"/>
                <a:ea typeface="Graphik-Medium"/>
                <a:cs typeface="Graphik-Medium"/>
                <a:sym typeface="Graphik Medium"/>
              </a:defRPr>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Medium"/>
                <a:ea typeface="Graphik-Medium"/>
                <a:cs typeface="Graphik-Medium"/>
                <a:sym typeface="Graphik Medium"/>
              </a:defRPr>
            </a:lvl1pPr>
          </a:lstStyle>
          <a:p>
            <a:r>
              <a:t>Attribution</a:t>
            </a:r>
          </a:p>
        </p:txBody>
      </p:sp>
      <p:sp>
        <p:nvSpPr>
          <p:cNvPr id="116" name="Body Level One…"/>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Two jellyfish against a pink background"/>
          <p:cNvSpPr>
            <a:spLocks noGrp="1"/>
          </p:cNvSpPr>
          <p:nvPr>
            <p:ph type="pic" sz="half" idx="21"/>
          </p:nvPr>
        </p:nvSpPr>
        <p:spPr>
          <a:xfrm>
            <a:off x="12192000" y="4813300"/>
            <a:ext cx="12192000" cy="9207945"/>
          </a:xfrm>
          <a:prstGeom prst="rect">
            <a:avLst/>
          </a:prstGeom>
        </p:spPr>
        <p:txBody>
          <a:bodyPr lIns="91439" tIns="45719" rIns="91439" bIns="45719">
            <a:noAutofit/>
          </a:bodyPr>
          <a:lstStyle/>
          <a:p>
            <a:endParaRPr/>
          </a:p>
        </p:txBody>
      </p:sp>
      <p:sp>
        <p:nvSpPr>
          <p:cNvPr id="125" name="Two jellyfish touching against a dark blue background"/>
          <p:cNvSpPr>
            <a:spLocks noGrp="1"/>
          </p:cNvSpPr>
          <p:nvPr>
            <p:ph type="pic" sz="half" idx="22"/>
          </p:nvPr>
        </p:nvSpPr>
        <p:spPr>
          <a:xfrm>
            <a:off x="12192000" y="-628650"/>
            <a:ext cx="12192000" cy="8128000"/>
          </a:xfrm>
          <a:prstGeom prst="rect">
            <a:avLst/>
          </a:prstGeom>
        </p:spPr>
        <p:txBody>
          <a:bodyPr lIns="91439" tIns="45719" rIns="91439" bIns="45719">
            <a:noAutofit/>
          </a:bodyPr>
          <a:lstStyle/>
          <a:p>
            <a:endParaRPr/>
          </a:p>
        </p:txBody>
      </p:sp>
      <p:sp>
        <p:nvSpPr>
          <p:cNvPr id="126" name="Two jellyfish against a blue background"/>
          <p:cNvSpPr>
            <a:spLocks noGrp="1"/>
          </p:cNvSpPr>
          <p:nvPr>
            <p:ph type="pic" idx="23"/>
          </p:nvPr>
        </p:nvSpPr>
        <p:spPr>
          <a:xfrm>
            <a:off x="-4203700" y="0"/>
            <a:ext cx="20574000" cy="1371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Medium"/>
                <a:ea typeface="Graphik-Medium"/>
                <a:cs typeface="Graphik-Medium"/>
                <a:sym typeface="Graphik Medium"/>
              </a:defRPr>
            </a:lvl1pPr>
          </a:lstStyle>
          <a:p>
            <a:r>
              <a:t>Author and Date</a:t>
            </a:r>
          </a:p>
        </p:txBody>
      </p:sp>
      <p:sp>
        <p:nvSpPr>
          <p:cNvPr id="23" name="Presentation Titl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solidFill>
                  <a:srgbClr val="FFFFFF"/>
                </a:solidFill>
              </a:defRPr>
            </a:lvl1pPr>
          </a:lstStyle>
          <a:p>
            <a:r>
              <a:t>Presentation Title</a:t>
            </a:r>
          </a:p>
        </p:txBody>
      </p:sp>
      <p:sp>
        <p:nvSpPr>
          <p:cNvPr id="24" name="Body Level One…"/>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Medium"/>
                <a:ea typeface="Graphik-Medium"/>
                <a:cs typeface="Graphik-Medium"/>
                <a:sym typeface="Graphik Medium"/>
              </a:defRPr>
            </a:lvl1pPr>
            <a:lvl2pPr marL="0" indent="0" algn="ctr" defTabSz="825500">
              <a:spcBef>
                <a:spcPts val="0"/>
              </a:spcBef>
              <a:buClrTx/>
              <a:buSzTx/>
              <a:buNone/>
              <a:defRPr sz="6400">
                <a:solidFill>
                  <a:srgbClr val="FFFFFF"/>
                </a:solidFill>
                <a:latin typeface="Graphik-Medium"/>
                <a:ea typeface="Graphik-Medium"/>
                <a:cs typeface="Graphik-Medium"/>
                <a:sym typeface="Graphik Medium"/>
              </a:defRPr>
            </a:lvl2pPr>
            <a:lvl3pPr marL="0" indent="0" algn="ctr" defTabSz="825500">
              <a:spcBef>
                <a:spcPts val="0"/>
              </a:spcBef>
              <a:buClrTx/>
              <a:buSzTx/>
              <a:buNone/>
              <a:defRPr sz="6400">
                <a:solidFill>
                  <a:srgbClr val="FFFFFF"/>
                </a:solidFill>
                <a:latin typeface="Graphik-Medium"/>
                <a:ea typeface="Graphik-Medium"/>
                <a:cs typeface="Graphik-Medium"/>
                <a:sym typeface="Graphik Medium"/>
              </a:defRPr>
            </a:lvl3pPr>
            <a:lvl4pPr marL="0" indent="0" algn="ctr" defTabSz="825500">
              <a:spcBef>
                <a:spcPts val="0"/>
              </a:spcBef>
              <a:buClrTx/>
              <a:buSzTx/>
              <a:buNone/>
              <a:defRPr sz="6400">
                <a:solidFill>
                  <a:srgbClr val="FFFFFF"/>
                </a:solidFill>
                <a:latin typeface="Graphik-Medium"/>
                <a:ea typeface="Graphik-Medium"/>
                <a:cs typeface="Graphik-Medium"/>
                <a:sym typeface="Graphik Medium"/>
              </a:defRPr>
            </a:lvl4pPr>
            <a:lvl5pPr marL="0" indent="0" algn="ctr" defTabSz="825500">
              <a:spcBef>
                <a:spcPts val="0"/>
              </a:spcBef>
              <a:buClrTx/>
              <a:buSzTx/>
              <a:buNone/>
              <a:defRPr sz="6400">
                <a:solidFill>
                  <a:srgbClr val="FFFFFF"/>
                </a:solidFill>
                <a:latin typeface="Graphik-Medium"/>
                <a:ea typeface="Graphik-Medium"/>
                <a:cs typeface="Graphik-Medium"/>
                <a:sym typeface="Graphik Medium"/>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Two jellyfish against a blue background"/>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vl2pPr marL="0" indent="457200" algn="ctr" defTabSz="825500">
              <a:spcBef>
                <a:spcPts val="0"/>
              </a:spcBef>
              <a:buClrTx/>
              <a:buSzTx/>
              <a:buNone/>
              <a:defRPr sz="5400">
                <a:latin typeface="Graphik-Medium"/>
                <a:ea typeface="Graphik-Medium"/>
                <a:cs typeface="Graphik-Medium"/>
                <a:sym typeface="Graphik Medium"/>
              </a:defRPr>
            </a:lvl2pPr>
            <a:lvl3pPr marL="0" indent="914400" algn="ctr" defTabSz="825500">
              <a:spcBef>
                <a:spcPts val="0"/>
              </a:spcBef>
              <a:buClrTx/>
              <a:buSzTx/>
              <a:buNone/>
              <a:defRPr sz="5400">
                <a:latin typeface="Graphik-Medium"/>
                <a:ea typeface="Graphik-Medium"/>
                <a:cs typeface="Graphik-Medium"/>
                <a:sym typeface="Graphik Medium"/>
              </a:defRPr>
            </a:lvl3pPr>
            <a:lvl4pPr marL="0" indent="1371600" algn="ctr" defTabSz="825500">
              <a:spcBef>
                <a:spcPts val="0"/>
              </a:spcBef>
              <a:buClrTx/>
              <a:buSzTx/>
              <a:buNone/>
              <a:defRPr sz="5400">
                <a:latin typeface="Graphik-Medium"/>
                <a:ea typeface="Graphik-Medium"/>
                <a:cs typeface="Graphik-Medium"/>
                <a:sym typeface="Graphik Medium"/>
              </a:defRPr>
            </a:lvl4pPr>
            <a:lvl5pPr marL="0" indent="1828800" algn="ctr" defTabSz="825500">
              <a:spcBef>
                <a:spcPts val="0"/>
              </a:spcBef>
              <a:buClrTx/>
              <a:buSzTx/>
              <a:buNone/>
              <a:defRPr sz="5400">
                <a:latin typeface="Graphik-Medium"/>
                <a:ea typeface="Graphik-Medium"/>
                <a:cs typeface="Graphik-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70000" y="4269316"/>
            <a:ext cx="21844000" cy="8432801"/>
          </a:xfrm>
          <a:prstGeom prst="rect">
            <a:avLst/>
          </a:prstGeom>
        </p:spPr>
        <p:txBody>
          <a:bodyPr numCol="2" spcCol="109220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Two jellyfish against a pink background"/>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FF00D8"/>
                    </a:gs>
                    <a:gs pos="100000">
                      <a:srgbClr val="FF542E"/>
                    </a:gs>
                  </a:gsLst>
                  <a:lin ang="3960000" scaled="0"/>
                </a:gradFill>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Slide Title</a:t>
            </a:r>
          </a:p>
        </p:txBody>
      </p:sp>
      <p:sp>
        <p:nvSpPr>
          <p:cNvPr id="3" name="Body Level One…"/>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image" Target="../media/image6.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umors that respond poorly to bevacizumab therapy show upregulation of angiogenesis genes in glioblastoma."/>
          <p:cNvSpPr txBox="1">
            <a:spLocks noGrp="1"/>
          </p:cNvSpPr>
          <p:nvPr>
            <p:ph type="ctrTitle"/>
          </p:nvPr>
        </p:nvSpPr>
        <p:spPr>
          <a:prstGeom prst="rect">
            <a:avLst/>
          </a:prstGeom>
        </p:spPr>
        <p:txBody>
          <a:bodyPr/>
          <a:lstStyle>
            <a:lvl1pPr defTabSz="1658070">
              <a:defRPr sz="7887" spc="-236"/>
            </a:lvl1pPr>
          </a:lstStyle>
          <a:p>
            <a:r>
              <a:t>Tumors that respond poorly to bevacizumab therapy show upregulation of angiogenesis genes in glioblastoma.</a:t>
            </a:r>
          </a:p>
        </p:txBody>
      </p:sp>
      <p:sp>
        <p:nvSpPr>
          <p:cNvPr id="152" name="Roshan Lodha, Graham Buchan, Gaelle Muller-Greven, Kunal Desai, Maha Qadan, Jill Barnholtz-Sloan, Paul A. Decker, Jann Sarkaria, and Candece L. Glads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a:bodyPr>
          <a:lstStyle>
            <a:lvl1pPr defTabSz="544830">
              <a:defRPr sz="2310"/>
            </a:lvl1pPr>
          </a:lstStyle>
          <a:p>
            <a:r>
              <a:t>Roshan Lodha, Graham Buchan, Gaelle Muller-Greven, Kunal Desai, Maha Qadan, Jill Barnholtz-Sloan, Paul A. Decker, Jann Sarkaria, and Candece L. Gladson</a:t>
            </a:r>
          </a:p>
        </p:txBody>
      </p:sp>
      <p:sp>
        <p:nvSpPr>
          <p:cNvPr id="153" name="Roshan Lodha"/>
          <p:cNvSpPr txBox="1">
            <a:spLocks noGrp="1"/>
          </p:cNvSpPr>
          <p:nvPr>
            <p:ph type="subTitle" sz="quarter" idx="1"/>
          </p:nvPr>
        </p:nvSpPr>
        <p:spPr>
          <a:prstGeom prst="rect">
            <a:avLst/>
          </a:prstGeom>
        </p:spPr>
        <p:txBody>
          <a:bodyPr/>
          <a:lstStyle/>
          <a:p>
            <a:r>
              <a:t>Roshan Lodha</a:t>
            </a:r>
          </a:p>
        </p:txBody>
      </p:sp>
      <p:pic>
        <p:nvPicPr>
          <p:cNvPr id="2" name="Audio Recording Apr 4, 2022 at 5:08:13 PM" descr="Audio Recording Apr 4, 2022 at 5:08:13 PM">
            <a:hlinkClick r:id="" action="ppaction://media"/>
            <a:extLst>
              <a:ext uri="{FF2B5EF4-FFF2-40B4-BE49-F238E27FC236}">
                <a16:creationId xmlns:a16="http://schemas.microsoft.com/office/drawing/2014/main" id="{1DDC6A40-BBE6-4A42-8E5E-C2BAF5A8E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0" y="12903200"/>
            <a:ext cx="812800" cy="8128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7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Background"/>
          <p:cNvSpPr txBox="1">
            <a:spLocks noGrp="1"/>
          </p:cNvSpPr>
          <p:nvPr>
            <p:ph type="title"/>
          </p:nvPr>
        </p:nvSpPr>
        <p:spPr>
          <a:prstGeom prst="rect">
            <a:avLst/>
          </a:prstGeom>
        </p:spPr>
        <p:txBody>
          <a:bodyPr/>
          <a:lstStyle>
            <a:lvl1pPr>
              <a:defRPr>
                <a:solidFill>
                  <a:srgbClr val="000000"/>
                </a:solidFill>
              </a:defRPr>
            </a:lvl1pPr>
          </a:lstStyle>
          <a:p>
            <a:r>
              <a:t>Background</a:t>
            </a:r>
          </a:p>
        </p:txBody>
      </p:sp>
      <p:sp>
        <p:nvSpPr>
          <p:cNvPr id="156" name="Glioblastoma (GBM) is the most common primary brain tumor in adults and has an extremely poor prognosis.…"/>
          <p:cNvSpPr txBox="1">
            <a:spLocks noGrp="1"/>
          </p:cNvSpPr>
          <p:nvPr>
            <p:ph type="body" sz="half" idx="1"/>
          </p:nvPr>
        </p:nvSpPr>
        <p:spPr>
          <a:prstGeom prst="rect">
            <a:avLst/>
          </a:prstGeom>
        </p:spPr>
        <p:txBody>
          <a:bodyPr/>
          <a:lstStyle/>
          <a:p>
            <a:r>
              <a:rPr dirty="0"/>
              <a:t>Glioblastoma (GBM) is the most common primary brain tumor in adults and has an extremely poor prognosis.</a:t>
            </a:r>
          </a:p>
          <a:p>
            <a:r>
              <a:rPr dirty="0"/>
              <a:t>Bevacizumab, the common treatment for recurrent-GBM, improves survival in only a fraction of patients, but improves quality of life.</a:t>
            </a:r>
          </a:p>
        </p:txBody>
      </p:sp>
      <p:sp>
        <p:nvSpPr>
          <p:cNvPr id="157" name="Slide Subtitle"/>
          <p:cNvSpPr txBox="1">
            <a:spLocks noGrp="1"/>
          </p:cNvSpPr>
          <p:nvPr>
            <p:ph type="body" idx="22"/>
          </p:nvPr>
        </p:nvSpPr>
        <p:spPr>
          <a:prstGeom prst="rect">
            <a:avLst/>
          </a:prstGeom>
        </p:spPr>
        <p:txBody>
          <a:bodyPr/>
          <a:lstStyle/>
          <a:p>
            <a:pPr defTabSz="528319">
              <a:lnSpc>
                <a:spcPct val="80000"/>
              </a:lnSpc>
              <a:defRPr sz="5376" spc="-161">
                <a:latin typeface="+mn-lt"/>
                <a:ea typeface="+mn-ea"/>
                <a:cs typeface="+mn-cs"/>
                <a:sym typeface="Graphik Semibold"/>
              </a:defRPr>
            </a:pPr>
            <a:endParaRPr/>
          </a:p>
        </p:txBody>
      </p:sp>
      <p:pic>
        <p:nvPicPr>
          <p:cNvPr id="158" name="bev.png" descr="bev.png"/>
          <p:cNvPicPr>
            <a:picLocks noChangeAspect="1"/>
          </p:cNvPicPr>
          <p:nvPr/>
        </p:nvPicPr>
        <p:blipFill>
          <a:blip r:embed="rId5"/>
          <a:srcRect r="39892"/>
          <a:stretch>
            <a:fillRect/>
          </a:stretch>
        </p:blipFill>
        <p:spPr>
          <a:xfrm>
            <a:off x="12759148" y="1573807"/>
            <a:ext cx="11070724" cy="10568252"/>
          </a:xfrm>
          <a:prstGeom prst="rect">
            <a:avLst/>
          </a:prstGeom>
          <a:ln w="12700">
            <a:miter lim="400000"/>
          </a:ln>
        </p:spPr>
      </p:pic>
      <p:pic>
        <p:nvPicPr>
          <p:cNvPr id="4" name="Audio Recording Apr 4, 2022 at 5:27:46 PM" descr="Audio Recording Apr 4, 2022 at 5:27:46 PM">
            <a:hlinkClick r:id="" action="ppaction://media"/>
            <a:extLst>
              <a:ext uri="{FF2B5EF4-FFF2-40B4-BE49-F238E27FC236}">
                <a16:creationId xmlns:a16="http://schemas.microsoft.com/office/drawing/2014/main" id="{CFDCC5A4-2FDA-ED4B-9B85-AE216E8991A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1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mediacall" presetSubtype="0" fill="hold" nodeType="clickEffect">
                                  <p:stCondLst>
                                    <p:cond delay="0"/>
                                  </p:stCondLst>
                                  <p:childTnLst>
                                    <p:cmd type="call" cmd="playFrom(0.0)">
                                      <p:cBhvr>
                                        <p:cTn id="20" dur="476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1" fill="hold" display="0">
                  <p:stCondLst>
                    <p:cond delay="indefinite"/>
                  </p:stCondLst>
                  <p:endCondLst>
                    <p:cond evt="onStopAudio" delay="0">
                      <p:tgtEl>
                        <p:sldTgt/>
                      </p:tgtEl>
                    </p:cond>
                  </p:endCondLst>
                </p:cTn>
                <p:tgtEl>
                  <p:spTgt spid="4"/>
                </p:tgtEl>
              </p:cMediaNode>
            </p:audio>
          </p:childTnLst>
        </p:cTn>
      </p:par>
    </p:tnLst>
    <p:bldLst>
      <p:bldP spid="156" grpId="1" build="p" bldLvl="5" animBg="1" advAuto="0"/>
      <p:bldP spid="158" grpId="2"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Biochemical Methods"/>
          <p:cNvSpPr txBox="1">
            <a:spLocks noGrp="1"/>
          </p:cNvSpPr>
          <p:nvPr>
            <p:ph type="title"/>
          </p:nvPr>
        </p:nvSpPr>
        <p:spPr>
          <a:prstGeom prst="rect">
            <a:avLst/>
          </a:prstGeom>
        </p:spPr>
        <p:txBody>
          <a:bodyPr/>
          <a:lstStyle/>
          <a:p>
            <a:r>
              <a:t>Biochemical Methods</a:t>
            </a:r>
          </a:p>
        </p:txBody>
      </p:sp>
      <p:sp>
        <p:nvSpPr>
          <p:cNvPr id="163" name="Slide Subtitle"/>
          <p:cNvSpPr txBox="1">
            <a:spLocks noGrp="1"/>
          </p:cNvSpPr>
          <p:nvPr>
            <p:ph type="body" idx="21"/>
          </p:nvPr>
        </p:nvSpPr>
        <p:spPr>
          <a:prstGeom prst="rect">
            <a:avLst/>
          </a:prstGeom>
        </p:spPr>
        <p:txBody>
          <a:bodyPr/>
          <a:lstStyle/>
          <a:p>
            <a:endParaRPr/>
          </a:p>
        </p:txBody>
      </p:sp>
      <p:pic>
        <p:nvPicPr>
          <p:cNvPr id="164" name="Animal Model of Intradermal Infection.png" descr="Animal Model of Intradermal Infection.png"/>
          <p:cNvPicPr>
            <a:picLocks noChangeAspect="1"/>
          </p:cNvPicPr>
          <p:nvPr/>
        </p:nvPicPr>
        <p:blipFill>
          <a:blip r:embed="rId5"/>
          <a:srcRect l="596" b="5446"/>
          <a:stretch>
            <a:fillRect/>
          </a:stretch>
        </p:blipFill>
        <p:spPr>
          <a:xfrm>
            <a:off x="4074517" y="2204243"/>
            <a:ext cx="16234866" cy="11511596"/>
          </a:xfrm>
          <a:prstGeom prst="rect">
            <a:avLst/>
          </a:prstGeom>
          <a:ln w="12700">
            <a:miter lim="400000"/>
          </a:ln>
        </p:spPr>
      </p:pic>
      <p:pic>
        <p:nvPicPr>
          <p:cNvPr id="2" name="Audio Recording Apr 4, 2022 at 5:16:16 PM" descr="Audio Recording Apr 4, 2022 at 5:16:16 PM">
            <a:hlinkClick r:id="" action="ppaction://media"/>
            <a:extLst>
              <a:ext uri="{FF2B5EF4-FFF2-40B4-BE49-F238E27FC236}">
                <a16:creationId xmlns:a16="http://schemas.microsoft.com/office/drawing/2014/main" id="{C11BB6A2-A7C2-B447-B1B8-DDF5CD87A95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12903039"/>
            <a:ext cx="812800" cy="8128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6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omputational Methods"/>
          <p:cNvSpPr txBox="1">
            <a:spLocks noGrp="1"/>
          </p:cNvSpPr>
          <p:nvPr>
            <p:ph type="title"/>
          </p:nvPr>
        </p:nvSpPr>
        <p:spPr>
          <a:prstGeom prst="rect">
            <a:avLst/>
          </a:prstGeom>
        </p:spPr>
        <p:txBody>
          <a:bodyPr/>
          <a:lstStyle>
            <a:lvl1pPr defTabSz="660400">
              <a:defRPr sz="6720" spc="-201">
                <a:solidFill>
                  <a:srgbClr val="000000"/>
                </a:solidFill>
              </a:defRPr>
            </a:lvl1pPr>
          </a:lstStyle>
          <a:p>
            <a:r>
              <a:t>Computational Methods</a:t>
            </a:r>
          </a:p>
        </p:txBody>
      </p:sp>
      <p:sp>
        <p:nvSpPr>
          <p:cNvPr id="167" name="In R, samples were clustered and outliers were removed using principal component analysis and hierarchical clustering.…"/>
          <p:cNvSpPr txBox="1">
            <a:spLocks noGrp="1"/>
          </p:cNvSpPr>
          <p:nvPr>
            <p:ph type="body" sz="half" idx="1"/>
          </p:nvPr>
        </p:nvSpPr>
        <p:spPr>
          <a:prstGeom prst="rect">
            <a:avLst/>
          </a:prstGeom>
        </p:spPr>
        <p:txBody>
          <a:bodyPr/>
          <a:lstStyle/>
          <a:p>
            <a:pPr marL="514095" indent="-514095" defTabSz="2243327">
              <a:spcBef>
                <a:spcPts val="2200"/>
              </a:spcBef>
              <a:defRPr sz="4416"/>
            </a:pPr>
            <a:r>
              <a:t>In R, samples were clustered and outliers were removed using principal component analysis and hierarchical clustering.</a:t>
            </a:r>
          </a:p>
          <a:p>
            <a:pPr marL="514095" indent="-514095" defTabSz="2243327">
              <a:spcBef>
                <a:spcPts val="2200"/>
              </a:spcBef>
              <a:defRPr sz="4416"/>
            </a:pPr>
            <a:r>
              <a:t>Hyper-parameter optimization was carried out using mean-variance trends.</a:t>
            </a:r>
          </a:p>
          <a:p>
            <a:pPr marL="514095" indent="-514095" defTabSz="2243327">
              <a:spcBef>
                <a:spcPts val="2200"/>
              </a:spcBef>
              <a:defRPr sz="4416"/>
            </a:pPr>
            <a:r>
              <a:t>Differential gene expression and gene set enrichment analysis was done in R using </a:t>
            </a:r>
            <a:r>
              <a:rPr>
                <a:latin typeface="Courier New"/>
                <a:ea typeface="Courier New"/>
                <a:cs typeface="Courier New"/>
                <a:sym typeface="Courier New"/>
              </a:rPr>
              <a:t>DeSeq2</a:t>
            </a:r>
            <a:r>
              <a:t> and </a:t>
            </a:r>
            <a:r>
              <a:rPr>
                <a:latin typeface="Courier New"/>
                <a:ea typeface="Courier New"/>
                <a:cs typeface="Courier New"/>
                <a:sym typeface="Courier New"/>
              </a:rPr>
              <a:t>GSEA</a:t>
            </a:r>
            <a:r>
              <a:t>.</a:t>
            </a:r>
          </a:p>
        </p:txBody>
      </p:sp>
      <p:sp>
        <p:nvSpPr>
          <p:cNvPr id="168" name="Slide Subtitle"/>
          <p:cNvSpPr txBox="1">
            <a:spLocks noGrp="1"/>
          </p:cNvSpPr>
          <p:nvPr>
            <p:ph type="body" idx="22"/>
          </p:nvPr>
        </p:nvSpPr>
        <p:spPr>
          <a:prstGeom prst="rect">
            <a:avLst/>
          </a:prstGeom>
        </p:spPr>
        <p:txBody>
          <a:bodyPr/>
          <a:lstStyle/>
          <a:p>
            <a:endParaRPr/>
          </a:p>
        </p:txBody>
      </p:sp>
      <p:pic>
        <p:nvPicPr>
          <p:cNvPr id="169" name="supplementalfigure1.png" descr="supplementalfigure1.png"/>
          <p:cNvPicPr>
            <a:picLocks noChangeAspect="1"/>
          </p:cNvPicPr>
          <p:nvPr/>
        </p:nvPicPr>
        <p:blipFill>
          <a:blip r:embed="rId5"/>
          <a:stretch>
            <a:fillRect/>
          </a:stretch>
        </p:blipFill>
        <p:spPr>
          <a:xfrm>
            <a:off x="11684000" y="1857375"/>
            <a:ext cx="12700000" cy="6350000"/>
          </a:xfrm>
          <a:prstGeom prst="rect">
            <a:avLst/>
          </a:prstGeom>
          <a:ln w="12700">
            <a:miter lim="400000"/>
          </a:ln>
        </p:spPr>
      </p:pic>
      <p:pic>
        <p:nvPicPr>
          <p:cNvPr id="170" name="Screen Shot 2022-03-31 at 6.30.48 PM.png" descr="Screen Shot 2022-03-31 at 6.30.48 PM.png"/>
          <p:cNvPicPr>
            <a:picLocks noChangeAspect="1"/>
          </p:cNvPicPr>
          <p:nvPr/>
        </p:nvPicPr>
        <p:blipFill>
          <a:blip r:embed="rId6"/>
          <a:stretch>
            <a:fillRect/>
          </a:stretch>
        </p:blipFill>
        <p:spPr>
          <a:xfrm>
            <a:off x="11684000" y="8207375"/>
            <a:ext cx="6350000" cy="3651250"/>
          </a:xfrm>
          <a:prstGeom prst="rect">
            <a:avLst/>
          </a:prstGeom>
          <a:ln w="12700">
            <a:miter lim="400000"/>
          </a:ln>
        </p:spPr>
      </p:pic>
      <p:pic>
        <p:nvPicPr>
          <p:cNvPr id="171" name="Screen Shot 2022-03-31 at 6.31.21 PM.png" descr="Screen Shot 2022-03-31 at 6.31.21 PM.png"/>
          <p:cNvPicPr>
            <a:picLocks noChangeAspect="1"/>
          </p:cNvPicPr>
          <p:nvPr/>
        </p:nvPicPr>
        <p:blipFill>
          <a:blip r:embed="rId7"/>
          <a:stretch>
            <a:fillRect/>
          </a:stretch>
        </p:blipFill>
        <p:spPr>
          <a:xfrm>
            <a:off x="18034000" y="8207375"/>
            <a:ext cx="6350000" cy="3651250"/>
          </a:xfrm>
          <a:prstGeom prst="rect">
            <a:avLst/>
          </a:prstGeom>
          <a:ln w="12700">
            <a:miter lim="400000"/>
          </a:ln>
        </p:spPr>
      </p:pic>
      <p:pic>
        <p:nvPicPr>
          <p:cNvPr id="2" name="Audio Recording Apr 4, 2022 at 5:16:54 PM" descr="Audio Recording Apr 4, 2022 at 5:16:54 PM">
            <a:hlinkClick r:id="" action="ppaction://media"/>
            <a:extLst>
              <a:ext uri="{FF2B5EF4-FFF2-40B4-BE49-F238E27FC236}">
                <a16:creationId xmlns:a16="http://schemas.microsoft.com/office/drawing/2014/main" id="{08562687-6D2B-594E-B40E-03A2F9DFBB30}"/>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1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6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17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4" nodeType="afterEffect">
                                  <p:stCondLst>
                                    <p:cond delay="0"/>
                                  </p:stCondLst>
                                  <p:iterate>
                                    <p:tmAbs val="0"/>
                                  </p:iterate>
                                  <p:childTnLst>
                                    <p:set>
                                      <p:cBhvr>
                                        <p:cTn id="23" fill="hold"/>
                                        <p:tgtEl>
                                          <p:spTgt spid="17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iterate>
                                    <p:tmAbs val="0"/>
                                  </p:iterate>
                                  <p:childTnLst>
                                    <p:set>
                                      <p:cBhvr>
                                        <p:cTn id="27" fill="hold"/>
                                        <p:tgtEl>
                                          <p:spTgt spid="16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mediacall" presetSubtype="0" fill="hold" nodeType="clickEffect">
                                  <p:stCondLst>
                                    <p:cond delay="0"/>
                                  </p:stCondLst>
                                  <p:childTnLst>
                                    <p:cmd type="call" cmd="playFrom(0.0)">
                                      <p:cBhvr>
                                        <p:cTn id="31" dur="261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2" fill="hold" display="0">
                  <p:stCondLst>
                    <p:cond delay="indefinite"/>
                  </p:stCondLst>
                  <p:endCondLst>
                    <p:cond evt="onStopAudio" delay="0">
                      <p:tgtEl>
                        <p:sldTgt/>
                      </p:tgtEl>
                    </p:cond>
                  </p:endCondLst>
                </p:cTn>
                <p:tgtEl>
                  <p:spTgt spid="2"/>
                </p:tgtEl>
              </p:cMediaNode>
            </p:audio>
          </p:childTnLst>
        </p:cTn>
      </p:par>
    </p:tnLst>
    <p:bldLst>
      <p:bldP spid="167" grpId="1" build="p" bldLvl="5" animBg="1" advAuto="0"/>
      <p:bldP spid="169" grpId="2" animBg="1" advAuto="0"/>
      <p:bldP spid="170" grpId="3" animBg="1" advAuto="0"/>
      <p:bldP spid="171" grpId="4"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Differential gene expression in poor-responders to bevacizumab."/>
          <p:cNvSpPr txBox="1">
            <a:spLocks noGrp="1"/>
          </p:cNvSpPr>
          <p:nvPr>
            <p:ph type="title"/>
          </p:nvPr>
        </p:nvSpPr>
        <p:spPr>
          <a:xfrm>
            <a:off x="1270000" y="838200"/>
            <a:ext cx="9652000" cy="1879600"/>
          </a:xfrm>
          <a:prstGeom prst="rect">
            <a:avLst/>
          </a:prstGeom>
        </p:spPr>
        <p:txBody>
          <a:bodyPr/>
          <a:lstStyle>
            <a:lvl1pPr defTabSz="478790">
              <a:defRPr sz="4871" spc="-146">
                <a:solidFill>
                  <a:srgbClr val="000000"/>
                </a:solidFill>
              </a:defRPr>
            </a:lvl1pPr>
          </a:lstStyle>
          <a:p>
            <a:r>
              <a:t>Differential gene expression in poor-responders to bevacizumab.</a:t>
            </a:r>
          </a:p>
        </p:txBody>
      </p:sp>
      <p:sp>
        <p:nvSpPr>
          <p:cNvPr id="174" name="Volcano plot of differential gene expression. Log 2-fold change is plotted against negative log-scaled significance. Labeled points indicate the top 20 differentially expressed genes.…"/>
          <p:cNvSpPr txBox="1">
            <a:spLocks noGrp="1"/>
          </p:cNvSpPr>
          <p:nvPr>
            <p:ph type="body" sz="half" idx="1"/>
          </p:nvPr>
        </p:nvSpPr>
        <p:spPr>
          <a:prstGeom prst="rect">
            <a:avLst/>
          </a:prstGeom>
        </p:spPr>
        <p:txBody>
          <a:bodyPr/>
          <a:lstStyle/>
          <a:p>
            <a:pPr marL="374396" indent="-374396" defTabSz="1633727">
              <a:spcBef>
                <a:spcPts val="1600"/>
              </a:spcBef>
              <a:defRPr sz="3216"/>
            </a:pPr>
            <a:r>
              <a:rPr lang="en-US" dirty="0"/>
              <a:t>Analysis demonstrated differential gene expression in poor responders to bevacizumab relative to good-responders along with upregulation of angiogenic genes. </a:t>
            </a:r>
          </a:p>
          <a:p>
            <a:pPr marL="374396" indent="-374396" defTabSz="1633727">
              <a:spcBef>
                <a:spcPts val="1600"/>
              </a:spcBef>
              <a:defRPr sz="3216"/>
            </a:pPr>
            <a:r>
              <a:rPr lang="en-US" dirty="0"/>
              <a:t>Within this gene set, multiple genes known to be regulated by the early growth response 1 (EGR1) transcription factor were identified; two were selected for further study based on their role in promoting cancer cell migration and proliferation, RAMP3 (accessory-receptor for adrenomedullin) and CHRNA7 (cholinergic-receptor-nicotinic-</a:t>
            </a:r>
            <a:r>
              <a:rPr lang="el-GR" dirty="0"/>
              <a:t>α7-</a:t>
            </a:r>
            <a:r>
              <a:rPr lang="en-US" dirty="0"/>
              <a:t>subunit, or </a:t>
            </a:r>
            <a:r>
              <a:rPr lang="el-GR" dirty="0"/>
              <a:t>α7-</a:t>
            </a:r>
            <a:r>
              <a:rPr lang="en-US" dirty="0" err="1"/>
              <a:t>nAChR</a:t>
            </a:r>
            <a:r>
              <a:rPr lang="en-US" dirty="0"/>
              <a:t>).</a:t>
            </a:r>
          </a:p>
          <a:p>
            <a:pPr marL="374396" indent="-374396" defTabSz="1633727">
              <a:spcBef>
                <a:spcPts val="1600"/>
              </a:spcBef>
              <a:defRPr sz="3216"/>
            </a:pPr>
            <a:endParaRPr dirty="0"/>
          </a:p>
        </p:txBody>
      </p:sp>
      <p:pic>
        <p:nvPicPr>
          <p:cNvPr id="175" name="Image" descr="Image"/>
          <p:cNvPicPr>
            <a:picLocks noChangeAspect="1"/>
          </p:cNvPicPr>
          <p:nvPr/>
        </p:nvPicPr>
        <p:blipFill>
          <a:blip r:embed="rId5"/>
          <a:stretch>
            <a:fillRect/>
          </a:stretch>
        </p:blipFill>
        <p:spPr>
          <a:xfrm>
            <a:off x="11684000" y="508000"/>
            <a:ext cx="12700000" cy="12700000"/>
          </a:xfrm>
          <a:prstGeom prst="rect">
            <a:avLst/>
          </a:prstGeom>
          <a:ln w="12700">
            <a:miter lim="400000"/>
          </a:ln>
        </p:spPr>
      </p:pic>
      <p:pic>
        <p:nvPicPr>
          <p:cNvPr id="2" name="Audio Recording Apr 4, 2022 at 5:19:33 PM" descr="Audio Recording Apr 4, 2022 at 5:19:33 PM">
            <a:hlinkClick r:id="" action="ppaction://media"/>
            <a:extLst>
              <a:ext uri="{FF2B5EF4-FFF2-40B4-BE49-F238E27FC236}">
                <a16:creationId xmlns:a16="http://schemas.microsoft.com/office/drawing/2014/main" id="{4107B572-5980-5D40-9E8B-23AF7195449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4">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7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4083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6" fill="hold" display="0">
                  <p:stCondLst>
                    <p:cond delay="indefinite"/>
                  </p:stCondLst>
                  <p:endCondLst>
                    <p:cond evt="onStopAudio" delay="0">
                      <p:tgtEl>
                        <p:sldTgt/>
                      </p:tgtEl>
                    </p:cond>
                  </p:endCondLst>
                </p:cTn>
                <p:tgtEl>
                  <p:spTgt spid="2"/>
                </p:tgtEl>
              </p:cMediaNode>
            </p:audio>
          </p:childTnLst>
        </p:cTn>
      </p:par>
    </p:tnLst>
    <p:bldLst>
      <p:bldP spid="174" grpId="1"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urvival curve of GBM patients with altered levels of EGR1 mRNA."/>
          <p:cNvSpPr txBox="1">
            <a:spLocks noGrp="1"/>
          </p:cNvSpPr>
          <p:nvPr>
            <p:ph type="title"/>
          </p:nvPr>
        </p:nvSpPr>
        <p:spPr>
          <a:xfrm>
            <a:off x="1270000" y="838200"/>
            <a:ext cx="9652000" cy="1879600"/>
          </a:xfrm>
          <a:prstGeom prst="rect">
            <a:avLst/>
          </a:prstGeom>
        </p:spPr>
        <p:txBody>
          <a:bodyPr/>
          <a:lstStyle/>
          <a:p>
            <a:pPr defTabSz="478790">
              <a:defRPr sz="4871" spc="-146">
                <a:solidFill>
                  <a:srgbClr val="000000"/>
                </a:solidFill>
              </a:defRPr>
            </a:pPr>
            <a:r>
              <a:t>Survival curve of GBM patients with altered levels of </a:t>
            </a:r>
            <a:r>
              <a:rPr b="1" i="1">
                <a:latin typeface="Graphik"/>
                <a:ea typeface="Graphik"/>
                <a:cs typeface="Graphik"/>
                <a:sym typeface="Graphik"/>
              </a:rPr>
              <a:t>EGR1 </a:t>
            </a:r>
            <a:r>
              <a:t>mRNA.</a:t>
            </a:r>
          </a:p>
        </p:txBody>
      </p:sp>
      <p:sp>
        <p:nvSpPr>
          <p:cNvPr id="178" name="Log-rank survival analysis shows a significant difference in median overall survival (p = 0.045, n = 10).…"/>
          <p:cNvSpPr txBox="1">
            <a:spLocks noGrp="1"/>
          </p:cNvSpPr>
          <p:nvPr>
            <p:ph type="body" sz="half" idx="1"/>
          </p:nvPr>
        </p:nvSpPr>
        <p:spPr>
          <a:prstGeom prst="rect">
            <a:avLst/>
          </a:prstGeom>
        </p:spPr>
        <p:txBody>
          <a:bodyPr/>
          <a:lstStyle/>
          <a:p>
            <a:r>
              <a:rPr dirty="0"/>
              <a:t>Log-rank survival analysis shows a significant difference in median overall survival (p = 0.045, n = 10). </a:t>
            </a:r>
          </a:p>
          <a:p>
            <a:r>
              <a:rPr dirty="0"/>
              <a:t>Survival curve of GBM patients with altered levels of </a:t>
            </a:r>
            <a:r>
              <a:rPr i="1" dirty="0"/>
              <a:t>CHRNA7</a:t>
            </a:r>
            <a:r>
              <a:rPr dirty="0"/>
              <a:t> mRNA showed a significant difference in median overall survival (p = 0.016, n = 12). </a:t>
            </a:r>
          </a:p>
        </p:txBody>
      </p:sp>
      <p:pic>
        <p:nvPicPr>
          <p:cNvPr id="179" name="Image" descr="Image"/>
          <p:cNvPicPr>
            <a:picLocks noChangeAspect="1"/>
          </p:cNvPicPr>
          <p:nvPr/>
        </p:nvPicPr>
        <p:blipFill>
          <a:blip r:embed="rId5"/>
          <a:stretch>
            <a:fillRect/>
          </a:stretch>
        </p:blipFill>
        <p:spPr>
          <a:xfrm>
            <a:off x="11684000" y="1103312"/>
            <a:ext cx="12700000" cy="11509376"/>
          </a:xfrm>
          <a:prstGeom prst="rect">
            <a:avLst/>
          </a:prstGeom>
          <a:ln w="12700">
            <a:miter lim="400000"/>
          </a:ln>
        </p:spPr>
      </p:pic>
      <p:pic>
        <p:nvPicPr>
          <p:cNvPr id="2" name="Audio Recording Apr 4, 2022 at 5:21:25 PM" descr="Audio Recording Apr 4, 2022 at 5:21:25 PM">
            <a:hlinkClick r:id="" action="ppaction://media"/>
            <a:extLst>
              <a:ext uri="{FF2B5EF4-FFF2-40B4-BE49-F238E27FC236}">
                <a16:creationId xmlns:a16="http://schemas.microsoft.com/office/drawing/2014/main" id="{BA8BA188-8C82-014F-910D-FA7DBCABD7B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235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7" fill="hold" display="0">
                  <p:stCondLst>
                    <p:cond delay="indefinite"/>
                  </p:stCondLst>
                  <p:endCondLst>
                    <p:cond evt="onStopAudio" delay="0">
                      <p:tgtEl>
                        <p:sldTgt/>
                      </p:tgtEl>
                    </p:cond>
                  </p:endCondLst>
                </p:cTn>
                <p:tgtEl>
                  <p:spTgt spid="2"/>
                </p:tgtEl>
              </p:cMediaNode>
            </p:audio>
          </p:childTnLst>
        </p:cTn>
      </p:par>
    </p:tnLst>
    <p:bldLst>
      <p:bldP spid="178"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ummary"/>
          <p:cNvSpPr txBox="1">
            <a:spLocks noGrp="1"/>
          </p:cNvSpPr>
          <p:nvPr>
            <p:ph type="title"/>
          </p:nvPr>
        </p:nvSpPr>
        <p:spPr>
          <a:prstGeom prst="rect">
            <a:avLst/>
          </a:prstGeom>
        </p:spPr>
        <p:txBody>
          <a:bodyPr/>
          <a:lstStyle/>
          <a:p>
            <a:r>
              <a:t>Summary</a:t>
            </a:r>
          </a:p>
        </p:txBody>
      </p:sp>
      <p:sp>
        <p:nvSpPr>
          <p:cNvPr id="182" name="Slide Subtitle"/>
          <p:cNvSpPr txBox="1">
            <a:spLocks noGrp="1"/>
          </p:cNvSpPr>
          <p:nvPr>
            <p:ph type="body" idx="21"/>
          </p:nvPr>
        </p:nvSpPr>
        <p:spPr>
          <a:prstGeom prst="rect">
            <a:avLst/>
          </a:prstGeom>
        </p:spPr>
        <p:txBody>
          <a:bodyPr/>
          <a:lstStyle/>
          <a:p>
            <a:endParaRPr/>
          </a:p>
        </p:txBody>
      </p:sp>
      <p:sp>
        <p:nvSpPr>
          <p:cNvPr id="183" name="Response to bevacizumab does delineate a distinct molecular phenotype of GBM tumors.…"/>
          <p:cNvSpPr txBox="1">
            <a:spLocks noGrp="1"/>
          </p:cNvSpPr>
          <p:nvPr>
            <p:ph type="body" idx="1"/>
          </p:nvPr>
        </p:nvSpPr>
        <p:spPr>
          <a:prstGeom prst="rect">
            <a:avLst/>
          </a:prstGeom>
        </p:spPr>
        <p:txBody>
          <a:bodyPr>
            <a:normAutofit lnSpcReduction="10000"/>
          </a:bodyPr>
          <a:lstStyle/>
          <a:p>
            <a:pPr marL="553212" indent="-553212" defTabSz="2414016">
              <a:spcBef>
                <a:spcPts val="2300"/>
              </a:spcBef>
              <a:defRPr sz="4752"/>
            </a:pPr>
            <a:r>
              <a:rPr dirty="0"/>
              <a:t>Response to bevacizumab does delineate a distinct molecular phenotype of GBM tumors.</a:t>
            </a:r>
            <a:endParaRPr lang="en-US" dirty="0"/>
          </a:p>
          <a:p>
            <a:pPr marL="1112012" lvl="1" indent="-553212" defTabSz="2414016">
              <a:spcBef>
                <a:spcPts val="2300"/>
              </a:spcBef>
              <a:defRPr sz="4752"/>
            </a:pPr>
            <a:r>
              <a:rPr lang="en-US" dirty="0"/>
              <a:t>EGR1 and its targets may be predictors of poor response to bevacizumab. </a:t>
            </a:r>
            <a:endParaRPr dirty="0"/>
          </a:p>
          <a:p>
            <a:pPr marL="553212" indent="-553212" defTabSz="2414016">
              <a:spcBef>
                <a:spcPts val="2300"/>
              </a:spcBef>
              <a:defRPr sz="4752"/>
            </a:pPr>
            <a:r>
              <a:rPr dirty="0"/>
              <a:t>Poor responders to bevacizumab have significant upregulation of angiogenic genes. </a:t>
            </a:r>
          </a:p>
          <a:p>
            <a:pPr marL="1106424" lvl="1" indent="-553212" defTabSz="2414016">
              <a:spcBef>
                <a:spcPts val="2300"/>
              </a:spcBef>
              <a:defRPr sz="4752"/>
            </a:pPr>
            <a:r>
              <a:rPr dirty="0"/>
              <a:t>Several upregulated angiogenic genes </a:t>
            </a:r>
            <a:r>
              <a:rPr lang="en-US" dirty="0"/>
              <a:t>are regulated by EGR1. </a:t>
            </a:r>
            <a:endParaRPr dirty="0"/>
          </a:p>
          <a:p>
            <a:pPr marL="1106424" lvl="1" indent="-553212" defTabSz="2414016">
              <a:spcBef>
                <a:spcPts val="2300"/>
              </a:spcBef>
              <a:defRPr sz="4752" i="1"/>
            </a:pPr>
            <a:r>
              <a:rPr dirty="0"/>
              <a:t>EGR1 </a:t>
            </a:r>
            <a:r>
              <a:rPr i="0" dirty="0"/>
              <a:t>was upregulated in poor responders to anti-VEGF therapy.</a:t>
            </a:r>
          </a:p>
          <a:p>
            <a:pPr marL="553212" indent="-553212" defTabSz="2414016">
              <a:spcBef>
                <a:spcPts val="2300"/>
              </a:spcBef>
              <a:defRPr sz="4752"/>
            </a:pPr>
            <a:r>
              <a:rPr dirty="0"/>
              <a:t>Altered expression of </a:t>
            </a:r>
            <a:r>
              <a:rPr i="1" dirty="0"/>
              <a:t>CHRNA7 </a:t>
            </a:r>
            <a:r>
              <a:rPr dirty="0"/>
              <a:t>and/or its transcription factor </a:t>
            </a:r>
            <a:r>
              <a:rPr i="1" dirty="0"/>
              <a:t>EGR1</a:t>
            </a:r>
            <a:r>
              <a:rPr dirty="0"/>
              <a:t> confers poor prognosis in GBM patients.</a:t>
            </a:r>
          </a:p>
        </p:txBody>
      </p:sp>
      <p:pic>
        <p:nvPicPr>
          <p:cNvPr id="2" name="Audio Recording Apr 4, 2022 at 5:22:48 PM" descr="Audio Recording Apr 4, 2022 at 5:22:48 PM">
            <a:hlinkClick r:id="" action="ppaction://media"/>
            <a:extLst>
              <a:ext uri="{FF2B5EF4-FFF2-40B4-BE49-F238E27FC236}">
                <a16:creationId xmlns:a16="http://schemas.microsoft.com/office/drawing/2014/main" id="{1A75C95F-1EC1-884B-944C-F6B69E2AE12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83">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83">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iterate>
                                    <p:tmAbs val="0"/>
                                  </p:iterate>
                                  <p:childTnLst>
                                    <p:set>
                                      <p:cBhvr>
                                        <p:cTn id="14" fill="hold"/>
                                        <p:tgtEl>
                                          <p:spTgt spid="1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p:tmAbs val="0"/>
                                  </p:iterate>
                                  <p:childTnLst>
                                    <p:set>
                                      <p:cBhvr>
                                        <p:cTn id="18" fill="hold"/>
                                        <p:tgtEl>
                                          <p:spTgt spid="1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iterate>
                                    <p:tmAbs val="0"/>
                                  </p:iterate>
                                  <p:childTnLst>
                                    <p:set>
                                      <p:cBhvr>
                                        <p:cTn id="22" fill="hold"/>
                                        <p:tgtEl>
                                          <p:spTgt spid="1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iterate>
                                    <p:tmAbs val="0"/>
                                  </p:iterate>
                                  <p:childTnLst>
                                    <p:set>
                                      <p:cBhvr>
                                        <p:cTn id="26" fill="hold"/>
                                        <p:tgtEl>
                                          <p:spTgt spid="1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341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2"/>
                </p:tgtEl>
              </p:cMediaNode>
            </p:audio>
          </p:childTnLst>
        </p:cTn>
      </p:par>
    </p:tnLst>
    <p:bldLst>
      <p:bldP spid="183" grpId="1" build="p" bldLvl="5" animBg="1" advAuto="0"/>
    </p:bldLst>
  </p:timing>
</p:sld>
</file>

<file path=ppt/theme/theme1.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TotalTime>
  <Words>662</Words>
  <Application>Microsoft Macintosh PowerPoint</Application>
  <PresentationFormat>Custom</PresentationFormat>
  <Paragraphs>33</Paragraphs>
  <Slides>7</Slides>
  <Notes>5</Notes>
  <HiddenSlides>0</HiddenSlides>
  <MMClips>7</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Courier New</vt:lpstr>
      <vt:lpstr>Graphik</vt:lpstr>
      <vt:lpstr>Graphik Semibold</vt:lpstr>
      <vt:lpstr>Graphik-Medium</vt:lpstr>
      <vt:lpstr>Helvetica Neue</vt:lpstr>
      <vt:lpstr>31_ColorGradientLight</vt:lpstr>
      <vt:lpstr>Tumors that respond poorly to bevacizumab therapy show upregulation of angiogenesis genes in glioblastoma.</vt:lpstr>
      <vt:lpstr>Background</vt:lpstr>
      <vt:lpstr>Biochemical Methods</vt:lpstr>
      <vt:lpstr>Computational Methods</vt:lpstr>
      <vt:lpstr>Differential gene expression in poor-responders to bevacizumab.</vt:lpstr>
      <vt:lpstr>Survival curve of GBM patients with altered levels of EGR1 mRNA.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Tumors that respond poorly to bevacizumab therapy show upregulation of angiogenesis genes in glioblastoma.</dc:title>
  <cp:lastModifiedBy>Roshan Lodha</cp:lastModifiedBy>
  <cp:revision>4</cp:revision>
  <dcterms:modified xsi:type="dcterms:W3CDTF">2022-04-08T12:19:32Z</dcterms:modified>
</cp:coreProperties>
</file>