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40" d="100"/>
          <a:sy n="40" d="100"/>
        </p:scale>
        <p:origin x="135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6EC78-E3B7-B24E-B1D0-B75E4CD4E071}" type="datetimeFigureOut">
              <a:rPr lang="en-US" smtClean="0"/>
              <a:t>7/12/23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EEDC1-6B82-8D48-8750-0DFDE5F03D68}" type="slidenum">
              <a:rPr lang="en-US" smtClean="0"/>
              <a:t>‹#›</a:t>
            </a:fld>
            <a:endParaRPr lang="en-US"/>
          </a:p>
        </p:txBody>
      </p:sp>
    </p:spTree>
    <p:extLst>
      <p:ext uri="{BB962C8B-B14F-4D97-AF65-F5344CB8AC3E}">
        <p14:creationId xmlns:p14="http://schemas.microsoft.com/office/powerpoint/2010/main" val="338726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E0C436-78B7-994E-A6D5-C0AB281D8772}" type="datetimeFigureOut">
              <a:rPr lang="en-US" smtClean="0"/>
              <a:t>7/12/23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239757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0C436-78B7-994E-A6D5-C0AB281D8772}" type="datetimeFigureOut">
              <a:rPr lang="en-US" smtClean="0"/>
              <a:t>7/12/23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164851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0C436-78B7-994E-A6D5-C0AB281D8772}" type="datetimeFigureOut">
              <a:rPr lang="en-US" smtClean="0"/>
              <a:t>7/12/23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95487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0C436-78B7-994E-A6D5-C0AB281D8772}" type="datetimeFigureOut">
              <a:rPr lang="en-US" smtClean="0"/>
              <a:t>7/12/23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122088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E0C436-78B7-994E-A6D5-C0AB281D8772}" type="datetimeFigureOut">
              <a:rPr lang="en-US" smtClean="0"/>
              <a:t>7/12/23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402049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0C436-78B7-994E-A6D5-C0AB281D8772}" type="datetimeFigureOut">
              <a:rPr lang="en-US" smtClean="0"/>
              <a:t>7/12/23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372465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0C436-78B7-994E-A6D5-C0AB281D8772}" type="datetimeFigureOut">
              <a:rPr lang="en-US" smtClean="0"/>
              <a:t>7/12/23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65959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0C436-78B7-994E-A6D5-C0AB281D8772}" type="datetimeFigureOut">
              <a:rPr lang="en-US" smtClean="0"/>
              <a:t>7/12/23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17871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0C436-78B7-994E-A6D5-C0AB281D8772}" type="datetimeFigureOut">
              <a:rPr lang="en-US" smtClean="0"/>
              <a:t>7/12/23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213018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13E0C436-78B7-994E-A6D5-C0AB281D8772}" type="datetimeFigureOut">
              <a:rPr lang="en-US" smtClean="0"/>
              <a:t>7/12/23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85093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13E0C436-78B7-994E-A6D5-C0AB281D8772}" type="datetimeFigureOut">
              <a:rPr lang="en-US" smtClean="0"/>
              <a:t>7/12/23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B3B8-1EF2-C44B-B0FD-17DBA3236438}" type="slidenum">
              <a:rPr lang="en-US" smtClean="0"/>
              <a:t>‹#›</a:t>
            </a:fld>
            <a:endParaRPr lang="en-US"/>
          </a:p>
        </p:txBody>
      </p:sp>
    </p:spTree>
    <p:extLst>
      <p:ext uri="{BB962C8B-B14F-4D97-AF65-F5344CB8AC3E}">
        <p14:creationId xmlns:p14="http://schemas.microsoft.com/office/powerpoint/2010/main" val="295745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13E0C436-78B7-994E-A6D5-C0AB281D8772}" type="datetimeFigureOut">
              <a:rPr lang="en-US" smtClean="0"/>
              <a:t>7/12/23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A2EB3B8-1EF2-C44B-B0FD-17DBA3236438}" type="slidenum">
              <a:rPr lang="en-US" smtClean="0"/>
              <a:t>‹#›</a:t>
            </a:fld>
            <a:endParaRPr lang="en-US"/>
          </a:p>
        </p:txBody>
      </p:sp>
    </p:spTree>
    <p:extLst>
      <p:ext uri="{BB962C8B-B14F-4D97-AF65-F5344CB8AC3E}">
        <p14:creationId xmlns:p14="http://schemas.microsoft.com/office/powerpoint/2010/main" val="2179977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CA1B899F-4D7C-7B14-C505-D2952852472D}"/>
              </a:ext>
            </a:extLst>
          </p:cNvPr>
          <p:cNvSpPr>
            <a:spLocks noChangeArrowheads="1"/>
          </p:cNvSpPr>
          <p:nvPr/>
        </p:nvSpPr>
        <p:spPr bwMode="auto">
          <a:xfrm>
            <a:off x="0" y="0"/>
            <a:ext cx="32918400" cy="21945600"/>
          </a:xfrm>
          <a:prstGeom prst="rect">
            <a:avLst/>
          </a:prstGeom>
          <a:solidFill>
            <a:srgbClr val="0768A9"/>
          </a:solidFill>
          <a:ln w="9525" algn="ctr">
            <a:solidFill>
              <a:schemeClr val="bg2"/>
            </a:solidFill>
            <a:miter lim="800000"/>
            <a:headEnd/>
            <a:tailEnd/>
          </a:ln>
          <a:effectLst>
            <a:outerShdw dist="35921" dir="2700000" algn="ctr" rotWithShape="0">
              <a:schemeClr val="bg2"/>
            </a:outerShdw>
          </a:effectLst>
        </p:spPr>
        <p:txBody>
          <a:bodyPr lIns="1175416" tIns="587719" rIns="1175416" bIns="587719" anchor="ctr">
            <a:spAutoFit/>
          </a:bodyPr>
          <a:lstStyle/>
          <a:p>
            <a:pPr>
              <a:defRPr/>
            </a:pPr>
            <a:endParaRPr lang="en-US" dirty="0">
              <a:effectLst>
                <a:outerShdw blurRad="38100" dist="38100" dir="2700000" algn="tl">
                  <a:srgbClr val="000000">
                    <a:alpha val="43137"/>
                  </a:srgbClr>
                </a:outerShdw>
              </a:effectLst>
            </a:endParaRPr>
          </a:p>
        </p:txBody>
      </p:sp>
      <p:sp>
        <p:nvSpPr>
          <p:cNvPr id="6" name="Rectangle 6">
            <a:extLst>
              <a:ext uri="{FF2B5EF4-FFF2-40B4-BE49-F238E27FC236}">
                <a16:creationId xmlns:a16="http://schemas.microsoft.com/office/drawing/2014/main" id="{0C400333-3AF3-C24C-BA13-B2F1B9C78C34}"/>
              </a:ext>
            </a:extLst>
          </p:cNvPr>
          <p:cNvSpPr>
            <a:spLocks noChangeArrowheads="1"/>
          </p:cNvSpPr>
          <p:nvPr/>
        </p:nvSpPr>
        <p:spPr bwMode="auto">
          <a:xfrm>
            <a:off x="407988" y="3060699"/>
            <a:ext cx="7689850" cy="18013680"/>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1175416" tIns="587719" rIns="1175416" bIns="587719" anchor="ctr">
            <a:spAutoFit/>
          </a:bodyPr>
          <a:lstStyle/>
          <a:p>
            <a:pPr>
              <a:defRPr/>
            </a:pPr>
            <a:endParaRPr lang="en-US" dirty="0">
              <a:effectLst>
                <a:outerShdw blurRad="38100" dist="38100" dir="2700000" algn="tl">
                  <a:srgbClr val="000000">
                    <a:alpha val="43137"/>
                  </a:srgbClr>
                </a:outerShdw>
              </a:effectLst>
            </a:endParaRPr>
          </a:p>
        </p:txBody>
      </p:sp>
      <p:sp>
        <p:nvSpPr>
          <p:cNvPr id="7" name="Rectangle 7">
            <a:extLst>
              <a:ext uri="{FF2B5EF4-FFF2-40B4-BE49-F238E27FC236}">
                <a16:creationId xmlns:a16="http://schemas.microsoft.com/office/drawing/2014/main" id="{D9FC6E46-2163-80BE-67ED-9645B7606881}"/>
              </a:ext>
            </a:extLst>
          </p:cNvPr>
          <p:cNvSpPr>
            <a:spLocks noChangeArrowheads="1"/>
          </p:cNvSpPr>
          <p:nvPr/>
        </p:nvSpPr>
        <p:spPr bwMode="auto">
          <a:xfrm>
            <a:off x="8551863" y="3060699"/>
            <a:ext cx="15855950" cy="18013680"/>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1175416" tIns="587719" rIns="1175416" bIns="587719" anchor="ctr">
            <a:spAutoFit/>
          </a:bodyPr>
          <a:lstStyle/>
          <a:p>
            <a:pPr>
              <a:defRPr/>
            </a:pPr>
            <a:endParaRPr lang="en-US">
              <a:effectLst>
                <a:outerShdw blurRad="38100" dist="38100" dir="2700000" algn="tl">
                  <a:srgbClr val="000000">
                    <a:alpha val="43137"/>
                  </a:srgbClr>
                </a:outerShdw>
              </a:effectLst>
            </a:endParaRPr>
          </a:p>
        </p:txBody>
      </p:sp>
      <p:sp>
        <p:nvSpPr>
          <p:cNvPr id="8" name="Rectangle 8">
            <a:extLst>
              <a:ext uri="{FF2B5EF4-FFF2-40B4-BE49-F238E27FC236}">
                <a16:creationId xmlns:a16="http://schemas.microsoft.com/office/drawing/2014/main" id="{8BC6E921-F906-2C6A-67EE-38E8688F1741}"/>
              </a:ext>
            </a:extLst>
          </p:cNvPr>
          <p:cNvSpPr>
            <a:spLocks noChangeArrowheads="1"/>
          </p:cNvSpPr>
          <p:nvPr/>
        </p:nvSpPr>
        <p:spPr bwMode="auto">
          <a:xfrm>
            <a:off x="24842788" y="3060699"/>
            <a:ext cx="7689850" cy="18013680"/>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1175416" tIns="587719" rIns="1175416" bIns="587719" anchor="ctr">
            <a:spAutoFit/>
          </a:bodyPr>
          <a:lstStyle/>
          <a:p>
            <a:pPr>
              <a:defRPr/>
            </a:pPr>
            <a:endParaRPr lang="en-US">
              <a:effectLst>
                <a:outerShdw blurRad="38100" dist="38100" dir="2700000" algn="tl">
                  <a:srgbClr val="000000">
                    <a:alpha val="43137"/>
                  </a:srgbClr>
                </a:outerShdw>
              </a:effectLst>
            </a:endParaRPr>
          </a:p>
        </p:txBody>
      </p:sp>
      <p:sp>
        <p:nvSpPr>
          <p:cNvPr id="5" name="Text Box 5">
            <a:extLst>
              <a:ext uri="{FF2B5EF4-FFF2-40B4-BE49-F238E27FC236}">
                <a16:creationId xmlns:a16="http://schemas.microsoft.com/office/drawing/2014/main" id="{28225A61-F0BF-CCC0-1606-DDAD2B154CF6}"/>
              </a:ext>
            </a:extLst>
          </p:cNvPr>
          <p:cNvSpPr txBox="1">
            <a:spLocks noChangeArrowheads="1"/>
          </p:cNvSpPr>
          <p:nvPr/>
        </p:nvSpPr>
        <p:spPr bwMode="auto">
          <a:xfrm>
            <a:off x="14333538" y="3629025"/>
            <a:ext cx="571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5722" bIns="45722">
            <a:spAutoFit/>
          </a:bodyPr>
          <a:lstStyle/>
          <a:p>
            <a:pPr>
              <a:spcBef>
                <a:spcPct val="50000"/>
              </a:spcBef>
              <a:defRPr/>
            </a:pPr>
            <a:endParaRPr lang="en-US" altLang="en-US">
              <a:effectLst>
                <a:outerShdw blurRad="38100" dist="38100" dir="2700000" algn="tl">
                  <a:srgbClr val="C0C0C0"/>
                </a:outerShdw>
              </a:effectLst>
            </a:endParaRPr>
          </a:p>
        </p:txBody>
      </p:sp>
      <p:sp>
        <p:nvSpPr>
          <p:cNvPr id="9" name="Rectangle 9">
            <a:extLst>
              <a:ext uri="{FF2B5EF4-FFF2-40B4-BE49-F238E27FC236}">
                <a16:creationId xmlns:a16="http://schemas.microsoft.com/office/drawing/2014/main" id="{8F4F62BF-5352-A0E0-7B61-4BC94A684C00}"/>
              </a:ext>
            </a:extLst>
          </p:cNvPr>
          <p:cNvSpPr>
            <a:spLocks noChangeArrowheads="1"/>
          </p:cNvSpPr>
          <p:nvPr/>
        </p:nvSpPr>
        <p:spPr bwMode="auto">
          <a:xfrm>
            <a:off x="3270249" y="1072934"/>
            <a:ext cx="26336625" cy="100532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5994" tIns="193002" rIns="385994" bIns="193002" anchor="ctr">
            <a:spAutoFit/>
          </a:bodyPr>
          <a:lstStyle>
            <a:lvl1pPr defTabSz="3835400">
              <a:defRPr sz="1900" b="1">
                <a:solidFill>
                  <a:schemeClr val="bg1"/>
                </a:solidFill>
                <a:latin typeface="Arial" panose="020B0604020202020204" pitchFamily="34" charset="0"/>
              </a:defRPr>
            </a:lvl1pPr>
            <a:lvl2pPr marL="742950" indent="-285750" defTabSz="3835400">
              <a:defRPr sz="1900" b="1">
                <a:solidFill>
                  <a:schemeClr val="bg1"/>
                </a:solidFill>
                <a:latin typeface="Arial" panose="020B0604020202020204" pitchFamily="34" charset="0"/>
              </a:defRPr>
            </a:lvl2pPr>
            <a:lvl3pPr marL="1143000" indent="-228600" defTabSz="3835400">
              <a:defRPr sz="1900" b="1">
                <a:solidFill>
                  <a:schemeClr val="bg1"/>
                </a:solidFill>
                <a:latin typeface="Arial" panose="020B0604020202020204" pitchFamily="34" charset="0"/>
              </a:defRPr>
            </a:lvl3pPr>
            <a:lvl4pPr marL="1600200" indent="-228600" defTabSz="3835400">
              <a:defRPr sz="1900" b="1">
                <a:solidFill>
                  <a:schemeClr val="bg1"/>
                </a:solidFill>
                <a:latin typeface="Arial" panose="020B0604020202020204" pitchFamily="34" charset="0"/>
              </a:defRPr>
            </a:lvl4pPr>
            <a:lvl5pPr marL="2057400" indent="-228600" defTabSz="3835400">
              <a:defRPr sz="1900" b="1">
                <a:solidFill>
                  <a:schemeClr val="bg1"/>
                </a:solidFill>
                <a:latin typeface="Arial" panose="020B0604020202020204" pitchFamily="34" charset="0"/>
              </a:defRPr>
            </a:lvl5pPr>
            <a:lvl6pPr marL="2514600" indent="-228600" defTabSz="3835400" eaLnBrk="0" fontAlgn="base" hangingPunct="0">
              <a:spcBef>
                <a:spcPct val="0"/>
              </a:spcBef>
              <a:spcAft>
                <a:spcPct val="0"/>
              </a:spcAft>
              <a:defRPr sz="1900" b="1">
                <a:solidFill>
                  <a:schemeClr val="bg1"/>
                </a:solidFill>
                <a:latin typeface="Arial" panose="020B0604020202020204" pitchFamily="34" charset="0"/>
              </a:defRPr>
            </a:lvl6pPr>
            <a:lvl7pPr marL="2971800" indent="-228600" defTabSz="3835400" eaLnBrk="0" fontAlgn="base" hangingPunct="0">
              <a:spcBef>
                <a:spcPct val="0"/>
              </a:spcBef>
              <a:spcAft>
                <a:spcPct val="0"/>
              </a:spcAft>
              <a:defRPr sz="1900" b="1">
                <a:solidFill>
                  <a:schemeClr val="bg1"/>
                </a:solidFill>
                <a:latin typeface="Arial" panose="020B0604020202020204" pitchFamily="34" charset="0"/>
              </a:defRPr>
            </a:lvl7pPr>
            <a:lvl8pPr marL="3429000" indent="-228600" defTabSz="3835400" eaLnBrk="0" fontAlgn="base" hangingPunct="0">
              <a:spcBef>
                <a:spcPct val="0"/>
              </a:spcBef>
              <a:spcAft>
                <a:spcPct val="0"/>
              </a:spcAft>
              <a:defRPr sz="1900" b="1">
                <a:solidFill>
                  <a:schemeClr val="bg1"/>
                </a:solidFill>
                <a:latin typeface="Arial" panose="020B0604020202020204" pitchFamily="34" charset="0"/>
              </a:defRPr>
            </a:lvl8pPr>
            <a:lvl9pPr marL="3886200" indent="-228600" defTabSz="3835400" eaLnBrk="0" fontAlgn="base" hangingPunct="0">
              <a:spcBef>
                <a:spcPct val="0"/>
              </a:spcBef>
              <a:spcAft>
                <a:spcPct val="0"/>
              </a:spcAft>
              <a:defRPr sz="1900" b="1">
                <a:solidFill>
                  <a:schemeClr val="bg1"/>
                </a:solidFill>
                <a:latin typeface="Arial" panose="020B0604020202020204" pitchFamily="34" charset="0"/>
              </a:defRPr>
            </a:lvl9pPr>
          </a:lstStyle>
          <a:p>
            <a:pPr algn="ctr">
              <a:spcBef>
                <a:spcPct val="30000"/>
              </a:spcBef>
            </a:pPr>
            <a:r>
              <a:rPr kumimoji="1" lang="en-US" altLang="en-US" sz="4000" dirty="0"/>
              <a:t>A method for generalizable assignment of medical students to preferred clerkships.</a:t>
            </a:r>
          </a:p>
        </p:txBody>
      </p:sp>
      <p:sp>
        <p:nvSpPr>
          <p:cNvPr id="10" name="Rectangle 10">
            <a:extLst>
              <a:ext uri="{FF2B5EF4-FFF2-40B4-BE49-F238E27FC236}">
                <a16:creationId xmlns:a16="http://schemas.microsoft.com/office/drawing/2014/main" id="{5C0540EF-E7AF-494A-4945-5066856A8C5F}"/>
              </a:ext>
            </a:extLst>
          </p:cNvPr>
          <p:cNvSpPr>
            <a:spLocks noChangeArrowheads="1"/>
          </p:cNvSpPr>
          <p:nvPr/>
        </p:nvSpPr>
        <p:spPr bwMode="auto">
          <a:xfrm>
            <a:off x="6061075" y="1992529"/>
            <a:ext cx="20754975" cy="882216"/>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5994" tIns="193002" rIns="385994" bIns="193002" anchor="ctr">
            <a:spAutoFit/>
          </a:bodyPr>
          <a:lstStyle>
            <a:lvl1pPr defTabSz="3835400">
              <a:defRPr sz="1900" b="1">
                <a:solidFill>
                  <a:schemeClr val="bg1"/>
                </a:solidFill>
                <a:latin typeface="Arial" panose="020B0604020202020204" pitchFamily="34" charset="0"/>
              </a:defRPr>
            </a:lvl1pPr>
            <a:lvl2pPr marL="742950" indent="-285750" defTabSz="3835400">
              <a:defRPr sz="1900" b="1">
                <a:solidFill>
                  <a:schemeClr val="bg1"/>
                </a:solidFill>
                <a:latin typeface="Arial" panose="020B0604020202020204" pitchFamily="34" charset="0"/>
              </a:defRPr>
            </a:lvl2pPr>
            <a:lvl3pPr marL="1143000" indent="-228600" defTabSz="3835400">
              <a:defRPr sz="1900" b="1">
                <a:solidFill>
                  <a:schemeClr val="bg1"/>
                </a:solidFill>
                <a:latin typeface="Arial" panose="020B0604020202020204" pitchFamily="34" charset="0"/>
              </a:defRPr>
            </a:lvl3pPr>
            <a:lvl4pPr marL="1600200" indent="-228600" defTabSz="3835400">
              <a:defRPr sz="1900" b="1">
                <a:solidFill>
                  <a:schemeClr val="bg1"/>
                </a:solidFill>
                <a:latin typeface="Arial" panose="020B0604020202020204" pitchFamily="34" charset="0"/>
              </a:defRPr>
            </a:lvl4pPr>
            <a:lvl5pPr marL="2057400" indent="-228600" defTabSz="3835400">
              <a:defRPr sz="1900" b="1">
                <a:solidFill>
                  <a:schemeClr val="bg1"/>
                </a:solidFill>
                <a:latin typeface="Arial" panose="020B0604020202020204" pitchFamily="34" charset="0"/>
              </a:defRPr>
            </a:lvl5pPr>
            <a:lvl6pPr marL="2514600" indent="-228600" defTabSz="3835400" eaLnBrk="0" fontAlgn="base" hangingPunct="0">
              <a:spcBef>
                <a:spcPct val="0"/>
              </a:spcBef>
              <a:spcAft>
                <a:spcPct val="0"/>
              </a:spcAft>
              <a:defRPr sz="1900" b="1">
                <a:solidFill>
                  <a:schemeClr val="bg1"/>
                </a:solidFill>
                <a:latin typeface="Arial" panose="020B0604020202020204" pitchFamily="34" charset="0"/>
              </a:defRPr>
            </a:lvl6pPr>
            <a:lvl7pPr marL="2971800" indent="-228600" defTabSz="3835400" eaLnBrk="0" fontAlgn="base" hangingPunct="0">
              <a:spcBef>
                <a:spcPct val="0"/>
              </a:spcBef>
              <a:spcAft>
                <a:spcPct val="0"/>
              </a:spcAft>
              <a:defRPr sz="1900" b="1">
                <a:solidFill>
                  <a:schemeClr val="bg1"/>
                </a:solidFill>
                <a:latin typeface="Arial" panose="020B0604020202020204" pitchFamily="34" charset="0"/>
              </a:defRPr>
            </a:lvl7pPr>
            <a:lvl8pPr marL="3429000" indent="-228600" defTabSz="3835400" eaLnBrk="0" fontAlgn="base" hangingPunct="0">
              <a:spcBef>
                <a:spcPct val="0"/>
              </a:spcBef>
              <a:spcAft>
                <a:spcPct val="0"/>
              </a:spcAft>
              <a:defRPr sz="1900" b="1">
                <a:solidFill>
                  <a:schemeClr val="bg1"/>
                </a:solidFill>
                <a:latin typeface="Arial" panose="020B0604020202020204" pitchFamily="34" charset="0"/>
              </a:defRPr>
            </a:lvl8pPr>
            <a:lvl9pPr marL="3886200" indent="-228600" defTabSz="3835400" eaLnBrk="0" fontAlgn="base" hangingPunct="0">
              <a:spcBef>
                <a:spcPct val="0"/>
              </a:spcBef>
              <a:spcAft>
                <a:spcPct val="0"/>
              </a:spcAft>
              <a:defRPr sz="1900" b="1">
                <a:solidFill>
                  <a:schemeClr val="bg1"/>
                </a:solidFill>
                <a:latin typeface="Arial" panose="020B0604020202020204" pitchFamily="34" charset="0"/>
              </a:defRPr>
            </a:lvl9pPr>
          </a:lstStyle>
          <a:p>
            <a:pPr algn="ctr">
              <a:spcBef>
                <a:spcPct val="30000"/>
              </a:spcBef>
            </a:pPr>
            <a:r>
              <a:rPr lang="en-US" altLang="en-US" sz="3200" b="0" dirty="0"/>
              <a:t>Roshan Lodha, Alan Shen*, Nitesh Mohan*, Nikhil Pramod</a:t>
            </a:r>
            <a:r>
              <a:rPr lang="en-US" altLang="en-US" sz="3200" b="0"/>
              <a:t>*, Victoria </a:t>
            </a:r>
            <a:r>
              <a:rPr lang="en-US" altLang="en-US" sz="3200" b="0" dirty="0" err="1"/>
              <a:t>Rogness</a:t>
            </a:r>
            <a:r>
              <a:rPr lang="en-US" altLang="en-US" sz="3200" b="0" dirty="0"/>
              <a:t>*, Neil Mehta, Craig Nielsen</a:t>
            </a:r>
            <a:endParaRPr kumimoji="1" lang="en-US" altLang="en-US" sz="3200" b="0" dirty="0"/>
          </a:p>
        </p:txBody>
      </p:sp>
      <p:sp>
        <p:nvSpPr>
          <p:cNvPr id="11" name="Rectangle 12">
            <a:extLst>
              <a:ext uri="{FF2B5EF4-FFF2-40B4-BE49-F238E27FC236}">
                <a16:creationId xmlns:a16="http://schemas.microsoft.com/office/drawing/2014/main" id="{22C1114B-277F-F31C-8E0B-307B9BB28917}"/>
              </a:ext>
            </a:extLst>
          </p:cNvPr>
          <p:cNvSpPr>
            <a:spLocks noChangeArrowheads="1"/>
          </p:cNvSpPr>
          <p:nvPr/>
        </p:nvSpPr>
        <p:spPr bwMode="auto">
          <a:xfrm>
            <a:off x="2647950" y="80963"/>
            <a:ext cx="27819350" cy="11191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5994" tIns="193002" rIns="385994" bIns="193002" anchor="ctr">
            <a:spAutoFit/>
          </a:bodyPr>
          <a:lstStyle>
            <a:lvl1pPr defTabSz="3835400">
              <a:defRPr sz="1900" b="1">
                <a:solidFill>
                  <a:schemeClr val="bg1"/>
                </a:solidFill>
                <a:latin typeface="Arial" panose="020B0604020202020204" pitchFamily="34" charset="0"/>
              </a:defRPr>
            </a:lvl1pPr>
            <a:lvl2pPr marL="742950" indent="-285750" defTabSz="3835400">
              <a:defRPr sz="1900" b="1">
                <a:solidFill>
                  <a:schemeClr val="bg1"/>
                </a:solidFill>
                <a:latin typeface="Arial" panose="020B0604020202020204" pitchFamily="34" charset="0"/>
              </a:defRPr>
            </a:lvl2pPr>
            <a:lvl3pPr marL="1143000" indent="-228600" defTabSz="3835400">
              <a:defRPr sz="1900" b="1">
                <a:solidFill>
                  <a:schemeClr val="bg1"/>
                </a:solidFill>
                <a:latin typeface="Arial" panose="020B0604020202020204" pitchFamily="34" charset="0"/>
              </a:defRPr>
            </a:lvl3pPr>
            <a:lvl4pPr marL="1600200" indent="-228600" defTabSz="3835400">
              <a:defRPr sz="1900" b="1">
                <a:solidFill>
                  <a:schemeClr val="bg1"/>
                </a:solidFill>
                <a:latin typeface="Arial" panose="020B0604020202020204" pitchFamily="34" charset="0"/>
              </a:defRPr>
            </a:lvl4pPr>
            <a:lvl5pPr marL="2057400" indent="-228600" defTabSz="3835400">
              <a:defRPr sz="1900" b="1">
                <a:solidFill>
                  <a:schemeClr val="bg1"/>
                </a:solidFill>
                <a:latin typeface="Arial" panose="020B0604020202020204" pitchFamily="34" charset="0"/>
              </a:defRPr>
            </a:lvl5pPr>
            <a:lvl6pPr marL="2514600" indent="-228600" defTabSz="3835400" eaLnBrk="0" fontAlgn="base" hangingPunct="0">
              <a:spcBef>
                <a:spcPct val="0"/>
              </a:spcBef>
              <a:spcAft>
                <a:spcPct val="0"/>
              </a:spcAft>
              <a:defRPr sz="1900" b="1">
                <a:solidFill>
                  <a:schemeClr val="bg1"/>
                </a:solidFill>
                <a:latin typeface="Arial" panose="020B0604020202020204" pitchFamily="34" charset="0"/>
              </a:defRPr>
            </a:lvl6pPr>
            <a:lvl7pPr marL="2971800" indent="-228600" defTabSz="3835400" eaLnBrk="0" fontAlgn="base" hangingPunct="0">
              <a:spcBef>
                <a:spcPct val="0"/>
              </a:spcBef>
              <a:spcAft>
                <a:spcPct val="0"/>
              </a:spcAft>
              <a:defRPr sz="1900" b="1">
                <a:solidFill>
                  <a:schemeClr val="bg1"/>
                </a:solidFill>
                <a:latin typeface="Arial" panose="020B0604020202020204" pitchFamily="34" charset="0"/>
              </a:defRPr>
            </a:lvl7pPr>
            <a:lvl8pPr marL="3429000" indent="-228600" defTabSz="3835400" eaLnBrk="0" fontAlgn="base" hangingPunct="0">
              <a:spcBef>
                <a:spcPct val="0"/>
              </a:spcBef>
              <a:spcAft>
                <a:spcPct val="0"/>
              </a:spcAft>
              <a:defRPr sz="1900" b="1">
                <a:solidFill>
                  <a:schemeClr val="bg1"/>
                </a:solidFill>
                <a:latin typeface="Arial" panose="020B0604020202020204" pitchFamily="34" charset="0"/>
              </a:defRPr>
            </a:lvl8pPr>
            <a:lvl9pPr marL="3886200" indent="-228600" defTabSz="3835400" eaLnBrk="0" fontAlgn="base" hangingPunct="0">
              <a:spcBef>
                <a:spcPct val="0"/>
              </a:spcBef>
              <a:spcAft>
                <a:spcPct val="0"/>
              </a:spcAft>
              <a:defRPr sz="1900" b="1">
                <a:solidFill>
                  <a:schemeClr val="bg1"/>
                </a:solidFill>
                <a:latin typeface="Arial" panose="020B0604020202020204" pitchFamily="34" charset="0"/>
              </a:defRPr>
            </a:lvl9pPr>
          </a:lstStyle>
          <a:p>
            <a:pPr algn="ctr">
              <a:spcBef>
                <a:spcPct val="30000"/>
              </a:spcBef>
            </a:pPr>
            <a:r>
              <a:rPr kumimoji="1" lang="en-US" altLang="en-US" sz="4800" dirty="0"/>
              <a:t>Non-random Rotation Matching Algorithm (NRMA)</a:t>
            </a:r>
          </a:p>
        </p:txBody>
      </p:sp>
      <p:pic>
        <p:nvPicPr>
          <p:cNvPr id="12" name="Picture 14">
            <a:extLst>
              <a:ext uri="{FF2B5EF4-FFF2-40B4-BE49-F238E27FC236}">
                <a16:creationId xmlns:a16="http://schemas.microsoft.com/office/drawing/2014/main" id="{42B0BEE9-505F-BA4F-21F8-58D01C344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5538" y="411163"/>
            <a:ext cx="46783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2">
            <a:extLst>
              <a:ext uri="{FF2B5EF4-FFF2-40B4-BE49-F238E27FC236}">
                <a16:creationId xmlns:a16="http://schemas.microsoft.com/office/drawing/2014/main" id="{B5C477BD-C7AE-D830-1007-3E4D4BE17530}"/>
              </a:ext>
            </a:extLst>
          </p:cNvPr>
          <p:cNvSpPr txBox="1">
            <a:spLocks noChangeArrowheads="1"/>
          </p:cNvSpPr>
          <p:nvPr/>
        </p:nvSpPr>
        <p:spPr bwMode="auto">
          <a:xfrm>
            <a:off x="1920449" y="3181350"/>
            <a:ext cx="46522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Background &amp; Objective</a:t>
            </a:r>
          </a:p>
        </p:txBody>
      </p:sp>
      <p:sp>
        <p:nvSpPr>
          <p:cNvPr id="14" name="Text Box 63">
            <a:extLst>
              <a:ext uri="{FF2B5EF4-FFF2-40B4-BE49-F238E27FC236}">
                <a16:creationId xmlns:a16="http://schemas.microsoft.com/office/drawing/2014/main" id="{EAA614E4-838A-BC4A-9C42-BF7093E6C7BF}"/>
              </a:ext>
            </a:extLst>
          </p:cNvPr>
          <p:cNvSpPr txBox="1">
            <a:spLocks noChangeArrowheads="1"/>
          </p:cNvSpPr>
          <p:nvPr/>
        </p:nvSpPr>
        <p:spPr bwMode="auto">
          <a:xfrm>
            <a:off x="14503888" y="3181350"/>
            <a:ext cx="397095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Methods </a:t>
            </a:r>
            <a:r>
              <a:rPr kumimoji="1" lang="en-US" altLang="en-US" sz="3000" i="1" dirty="0">
                <a:solidFill>
                  <a:schemeClr val="tx1"/>
                </a:solidFill>
              </a:rPr>
              <a:t>(continued)</a:t>
            </a:r>
          </a:p>
        </p:txBody>
      </p:sp>
      <p:sp>
        <p:nvSpPr>
          <p:cNvPr id="15" name="Text Box 64">
            <a:extLst>
              <a:ext uri="{FF2B5EF4-FFF2-40B4-BE49-F238E27FC236}">
                <a16:creationId xmlns:a16="http://schemas.microsoft.com/office/drawing/2014/main" id="{86B5A023-F558-91C3-5BF3-A0CEE1E4A1C3}"/>
              </a:ext>
            </a:extLst>
          </p:cNvPr>
          <p:cNvSpPr txBox="1">
            <a:spLocks noChangeArrowheads="1"/>
          </p:cNvSpPr>
          <p:nvPr/>
        </p:nvSpPr>
        <p:spPr bwMode="auto">
          <a:xfrm>
            <a:off x="25721295" y="3181350"/>
            <a:ext cx="591379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Discussion &amp; Future Directions</a:t>
            </a:r>
          </a:p>
        </p:txBody>
      </p:sp>
      <p:sp>
        <p:nvSpPr>
          <p:cNvPr id="16" name="Text Box 65">
            <a:extLst>
              <a:ext uri="{FF2B5EF4-FFF2-40B4-BE49-F238E27FC236}">
                <a16:creationId xmlns:a16="http://schemas.microsoft.com/office/drawing/2014/main" id="{899A3E04-9394-9971-DABF-FE842134F165}"/>
              </a:ext>
            </a:extLst>
          </p:cNvPr>
          <p:cNvSpPr txBox="1">
            <a:spLocks noChangeArrowheads="1"/>
          </p:cNvSpPr>
          <p:nvPr/>
        </p:nvSpPr>
        <p:spPr bwMode="auto">
          <a:xfrm>
            <a:off x="27558262" y="16235045"/>
            <a:ext cx="22541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References</a:t>
            </a:r>
          </a:p>
        </p:txBody>
      </p:sp>
      <p:sp>
        <p:nvSpPr>
          <p:cNvPr id="17" name="Text Box 93">
            <a:extLst>
              <a:ext uri="{FF2B5EF4-FFF2-40B4-BE49-F238E27FC236}">
                <a16:creationId xmlns:a16="http://schemas.microsoft.com/office/drawing/2014/main" id="{61C8A684-CD83-3E24-C00C-DC09EA5F0643}"/>
              </a:ext>
            </a:extLst>
          </p:cNvPr>
          <p:cNvSpPr txBox="1">
            <a:spLocks noChangeArrowheads="1"/>
          </p:cNvSpPr>
          <p:nvPr/>
        </p:nvSpPr>
        <p:spPr bwMode="auto">
          <a:xfrm>
            <a:off x="16916400" y="8277225"/>
            <a:ext cx="7031038"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5722" bIns="45722">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nSpc>
                <a:spcPct val="120000"/>
              </a:lnSpc>
              <a:spcBef>
                <a:spcPct val="70000"/>
              </a:spcBef>
            </a:pPr>
            <a:r>
              <a:rPr kumimoji="1" lang="en-US" altLang="en-US" sz="1600">
                <a:solidFill>
                  <a:schemeClr val="bg2"/>
                </a:solidFill>
              </a:rPr>
              <a:t>. </a:t>
            </a:r>
          </a:p>
        </p:txBody>
      </p:sp>
      <p:sp>
        <p:nvSpPr>
          <p:cNvPr id="18" name="Text Box 98">
            <a:extLst>
              <a:ext uri="{FF2B5EF4-FFF2-40B4-BE49-F238E27FC236}">
                <a16:creationId xmlns:a16="http://schemas.microsoft.com/office/drawing/2014/main" id="{42E86A79-C9AF-F77C-DB9C-34503281C42E}"/>
              </a:ext>
            </a:extLst>
          </p:cNvPr>
          <p:cNvSpPr txBox="1">
            <a:spLocks noChangeArrowheads="1"/>
          </p:cNvSpPr>
          <p:nvPr/>
        </p:nvSpPr>
        <p:spPr bwMode="auto">
          <a:xfrm>
            <a:off x="2446205" y="7279005"/>
            <a:ext cx="36070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Problem Definition</a:t>
            </a:r>
          </a:p>
        </p:txBody>
      </p:sp>
      <p:sp>
        <p:nvSpPr>
          <p:cNvPr id="19" name="Text Box 99">
            <a:extLst>
              <a:ext uri="{FF2B5EF4-FFF2-40B4-BE49-F238E27FC236}">
                <a16:creationId xmlns:a16="http://schemas.microsoft.com/office/drawing/2014/main" id="{6320A12D-2589-A7B5-CFEE-CE2813D09DE9}"/>
              </a:ext>
            </a:extLst>
          </p:cNvPr>
          <p:cNvSpPr txBox="1">
            <a:spLocks noChangeArrowheads="1"/>
          </p:cNvSpPr>
          <p:nvPr/>
        </p:nvSpPr>
        <p:spPr bwMode="auto">
          <a:xfrm>
            <a:off x="15710075" y="7230318"/>
            <a:ext cx="15728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Results</a:t>
            </a:r>
          </a:p>
        </p:txBody>
      </p:sp>
      <p:sp>
        <p:nvSpPr>
          <p:cNvPr id="20" name="Line 102">
            <a:extLst>
              <a:ext uri="{FF2B5EF4-FFF2-40B4-BE49-F238E27FC236}">
                <a16:creationId xmlns:a16="http://schemas.microsoft.com/office/drawing/2014/main" id="{278D6AD6-8584-4D58-857C-4D9B466E943F}"/>
              </a:ext>
            </a:extLst>
          </p:cNvPr>
          <p:cNvSpPr>
            <a:spLocks noChangeShapeType="1"/>
          </p:cNvSpPr>
          <p:nvPr/>
        </p:nvSpPr>
        <p:spPr bwMode="auto">
          <a:xfrm>
            <a:off x="695325" y="3927475"/>
            <a:ext cx="71056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sp>
        <p:nvSpPr>
          <p:cNvPr id="21" name="Line 103">
            <a:extLst>
              <a:ext uri="{FF2B5EF4-FFF2-40B4-BE49-F238E27FC236}">
                <a16:creationId xmlns:a16="http://schemas.microsoft.com/office/drawing/2014/main" id="{EF395B97-E9A6-32EF-EC8D-49910706083E}"/>
              </a:ext>
            </a:extLst>
          </p:cNvPr>
          <p:cNvSpPr>
            <a:spLocks noChangeShapeType="1"/>
          </p:cNvSpPr>
          <p:nvPr/>
        </p:nvSpPr>
        <p:spPr bwMode="auto">
          <a:xfrm>
            <a:off x="695325" y="8012430"/>
            <a:ext cx="71056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sp>
        <p:nvSpPr>
          <p:cNvPr id="22" name="Line 104">
            <a:extLst>
              <a:ext uri="{FF2B5EF4-FFF2-40B4-BE49-F238E27FC236}">
                <a16:creationId xmlns:a16="http://schemas.microsoft.com/office/drawing/2014/main" id="{FCC108B8-BEDF-7B26-F825-937DD7901A0C}"/>
              </a:ext>
            </a:extLst>
          </p:cNvPr>
          <p:cNvSpPr>
            <a:spLocks noChangeShapeType="1"/>
          </p:cNvSpPr>
          <p:nvPr/>
        </p:nvSpPr>
        <p:spPr bwMode="auto">
          <a:xfrm>
            <a:off x="25117425" y="16962120"/>
            <a:ext cx="71056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sp>
        <p:nvSpPr>
          <p:cNvPr id="23" name="Line 105">
            <a:extLst>
              <a:ext uri="{FF2B5EF4-FFF2-40B4-BE49-F238E27FC236}">
                <a16:creationId xmlns:a16="http://schemas.microsoft.com/office/drawing/2014/main" id="{2E933AED-A4DD-892B-8868-3FFB154346D2}"/>
              </a:ext>
            </a:extLst>
          </p:cNvPr>
          <p:cNvSpPr>
            <a:spLocks noChangeShapeType="1"/>
          </p:cNvSpPr>
          <p:nvPr/>
        </p:nvSpPr>
        <p:spPr bwMode="auto">
          <a:xfrm>
            <a:off x="25117425" y="3927475"/>
            <a:ext cx="71056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sp>
        <p:nvSpPr>
          <p:cNvPr id="24" name="Line 106">
            <a:extLst>
              <a:ext uri="{FF2B5EF4-FFF2-40B4-BE49-F238E27FC236}">
                <a16:creationId xmlns:a16="http://schemas.microsoft.com/office/drawing/2014/main" id="{471BAE0D-3C59-B7DC-923D-DFAD27F60C41}"/>
              </a:ext>
            </a:extLst>
          </p:cNvPr>
          <p:cNvSpPr>
            <a:spLocks noChangeShapeType="1"/>
          </p:cNvSpPr>
          <p:nvPr/>
        </p:nvSpPr>
        <p:spPr bwMode="auto">
          <a:xfrm>
            <a:off x="8867775" y="7962155"/>
            <a:ext cx="151447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sp>
        <p:nvSpPr>
          <p:cNvPr id="25" name="Line 107">
            <a:extLst>
              <a:ext uri="{FF2B5EF4-FFF2-40B4-BE49-F238E27FC236}">
                <a16:creationId xmlns:a16="http://schemas.microsoft.com/office/drawing/2014/main" id="{C274EFE6-0A75-3177-81BC-241021BAD1BE}"/>
              </a:ext>
            </a:extLst>
          </p:cNvPr>
          <p:cNvSpPr>
            <a:spLocks noChangeShapeType="1"/>
          </p:cNvSpPr>
          <p:nvPr/>
        </p:nvSpPr>
        <p:spPr bwMode="auto">
          <a:xfrm>
            <a:off x="8867775" y="3927475"/>
            <a:ext cx="151447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pic>
        <p:nvPicPr>
          <p:cNvPr id="27" name="Picture 1">
            <a:extLst>
              <a:ext uri="{FF2B5EF4-FFF2-40B4-BE49-F238E27FC236}">
                <a16:creationId xmlns:a16="http://schemas.microsoft.com/office/drawing/2014/main" id="{649BED50-EE1D-A4C4-0065-553B421594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13" y="411163"/>
            <a:ext cx="50292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08">
            <a:extLst>
              <a:ext uri="{FF2B5EF4-FFF2-40B4-BE49-F238E27FC236}">
                <a16:creationId xmlns:a16="http://schemas.microsoft.com/office/drawing/2014/main" id="{4A7DAFE0-66D0-DAD1-49D5-EA0E4B983B45}"/>
              </a:ext>
            </a:extLst>
          </p:cNvPr>
          <p:cNvSpPr>
            <a:spLocks noChangeArrowheads="1"/>
          </p:cNvSpPr>
          <p:nvPr/>
        </p:nvSpPr>
        <p:spPr bwMode="auto">
          <a:xfrm>
            <a:off x="3409523" y="21219424"/>
            <a:ext cx="26336625" cy="712939"/>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5994" tIns="193002" rIns="385994" bIns="193002" anchor="ctr">
            <a:spAutoFit/>
          </a:bodyPr>
          <a:lstStyle>
            <a:lvl1pPr defTabSz="3835400">
              <a:defRPr sz="1900" b="1">
                <a:solidFill>
                  <a:schemeClr val="bg1"/>
                </a:solidFill>
                <a:latin typeface="Arial" panose="020B0604020202020204" pitchFamily="34" charset="0"/>
              </a:defRPr>
            </a:lvl1pPr>
            <a:lvl2pPr marL="742950" indent="-285750" defTabSz="3835400">
              <a:defRPr sz="1900" b="1">
                <a:solidFill>
                  <a:schemeClr val="bg1"/>
                </a:solidFill>
                <a:latin typeface="Arial" panose="020B0604020202020204" pitchFamily="34" charset="0"/>
              </a:defRPr>
            </a:lvl2pPr>
            <a:lvl3pPr marL="1143000" indent="-228600" defTabSz="3835400">
              <a:defRPr sz="1900" b="1">
                <a:solidFill>
                  <a:schemeClr val="bg1"/>
                </a:solidFill>
                <a:latin typeface="Arial" panose="020B0604020202020204" pitchFamily="34" charset="0"/>
              </a:defRPr>
            </a:lvl3pPr>
            <a:lvl4pPr marL="1600200" indent="-228600" defTabSz="3835400">
              <a:defRPr sz="1900" b="1">
                <a:solidFill>
                  <a:schemeClr val="bg1"/>
                </a:solidFill>
                <a:latin typeface="Arial" panose="020B0604020202020204" pitchFamily="34" charset="0"/>
              </a:defRPr>
            </a:lvl4pPr>
            <a:lvl5pPr marL="2057400" indent="-228600" defTabSz="3835400">
              <a:defRPr sz="1900" b="1">
                <a:solidFill>
                  <a:schemeClr val="bg1"/>
                </a:solidFill>
                <a:latin typeface="Arial" panose="020B0604020202020204" pitchFamily="34" charset="0"/>
              </a:defRPr>
            </a:lvl5pPr>
            <a:lvl6pPr marL="2514600" indent="-228600" defTabSz="3835400" eaLnBrk="0" fontAlgn="base" hangingPunct="0">
              <a:spcBef>
                <a:spcPct val="0"/>
              </a:spcBef>
              <a:spcAft>
                <a:spcPct val="0"/>
              </a:spcAft>
              <a:defRPr sz="1900" b="1">
                <a:solidFill>
                  <a:schemeClr val="bg1"/>
                </a:solidFill>
                <a:latin typeface="Arial" panose="020B0604020202020204" pitchFamily="34" charset="0"/>
              </a:defRPr>
            </a:lvl6pPr>
            <a:lvl7pPr marL="2971800" indent="-228600" defTabSz="3835400" eaLnBrk="0" fontAlgn="base" hangingPunct="0">
              <a:spcBef>
                <a:spcPct val="0"/>
              </a:spcBef>
              <a:spcAft>
                <a:spcPct val="0"/>
              </a:spcAft>
              <a:defRPr sz="1900" b="1">
                <a:solidFill>
                  <a:schemeClr val="bg1"/>
                </a:solidFill>
                <a:latin typeface="Arial" panose="020B0604020202020204" pitchFamily="34" charset="0"/>
              </a:defRPr>
            </a:lvl7pPr>
            <a:lvl8pPr marL="3429000" indent="-228600" defTabSz="3835400" eaLnBrk="0" fontAlgn="base" hangingPunct="0">
              <a:spcBef>
                <a:spcPct val="0"/>
              </a:spcBef>
              <a:spcAft>
                <a:spcPct val="0"/>
              </a:spcAft>
              <a:defRPr sz="1900" b="1">
                <a:solidFill>
                  <a:schemeClr val="bg1"/>
                </a:solidFill>
                <a:latin typeface="Arial" panose="020B0604020202020204" pitchFamily="34" charset="0"/>
              </a:defRPr>
            </a:lvl8pPr>
            <a:lvl9pPr marL="3886200" indent="-228600" defTabSz="3835400" eaLnBrk="0" fontAlgn="base" hangingPunct="0">
              <a:spcBef>
                <a:spcPct val="0"/>
              </a:spcBef>
              <a:spcAft>
                <a:spcPct val="0"/>
              </a:spcAft>
              <a:defRPr sz="1900" b="1">
                <a:solidFill>
                  <a:schemeClr val="bg1"/>
                </a:solidFill>
                <a:latin typeface="Arial" panose="020B0604020202020204" pitchFamily="34" charset="0"/>
              </a:defRPr>
            </a:lvl9pPr>
          </a:lstStyle>
          <a:p>
            <a:pPr algn="ctr"/>
            <a:r>
              <a:rPr lang="en-US" altLang="en-US" sz="2100" b="0" i="1" dirty="0"/>
              <a:t>Fostering a passion for scientific inquiry, skills for critical thinking and a broad-based clinical expertise</a:t>
            </a:r>
          </a:p>
        </p:txBody>
      </p:sp>
      <p:sp>
        <p:nvSpPr>
          <p:cNvPr id="3" name="TextBox 2">
            <a:extLst>
              <a:ext uri="{FF2B5EF4-FFF2-40B4-BE49-F238E27FC236}">
                <a16:creationId xmlns:a16="http://schemas.microsoft.com/office/drawing/2014/main" id="{F82AEE50-7098-FADE-1F83-3A407E626F77}"/>
              </a:ext>
            </a:extLst>
          </p:cNvPr>
          <p:cNvSpPr txBox="1"/>
          <p:nvPr/>
        </p:nvSpPr>
        <p:spPr>
          <a:xfrm>
            <a:off x="702016" y="4023261"/>
            <a:ext cx="7101793" cy="313932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Medical student are often assigned to 3rd year medical school clerkships pseudo-randomly. This can be taxing on both students who may not get the clerkship they desire and administrators tasked with assigning students to rotations. </a:t>
            </a:r>
            <a:r>
              <a:rPr lang="en-US" sz="1800" b="1" dirty="0">
                <a:latin typeface="Arial" panose="020B0604020202020204" pitchFamily="34" charset="0"/>
                <a:cs typeface="Arial" panose="020B0604020202020204" pitchFamily="34" charset="0"/>
              </a:rPr>
              <a:t>We sought to design a system that incorporates student preferences in assignment of medical students to clerkships while simultaneously automating the process to alleviate administrative burden.</a:t>
            </a:r>
            <a:r>
              <a:rPr lang="en-US" sz="1800" dirty="0">
                <a:latin typeface="Arial" panose="020B0604020202020204" pitchFamily="34" charset="0"/>
                <a:cs typeface="Arial" panose="020B0604020202020204" pitchFamily="34" charset="0"/>
              </a:rPr>
              <a:t> Previous attempts to incorporate student preference into had been limited to </a:t>
            </a:r>
            <a:r>
              <a:rPr lang="en-US" dirty="0">
                <a:latin typeface="Arial" panose="020B0604020202020204" pitchFamily="34" charset="0"/>
                <a:cs typeface="Arial" panose="020B0604020202020204" pitchFamily="34" charset="0"/>
              </a:rPr>
              <a:t>ranked-preference based approaches via the Hungarian method. </a:t>
            </a:r>
            <a:r>
              <a:rPr lang="en-US" sz="1800" dirty="0">
                <a:latin typeface="Arial" panose="020B0604020202020204" pitchFamily="34" charset="0"/>
                <a:cs typeface="Arial" panose="020B0604020202020204" pitchFamily="34" charset="0"/>
              </a:rPr>
              <a:t>Ou</a:t>
            </a:r>
            <a:r>
              <a:rPr lang="en-US" dirty="0">
                <a:latin typeface="Arial" panose="020B0604020202020204" pitchFamily="34" charset="0"/>
                <a:cs typeface="Arial" panose="020B0604020202020204" pitchFamily="34" charset="0"/>
              </a:rPr>
              <a:t>r goal was to build on these previous algorithms and improve and improve two key metrics generalizability and speed.</a:t>
            </a:r>
            <a:endParaRPr lang="en-US" sz="18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444A2A9-C0BF-F421-FDB5-8E794F25370D}"/>
              </a:ext>
            </a:extLst>
          </p:cNvPr>
          <p:cNvSpPr txBox="1"/>
          <p:nvPr/>
        </p:nvSpPr>
        <p:spPr>
          <a:xfrm>
            <a:off x="695325" y="8127484"/>
            <a:ext cx="7101793" cy="397031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Medical student clerkship assignment can be framed as an assignment problem. Put simply, an assignment problem attempts to assign workers to jobs. This can be represented as a bipartite graph connecting worker nodes to task nodes with edge weights representing costs. Linear sum optimizers find the lowest cost such that each worker is assigned a job. NRMA builds a bipartite graph of students and rotations and assigns unfavourability of a given rotation for a given student as edges. Subsequently, NRMA uses a modified variant of the Jonker-</a:t>
            </a:r>
            <a:r>
              <a:rPr lang="en-US" sz="1800" dirty="0" err="1">
                <a:latin typeface="Arial" panose="020B0604020202020204" pitchFamily="34" charset="0"/>
                <a:cs typeface="Arial" panose="020B0604020202020204" pitchFamily="34" charset="0"/>
              </a:rPr>
              <a:t>Volgenant</a:t>
            </a:r>
            <a:r>
              <a:rPr lang="en-US" sz="1800" dirty="0">
                <a:latin typeface="Arial" panose="020B0604020202020204" pitchFamily="34" charset="0"/>
                <a:cs typeface="Arial" panose="020B0604020202020204" pitchFamily="34" charset="0"/>
              </a:rPr>
              <a:t> algorithm to trim the edges of this bipartite graph such that each “worker” node is connected to exactly one “job” node and that the sum of remaining edges is minimized. This can be graphically represented as below:</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30" name="Content Placeholder 2">
            <a:extLst>
              <a:ext uri="{FF2B5EF4-FFF2-40B4-BE49-F238E27FC236}">
                <a16:creationId xmlns:a16="http://schemas.microsoft.com/office/drawing/2014/main" id="{6D84B18D-ACB4-A40F-0215-37EB176B9B64}"/>
              </a:ext>
            </a:extLst>
          </p:cNvPr>
          <p:cNvPicPr>
            <a:picLocks noChangeAspect="1"/>
          </p:cNvPicPr>
          <p:nvPr/>
        </p:nvPicPr>
        <p:blipFill rotWithShape="1">
          <a:blip r:embed="rId4"/>
          <a:srcRect r="45588"/>
          <a:stretch/>
        </p:blipFill>
        <p:spPr>
          <a:xfrm>
            <a:off x="702017" y="11538326"/>
            <a:ext cx="3256470" cy="4060667"/>
          </a:xfrm>
          <a:prstGeom prst="rect">
            <a:avLst/>
          </a:prstGeom>
        </p:spPr>
      </p:pic>
      <p:pic>
        <p:nvPicPr>
          <p:cNvPr id="31" name="Picture 30">
            <a:extLst>
              <a:ext uri="{FF2B5EF4-FFF2-40B4-BE49-F238E27FC236}">
                <a16:creationId xmlns:a16="http://schemas.microsoft.com/office/drawing/2014/main" id="{F94156AE-F173-3AB5-374C-04A72348969B}"/>
              </a:ext>
            </a:extLst>
          </p:cNvPr>
          <p:cNvPicPr>
            <a:picLocks noChangeAspect="1"/>
          </p:cNvPicPr>
          <p:nvPr/>
        </p:nvPicPr>
        <p:blipFill rotWithShape="1">
          <a:blip r:embed="rId5"/>
          <a:srcRect r="44057"/>
          <a:stretch/>
        </p:blipFill>
        <p:spPr>
          <a:xfrm>
            <a:off x="4519760" y="11609535"/>
            <a:ext cx="3256470" cy="3953809"/>
          </a:xfrm>
          <a:prstGeom prst="rect">
            <a:avLst/>
          </a:prstGeom>
        </p:spPr>
      </p:pic>
      <p:sp>
        <p:nvSpPr>
          <p:cNvPr id="32" name="Right Arrow 31">
            <a:extLst>
              <a:ext uri="{FF2B5EF4-FFF2-40B4-BE49-F238E27FC236}">
                <a16:creationId xmlns:a16="http://schemas.microsoft.com/office/drawing/2014/main" id="{823B2A05-25ED-C974-17DC-9EAED0462476}"/>
              </a:ext>
            </a:extLst>
          </p:cNvPr>
          <p:cNvSpPr/>
          <p:nvPr/>
        </p:nvSpPr>
        <p:spPr>
          <a:xfrm>
            <a:off x="3867747" y="13308806"/>
            <a:ext cx="756948" cy="519706"/>
          </a:xfrm>
          <a:prstGeom prst="rightArrow">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 Box 98">
            <a:extLst>
              <a:ext uri="{FF2B5EF4-FFF2-40B4-BE49-F238E27FC236}">
                <a16:creationId xmlns:a16="http://schemas.microsoft.com/office/drawing/2014/main" id="{06EEBE5A-2894-5791-2E1C-FF61CDA2B880}"/>
              </a:ext>
            </a:extLst>
          </p:cNvPr>
          <p:cNvSpPr txBox="1">
            <a:spLocks noChangeArrowheads="1"/>
          </p:cNvSpPr>
          <p:nvPr/>
        </p:nvSpPr>
        <p:spPr bwMode="auto">
          <a:xfrm>
            <a:off x="3352135" y="15347952"/>
            <a:ext cx="17668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900" b="1">
                <a:solidFill>
                  <a:schemeClr val="bg1"/>
                </a:solidFill>
                <a:latin typeface="Arial" panose="020B0604020202020204" pitchFamily="34" charset="0"/>
              </a:defRPr>
            </a:lvl1pPr>
            <a:lvl2pPr marL="742950" indent="-285750">
              <a:defRPr sz="1900" b="1">
                <a:solidFill>
                  <a:schemeClr val="bg1"/>
                </a:solidFill>
                <a:latin typeface="Arial" panose="020B0604020202020204" pitchFamily="34" charset="0"/>
              </a:defRPr>
            </a:lvl2pPr>
            <a:lvl3pPr marL="1143000" indent="-228600">
              <a:defRPr sz="1900" b="1">
                <a:solidFill>
                  <a:schemeClr val="bg1"/>
                </a:solidFill>
                <a:latin typeface="Arial" panose="020B0604020202020204" pitchFamily="34" charset="0"/>
              </a:defRPr>
            </a:lvl3pPr>
            <a:lvl4pPr marL="1600200" indent="-228600">
              <a:defRPr sz="1900" b="1">
                <a:solidFill>
                  <a:schemeClr val="bg1"/>
                </a:solidFill>
                <a:latin typeface="Arial" panose="020B0604020202020204" pitchFamily="34" charset="0"/>
              </a:defRPr>
            </a:lvl4pPr>
            <a:lvl5pPr marL="2057400" indent="-228600">
              <a:defRPr sz="1900" b="1">
                <a:solidFill>
                  <a:schemeClr val="bg1"/>
                </a:solidFill>
                <a:latin typeface="Arial" panose="020B0604020202020204" pitchFamily="34" charset="0"/>
              </a:defRPr>
            </a:lvl5pPr>
            <a:lvl6pPr marL="2514600" indent="-228600" eaLnBrk="0" fontAlgn="base" hangingPunct="0">
              <a:spcBef>
                <a:spcPct val="0"/>
              </a:spcBef>
              <a:spcAft>
                <a:spcPct val="0"/>
              </a:spcAft>
              <a:defRPr sz="1900" b="1">
                <a:solidFill>
                  <a:schemeClr val="bg1"/>
                </a:solidFill>
                <a:latin typeface="Arial" panose="020B0604020202020204" pitchFamily="34" charset="0"/>
              </a:defRPr>
            </a:lvl6pPr>
            <a:lvl7pPr marL="2971800" indent="-228600" eaLnBrk="0" fontAlgn="base" hangingPunct="0">
              <a:spcBef>
                <a:spcPct val="0"/>
              </a:spcBef>
              <a:spcAft>
                <a:spcPct val="0"/>
              </a:spcAft>
              <a:defRPr sz="1900" b="1">
                <a:solidFill>
                  <a:schemeClr val="bg1"/>
                </a:solidFill>
                <a:latin typeface="Arial" panose="020B0604020202020204" pitchFamily="34" charset="0"/>
              </a:defRPr>
            </a:lvl7pPr>
            <a:lvl8pPr marL="3429000" indent="-228600" eaLnBrk="0" fontAlgn="base" hangingPunct="0">
              <a:spcBef>
                <a:spcPct val="0"/>
              </a:spcBef>
              <a:spcAft>
                <a:spcPct val="0"/>
              </a:spcAft>
              <a:defRPr sz="1900" b="1">
                <a:solidFill>
                  <a:schemeClr val="bg1"/>
                </a:solidFill>
                <a:latin typeface="Arial" panose="020B0604020202020204" pitchFamily="34" charset="0"/>
              </a:defRPr>
            </a:lvl8pPr>
            <a:lvl9pPr marL="3886200" indent="-228600" eaLnBrk="0" fontAlgn="base" hangingPunct="0">
              <a:spcBef>
                <a:spcPct val="0"/>
              </a:spcBef>
              <a:spcAft>
                <a:spcPct val="0"/>
              </a:spcAft>
              <a:defRPr sz="1900" b="1">
                <a:solidFill>
                  <a:schemeClr val="bg1"/>
                </a:solidFill>
                <a:latin typeface="Arial" panose="020B0604020202020204" pitchFamily="34" charset="0"/>
              </a:defRPr>
            </a:lvl9pPr>
          </a:lstStyle>
          <a:p>
            <a:pPr algn="ctr"/>
            <a:r>
              <a:rPr kumimoji="1" lang="en-US" altLang="en-US" sz="3000" dirty="0">
                <a:solidFill>
                  <a:schemeClr val="tx1"/>
                </a:solidFill>
              </a:rPr>
              <a:t>Methods</a:t>
            </a:r>
          </a:p>
        </p:txBody>
      </p:sp>
      <p:sp>
        <p:nvSpPr>
          <p:cNvPr id="35" name="Line 103">
            <a:extLst>
              <a:ext uri="{FF2B5EF4-FFF2-40B4-BE49-F238E27FC236}">
                <a16:creationId xmlns:a16="http://schemas.microsoft.com/office/drawing/2014/main" id="{F1E47BE4-654D-8439-7F2D-6F502A095855}"/>
              </a:ext>
            </a:extLst>
          </p:cNvPr>
          <p:cNvSpPr>
            <a:spLocks noChangeShapeType="1"/>
          </p:cNvSpPr>
          <p:nvPr/>
        </p:nvSpPr>
        <p:spPr bwMode="auto">
          <a:xfrm>
            <a:off x="681129" y="16081377"/>
            <a:ext cx="71056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US">
              <a:effectLst>
                <a:outerShdw blurRad="38100" dist="38100" dir="2700000" algn="tl">
                  <a:srgbClr val="000000">
                    <a:alpha val="43137"/>
                  </a:srgbClr>
                </a:outerShdw>
              </a:effectLst>
            </a:endParaRPr>
          </a:p>
        </p:txBody>
      </p:sp>
      <p:grpSp>
        <p:nvGrpSpPr>
          <p:cNvPr id="58" name="Group 57">
            <a:extLst>
              <a:ext uri="{FF2B5EF4-FFF2-40B4-BE49-F238E27FC236}">
                <a16:creationId xmlns:a16="http://schemas.microsoft.com/office/drawing/2014/main" id="{76315653-B4C6-FE85-2849-D045CF7574D5}"/>
              </a:ext>
            </a:extLst>
          </p:cNvPr>
          <p:cNvGrpSpPr>
            <a:grpSpLocks noChangeAspect="1"/>
          </p:cNvGrpSpPr>
          <p:nvPr/>
        </p:nvGrpSpPr>
        <p:grpSpPr>
          <a:xfrm>
            <a:off x="789337" y="18667278"/>
            <a:ext cx="6889233" cy="2157017"/>
            <a:chOff x="1173739" y="8834508"/>
            <a:chExt cx="21288523" cy="6665433"/>
          </a:xfrm>
        </p:grpSpPr>
        <p:sp>
          <p:nvSpPr>
            <p:cNvPr id="36" name="Oval 35">
              <a:extLst>
                <a:ext uri="{FF2B5EF4-FFF2-40B4-BE49-F238E27FC236}">
                  <a16:creationId xmlns:a16="http://schemas.microsoft.com/office/drawing/2014/main" id="{BE7285BF-039C-73F9-7112-8E668DD72971}"/>
                </a:ext>
              </a:extLst>
            </p:cNvPr>
            <p:cNvSpPr/>
            <p:nvPr/>
          </p:nvSpPr>
          <p:spPr>
            <a:xfrm>
              <a:off x="1564755" y="10617548"/>
              <a:ext cx="2962656" cy="29626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24 beans</a:t>
              </a:r>
            </a:p>
          </p:txBody>
        </p:sp>
        <p:cxnSp>
          <p:nvCxnSpPr>
            <p:cNvPr id="37" name="Straight Arrow Connector 36">
              <a:extLst>
                <a:ext uri="{FF2B5EF4-FFF2-40B4-BE49-F238E27FC236}">
                  <a16:creationId xmlns:a16="http://schemas.microsoft.com/office/drawing/2014/main" id="{86EB541A-4307-6E72-C11C-C402AC6F7506}"/>
                </a:ext>
              </a:extLst>
            </p:cNvPr>
            <p:cNvCxnSpPr>
              <a:cxnSpLocks/>
            </p:cNvCxnSpPr>
            <p:nvPr/>
          </p:nvCxnSpPr>
          <p:spPr>
            <a:xfrm flipV="1">
              <a:off x="4527411" y="9333108"/>
              <a:ext cx="3703320" cy="2765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F7A1ABB-3D39-8443-369A-350530BD138A}"/>
                </a:ext>
              </a:extLst>
            </p:cNvPr>
            <p:cNvCxnSpPr>
              <a:cxnSpLocks/>
            </p:cNvCxnSpPr>
            <p:nvPr/>
          </p:nvCxnSpPr>
          <p:spPr>
            <a:xfrm flipV="1">
              <a:off x="4527411" y="11005068"/>
              <a:ext cx="3703320" cy="109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30CC722-641C-A523-9A53-33A5005B439A}"/>
                </a:ext>
              </a:extLst>
            </p:cNvPr>
            <p:cNvCxnSpPr>
              <a:cxnSpLocks/>
            </p:cNvCxnSpPr>
            <p:nvPr/>
          </p:nvCxnSpPr>
          <p:spPr>
            <a:xfrm>
              <a:off x="4527411" y="12140542"/>
              <a:ext cx="3703320" cy="1086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6963D0E-BCD0-0DCB-3B24-AEB752B4A129}"/>
                </a:ext>
              </a:extLst>
            </p:cNvPr>
            <p:cNvCxnSpPr>
              <a:cxnSpLocks/>
            </p:cNvCxnSpPr>
            <p:nvPr/>
          </p:nvCxnSpPr>
          <p:spPr>
            <a:xfrm>
              <a:off x="4533778" y="12119706"/>
              <a:ext cx="3703320" cy="2765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F8B379-B9E2-6367-FA09-2EEFCBE3CB49}"/>
                </a:ext>
              </a:extLst>
            </p:cNvPr>
            <p:cNvSpPr txBox="1"/>
            <p:nvPr/>
          </p:nvSpPr>
          <p:spPr>
            <a:xfrm>
              <a:off x="11707985" y="8834510"/>
              <a:ext cx="3358448" cy="1046171"/>
            </a:xfrm>
            <a:prstGeom prst="rect">
              <a:avLst/>
            </a:prstGeom>
            <a:noFill/>
          </p:spPr>
          <p:txBody>
            <a:bodyPr wrap="none" rtlCol="0">
              <a:spAutoFit/>
            </a:bodyPr>
            <a:lstStyle/>
            <a:p>
              <a:pPr algn="ctr"/>
              <a:r>
                <a:rPr lang="en-US" sz="1600" i="1" dirty="0"/>
                <a:t>Clerkship 1</a:t>
              </a:r>
            </a:p>
          </p:txBody>
        </p:sp>
        <p:sp>
          <p:nvSpPr>
            <p:cNvPr id="42" name="TextBox 41">
              <a:extLst>
                <a:ext uri="{FF2B5EF4-FFF2-40B4-BE49-F238E27FC236}">
                  <a16:creationId xmlns:a16="http://schemas.microsoft.com/office/drawing/2014/main" id="{675F36E6-66EF-4432-64CB-FA181BF5B10E}"/>
                </a:ext>
              </a:extLst>
            </p:cNvPr>
            <p:cNvSpPr txBox="1"/>
            <p:nvPr/>
          </p:nvSpPr>
          <p:spPr>
            <a:xfrm>
              <a:off x="11693718" y="10503462"/>
              <a:ext cx="3358448" cy="1046171"/>
            </a:xfrm>
            <a:prstGeom prst="rect">
              <a:avLst/>
            </a:prstGeom>
            <a:noFill/>
          </p:spPr>
          <p:txBody>
            <a:bodyPr wrap="none" rtlCol="0">
              <a:spAutoFit/>
            </a:bodyPr>
            <a:lstStyle/>
            <a:p>
              <a:pPr algn="ctr"/>
              <a:r>
                <a:rPr lang="en-US" sz="1600" i="1" dirty="0"/>
                <a:t>Clerkship 2</a:t>
              </a:r>
            </a:p>
          </p:txBody>
        </p:sp>
        <p:sp>
          <p:nvSpPr>
            <p:cNvPr id="43" name="TextBox 42">
              <a:extLst>
                <a:ext uri="{FF2B5EF4-FFF2-40B4-BE49-F238E27FC236}">
                  <a16:creationId xmlns:a16="http://schemas.microsoft.com/office/drawing/2014/main" id="{20C0FFBB-83A9-DBD4-2F1D-C45637F3011D}"/>
                </a:ext>
              </a:extLst>
            </p:cNvPr>
            <p:cNvSpPr txBox="1"/>
            <p:nvPr/>
          </p:nvSpPr>
          <p:spPr>
            <a:xfrm>
              <a:off x="11693718" y="12728250"/>
              <a:ext cx="3358448" cy="1046171"/>
            </a:xfrm>
            <a:prstGeom prst="rect">
              <a:avLst/>
            </a:prstGeom>
            <a:noFill/>
          </p:spPr>
          <p:txBody>
            <a:bodyPr wrap="none" rtlCol="0">
              <a:spAutoFit/>
            </a:bodyPr>
            <a:lstStyle/>
            <a:p>
              <a:pPr algn="ctr"/>
              <a:r>
                <a:rPr lang="en-US" sz="1600" i="1" dirty="0"/>
                <a:t>Clerkship 3</a:t>
              </a:r>
            </a:p>
          </p:txBody>
        </p:sp>
        <p:sp>
          <p:nvSpPr>
            <p:cNvPr id="44" name="TextBox 43">
              <a:extLst>
                <a:ext uri="{FF2B5EF4-FFF2-40B4-BE49-F238E27FC236}">
                  <a16:creationId xmlns:a16="http://schemas.microsoft.com/office/drawing/2014/main" id="{D4B04AF3-5066-661A-1A83-D2DED8111143}"/>
                </a:ext>
              </a:extLst>
            </p:cNvPr>
            <p:cNvSpPr txBox="1"/>
            <p:nvPr/>
          </p:nvSpPr>
          <p:spPr>
            <a:xfrm>
              <a:off x="11693718" y="14386254"/>
              <a:ext cx="3358448" cy="1046171"/>
            </a:xfrm>
            <a:prstGeom prst="rect">
              <a:avLst/>
            </a:prstGeom>
            <a:noFill/>
          </p:spPr>
          <p:txBody>
            <a:bodyPr wrap="none" rtlCol="0">
              <a:spAutoFit/>
            </a:bodyPr>
            <a:lstStyle/>
            <a:p>
              <a:pPr algn="ctr"/>
              <a:r>
                <a:rPr lang="en-US" sz="1600" i="1" dirty="0"/>
                <a:t>Clerkship 4</a:t>
              </a:r>
            </a:p>
          </p:txBody>
        </p:sp>
        <p:sp>
          <p:nvSpPr>
            <p:cNvPr id="45" name="TextBox 44">
              <a:extLst>
                <a:ext uri="{FF2B5EF4-FFF2-40B4-BE49-F238E27FC236}">
                  <a16:creationId xmlns:a16="http://schemas.microsoft.com/office/drawing/2014/main" id="{2B8C9A8E-3BF5-7F06-AC73-B2A8E9C1548F}"/>
                </a:ext>
              </a:extLst>
            </p:cNvPr>
            <p:cNvSpPr txBox="1"/>
            <p:nvPr/>
          </p:nvSpPr>
          <p:spPr>
            <a:xfrm>
              <a:off x="1173739" y="13659759"/>
              <a:ext cx="3741936" cy="1667109"/>
            </a:xfrm>
            <a:prstGeom prst="rect">
              <a:avLst/>
            </a:prstGeom>
            <a:noFill/>
          </p:spPr>
          <p:txBody>
            <a:bodyPr wrap="none" rtlCol="0">
              <a:spAutoFit/>
            </a:bodyPr>
            <a:lstStyle/>
            <a:p>
              <a:pPr algn="ctr"/>
              <a:r>
                <a:rPr lang="en-US" sz="2000" dirty="0"/>
                <a:t>Student X</a:t>
              </a:r>
            </a:p>
            <a:p>
              <a:pPr algn="ctr"/>
              <a:r>
                <a:rPr lang="en-US" sz="2000" i="1" dirty="0"/>
                <a:t>(n = 24, k = 4)</a:t>
              </a:r>
            </a:p>
          </p:txBody>
        </p:sp>
        <p:sp>
          <p:nvSpPr>
            <p:cNvPr id="46" name="Oval 45">
              <a:extLst>
                <a:ext uri="{FF2B5EF4-FFF2-40B4-BE49-F238E27FC236}">
                  <a16:creationId xmlns:a16="http://schemas.microsoft.com/office/drawing/2014/main" id="{07C4DA20-2AE5-0F96-C712-88B2F2B9CD39}"/>
                </a:ext>
              </a:extLst>
            </p:cNvPr>
            <p:cNvSpPr/>
            <p:nvPr/>
          </p:nvSpPr>
          <p:spPr>
            <a:xfrm>
              <a:off x="8302293" y="8834508"/>
              <a:ext cx="3502119"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12 beans</a:t>
              </a:r>
            </a:p>
          </p:txBody>
        </p:sp>
        <p:sp>
          <p:nvSpPr>
            <p:cNvPr id="47" name="Oval 46">
              <a:extLst>
                <a:ext uri="{FF2B5EF4-FFF2-40B4-BE49-F238E27FC236}">
                  <a16:creationId xmlns:a16="http://schemas.microsoft.com/office/drawing/2014/main" id="{5C7F544C-8EA9-F63C-2860-5C8AEE9F756F}"/>
                </a:ext>
              </a:extLst>
            </p:cNvPr>
            <p:cNvSpPr/>
            <p:nvPr/>
          </p:nvSpPr>
          <p:spPr>
            <a:xfrm>
              <a:off x="8302292" y="10503464"/>
              <a:ext cx="3502116"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8 beans</a:t>
              </a:r>
            </a:p>
          </p:txBody>
        </p:sp>
        <p:sp>
          <p:nvSpPr>
            <p:cNvPr id="48" name="Oval 47">
              <a:extLst>
                <a:ext uri="{FF2B5EF4-FFF2-40B4-BE49-F238E27FC236}">
                  <a16:creationId xmlns:a16="http://schemas.microsoft.com/office/drawing/2014/main" id="{322D8946-B28B-29DC-D619-AC101FA537F7}"/>
                </a:ext>
              </a:extLst>
            </p:cNvPr>
            <p:cNvSpPr/>
            <p:nvPr/>
          </p:nvSpPr>
          <p:spPr>
            <a:xfrm>
              <a:off x="8302293" y="12728251"/>
              <a:ext cx="3516386"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2 beans</a:t>
              </a:r>
            </a:p>
          </p:txBody>
        </p:sp>
        <p:sp>
          <p:nvSpPr>
            <p:cNvPr id="49" name="Oval 48">
              <a:extLst>
                <a:ext uri="{FF2B5EF4-FFF2-40B4-BE49-F238E27FC236}">
                  <a16:creationId xmlns:a16="http://schemas.microsoft.com/office/drawing/2014/main" id="{61037DB5-E9BA-B4C7-6931-5E112E538196}"/>
                </a:ext>
              </a:extLst>
            </p:cNvPr>
            <p:cNvSpPr/>
            <p:nvPr/>
          </p:nvSpPr>
          <p:spPr>
            <a:xfrm>
              <a:off x="8308660" y="14406133"/>
              <a:ext cx="3495747"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2</a:t>
              </a:r>
              <a:r>
                <a:rPr lang="en-US" sz="1200" dirty="0"/>
                <a:t> </a:t>
              </a:r>
              <a:r>
                <a:rPr lang="en-US" sz="1200" dirty="0">
                  <a:latin typeface="Arial" panose="020B0604020202020204" pitchFamily="34" charset="0"/>
                  <a:cs typeface="Arial" panose="020B0604020202020204" pitchFamily="34" charset="0"/>
                </a:rPr>
                <a:t>beans</a:t>
              </a:r>
            </a:p>
          </p:txBody>
        </p:sp>
        <p:cxnSp>
          <p:nvCxnSpPr>
            <p:cNvPr id="50" name="Straight Arrow Connector 49">
              <a:extLst>
                <a:ext uri="{FF2B5EF4-FFF2-40B4-BE49-F238E27FC236}">
                  <a16:creationId xmlns:a16="http://schemas.microsoft.com/office/drawing/2014/main" id="{9D8B5FD8-7824-0076-C00B-8145D407505F}"/>
                </a:ext>
              </a:extLst>
            </p:cNvPr>
            <p:cNvCxnSpPr>
              <a:cxnSpLocks/>
              <a:stCxn id="41" idx="3"/>
            </p:cNvCxnSpPr>
            <p:nvPr/>
          </p:nvCxnSpPr>
          <p:spPr>
            <a:xfrm>
              <a:off x="15066434" y="9357595"/>
              <a:ext cx="36326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D882E6C-889B-0745-CD16-E62841A13CC4}"/>
                </a:ext>
              </a:extLst>
            </p:cNvPr>
            <p:cNvCxnSpPr/>
            <p:nvPr/>
          </p:nvCxnSpPr>
          <p:spPr>
            <a:xfrm>
              <a:off x="15013038" y="11050368"/>
              <a:ext cx="3686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35387B1-BAC7-229D-90ED-0F969E48D092}"/>
                </a:ext>
              </a:extLst>
            </p:cNvPr>
            <p:cNvCxnSpPr/>
            <p:nvPr/>
          </p:nvCxnSpPr>
          <p:spPr>
            <a:xfrm>
              <a:off x="15013038" y="13218765"/>
              <a:ext cx="3686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E792C1A-F12F-5100-D22B-7526716666AF}"/>
                </a:ext>
              </a:extLst>
            </p:cNvPr>
            <p:cNvCxnSpPr/>
            <p:nvPr/>
          </p:nvCxnSpPr>
          <p:spPr>
            <a:xfrm>
              <a:off x="15013038" y="14896648"/>
              <a:ext cx="3686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C8FCA4E-83B6-7B48-03DC-6676017EC607}"/>
                </a:ext>
              </a:extLst>
            </p:cNvPr>
            <p:cNvSpPr/>
            <p:nvPr/>
          </p:nvSpPr>
          <p:spPr>
            <a:xfrm>
              <a:off x="18907441" y="8834510"/>
              <a:ext cx="3502120"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cost = 12</a:t>
              </a:r>
            </a:p>
          </p:txBody>
        </p:sp>
        <p:sp>
          <p:nvSpPr>
            <p:cNvPr id="55" name="Oval 54">
              <a:extLst>
                <a:ext uri="{FF2B5EF4-FFF2-40B4-BE49-F238E27FC236}">
                  <a16:creationId xmlns:a16="http://schemas.microsoft.com/office/drawing/2014/main" id="{95413776-237C-2C5C-54B8-2E09B31CDF18}"/>
                </a:ext>
              </a:extLst>
            </p:cNvPr>
            <p:cNvSpPr/>
            <p:nvPr/>
          </p:nvSpPr>
          <p:spPr>
            <a:xfrm>
              <a:off x="18907444" y="10503464"/>
              <a:ext cx="3502116"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cost = 16</a:t>
              </a:r>
            </a:p>
          </p:txBody>
        </p:sp>
        <p:sp>
          <p:nvSpPr>
            <p:cNvPr id="56" name="Oval 55">
              <a:extLst>
                <a:ext uri="{FF2B5EF4-FFF2-40B4-BE49-F238E27FC236}">
                  <a16:creationId xmlns:a16="http://schemas.microsoft.com/office/drawing/2014/main" id="{011817B8-C479-404E-7C84-A30C8BF97D72}"/>
                </a:ext>
              </a:extLst>
            </p:cNvPr>
            <p:cNvSpPr/>
            <p:nvPr/>
          </p:nvSpPr>
          <p:spPr>
            <a:xfrm>
              <a:off x="18907441" y="12728252"/>
              <a:ext cx="3516387"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cost = 22</a:t>
              </a:r>
            </a:p>
          </p:txBody>
        </p:sp>
        <p:sp>
          <p:nvSpPr>
            <p:cNvPr id="57" name="Oval 56">
              <a:extLst>
                <a:ext uri="{FF2B5EF4-FFF2-40B4-BE49-F238E27FC236}">
                  <a16:creationId xmlns:a16="http://schemas.microsoft.com/office/drawing/2014/main" id="{90FEF19D-3106-80C2-1F4C-F81D2992753C}"/>
                </a:ext>
              </a:extLst>
            </p:cNvPr>
            <p:cNvSpPr/>
            <p:nvPr/>
          </p:nvSpPr>
          <p:spPr>
            <a:xfrm>
              <a:off x="18966514" y="14406133"/>
              <a:ext cx="3495748" cy="10938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cost = 22</a:t>
              </a:r>
            </a:p>
          </p:txBody>
        </p:sp>
      </p:grpSp>
      <p:sp>
        <p:nvSpPr>
          <p:cNvPr id="61" name="TextBox 60">
            <a:extLst>
              <a:ext uri="{FF2B5EF4-FFF2-40B4-BE49-F238E27FC236}">
                <a16:creationId xmlns:a16="http://schemas.microsoft.com/office/drawing/2014/main" id="{359C620D-B1E9-3517-3371-AF6C8EAF969D}"/>
              </a:ext>
            </a:extLst>
          </p:cNvPr>
          <p:cNvSpPr txBox="1"/>
          <p:nvPr/>
        </p:nvSpPr>
        <p:spPr>
          <a:xfrm>
            <a:off x="702016" y="16207509"/>
            <a:ext cx="7101793" cy="2308324"/>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First, students decide the favorability of a given clerkship on a case-by-base basis. Each student was asked to divide n “beans” into k clerkship options as per their discretion. The cost of rotation was subsequently defined as n minus the number of beans assigned to that rotation. In practice, students were given 24 (4!) </a:t>
            </a:r>
            <a:r>
              <a:rPr lang="en-US" dirty="0">
                <a:latin typeface="Arial" panose="020B0604020202020204" pitchFamily="34" charset="0"/>
                <a:cs typeface="Arial" panose="020B0604020202020204" pitchFamily="34" charset="0"/>
              </a:rPr>
              <a:t>b</a:t>
            </a:r>
            <a:r>
              <a:rPr lang="en-US" sz="1800" dirty="0">
                <a:latin typeface="Arial" panose="020B0604020202020204" pitchFamily="34" charset="0"/>
                <a:cs typeface="Arial" panose="020B0604020202020204" pitchFamily="34" charset="0"/>
              </a:rPr>
              <a:t>eans to maximize the number of possible assignments while minimizing the total bean count. An example for a single student’s assignment of beans and subsequent cost is shown below.</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74C7AC1-208D-5FE1-EC25-388D676BDE84}"/>
                  </a:ext>
                </a:extLst>
              </p:cNvPr>
              <p:cNvSpPr txBox="1"/>
              <p:nvPr/>
            </p:nvSpPr>
            <p:spPr>
              <a:xfrm>
                <a:off x="8867775" y="4023261"/>
                <a:ext cx="15144750" cy="349409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These costs were used to formulate an </a:t>
                </a:r>
                <a14:m>
                  <m:oMath xmlns:m="http://schemas.openxmlformats.org/officeDocument/2006/math">
                    <m:r>
                      <a:rPr lang="en-US" sz="1800" b="0" i="1" smtClean="0">
                        <a:latin typeface="Cambria Math" panose="02040503050406030204" pitchFamily="18" charset="0"/>
                        <a:cs typeface="Arial" panose="020B0604020202020204" pitchFamily="34" charset="0"/>
                      </a:rPr>
                      <m:t>𝑛</m:t>
                    </m:r>
                    <m:r>
                      <a:rPr lang="en-US" sz="1800" b="0" i="1" smtClean="0">
                        <a:latin typeface="Cambria Math" panose="02040503050406030204" pitchFamily="18" charset="0"/>
                        <a:cs typeface="Arial" panose="020B0604020202020204" pitchFamily="34" charset="0"/>
                      </a:rPr>
                      <m:t> × </m:t>
                    </m:r>
                    <m:r>
                      <a:rPr lang="en-US" sz="1800" b="0" i="1" smtClean="0">
                        <a:latin typeface="Cambria Math" panose="02040503050406030204" pitchFamily="18" charset="0"/>
                        <a:ea typeface="Cambria Math" panose="02040503050406030204" pitchFamily="18" charset="0"/>
                        <a:cs typeface="Arial" panose="020B0604020202020204" pitchFamily="34" charset="0"/>
                      </a:rPr>
                      <m:t>𝑘</m:t>
                    </m:r>
                  </m:oMath>
                </a14:m>
                <a:r>
                  <a:rPr lang="en-US" sz="1800" dirty="0">
                    <a:latin typeface="Arial" panose="020B0604020202020204" pitchFamily="34" charset="0"/>
                    <a:cs typeface="Arial" panose="020B0604020202020204" pitchFamily="34" charset="0"/>
                  </a:rPr>
                  <a:t> tall matrix. Each row was a student's preference assignment for the </a:t>
                </a:r>
                <a14:m>
                  <m:oMath xmlns:m="http://schemas.openxmlformats.org/officeDocument/2006/math">
                    <m:r>
                      <a:rPr lang="en-US" sz="1800" b="0" i="1" smtClean="0">
                        <a:latin typeface="Cambria Math" panose="02040503050406030204" pitchFamily="18" charset="0"/>
                        <a:cs typeface="Arial" panose="020B0604020202020204" pitchFamily="34" charset="0"/>
                      </a:rPr>
                      <m:t>𝑘</m:t>
                    </m:r>
                  </m:oMath>
                </a14:m>
                <a:r>
                  <a:rPr lang="en-US" dirty="0">
                    <a:latin typeface="Arial" panose="020B0604020202020204" pitchFamily="34" charset="0"/>
                    <a:cs typeface="Arial" panose="020B0604020202020204" pitchFamily="34" charset="0"/>
                  </a:rPr>
                  <a:t> rotations. Linear sum optimization requires a wide or square matrix. Thus, we add phantom students with no rotation order preference until the number of rows is </a:t>
                </a:r>
              </a:p>
              <a:p>
                <a14:m>
                  <m:oMath xmlns:m="http://schemas.openxmlformats.org/officeDocument/2006/math">
                    <m:r>
                      <a:rPr lang="en-US" b="0" i="1" smtClean="0">
                        <a:latin typeface="Cambria Math" panose="02040503050406030204" pitchFamily="18" charset="0"/>
                        <a:cs typeface="Arial" panose="020B0604020202020204" pitchFamily="34" charset="0"/>
                      </a:rPr>
                      <m:t>0 </m:t>
                    </m:r>
                    <m:r>
                      <a:rPr lang="en-US" b="0" i="1" smtClean="0">
                        <a:latin typeface="Cambria Math" panose="02040503050406030204" pitchFamily="18" charset="0"/>
                        <a:cs typeface="Arial" panose="020B0604020202020204" pitchFamily="34" charset="0"/>
                      </a:rPr>
                      <m:t>𝑚𝑜𝑑</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𝑘</m:t>
                    </m:r>
                  </m:oMath>
                </a14:m>
                <a:r>
                  <a:rPr lang="en-US" dirty="0">
                    <a:latin typeface="Arial" panose="020B0604020202020204" pitchFamily="34" charset="0"/>
                    <a:cs typeface="Arial" panose="020B0604020202020204" pitchFamily="34" charset="0"/>
                  </a:rPr>
                  <a:t>. Subsequently, we tile the matrix to a width of </a:t>
                </a:r>
                <a14:m>
                  <m:oMath xmlns:m="http://schemas.openxmlformats.org/officeDocument/2006/math">
                    <m:r>
                      <m:rPr>
                        <m:nor/>
                      </m:rPr>
                      <a:rPr lang="en-US"/>
                      <m:t>⌈</m:t>
                    </m:r>
                    <m:f>
                      <m:fPr>
                        <m:ctrlPr>
                          <a:rPr lang="en-US" i="1">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𝑛</m:t>
                        </m:r>
                      </m:num>
                      <m:den>
                        <m:r>
                          <a:rPr lang="en-US" i="1">
                            <a:latin typeface="Cambria Math" panose="02040503050406030204" pitchFamily="18" charset="0"/>
                            <a:cs typeface="Arial" panose="020B0604020202020204" pitchFamily="34" charset="0"/>
                          </a:rPr>
                          <m:t>𝑘</m:t>
                        </m:r>
                      </m:den>
                    </m:f>
                    <m:r>
                      <m:rPr>
                        <m:nor/>
                      </m:rPr>
                      <a:rPr lang="en-US"/>
                      <m:t>⌉</m:t>
                    </m:r>
                    <m:r>
                      <a:rPr lang="en-US" i="1">
                        <a:latin typeface="Cambria Math" panose="02040503050406030204" pitchFamily="18" charset="0"/>
                      </a:rPr>
                      <m:t> </m:t>
                    </m:r>
                  </m:oMath>
                </a14:m>
                <a:r>
                  <a:rPr lang="en-US" dirty="0">
                    <a:latin typeface="Arial" panose="020B0604020202020204" pitchFamily="34" charset="0"/>
                    <a:cs typeface="Arial" panose="020B0604020202020204" pitchFamily="34" charset="0"/>
                  </a:rPr>
                  <a:t>resulting in a </a:t>
                </a:r>
                <a14:m>
                  <m:oMath xmlns:m="http://schemas.openxmlformats.org/officeDocument/2006/math">
                    <m:r>
                      <m:rPr>
                        <m:nor/>
                      </m:rPr>
                      <a:rPr lang="en-US"/>
                      <m:t>⌈</m:t>
                    </m:r>
                    <m:f>
                      <m:fPr>
                        <m:ctrlPr>
                          <a:rPr lang="en-US" i="1">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𝑛</m:t>
                        </m:r>
                      </m:num>
                      <m:den>
                        <m:r>
                          <a:rPr lang="en-US" i="1">
                            <a:latin typeface="Cambria Math" panose="02040503050406030204" pitchFamily="18" charset="0"/>
                            <a:cs typeface="Arial" panose="020B0604020202020204" pitchFamily="34" charset="0"/>
                          </a:rPr>
                          <m:t>𝑘</m:t>
                        </m:r>
                      </m:den>
                    </m:f>
                    <m:r>
                      <m:rPr>
                        <m:nor/>
                      </m:rPr>
                      <a:rPr lang="en-US"/>
                      <m:t>⌉</m:t>
                    </m:r>
                    <m:r>
                      <a:rPr lang="en-US" b="0" i="1" smtClean="0">
                        <a:latin typeface="Cambria Math" panose="02040503050406030204" pitchFamily="18" charset="0"/>
                        <a:ea typeface="Cambria Math" panose="02040503050406030204" pitchFamily="18" charset="0"/>
                      </a:rPr>
                      <m:t>×</m:t>
                    </m:r>
                    <m:r>
                      <m:rPr>
                        <m:nor/>
                      </m:rPr>
                      <a:rPr lang="en-US"/>
                      <m:t>⌈</m:t>
                    </m:r>
                    <m:f>
                      <m:fPr>
                        <m:ctrlPr>
                          <a:rPr lang="en-US" i="1">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𝑛</m:t>
                        </m:r>
                      </m:num>
                      <m:den>
                        <m:r>
                          <a:rPr lang="en-US" i="1">
                            <a:latin typeface="Cambria Math" panose="02040503050406030204" pitchFamily="18" charset="0"/>
                            <a:cs typeface="Arial" panose="020B0604020202020204" pitchFamily="34" charset="0"/>
                          </a:rPr>
                          <m:t>𝑘</m:t>
                        </m:r>
                      </m:den>
                    </m:f>
                    <m:r>
                      <m:rPr>
                        <m:nor/>
                      </m:rPr>
                      <a:rPr lang="en-US"/>
                      <m:t>⌉</m:t>
                    </m:r>
                  </m:oMath>
                </a14:m>
                <a:r>
                  <a:rPr lang="en-US" dirty="0">
                    <a:latin typeface="Arial" panose="020B0604020202020204" pitchFamily="34" charset="0"/>
                    <a:cs typeface="Arial" panose="020B0604020202020204" pitchFamily="34" charset="0"/>
                  </a:rPr>
                  <a:t> square matrix. The row order was randomly shuffled to ensure that submission time was not a factor in determining rotation order preference. Finally, optimal rotation order was calculated by calculating the linear sum optimization on the padded, square cost matrix in Python, which can be mathematically represented as </a:t>
                </a:r>
                <a14:m>
                  <m:oMath xmlns:m="http://schemas.openxmlformats.org/officeDocument/2006/math">
                    <m:r>
                      <m:rPr>
                        <m:sty m:val="p"/>
                      </m:rPr>
                      <a:rPr lang="en-US" b="0" i="0" smtClean="0">
                        <a:latin typeface="Cambria Math" panose="02040503050406030204" pitchFamily="18" charset="0"/>
                        <a:cs typeface="Arial" panose="020B0604020202020204" pitchFamily="34" charset="0"/>
                      </a:rPr>
                      <m:t>min</m:t>
                    </m:r>
                    <m:r>
                      <a:rPr lang="en-US" b="0" i="0" smtClean="0">
                        <a:latin typeface="Cambria Math" panose="02040503050406030204" pitchFamily="18" charset="0"/>
                        <a:cs typeface="Arial" panose="020B0604020202020204" pitchFamily="34" charset="0"/>
                      </a:rPr>
                      <m:t> </m:t>
                    </m:r>
                    <m:nary>
                      <m:naryPr>
                        <m:chr m:val="∑"/>
                        <m:supHide m:val="on"/>
                        <m:ctrlPr>
                          <a:rPr lang="en-US" i="1" smtClean="0">
                            <a:latin typeface="Cambria Math" panose="02040503050406030204" pitchFamily="18" charset="0"/>
                            <a:cs typeface="Arial" panose="020B0604020202020204" pitchFamily="34" charset="0"/>
                          </a:rPr>
                        </m:ctrlPr>
                      </m:naryPr>
                      <m:sub>
                        <m:r>
                          <m:rPr>
                            <m:brk m:alnAt="7"/>
                          </m:rPr>
                          <a:rPr lang="en-US" b="0" i="1" smtClean="0">
                            <a:latin typeface="Cambria Math" panose="02040503050406030204" pitchFamily="18" charset="0"/>
                            <a:cs typeface="Arial" panose="020B0604020202020204" pitchFamily="34" charset="0"/>
                          </a:rPr>
                          <m:t>𝑖</m:t>
                        </m:r>
                      </m:sub>
                      <m:sup/>
                      <m:e>
                        <m:nary>
                          <m:naryPr>
                            <m:chr m:val="∑"/>
                            <m:supHide m:val="on"/>
                            <m:ctrlPr>
                              <a:rPr lang="en-US" i="1" smtClean="0">
                                <a:latin typeface="Cambria Math" panose="02040503050406030204" pitchFamily="18" charset="0"/>
                                <a:cs typeface="Arial" panose="020B0604020202020204" pitchFamily="34" charset="0"/>
                              </a:rPr>
                            </m:ctrlPr>
                          </m:naryPr>
                          <m:sub>
                            <m:r>
                              <m:rPr>
                                <m:brk m:alnAt="7"/>
                              </m:rPr>
                              <a:rPr lang="en-US" b="0" i="1" smtClean="0">
                                <a:latin typeface="Cambria Math" panose="02040503050406030204" pitchFamily="18" charset="0"/>
                                <a:cs typeface="Arial" panose="020B0604020202020204" pitchFamily="34" charset="0"/>
                              </a:rPr>
                              <m:t>𝑗</m:t>
                            </m:r>
                          </m:sub>
                          <m:sup/>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𝐶</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𝑗</m:t>
                                </m:r>
                              </m:sub>
                            </m:sSub>
                            <m:r>
                              <a:rPr lang="en-US"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i="1" smtClean="0">
                                    <a:latin typeface="Cambria Math" panose="02040503050406030204" pitchFamily="18" charset="0"/>
                                    <a:ea typeface="Cambria Math" panose="02040503050406030204" pitchFamily="18" charset="0"/>
                                    <a:cs typeface="Arial" panose="020B0604020202020204" pitchFamily="34" charset="0"/>
                                  </a:rPr>
                                </m:ctrlPr>
                              </m:sSubPr>
                              <m:e>
                                <m:r>
                                  <a:rPr lang="en-US" b="0" i="1" smtClean="0">
                                    <a:latin typeface="Cambria Math" panose="02040503050406030204" pitchFamily="18" charset="0"/>
                                    <a:ea typeface="Cambria Math" panose="02040503050406030204" pitchFamily="18" charset="0"/>
                                    <a:cs typeface="Arial" panose="020B0604020202020204" pitchFamily="34" charset="0"/>
                                  </a:rPr>
                                  <m:t>𝑋</m:t>
                                </m:r>
                              </m:e>
                              <m:sub>
                                <m:r>
                                  <a:rPr lang="en-US" b="0" i="1" smtClean="0">
                                    <a:latin typeface="Cambria Math" panose="02040503050406030204" pitchFamily="18" charset="0"/>
                                    <a:ea typeface="Cambria Math" panose="02040503050406030204" pitchFamily="18" charset="0"/>
                                    <a:cs typeface="Arial" panose="020B0604020202020204" pitchFamily="34" charset="0"/>
                                  </a:rPr>
                                  <m:t>𝑖</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𝑗</m:t>
                                </m:r>
                              </m:sub>
                            </m:sSub>
                          </m:e>
                        </m:nary>
                      </m:e>
                    </m:nary>
                  </m:oMath>
                </a14:m>
                <a:r>
                  <a:rPr lang="en-US" dirty="0">
                    <a:latin typeface="Arial" panose="020B0604020202020204" pitchFamily="34" charset="0"/>
                    <a:cs typeface="Arial" panose="020B0604020202020204" pitchFamily="34" charset="0"/>
                  </a:rPr>
                  <a:t> where </a:t>
                </a:r>
                <a14:m>
                  <m:oMath xmlns:m="http://schemas.openxmlformats.org/officeDocument/2006/math">
                    <m:r>
                      <a:rPr lang="en-US" b="0" i="1" smtClean="0">
                        <a:latin typeface="Cambria Math" panose="02040503050406030204" pitchFamily="18" charset="0"/>
                        <a:cs typeface="Arial" panose="020B0604020202020204" pitchFamily="34" charset="0"/>
                      </a:rPr>
                      <m:t>𝑋</m:t>
                    </m:r>
                  </m:oMath>
                </a14:m>
                <a:r>
                  <a:rPr lang="en-US" dirty="0">
                    <a:latin typeface="Arial" panose="020B0604020202020204" pitchFamily="34" charset="0"/>
                    <a:cs typeface="Arial" panose="020B0604020202020204" pitchFamily="34" charset="0"/>
                  </a:rPr>
                  <a:t> represents a Boolean matrix </a:t>
                </a: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a:t> if and only if row </a:t>
                </a:r>
                <a:r>
                  <a:rPr lang="en-US" dirty="0" err="1"/>
                  <a:t>i</a:t>
                </a:r>
                <a:r>
                  <a:rPr lang="en-US" dirty="0"/>
                  <a:t> is assigned to column j.</a:t>
                </a:r>
              </a:p>
              <a:p>
                <a:r>
                  <a:rPr lang="en-US" dirty="0">
                    <a:latin typeface="Arial" panose="020B0604020202020204" pitchFamily="34" charset="0"/>
                    <a:cs typeface="Arial" panose="020B0604020202020204" pitchFamily="34" charset="0"/>
                  </a:rPr>
                  <a:t>To determine the performance of the rotation assignment, we defined a novel error metric, </a:t>
                </a: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𝛿</m:t>
                    </m:r>
                  </m:oMath>
                </a14:m>
                <a:r>
                  <a:rPr lang="en-US" dirty="0">
                    <a:latin typeface="Arial" panose="020B0604020202020204" pitchFamily="34" charset="0"/>
                    <a:cs typeface="Arial" panose="020B0604020202020204" pitchFamily="34" charset="0"/>
                  </a:rPr>
                  <a:t>, as </a:t>
                </a:r>
                <a:r>
                  <a:rPr lang="en-US" dirty="0">
                    <a:ea typeface="Cambria Math" panose="02040503050406030204" pitchFamily="18" charset="0"/>
                    <a:cs typeface="Arial" panose="020B0604020202020204" pitchFamily="34" charset="0"/>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cs typeface="Arial" panose="020B0604020202020204" pitchFamily="34" charset="0"/>
                          </a:rPr>
                        </m:ctrlPr>
                      </m:fPr>
                      <m:num>
                        <m:r>
                          <a:rPr lang="en-US" b="0" i="1" smtClean="0">
                            <a:latin typeface="Cambria Math" panose="02040503050406030204" pitchFamily="18" charset="0"/>
                            <a:ea typeface="Cambria Math" panose="02040503050406030204" pitchFamily="18" charset="0"/>
                            <a:cs typeface="Arial" panose="020B0604020202020204" pitchFamily="34" charset="0"/>
                          </a:rPr>
                          <m:t>𝑡</m:t>
                        </m:r>
                      </m:num>
                      <m:den>
                        <m:f>
                          <m:fPr>
                            <m:ctrlPr>
                              <a:rPr lang="en-US" i="1" smtClean="0">
                                <a:latin typeface="Cambria Math" panose="02040503050406030204" pitchFamily="18" charset="0"/>
                                <a:ea typeface="Cambria Math" panose="02040503050406030204" pitchFamily="18" charset="0"/>
                                <a:cs typeface="Arial" panose="020B0604020202020204" pitchFamily="34" charset="0"/>
                              </a:rPr>
                            </m:ctrlPr>
                          </m:fPr>
                          <m:num>
                            <m:r>
                              <a:rPr lang="en-US" b="0" i="1" smtClean="0">
                                <a:latin typeface="Cambria Math" panose="02040503050406030204" pitchFamily="18" charset="0"/>
                                <a:ea typeface="Cambria Math" panose="02040503050406030204" pitchFamily="18" charset="0"/>
                                <a:cs typeface="Arial" panose="020B0604020202020204" pitchFamily="34" charset="0"/>
                              </a:rPr>
                              <m:t>𝑛</m:t>
                            </m:r>
                          </m:num>
                          <m:den>
                            <m:r>
                              <a:rPr lang="en-US" b="0" i="1" smtClean="0">
                                <a:latin typeface="Cambria Math" panose="02040503050406030204" pitchFamily="18" charset="0"/>
                                <a:ea typeface="Cambria Math" panose="02040503050406030204" pitchFamily="18" charset="0"/>
                                <a:cs typeface="Arial" panose="020B0604020202020204" pitchFamily="34" charset="0"/>
                              </a:rPr>
                              <m:t>𝑏</m:t>
                            </m:r>
                          </m:den>
                        </m:f>
                      </m:den>
                    </m:f>
                  </m:oMath>
                </a14:m>
                <a:r>
                  <a:rPr lang="en-US" dirty="0">
                    <a:latin typeface="Arial" panose="020B0604020202020204" pitchFamily="34" charset="0"/>
                    <a:cs typeface="Arial" panose="020B0604020202020204" pitchFamily="34" charset="0"/>
                  </a:rPr>
                  <a:t>, where </a:t>
                </a:r>
                <a14:m>
                  <m:oMath xmlns:m="http://schemas.openxmlformats.org/officeDocument/2006/math">
                    <m:r>
                      <a:rPr lang="en-US" b="0" i="1" smtClean="0">
                        <a:latin typeface="Cambria Math" panose="02040503050406030204" pitchFamily="18" charset="0"/>
                        <a:ea typeface="Cambria Math" panose="02040503050406030204" pitchFamily="18" charset="0"/>
                        <a:cs typeface="Arial" panose="020B0604020202020204" pitchFamily="34" charset="0"/>
                      </a:rPr>
                      <m:t>𝑡</m:t>
                    </m:r>
                  </m:oMath>
                </a14:m>
                <a:r>
                  <a:rPr lang="en-US" dirty="0">
                    <a:latin typeface="Arial" panose="020B0604020202020204" pitchFamily="34" charset="0"/>
                    <a:cs typeface="Arial" panose="020B0604020202020204" pitchFamily="34" charset="0"/>
                  </a:rPr>
                  <a:t> represents the total cost.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𝑡</m:t>
                    </m:r>
                  </m:oMath>
                </a14:m>
                <a:r>
                  <a:rPr lang="en-US" dirty="0">
                    <a:latin typeface="Arial" panose="020B0604020202020204" pitchFamily="34" charset="0"/>
                    <a:cs typeface="Arial" panose="020B0604020202020204" pitchFamily="34" charset="0"/>
                  </a:rPr>
                  <a:t> is a real number in the range [0,1], with a lower number signifying less deviation from the optimal result. Optimality was defined as a rotation order assignment in which no single swap would benefit all students involved in the swap. Completeness was defined as both an equal number of students assigned to each rotation order as well as all students being assigned to exactly 1 rotation order. Our algorithm was both optimal and complete by design. </a:t>
                </a:r>
              </a:p>
            </p:txBody>
          </p:sp>
        </mc:Choice>
        <mc:Fallback xmlns="">
          <p:sp>
            <p:nvSpPr>
              <p:cNvPr id="62" name="TextBox 61">
                <a:extLst>
                  <a:ext uri="{FF2B5EF4-FFF2-40B4-BE49-F238E27FC236}">
                    <a16:creationId xmlns:a16="http://schemas.microsoft.com/office/drawing/2014/main" id="{174C7AC1-208D-5FE1-EC25-388D676BDE84}"/>
                  </a:ext>
                </a:extLst>
              </p:cNvPr>
              <p:cNvSpPr txBox="1">
                <a:spLocks noRot="1" noChangeAspect="1" noMove="1" noResize="1" noEditPoints="1" noAdjustHandles="1" noChangeArrowheads="1" noChangeShapeType="1" noTextEdit="1"/>
              </p:cNvSpPr>
              <p:nvPr/>
            </p:nvSpPr>
            <p:spPr>
              <a:xfrm>
                <a:off x="8867775" y="4023261"/>
                <a:ext cx="15144750" cy="3494098"/>
              </a:xfrm>
              <a:prstGeom prst="rect">
                <a:avLst/>
              </a:prstGeom>
              <a:blipFill>
                <a:blip r:embed="rId6"/>
                <a:stretch>
                  <a:fillRect l="-335" t="-725" r="-754" b="-1812"/>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C96A20CC-7EF6-AF09-C79C-B12F0295E988}"/>
              </a:ext>
            </a:extLst>
          </p:cNvPr>
          <p:cNvSpPr txBox="1"/>
          <p:nvPr/>
        </p:nvSpPr>
        <p:spPr>
          <a:xfrm>
            <a:off x="25134436" y="17036089"/>
            <a:ext cx="7101793" cy="397031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 Kuhn, H. W. The Hungarian method for the assignment problem. Naval Research Logistics Quarterly 2, 83–97 (1955).</a:t>
            </a:r>
          </a:p>
          <a:p>
            <a:r>
              <a:rPr lang="en-US" sz="1800" dirty="0">
                <a:latin typeface="Arial" panose="020B0604020202020204" pitchFamily="34" charset="0"/>
                <a:cs typeface="Arial" panose="020B0604020202020204" pitchFamily="34" charset="0"/>
              </a:rPr>
              <a:t>2. Kuhn, H. W. Variants of the </a:t>
            </a:r>
            <a:r>
              <a:rPr lang="en-US" sz="1800" dirty="0" err="1">
                <a:latin typeface="Arial" panose="020B0604020202020204" pitchFamily="34" charset="0"/>
                <a:cs typeface="Arial" panose="020B0604020202020204" pitchFamily="34" charset="0"/>
              </a:rPr>
              <a:t>hungarian</a:t>
            </a:r>
            <a:r>
              <a:rPr lang="en-US" sz="1800" dirty="0">
                <a:latin typeface="Arial" panose="020B0604020202020204" pitchFamily="34" charset="0"/>
                <a:cs typeface="Arial" panose="020B0604020202020204" pitchFamily="34" charset="0"/>
              </a:rPr>
              <a:t> method for assignment problems. Naval Research Logistics Quarterly 3, 253–258 (1956).</a:t>
            </a:r>
          </a:p>
          <a:p>
            <a:r>
              <a:rPr lang="en-US" sz="1800" dirty="0">
                <a:latin typeface="Arial" panose="020B0604020202020204" pitchFamily="34" charset="0"/>
                <a:cs typeface="Arial" panose="020B0604020202020204" pitchFamily="34" charset="0"/>
              </a:rPr>
              <a:t>3. </a:t>
            </a:r>
            <a:r>
              <a:rPr lang="en-US" sz="1800" dirty="0" err="1">
                <a:latin typeface="Arial" panose="020B0604020202020204" pitchFamily="34" charset="0"/>
                <a:cs typeface="Arial" panose="020B0604020202020204" pitchFamily="34" charset="0"/>
              </a:rPr>
              <a:t>Munkres</a:t>
            </a:r>
            <a:r>
              <a:rPr lang="en-US" sz="1800" dirty="0">
                <a:latin typeface="Arial" panose="020B0604020202020204" pitchFamily="34" charset="0"/>
                <a:cs typeface="Arial" panose="020B0604020202020204" pitchFamily="34" charset="0"/>
              </a:rPr>
              <a:t>, J. Algorithms for the Assignment and Transportation Problems. Journal of the Society for Industrial and Applied Mathematics 5, 32–38 (1957).</a:t>
            </a:r>
          </a:p>
          <a:p>
            <a:r>
              <a:rPr lang="en-US" sz="1800" dirty="0">
                <a:latin typeface="Arial" panose="020B0604020202020204" pitchFamily="34" charset="0"/>
                <a:cs typeface="Arial" panose="020B0604020202020204" pitchFamily="34" charset="0"/>
              </a:rPr>
              <a:t>4. Crouse, D. F. On implementing 2D rectangular assignment algorithms. IEEE Transactions on Aerospace and Electronic Systems 52, 1679–1696 (2016).</a:t>
            </a:r>
          </a:p>
          <a:p>
            <a:r>
              <a:rPr lang="en-US" sz="1800" dirty="0">
                <a:latin typeface="Arial" panose="020B0604020202020204" pitchFamily="34" charset="0"/>
                <a:cs typeface="Arial" panose="020B0604020202020204" pitchFamily="34" charset="0"/>
              </a:rPr>
              <a:t>5. MacLean, M. T., </a:t>
            </a:r>
            <a:r>
              <a:rPr lang="en-US" sz="1800" dirty="0" err="1">
                <a:latin typeface="Arial" panose="020B0604020202020204" pitchFamily="34" charset="0"/>
                <a:cs typeface="Arial" panose="020B0604020202020204" pitchFamily="34" charset="0"/>
              </a:rPr>
              <a:t>Lysikowski</a:t>
            </a:r>
            <a:r>
              <a:rPr lang="en-US" sz="1800" dirty="0">
                <a:latin typeface="Arial" panose="020B0604020202020204" pitchFamily="34" charset="0"/>
                <a:cs typeface="Arial" panose="020B0604020202020204" pitchFamily="34" charset="0"/>
              </a:rPr>
              <a:t>, J. R., </a:t>
            </a:r>
            <a:r>
              <a:rPr lang="en-US" sz="1800" dirty="0" err="1">
                <a:latin typeface="Arial" panose="020B0604020202020204" pitchFamily="34" charset="0"/>
                <a:cs typeface="Arial" panose="020B0604020202020204" pitchFamily="34" charset="0"/>
              </a:rPr>
              <a:t>Rege</a:t>
            </a:r>
            <a:r>
              <a:rPr lang="en-US" sz="1800" dirty="0">
                <a:latin typeface="Arial" panose="020B0604020202020204" pitchFamily="34" charset="0"/>
                <a:cs typeface="Arial" panose="020B0604020202020204" pitchFamily="34" charset="0"/>
              </a:rPr>
              <a:t>, R. V., </a:t>
            </a:r>
            <a:r>
              <a:rPr lang="en-US" sz="1800" dirty="0" err="1">
                <a:latin typeface="Arial" panose="020B0604020202020204" pitchFamily="34" charset="0"/>
                <a:cs typeface="Arial" panose="020B0604020202020204" pitchFamily="34" charset="0"/>
              </a:rPr>
              <a:t>Sendelbach</a:t>
            </a:r>
            <a:r>
              <a:rPr lang="en-US" sz="1800" dirty="0">
                <a:latin typeface="Arial" panose="020B0604020202020204" pitchFamily="34" charset="0"/>
                <a:cs typeface="Arial" panose="020B0604020202020204" pitchFamily="34" charset="0"/>
              </a:rPr>
              <a:t>, D. M. &amp; </a:t>
            </a:r>
            <a:r>
              <a:rPr lang="en-US" sz="1800" dirty="0" err="1">
                <a:latin typeface="Arial" panose="020B0604020202020204" pitchFamily="34" charset="0"/>
                <a:cs typeface="Arial" panose="020B0604020202020204" pitchFamily="34" charset="0"/>
              </a:rPr>
              <a:t>Mihalic</a:t>
            </a:r>
            <a:r>
              <a:rPr lang="en-US" sz="1800" dirty="0">
                <a:latin typeface="Arial" panose="020B0604020202020204" pitchFamily="34" charset="0"/>
                <a:cs typeface="Arial" panose="020B0604020202020204" pitchFamily="34" charset="0"/>
              </a:rPr>
              <a:t>, A. P. Optimizing Medical Student Clerkship Schedules Using a Novel Application of the Hungarian Algorithm. Academic Medicine 96, 864–868 (2021).</a:t>
            </a:r>
          </a:p>
        </p:txBody>
      </p:sp>
      <p:pic>
        <p:nvPicPr>
          <p:cNvPr id="1027" name="Picture 3">
            <a:extLst>
              <a:ext uri="{FF2B5EF4-FFF2-40B4-BE49-F238E27FC236}">
                <a16:creationId xmlns:a16="http://schemas.microsoft.com/office/drawing/2014/main" id="{CD6232D0-1B53-AD89-1ABE-695435C4DB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3648" y="10429530"/>
            <a:ext cx="7556190" cy="566714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igure 2">
            <a:extLst>
              <a:ext uri="{FF2B5EF4-FFF2-40B4-BE49-F238E27FC236}">
                <a16:creationId xmlns:a16="http://schemas.microsoft.com/office/drawing/2014/main" id="{73E5DCBC-7CD0-7D41-79A8-1E729F2FF9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6508" y="10429530"/>
            <a:ext cx="7467432" cy="56005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5FF3487-7813-DBB9-26A3-D5D4A942B171}"/>
                  </a:ext>
                </a:extLst>
              </p:cNvPr>
              <p:cNvSpPr txBox="1"/>
              <p:nvPr/>
            </p:nvSpPr>
            <p:spPr>
              <a:xfrm>
                <a:off x="8867774" y="8123756"/>
                <a:ext cx="15079663"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 practice, we sought to assign 77 students to a total of 4 possible rotation orders. An optimal number of beans was selected using hyperparameter optimization. For ease of student use, the minimum number of beans was chosen to be 24, as it allows for integer divisions between rotation orders. Testing across a wide range of beans revealed that a minimum number of beans generally minimized error. The cost matrix was sampled randomly and uniformly. Analysis of a sample set of real world data showed a skew towards certain rotation orders. Further testing must be done to determine how the number of beans effect the overall error under various sampling distributions. We hypothesize that in real world deployment, increasing the number of beans would decrease the error due to sampling skew and a maximal difference between costs for a given student. In practice, we hypothesizes that the optimal number of total beans for each student is </a:t>
                </a:r>
                <a14:m>
                  <m:oMath xmlns:m="http://schemas.openxmlformats.org/officeDocument/2006/math">
                    <m:r>
                      <a:rPr lang="en-US" b="0" i="1" smtClean="0">
                        <a:latin typeface="Cambria Math" panose="02040503050406030204" pitchFamily="18" charset="0"/>
                        <a:cs typeface="Arial" panose="020B0604020202020204" pitchFamily="34" charset="0"/>
                      </a:rPr>
                      <m:t>𝑘</m:t>
                    </m:r>
                    <m:r>
                      <a:rPr lang="en-US" b="0" i="1" smtClean="0">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due to ease of division for students. We also found that as the number of students increases, the total delta error decreased exponentially (Figure 2). In other words, the error was roughly constant despite increasing the number of students, suggesting better performance as the number of students increases.</a:t>
                </a:r>
              </a:p>
              <a:p>
                <a:endParaRPr lang="en-US" dirty="0">
                  <a:latin typeface="Arial" panose="020B0604020202020204" pitchFamily="34" charset="0"/>
                  <a:cs typeface="Arial" panose="020B0604020202020204" pitchFamily="34" charset="0"/>
                </a:endParaRPr>
              </a:p>
            </p:txBody>
          </p:sp>
        </mc:Choice>
        <mc:Fallback xmlns="">
          <p:sp>
            <p:nvSpPr>
              <p:cNvPr id="66" name="TextBox 65">
                <a:extLst>
                  <a:ext uri="{FF2B5EF4-FFF2-40B4-BE49-F238E27FC236}">
                    <a16:creationId xmlns:a16="http://schemas.microsoft.com/office/drawing/2014/main" id="{A5FF3487-7813-DBB9-26A3-D5D4A942B171}"/>
                  </a:ext>
                </a:extLst>
              </p:cNvPr>
              <p:cNvSpPr txBox="1">
                <a:spLocks noRot="1" noChangeAspect="1" noMove="1" noResize="1" noEditPoints="1" noAdjustHandles="1" noChangeArrowheads="1" noChangeShapeType="1" noTextEdit="1"/>
              </p:cNvSpPr>
              <p:nvPr/>
            </p:nvSpPr>
            <p:spPr>
              <a:xfrm>
                <a:off x="8867774" y="8123756"/>
                <a:ext cx="15079663" cy="2862322"/>
              </a:xfrm>
              <a:prstGeom prst="rect">
                <a:avLst/>
              </a:prstGeom>
              <a:blipFill>
                <a:blip r:embed="rId9"/>
                <a:stretch>
                  <a:fillRect l="-337" t="-885" r="-673"/>
                </a:stretch>
              </a:blipFill>
            </p:spPr>
            <p:txBody>
              <a:bodyPr/>
              <a:lstStyle/>
              <a:p>
                <a:r>
                  <a:rPr lang="en-US">
                    <a:noFill/>
                  </a:rPr>
                  <a:t> </a:t>
                </a:r>
              </a:p>
            </p:txBody>
          </p:sp>
        </mc:Fallback>
      </mc:AlternateContent>
      <p:graphicFrame>
        <p:nvGraphicFramePr>
          <p:cNvPr id="71" name="Table 71">
            <a:extLst>
              <a:ext uri="{FF2B5EF4-FFF2-40B4-BE49-F238E27FC236}">
                <a16:creationId xmlns:a16="http://schemas.microsoft.com/office/drawing/2014/main" id="{0C69F91B-BF12-F61E-12DE-B3A25982FAA7}"/>
              </a:ext>
            </a:extLst>
          </p:cNvPr>
          <p:cNvGraphicFramePr>
            <a:graphicFrameLocks noGrp="1"/>
          </p:cNvGraphicFramePr>
          <p:nvPr>
            <p:extLst>
              <p:ext uri="{D42A27DB-BD31-4B8C-83A1-F6EECF244321}">
                <p14:modId xmlns:p14="http://schemas.microsoft.com/office/powerpoint/2010/main" val="1262017290"/>
              </p:ext>
            </p:extLst>
          </p:nvPr>
        </p:nvGraphicFramePr>
        <p:xfrm>
          <a:off x="8922414" y="17012536"/>
          <a:ext cx="15144748" cy="3810000"/>
        </p:xfrm>
        <a:graphic>
          <a:graphicData uri="http://schemas.openxmlformats.org/drawingml/2006/table">
            <a:tbl>
              <a:tblPr firstRow="1" bandRow="1">
                <a:tableStyleId>{5C22544A-7EE6-4342-B048-85BDC9FD1C3A}</a:tableStyleId>
              </a:tblPr>
              <a:tblGrid>
                <a:gridCol w="1048987">
                  <a:extLst>
                    <a:ext uri="{9D8B030D-6E8A-4147-A177-3AD203B41FA5}">
                      <a16:colId xmlns:a16="http://schemas.microsoft.com/office/drawing/2014/main" val="4185281650"/>
                    </a:ext>
                  </a:extLst>
                </a:gridCol>
                <a:gridCol w="2622468">
                  <a:extLst>
                    <a:ext uri="{9D8B030D-6E8A-4147-A177-3AD203B41FA5}">
                      <a16:colId xmlns:a16="http://schemas.microsoft.com/office/drawing/2014/main" val="2111149504"/>
                    </a:ext>
                  </a:extLst>
                </a:gridCol>
                <a:gridCol w="2819153">
                  <a:extLst>
                    <a:ext uri="{9D8B030D-6E8A-4147-A177-3AD203B41FA5}">
                      <a16:colId xmlns:a16="http://schemas.microsoft.com/office/drawing/2014/main" val="1396294347"/>
                    </a:ext>
                  </a:extLst>
                </a:gridCol>
                <a:gridCol w="2163535">
                  <a:extLst>
                    <a:ext uri="{9D8B030D-6E8A-4147-A177-3AD203B41FA5}">
                      <a16:colId xmlns:a16="http://schemas.microsoft.com/office/drawing/2014/main" val="4000147092"/>
                    </a:ext>
                  </a:extLst>
                </a:gridCol>
                <a:gridCol w="2163535">
                  <a:extLst>
                    <a:ext uri="{9D8B030D-6E8A-4147-A177-3AD203B41FA5}">
                      <a16:colId xmlns:a16="http://schemas.microsoft.com/office/drawing/2014/main" val="3527220317"/>
                    </a:ext>
                  </a:extLst>
                </a:gridCol>
                <a:gridCol w="2163535">
                  <a:extLst>
                    <a:ext uri="{9D8B030D-6E8A-4147-A177-3AD203B41FA5}">
                      <a16:colId xmlns:a16="http://schemas.microsoft.com/office/drawing/2014/main" val="2996588735"/>
                    </a:ext>
                  </a:extLst>
                </a:gridCol>
                <a:gridCol w="2163535">
                  <a:extLst>
                    <a:ext uri="{9D8B030D-6E8A-4147-A177-3AD203B41FA5}">
                      <a16:colId xmlns:a16="http://schemas.microsoft.com/office/drawing/2014/main" val="2865027166"/>
                    </a:ext>
                  </a:extLst>
                </a:gridCol>
              </a:tblGrid>
              <a:tr h="370840">
                <a:tc>
                  <a:txBody>
                    <a:bodyPr/>
                    <a:lstStyle/>
                    <a:p>
                      <a:pPr algn="l"/>
                      <a:r>
                        <a:rPr lang="en-US" sz="1800" b="1" dirty="0">
                          <a:effectLst/>
                          <a:latin typeface="Arial" panose="020B0604020202020204" pitchFamily="34" charset="0"/>
                          <a:cs typeface="Arial" panose="020B0604020202020204" pitchFamily="34" charset="0"/>
                        </a:rPr>
                        <a:t>student</a:t>
                      </a:r>
                    </a:p>
                  </a:txBody>
                  <a:tcPr marL="76200" marR="76200" marT="76200" marB="76200" anchor="ctr"/>
                </a:tc>
                <a:tc>
                  <a:txBody>
                    <a:bodyPr/>
                    <a:lstStyle/>
                    <a:p>
                      <a:pPr algn="l"/>
                      <a:r>
                        <a:rPr lang="en-US" sz="1800" b="1" dirty="0">
                          <a:effectLst/>
                          <a:latin typeface="Arial" panose="020B0604020202020204" pitchFamily="34" charset="0"/>
                          <a:cs typeface="Arial" panose="020B0604020202020204" pitchFamily="34" charset="0"/>
                        </a:rPr>
                        <a:t>Please select your program.</a:t>
                      </a:r>
                    </a:p>
                  </a:txBody>
                  <a:tcPr marL="76200" marR="76200" marT="76200" marB="76200" anchor="ctr"/>
                </a:tc>
                <a:tc>
                  <a:txBody>
                    <a:bodyPr/>
                    <a:lstStyle/>
                    <a:p>
                      <a:pPr algn="l"/>
                      <a:r>
                        <a:rPr lang="en-US" sz="1800" b="1">
                          <a:effectLst/>
                          <a:latin typeface="Arial" panose="020B0604020202020204" pitchFamily="34" charset="0"/>
                          <a:cs typeface="Arial" panose="020B0604020202020204" pitchFamily="34" charset="0"/>
                        </a:rPr>
                        <a:t>Please select your preferred specialty for residency.</a:t>
                      </a:r>
                      <a:endParaRPr lang="en-US" sz="1800" b="1"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l"/>
                      <a:r>
                        <a:rPr lang="en-US" sz="1800" b="1">
                          <a:effectLst/>
                          <a:latin typeface="Arial" panose="020B0604020202020204" pitchFamily="34" charset="0"/>
                          <a:cs typeface="Arial" panose="020B0604020202020204" pitchFamily="34" charset="0"/>
                        </a:rPr>
                        <a:t>Beans assigned to LAB – TBC2 – TBC3 – TBC1?</a:t>
                      </a:r>
                      <a:endParaRPr lang="en-US" sz="1800" b="1" dirty="0">
                        <a:effectLst/>
                        <a:latin typeface="Arial" panose="020B0604020202020204" pitchFamily="34" charset="0"/>
                        <a:cs typeface="Arial" panose="020B0604020202020204" pitchFamily="34" charset="0"/>
                      </a:endParaRPr>
                    </a:p>
                  </a:txBody>
                  <a:tcPr marL="76200" marR="76200" marT="76200" marB="76200" anchor="ctr"/>
                </a:tc>
                <a:tc>
                  <a:txBody>
                    <a:bodyPr/>
                    <a:lstStyle/>
                    <a:p>
                      <a:pPr algn="l"/>
                      <a:r>
                        <a:rPr lang="en-US" sz="1800" b="1" dirty="0">
                          <a:effectLst/>
                          <a:latin typeface="Arial" panose="020B0604020202020204" pitchFamily="34" charset="0"/>
                          <a:cs typeface="Arial" panose="020B0604020202020204" pitchFamily="34" charset="0"/>
                        </a:rPr>
                        <a:t>Beans assigned to  TBC2 – LAB – TBC1 – TBC3?</a:t>
                      </a:r>
                    </a:p>
                  </a:txBody>
                  <a:tcPr marL="76200" marR="76200" marT="76200" marB="76200" anchor="ctr"/>
                </a:tc>
                <a:tc>
                  <a:txBody>
                    <a:bodyPr/>
                    <a:lstStyle/>
                    <a:p>
                      <a:pPr algn="l"/>
                      <a:r>
                        <a:rPr lang="en-US" sz="1800" b="1" dirty="0">
                          <a:effectLst/>
                          <a:latin typeface="Arial" panose="020B0604020202020204" pitchFamily="34" charset="0"/>
                          <a:cs typeface="Arial" panose="020B0604020202020204" pitchFamily="34" charset="0"/>
                        </a:rPr>
                        <a:t>Beans assigned to TBC3 – TBC1 – LAB – TBC2?</a:t>
                      </a:r>
                    </a:p>
                  </a:txBody>
                  <a:tcPr marL="76200" marR="76200" marT="76200" marB="76200" anchor="ctr"/>
                </a:tc>
                <a:tc>
                  <a:txBody>
                    <a:bodyPr/>
                    <a:lstStyle/>
                    <a:p>
                      <a:pPr algn="l"/>
                      <a:r>
                        <a:rPr lang="en-US" sz="1800" b="1" dirty="0">
                          <a:effectLst/>
                          <a:latin typeface="Arial" panose="020B0604020202020204" pitchFamily="34" charset="0"/>
                          <a:cs typeface="Arial" panose="020B0604020202020204" pitchFamily="34" charset="0"/>
                        </a:rPr>
                        <a:t>Beans assigned to  TBC1 – TBC3 – TBC2 – LAB?</a:t>
                      </a:r>
                    </a:p>
                  </a:txBody>
                  <a:tcPr marL="76200" marR="76200" marT="76200" marB="76200" anchor="ctr"/>
                </a:tc>
                <a:extLst>
                  <a:ext uri="{0D108BD9-81ED-4DB2-BD59-A6C34878D82A}">
                    <a16:rowId xmlns:a16="http://schemas.microsoft.com/office/drawing/2014/main" val="3034571878"/>
                  </a:ext>
                </a:extLst>
              </a:tr>
              <a:tr h="370840">
                <a:tc>
                  <a:txBody>
                    <a:bodyPr/>
                    <a:lstStyle/>
                    <a:p>
                      <a:r>
                        <a:rPr lang="en-US" sz="1800" b="1" dirty="0">
                          <a:effectLst/>
                          <a:latin typeface="Arial" panose="020B0604020202020204" pitchFamily="34" charset="0"/>
                          <a:cs typeface="Arial" panose="020B0604020202020204" pitchFamily="34" charset="0"/>
                        </a:rPr>
                        <a:t>1</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College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INTM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12</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12</a:t>
                      </a:r>
                      <a:endParaRPr lang="en-US" sz="1800" b="1" dirty="0">
                        <a:effectLst/>
                        <a:latin typeface="Arial" panose="020B060402020202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896299704"/>
                  </a:ext>
                </a:extLst>
              </a:tr>
              <a:tr h="370840">
                <a:tc>
                  <a:txBody>
                    <a:bodyPr/>
                    <a:lstStyle/>
                    <a:p>
                      <a:r>
                        <a:rPr lang="en-US" sz="1800" b="1">
                          <a:effectLst/>
                          <a:latin typeface="Arial" panose="020B0604020202020204" pitchFamily="34" charset="0"/>
                          <a:cs typeface="Arial" panose="020B0604020202020204" pitchFamily="34" charset="0"/>
                        </a:rPr>
                        <a:t>2</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College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Plastic Surgery</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24</a:t>
                      </a:r>
                    </a:p>
                  </a:txBody>
                  <a:tcPr marL="76200" marR="76200" marT="76200" marB="76200" anchor="ctr"/>
                </a:tc>
                <a:extLst>
                  <a:ext uri="{0D108BD9-81ED-4DB2-BD59-A6C34878D82A}">
                    <a16:rowId xmlns:a16="http://schemas.microsoft.com/office/drawing/2014/main" val="938486946"/>
                  </a:ext>
                </a:extLst>
              </a:tr>
              <a:tr h="370840">
                <a:tc>
                  <a:txBody>
                    <a:bodyPr/>
                    <a:lstStyle/>
                    <a:p>
                      <a:r>
                        <a:rPr lang="en-US" sz="1800" b="1">
                          <a:effectLst/>
                          <a:latin typeface="Arial" panose="020B0604020202020204" pitchFamily="34" charset="0"/>
                          <a:cs typeface="Arial" panose="020B0604020202020204" pitchFamily="34" charset="0"/>
                        </a:rPr>
                        <a:t>3</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University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Neurology (incl Child Neuro)</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dirty="0">
                          <a:effectLst/>
                          <a:latin typeface="Arial" panose="020B0604020202020204" pitchFamily="34" charset="0"/>
                          <a:cs typeface="Arial" panose="020B0604020202020204" pitchFamily="34" charset="0"/>
                        </a:rPr>
                        <a:t>24</a:t>
                      </a:r>
                    </a:p>
                  </a:txBody>
                  <a:tcPr marL="76200" marR="76200" marT="76200" marB="76200" anchor="ctr"/>
                </a:tc>
                <a:extLst>
                  <a:ext uri="{0D108BD9-81ED-4DB2-BD59-A6C34878D82A}">
                    <a16:rowId xmlns:a16="http://schemas.microsoft.com/office/drawing/2014/main" val="3448805817"/>
                  </a:ext>
                </a:extLst>
              </a:tr>
              <a:tr h="370840">
                <a:tc>
                  <a:txBody>
                    <a:bodyPr/>
                    <a:lstStyle/>
                    <a:p>
                      <a:r>
                        <a:rPr lang="en-US" sz="1800" b="1">
                          <a:effectLst/>
                          <a:latin typeface="Arial" panose="020B0604020202020204" pitchFamily="34" charset="0"/>
                          <a:cs typeface="Arial" panose="020B0604020202020204" pitchFamily="34" charset="0"/>
                        </a:rPr>
                        <a:t>4</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University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Ophthalmology</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24</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extLst>
                  <a:ext uri="{0D108BD9-81ED-4DB2-BD59-A6C34878D82A}">
                    <a16:rowId xmlns:a16="http://schemas.microsoft.com/office/drawing/2014/main" val="3452835689"/>
                  </a:ext>
                </a:extLst>
              </a:tr>
              <a:tr h="370840">
                <a:tc>
                  <a:txBody>
                    <a:bodyPr/>
                    <a:lstStyle/>
                    <a:p>
                      <a:r>
                        <a:rPr lang="en-US" sz="1800" b="1">
                          <a:effectLst/>
                          <a:latin typeface="Arial" panose="020B0604020202020204" pitchFamily="34" charset="0"/>
                          <a:cs typeface="Arial" panose="020B0604020202020204" pitchFamily="34" charset="0"/>
                        </a:rPr>
                        <a:t>5</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University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Urology</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24</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extLst>
                  <a:ext uri="{0D108BD9-81ED-4DB2-BD59-A6C34878D82A}">
                    <a16:rowId xmlns:a16="http://schemas.microsoft.com/office/drawing/2014/main" val="3406100090"/>
                  </a:ext>
                </a:extLst>
              </a:tr>
              <a:tr h="370840">
                <a:tc>
                  <a:txBody>
                    <a:bodyPr/>
                    <a:lstStyle/>
                    <a:p>
                      <a:r>
                        <a:rPr lang="en-US" sz="1800" b="1" dirty="0">
                          <a:effectLst/>
                          <a:latin typeface="Arial" panose="020B0604020202020204" pitchFamily="34" charset="0"/>
                          <a:cs typeface="Arial" panose="020B0604020202020204" pitchFamily="34" charset="0"/>
                        </a:rPr>
                        <a:t>6</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University Program</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Anesthesiology</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0</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3</a:t>
                      </a:r>
                    </a:p>
                  </a:txBody>
                  <a:tcPr marL="76200" marR="76200" marT="76200" marB="76200" anchor="ctr"/>
                </a:tc>
                <a:tc>
                  <a:txBody>
                    <a:bodyPr/>
                    <a:lstStyle/>
                    <a:p>
                      <a:r>
                        <a:rPr lang="en-US" sz="1800" b="1">
                          <a:effectLst/>
                          <a:latin typeface="Arial" panose="020B0604020202020204" pitchFamily="34" charset="0"/>
                          <a:cs typeface="Arial" panose="020B0604020202020204" pitchFamily="34" charset="0"/>
                        </a:rPr>
                        <a:t>6</a:t>
                      </a:r>
                    </a:p>
                  </a:txBody>
                  <a:tcPr marL="76200" marR="76200" marT="76200" marB="76200" anchor="ctr"/>
                </a:tc>
                <a:tc>
                  <a:txBody>
                    <a:bodyPr/>
                    <a:lstStyle/>
                    <a:p>
                      <a:r>
                        <a:rPr lang="en-US" sz="1800" b="1" dirty="0">
                          <a:effectLst/>
                          <a:latin typeface="Arial" panose="020B0604020202020204" pitchFamily="34" charset="0"/>
                          <a:cs typeface="Arial" panose="020B0604020202020204" pitchFamily="34" charset="0"/>
                        </a:rPr>
                        <a:t>15</a:t>
                      </a:r>
                    </a:p>
                  </a:txBody>
                  <a:tcPr marL="76200" marR="76200" marT="76200" marB="76200" anchor="ctr"/>
                </a:tc>
                <a:extLst>
                  <a:ext uri="{0D108BD9-81ED-4DB2-BD59-A6C34878D82A}">
                    <a16:rowId xmlns:a16="http://schemas.microsoft.com/office/drawing/2014/main" val="1607475111"/>
                  </a:ext>
                </a:extLst>
              </a:tr>
            </a:tbl>
          </a:graphicData>
        </a:graphic>
      </p:graphicFrame>
      <p:sp>
        <p:nvSpPr>
          <p:cNvPr id="72" name="TextBox 71">
            <a:extLst>
              <a:ext uri="{FF2B5EF4-FFF2-40B4-BE49-F238E27FC236}">
                <a16:creationId xmlns:a16="http://schemas.microsoft.com/office/drawing/2014/main" id="{5FAB0875-737C-E9C4-27E3-01E56C60F9AA}"/>
              </a:ext>
            </a:extLst>
          </p:cNvPr>
          <p:cNvSpPr txBox="1"/>
          <p:nvPr/>
        </p:nvSpPr>
        <p:spPr>
          <a:xfrm>
            <a:off x="8867773" y="16089815"/>
            <a:ext cx="1507966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assigned bean preferences for the first 6 students is reproduced below. Additional data, such as medical school track (College Program vs University Program) and current specialty of interest for residency, was collected to improve future clerkship options but was not used to determine assignment. </a:t>
            </a:r>
          </a:p>
        </p:txBody>
      </p:sp>
      <p:sp>
        <p:nvSpPr>
          <p:cNvPr id="75" name="TextBox 74">
            <a:extLst>
              <a:ext uri="{FF2B5EF4-FFF2-40B4-BE49-F238E27FC236}">
                <a16:creationId xmlns:a16="http://schemas.microsoft.com/office/drawing/2014/main" id="{A2B06B01-11F4-970B-BA84-D4B74DA1FE34}"/>
              </a:ext>
            </a:extLst>
          </p:cNvPr>
          <p:cNvSpPr txBox="1"/>
          <p:nvPr/>
        </p:nvSpPr>
        <p:spPr>
          <a:xfrm>
            <a:off x="25114591" y="4023758"/>
            <a:ext cx="7101793" cy="12280285"/>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Limitations</a:t>
            </a:r>
          </a:p>
          <a:p>
            <a:r>
              <a:rPr lang="en-US" sz="1800" dirty="0">
                <a:latin typeface="Arial" panose="020B0604020202020204" pitchFamily="34" charset="0"/>
                <a:cs typeface="Arial" panose="020B0604020202020204" pitchFamily="34" charset="0"/>
              </a:rPr>
              <a:t>Real world behavior in rotation order selection is poorly modeled by a uniform distribution. Sampling of students preferences reveals high preferences for certain rotation orders. In practice, we found that rotation order 4 &gt; rotation order 3 &gt; rotation order 2 &gt; rotation order 1. This selection lead to an increased number of students receiving a deeply unfavorable rotation order based on their choice of bean assignment.</a:t>
            </a:r>
            <a:endParaRPr lang="en-US"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Optimal Student Strategy</a:t>
            </a:r>
          </a:p>
          <a:p>
            <a:r>
              <a:rPr lang="en-US" sz="1800" dirty="0">
                <a:latin typeface="Arial" panose="020B0604020202020204" pitchFamily="34" charset="0"/>
                <a:cs typeface="Arial" panose="020B0604020202020204" pitchFamily="34" charset="0"/>
              </a:rPr>
              <a:t>Due to a student-determined cost penalty and the unequal popularity of certain rotations, students could employ game theory to optimize their odds of </a:t>
            </a:r>
            <a:r>
              <a:rPr lang="en-US" sz="1800" dirty="0" err="1">
                <a:latin typeface="Arial" panose="020B0604020202020204" pitchFamily="34" charset="0"/>
                <a:cs typeface="Arial" panose="020B0604020202020204" pitchFamily="34" charset="0"/>
              </a:rPr>
              <a:t>recieving</a:t>
            </a:r>
            <a:r>
              <a:rPr lang="en-US" sz="1800" dirty="0">
                <a:latin typeface="Arial" panose="020B0604020202020204" pitchFamily="34" charset="0"/>
                <a:cs typeface="Arial" panose="020B0604020202020204" pitchFamily="34" charset="0"/>
              </a:rPr>
              <a:t> a certain rotation. For simplicity, consider a scenario with 75 students, where every student wanted rotation order 1 and no students wanted rotation order 4. In this case, only a maximum of 19 students could </a:t>
            </a:r>
            <a:r>
              <a:rPr lang="en-US" sz="1800" dirty="0" err="1">
                <a:latin typeface="Arial" panose="020B0604020202020204" pitchFamily="34" charset="0"/>
                <a:cs typeface="Arial" panose="020B0604020202020204" pitchFamily="34" charset="0"/>
              </a:rPr>
              <a:t>recieve</a:t>
            </a:r>
            <a:r>
              <a:rPr lang="en-US" sz="1800" dirty="0">
                <a:latin typeface="Arial" panose="020B0604020202020204" pitchFamily="34" charset="0"/>
                <a:cs typeface="Arial" panose="020B0604020202020204" pitchFamily="34" charset="0"/>
              </a:rPr>
              <a:t> the top choice rotation. Thus, students had the option of assigning all their beans to rotation order 1 to maximize their chance of getting this rotation. However, if more than 19 students employed this strategy, several would be randomly assigned to a different rotation. Due to the relative unpopularity of rotation order 4, it is likely that most of these students would be assigned to this rotation. Hence, it may benefit students to "take the L" and assign all their beans to their second choice rotation. Our algorithm allows for easy modification and eliminated of this aspect by having students rank their preferences followed by deterministic assigning a cost penalty to an unfavorable rotation order without the students consultation.</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Unequal Rotation Sizes</a:t>
            </a:r>
          </a:p>
          <a:p>
            <a:r>
              <a:rPr lang="en-US" sz="1800" dirty="0">
                <a:latin typeface="Arial" panose="020B0604020202020204" pitchFamily="34" charset="0"/>
                <a:cs typeface="Arial" panose="020B0604020202020204" pitchFamily="34" charset="0"/>
              </a:rPr>
              <a:t>While our usage mandated an equal number of students in each rotation, updating the algorithm for unequal distributions is as simple as modifying the tiling function to include more repetitions of options that can accommodate a higher number of students.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Future Directions</a:t>
            </a:r>
          </a:p>
          <a:p>
            <a:r>
              <a:rPr lang="en-US" sz="1800" dirty="0">
                <a:latin typeface="Arial" panose="020B0604020202020204" pitchFamily="34" charset="0"/>
                <a:cs typeface="Arial" panose="020B0604020202020204" pitchFamily="34" charset="0"/>
              </a:rPr>
              <a:t>Applying a weight to the cost matrix can skew the results to avoid assigning students to their last-choice preference. For example, adding an exponential penalty would more significantly penalize rotation orders with fewer beans, skewing the optimal result away from those set of solutions. Our algorithm allows for easy modification of a cost matrix. Hyperparameter optimization should be used to determine the best cost penalty function for a given application. Similarly, distance penalties can be applied. </a:t>
            </a:r>
          </a:p>
        </p:txBody>
      </p:sp>
    </p:spTree>
    <p:extLst>
      <p:ext uri="{BB962C8B-B14F-4D97-AF65-F5344CB8AC3E}">
        <p14:creationId xmlns:p14="http://schemas.microsoft.com/office/powerpoint/2010/main" val="41487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TotalTime>
  <Words>1673</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Reagan, Mary</dc:creator>
  <cp:lastModifiedBy>Microsoft Office User</cp:lastModifiedBy>
  <cp:revision>11</cp:revision>
  <cp:lastPrinted>2023-07-12T14:48:22Z</cp:lastPrinted>
  <dcterms:created xsi:type="dcterms:W3CDTF">2023-04-03T20:51:37Z</dcterms:created>
  <dcterms:modified xsi:type="dcterms:W3CDTF">2023-07-12T17:06:24Z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f477d713-7994-4a8f-acd9-7d4f4eee3130</vt:lpwstr>
  </property>
  <property fmtid="{D5CDD505-2E9C-101B-9397-08002B2CF9AE}" pid="3" name="Jive_LatestUserAccountName">
    <vt:lpwstr>deactivated-k38499</vt:lpwstr>
  </property>
  <property fmtid="{D5CDD505-2E9C-101B-9397-08002B2CF9AE}" pid="4" name="Offisync_ProviderInitializationData">
    <vt:lpwstr>https://ccf.jiveon.com</vt:lpwstr>
  </property>
  <property fmtid="{D5CDD505-2E9C-101B-9397-08002B2CF9AE}" pid="5" name="Offisync_ServerID">
    <vt:lpwstr>94ff3ca2-daf8-4129-9cc9-1304a8c91b48</vt:lpwstr>
  </property>
  <property fmtid="{D5CDD505-2E9C-101B-9397-08002B2CF9AE}" pid="6" name="Offisync_UpdateToken">
    <vt:lpwstr>1</vt:lpwstr>
  </property>
  <property fmtid="{D5CDD505-2E9C-101B-9397-08002B2CF9AE}" pid="7" name="Offisync_UniqueId">
    <vt:lpwstr>71239</vt:lpwstr>
  </property>
</Properties>
</file>