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339b0f1c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39b0f1c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339b0f1c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39b0f1c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339b0f1c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339b0f1c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339b0f1c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339b0f1c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339b0f1c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339b0f1c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339b0f1c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339b0f1c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339b0f1c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339b0f1c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339b0f1c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339b0f1c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339b0f1c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339b0f1c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39b0f1c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39b0f1c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339b0f1c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339b0f1c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ss.berkeley.edu/Internal/AcaDev.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l.messenger.com/l.php?u=https%3A%2F%2Fforms.gle%2Fy3TRphsAFiQLsCVp8&amp;h=AT15cHEolayzMYGqtWCJPeQlFPUIt9O4lNBBaSm9Dje7BibhB_vaLhh6sl0PWhcnnhH5pW3cGM2y8N-zim-s7mXGhpVuilMh3Tmhqk7UdzyXSptoFmjNH4PIHIykIYPAVrqSgmjhMM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Drawing and Interpreting Conclusions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DSS: GM Lecture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Interpreting Results From Continuous Outcomes</a:t>
            </a:r>
            <a:endParaRPr/>
          </a:p>
        </p:txBody>
      </p:sp>
      <p:pic>
        <p:nvPicPr>
          <p:cNvPr id="130" name="Google Shape;130;p22"/>
          <p:cNvPicPr preferRelativeResize="0"/>
          <p:nvPr/>
        </p:nvPicPr>
        <p:blipFill>
          <a:blip r:embed="rId3">
            <a:alphaModFix/>
          </a:blip>
          <a:stretch>
            <a:fillRect/>
          </a:stretch>
        </p:blipFill>
        <p:spPr>
          <a:xfrm>
            <a:off x="4572000" y="1017725"/>
            <a:ext cx="4046984" cy="3820975"/>
          </a:xfrm>
          <a:prstGeom prst="rect">
            <a:avLst/>
          </a:prstGeom>
          <a:noFill/>
          <a:ln>
            <a:noFill/>
          </a:ln>
        </p:spPr>
      </p:pic>
      <p:pic>
        <p:nvPicPr>
          <p:cNvPr id="131" name="Google Shape;131;p22"/>
          <p:cNvPicPr preferRelativeResize="0"/>
          <p:nvPr/>
        </p:nvPicPr>
        <p:blipFill>
          <a:blip r:embed="rId4">
            <a:alphaModFix/>
          </a:blip>
          <a:stretch>
            <a:fillRect/>
          </a:stretch>
        </p:blipFill>
        <p:spPr>
          <a:xfrm>
            <a:off x="1498150" y="1017725"/>
            <a:ext cx="3073859" cy="38209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of Semester Topics</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Cleaning </a:t>
            </a:r>
            <a:r>
              <a:rPr lang="en"/>
              <a:t>- pandas, numpy</a:t>
            </a:r>
            <a:endParaRPr/>
          </a:p>
          <a:p>
            <a:pPr indent="0" lvl="0" marL="0" rtl="0" algn="l">
              <a:spcBef>
                <a:spcPts val="1600"/>
              </a:spcBef>
              <a:spcAft>
                <a:spcPts val="0"/>
              </a:spcAft>
              <a:buNone/>
            </a:pPr>
            <a:r>
              <a:rPr b="1" lang="en"/>
              <a:t>Hypothesis Testing</a:t>
            </a:r>
            <a:r>
              <a:rPr lang="en"/>
              <a:t> - A/B Testing</a:t>
            </a:r>
            <a:endParaRPr/>
          </a:p>
          <a:p>
            <a:pPr indent="0" lvl="0" marL="0" rtl="0" algn="l">
              <a:spcBef>
                <a:spcPts val="1600"/>
              </a:spcBef>
              <a:spcAft>
                <a:spcPts val="0"/>
              </a:spcAft>
              <a:buNone/>
            </a:pPr>
            <a:r>
              <a:rPr b="1" lang="en"/>
              <a:t>Visualizations</a:t>
            </a:r>
            <a:r>
              <a:rPr lang="en"/>
              <a:t> - matplotlib, seaborn, tableau</a:t>
            </a:r>
            <a:endParaRPr/>
          </a:p>
          <a:p>
            <a:pPr indent="0" lvl="0" marL="0" rtl="0" algn="l">
              <a:spcBef>
                <a:spcPts val="1600"/>
              </a:spcBef>
              <a:spcAft>
                <a:spcPts val="0"/>
              </a:spcAft>
              <a:buNone/>
            </a:pPr>
            <a:r>
              <a:rPr b="1" lang="en"/>
              <a:t>Machine Learning</a:t>
            </a:r>
            <a:r>
              <a:rPr lang="en"/>
              <a:t> - sklearn, linear/logistic regression, decision trees</a:t>
            </a:r>
            <a:endParaRPr/>
          </a:p>
          <a:p>
            <a:pPr indent="0" lvl="0" marL="0" rtl="0" algn="l">
              <a:spcBef>
                <a:spcPts val="1600"/>
              </a:spcBef>
              <a:spcAft>
                <a:spcPts val="0"/>
              </a:spcAft>
              <a:buNone/>
            </a:pPr>
            <a:r>
              <a:rPr b="1" lang="en"/>
              <a:t>Evaluating a model </a:t>
            </a:r>
            <a:r>
              <a:rPr lang="en"/>
              <a:t>- accuracy vs. precision, r-squared, cross validation</a:t>
            </a:r>
            <a:endParaRPr/>
          </a:p>
          <a:p>
            <a:pPr indent="0" lvl="0" marL="0" rtl="0" algn="l">
              <a:spcBef>
                <a:spcPts val="1600"/>
              </a:spcBef>
              <a:spcAft>
                <a:spcPts val="1600"/>
              </a:spcAft>
              <a:buNone/>
            </a:pPr>
            <a:r>
              <a:rPr lang="en"/>
              <a:t>Resources: </a:t>
            </a:r>
            <a:r>
              <a:rPr lang="en" sz="1100" u="sng">
                <a:solidFill>
                  <a:schemeClr val="hlink"/>
                </a:solidFill>
                <a:hlinkClick r:id="rId3"/>
              </a:rPr>
              <a:t>https://dss.berkeley.edu/Internal/AcaDev.html</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43" name="Google Shape;143;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Feedback:</a:t>
            </a:r>
            <a:r>
              <a:rPr lang="en"/>
              <a:t> </a:t>
            </a:r>
            <a:r>
              <a:rPr lang="en">
                <a:uFill>
                  <a:noFill/>
                </a:uFill>
                <a:hlinkClick r:id="rId3"/>
              </a:rPr>
              <a:t>forms.gle/y3TRphsAFiQLsCVp8</a:t>
            </a:r>
            <a:endParaRPr/>
          </a:p>
          <a:p>
            <a:pPr indent="0" lvl="0" marL="0" rtl="0" algn="l">
              <a:spcBef>
                <a:spcPts val="1600"/>
              </a:spcBef>
              <a:spcAft>
                <a:spcPts val="0"/>
              </a:spcAft>
              <a:buNone/>
            </a:pPr>
            <a:r>
              <a:rPr lang="en"/>
              <a:t>Slides: </a:t>
            </a:r>
            <a:endParaRPr/>
          </a:p>
          <a:p>
            <a:pPr indent="0" lvl="0" marL="0" rtl="0" algn="l">
              <a:spcBef>
                <a:spcPts val="1600"/>
              </a:spcBef>
              <a:spcAft>
                <a:spcPts val="1600"/>
              </a:spcAft>
              <a:buNone/>
            </a:pPr>
            <a:r>
              <a:rPr lang="en"/>
              <a:t>tinyurl.com/GMlec10</a:t>
            </a:r>
            <a:endParaRPr/>
          </a:p>
        </p:txBody>
      </p:sp>
      <p:sp>
        <p:nvSpPr>
          <p:cNvPr id="144" name="Google Shape;144;p2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please fill out the feedback form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Roshan Lodha</a:t>
            </a:r>
            <a:endParaRPr/>
          </a:p>
        </p:txBody>
      </p:sp>
      <p:sp>
        <p:nvSpPr>
          <p:cNvPr id="61" name="Google Shape;61;p14"/>
          <p:cNvSpPr txBox="1"/>
          <p:nvPr>
            <p:ph idx="1" type="body"/>
          </p:nvPr>
        </p:nvSpPr>
        <p:spPr>
          <a:xfrm>
            <a:off x="311700" y="1651075"/>
            <a:ext cx="3999900" cy="291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2" name="Google Shape;62;p14"/>
          <p:cNvSpPr txBox="1"/>
          <p:nvPr>
            <p:ph idx="2" type="body"/>
          </p:nvPr>
        </p:nvSpPr>
        <p:spPr>
          <a:xfrm>
            <a:off x="4832400" y="1651075"/>
            <a:ext cx="3999900" cy="291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Picture</a:t>
            </a:r>
            <a:endParaRPr/>
          </a:p>
        </p:txBody>
      </p:sp>
      <p:sp>
        <p:nvSpPr>
          <p:cNvPr id="63" name="Google Shape;63;p14"/>
          <p:cNvSpPr txBox="1"/>
          <p:nvPr>
            <p:ph idx="1" type="body"/>
          </p:nvPr>
        </p:nvSpPr>
        <p:spPr>
          <a:xfrm>
            <a:off x="311700" y="1152475"/>
            <a:ext cx="3999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Biochemistry &amp; Molecular Biology, Computer Science</a:t>
            </a:r>
            <a:endParaRPr sz="1200"/>
          </a:p>
        </p:txBody>
      </p:sp>
      <p:sp>
        <p:nvSpPr>
          <p:cNvPr id="64" name="Google Shape;64;p14"/>
          <p:cNvSpPr txBox="1"/>
          <p:nvPr>
            <p:ph idx="1" type="body"/>
          </p:nvPr>
        </p:nvSpPr>
        <p:spPr>
          <a:xfrm>
            <a:off x="4832400" y="1152475"/>
            <a:ext cx="3999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Data Science, Human and Population Health</a:t>
            </a:r>
            <a:endParaRPr sz="1200"/>
          </a:p>
        </p:txBody>
      </p:sp>
      <p:sp>
        <p:nvSpPr>
          <p:cNvPr id="65" name="Google Shape;65;p14"/>
          <p:cNvSpPr txBox="1"/>
          <p:nvPr>
            <p:ph type="title"/>
          </p:nvPr>
        </p:nvSpPr>
        <p:spPr>
          <a:xfrm>
            <a:off x="48324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Alleanna Clark</a:t>
            </a:r>
            <a:endParaRPr/>
          </a:p>
        </p:txBody>
      </p:sp>
      <p:pic>
        <p:nvPicPr>
          <p:cNvPr id="66" name="Google Shape;66;p14"/>
          <p:cNvPicPr preferRelativeResize="0"/>
          <p:nvPr/>
        </p:nvPicPr>
        <p:blipFill rotWithShape="1">
          <a:blip r:embed="rId3">
            <a:alphaModFix/>
          </a:blip>
          <a:srcRect b="28022" l="0" r="0" t="17266"/>
          <a:stretch/>
        </p:blipFill>
        <p:spPr>
          <a:xfrm>
            <a:off x="311700" y="1651075"/>
            <a:ext cx="3999900" cy="2917801"/>
          </a:xfrm>
          <a:prstGeom prst="rect">
            <a:avLst/>
          </a:prstGeom>
          <a:noFill/>
          <a:ln>
            <a:noFill/>
          </a:ln>
        </p:spPr>
      </p:pic>
      <p:pic>
        <p:nvPicPr>
          <p:cNvPr id="67" name="Google Shape;67;p14"/>
          <p:cNvPicPr preferRelativeResize="0"/>
          <p:nvPr/>
        </p:nvPicPr>
        <p:blipFill>
          <a:blip r:embed="rId4">
            <a:alphaModFix/>
          </a:blip>
          <a:stretch>
            <a:fillRect/>
          </a:stretch>
        </p:blipFill>
        <p:spPr>
          <a:xfrm>
            <a:off x="4860863" y="1651075"/>
            <a:ext cx="3942973" cy="2917800"/>
          </a:xfrm>
          <a:prstGeom prst="rect">
            <a:avLst/>
          </a:prstGeom>
          <a:noFill/>
          <a:ln>
            <a:noFill/>
          </a:ln>
        </p:spPr>
      </p:pic>
      <p:pic>
        <p:nvPicPr>
          <p:cNvPr id="68" name="Google Shape;68;p14"/>
          <p:cNvPicPr preferRelativeResize="0"/>
          <p:nvPr/>
        </p:nvPicPr>
        <p:blipFill rotWithShape="1">
          <a:blip r:embed="rId5">
            <a:alphaModFix/>
          </a:blip>
          <a:srcRect b="8724" l="0" r="0" t="17146"/>
          <a:stretch/>
        </p:blipFill>
        <p:spPr>
          <a:xfrm>
            <a:off x="311700" y="1603900"/>
            <a:ext cx="3999900" cy="2964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74" name="Google Shape;74;p15"/>
          <p:cNvSpPr txBox="1"/>
          <p:nvPr>
            <p:ph idx="1" type="body"/>
          </p:nvPr>
        </p:nvSpPr>
        <p:spPr>
          <a:xfrm>
            <a:off x="311700" y="1152475"/>
            <a:ext cx="8520600" cy="310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Data Science Cycle</a:t>
            </a:r>
            <a:endParaRPr/>
          </a:p>
          <a:p>
            <a:pPr indent="-342900" lvl="0" marL="457200" rtl="0" algn="l">
              <a:spcBef>
                <a:spcPts val="0"/>
              </a:spcBef>
              <a:spcAft>
                <a:spcPts val="0"/>
              </a:spcAft>
              <a:buSzPts val="1800"/>
              <a:buAutoNum type="arabicPeriod"/>
            </a:pPr>
            <a:r>
              <a:rPr lang="en"/>
              <a:t>Problems With Generalizing Results</a:t>
            </a:r>
            <a:endParaRPr/>
          </a:p>
          <a:p>
            <a:pPr indent="-342900" lvl="0" marL="457200" rtl="0" algn="l">
              <a:spcBef>
                <a:spcPts val="0"/>
              </a:spcBef>
              <a:spcAft>
                <a:spcPts val="0"/>
              </a:spcAft>
              <a:buSzPts val="1800"/>
              <a:buAutoNum type="arabicPeriod"/>
            </a:pPr>
            <a:r>
              <a:rPr lang="en"/>
              <a:t>Drawing Conclusions From Statistical Tests</a:t>
            </a:r>
            <a:endParaRPr/>
          </a:p>
          <a:p>
            <a:pPr indent="-317500" lvl="1" marL="914400" rtl="0" algn="l">
              <a:spcBef>
                <a:spcPts val="0"/>
              </a:spcBef>
              <a:spcAft>
                <a:spcPts val="0"/>
              </a:spcAft>
              <a:buSzPts val="1400"/>
              <a:buAutoNum type="alphaLcPeriod"/>
            </a:pPr>
            <a:r>
              <a:rPr lang="en"/>
              <a:t>P-values and Statistical Significance*</a:t>
            </a:r>
            <a:endParaRPr/>
          </a:p>
          <a:p>
            <a:pPr indent="-317500" lvl="1" marL="914400" rtl="0" algn="l">
              <a:spcBef>
                <a:spcPts val="0"/>
              </a:spcBef>
              <a:spcAft>
                <a:spcPts val="0"/>
              </a:spcAft>
              <a:buSzPts val="1400"/>
              <a:buAutoNum type="alphaLcPeriod"/>
            </a:pPr>
            <a:r>
              <a:rPr lang="en"/>
              <a:t>Confidence Intervals*</a:t>
            </a:r>
            <a:endParaRPr/>
          </a:p>
          <a:p>
            <a:pPr indent="-317500" lvl="1" marL="914400" rtl="0" algn="l">
              <a:spcBef>
                <a:spcPts val="0"/>
              </a:spcBef>
              <a:spcAft>
                <a:spcPts val="0"/>
              </a:spcAft>
              <a:buSzPts val="1400"/>
              <a:buAutoNum type="alphaLcPeriod"/>
            </a:pPr>
            <a:r>
              <a:rPr lang="en"/>
              <a:t>Accuracy, Precision, and Recall*</a:t>
            </a:r>
            <a:endParaRPr/>
          </a:p>
          <a:p>
            <a:pPr indent="-342900" lvl="0" marL="457200" rtl="0" algn="l">
              <a:spcBef>
                <a:spcPts val="0"/>
              </a:spcBef>
              <a:spcAft>
                <a:spcPts val="0"/>
              </a:spcAft>
              <a:buSzPts val="1800"/>
              <a:buAutoNum type="arabicPeriod"/>
            </a:pPr>
            <a:r>
              <a:rPr lang="en"/>
              <a:t>Handling Continuous Outcomes</a:t>
            </a:r>
            <a:endParaRPr/>
          </a:p>
          <a:p>
            <a:pPr indent="-342900" lvl="0" marL="457200" rtl="0" algn="l">
              <a:spcBef>
                <a:spcPts val="0"/>
              </a:spcBef>
              <a:spcAft>
                <a:spcPts val="0"/>
              </a:spcAft>
              <a:buSzPts val="1800"/>
              <a:buAutoNum type="arabicPeriod"/>
            </a:pPr>
            <a:r>
              <a:rPr lang="en"/>
              <a:t>Review of Covered Topics</a:t>
            </a:r>
            <a:endParaRPr/>
          </a:p>
        </p:txBody>
      </p:sp>
      <p:sp>
        <p:nvSpPr>
          <p:cNvPr id="75" name="Google Shape;75;p15"/>
          <p:cNvSpPr txBox="1"/>
          <p:nvPr>
            <p:ph idx="1" type="body"/>
          </p:nvPr>
        </p:nvSpPr>
        <p:spPr>
          <a:xfrm>
            <a:off x="311700" y="4253125"/>
            <a:ext cx="8520600" cy="3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*we will be assuming basic familiarity with these concepts. If you need a refresher, review past lectures or attend the Level 1 lecture.</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Cycle</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Define the Problem</a:t>
            </a:r>
            <a:endParaRPr/>
          </a:p>
          <a:p>
            <a:pPr indent="-342900" lvl="0" marL="457200" rtl="0" algn="l">
              <a:spcBef>
                <a:spcPts val="0"/>
              </a:spcBef>
              <a:spcAft>
                <a:spcPts val="0"/>
              </a:spcAft>
              <a:buSzPts val="1800"/>
              <a:buAutoNum type="arabicPeriod"/>
            </a:pPr>
            <a:r>
              <a:rPr lang="en"/>
              <a:t>Background Research</a:t>
            </a:r>
            <a:endParaRPr/>
          </a:p>
          <a:p>
            <a:pPr indent="-342900" lvl="0" marL="457200" rtl="0" algn="l">
              <a:spcBef>
                <a:spcPts val="0"/>
              </a:spcBef>
              <a:spcAft>
                <a:spcPts val="0"/>
              </a:spcAft>
              <a:buSzPts val="1800"/>
              <a:buAutoNum type="arabicPeriod"/>
            </a:pPr>
            <a:r>
              <a:rPr lang="en"/>
              <a:t>Constructing a Hypothesis </a:t>
            </a:r>
            <a:endParaRPr/>
          </a:p>
          <a:p>
            <a:pPr indent="-342900" lvl="0" marL="457200" rtl="0" algn="l">
              <a:spcBef>
                <a:spcPts val="0"/>
              </a:spcBef>
              <a:spcAft>
                <a:spcPts val="0"/>
              </a:spcAft>
              <a:buSzPts val="1800"/>
              <a:buAutoNum type="arabicPeriod"/>
            </a:pPr>
            <a:r>
              <a:rPr lang="en"/>
              <a:t>Conducting an Experiment</a:t>
            </a:r>
            <a:endParaRPr/>
          </a:p>
          <a:p>
            <a:pPr indent="-342900" lvl="0" marL="457200" rtl="0" algn="l">
              <a:spcBef>
                <a:spcPts val="0"/>
              </a:spcBef>
              <a:spcAft>
                <a:spcPts val="0"/>
              </a:spcAft>
              <a:buClr>
                <a:srgbClr val="FFFFFF"/>
              </a:buClr>
              <a:buSzPts val="1800"/>
              <a:buAutoNum type="arabicPeriod"/>
            </a:pPr>
            <a:r>
              <a:rPr lang="en">
                <a:solidFill>
                  <a:srgbClr val="FFFFFF"/>
                </a:solidFill>
              </a:rPr>
              <a:t>Analyze Data and Draw Conclusions</a:t>
            </a:r>
            <a:endParaRPr>
              <a:solidFill>
                <a:srgbClr val="FFFFFF"/>
              </a:solidFill>
            </a:endParaRPr>
          </a:p>
          <a:p>
            <a:pPr indent="-342900" lvl="0" marL="457200" rtl="0" algn="l">
              <a:spcBef>
                <a:spcPts val="0"/>
              </a:spcBef>
              <a:spcAft>
                <a:spcPts val="0"/>
              </a:spcAft>
              <a:buSzPts val="1800"/>
              <a:buAutoNum type="arabicPeriod"/>
            </a:pPr>
            <a:r>
              <a:rPr lang="en"/>
              <a:t>Communicate Results</a:t>
            </a:r>
            <a:endParaRPr/>
          </a:p>
        </p:txBody>
      </p:sp>
      <p:pic>
        <p:nvPicPr>
          <p:cNvPr id="82" name="Google Shape;82;p16"/>
          <p:cNvPicPr preferRelativeResize="0"/>
          <p:nvPr/>
        </p:nvPicPr>
        <p:blipFill>
          <a:blip r:embed="rId3">
            <a:alphaModFix/>
          </a:blip>
          <a:stretch>
            <a:fillRect/>
          </a:stretch>
        </p:blipFill>
        <p:spPr>
          <a:xfrm>
            <a:off x="4712250" y="1572150"/>
            <a:ext cx="4120052" cy="2996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of Indirectness and Applicability</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More often than not, datasets and human modeling are biased. It is important to ask how our biases affect our results, and subsequently how these biases affect the impact of our research. </a:t>
            </a:r>
            <a:endParaRPr/>
          </a:p>
        </p:txBody>
      </p:sp>
      <p:pic>
        <p:nvPicPr>
          <p:cNvPr id="89" name="Google Shape;89;p17"/>
          <p:cNvPicPr preferRelativeResize="0"/>
          <p:nvPr/>
        </p:nvPicPr>
        <p:blipFill>
          <a:blip r:embed="rId3">
            <a:alphaModFix/>
          </a:blip>
          <a:stretch>
            <a:fillRect/>
          </a:stretch>
        </p:blipFill>
        <p:spPr>
          <a:xfrm>
            <a:off x="2164013" y="2225425"/>
            <a:ext cx="4815974" cy="2708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romanUcPeriod"/>
            </a:pPr>
            <a:r>
              <a:rPr lang="en"/>
              <a:t>Interpreting Results of Statistical Analysis</a:t>
            </a:r>
            <a:endParaRPr/>
          </a:p>
        </p:txBody>
      </p:sp>
      <p:sp>
        <p:nvSpPr>
          <p:cNvPr id="95" name="Google Shape;95;p18"/>
          <p:cNvSpPr txBox="1"/>
          <p:nvPr>
            <p:ph idx="1" type="body"/>
          </p:nvPr>
        </p:nvSpPr>
        <p:spPr>
          <a:xfrm>
            <a:off x="311700" y="1590425"/>
            <a:ext cx="4260300" cy="29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the cutoff threshold changes the false positive and false negative rates.</a:t>
            </a:r>
            <a:endParaRPr/>
          </a:p>
          <a:p>
            <a:pPr indent="0" lvl="0" marL="0" rtl="0" algn="l">
              <a:spcBef>
                <a:spcPts val="1600"/>
              </a:spcBef>
              <a:spcAft>
                <a:spcPts val="0"/>
              </a:spcAft>
              <a:buNone/>
            </a:pPr>
            <a:r>
              <a:rPr lang="en"/>
              <a:t>False Positives &amp; False Negatives: </a:t>
            </a:r>
            <a:endParaRPr/>
          </a:p>
          <a:p>
            <a:pPr indent="0" lvl="0" marL="0" rtl="0" algn="l">
              <a:spcBef>
                <a:spcPts val="1600"/>
              </a:spcBef>
              <a:spcAft>
                <a:spcPts val="1600"/>
              </a:spcAft>
              <a:buNone/>
            </a:pPr>
            <a:r>
              <a:t/>
            </a:r>
            <a:endParaRPr/>
          </a:p>
        </p:txBody>
      </p:sp>
      <p:sp>
        <p:nvSpPr>
          <p:cNvPr id="96" name="Google Shape;96;p18"/>
          <p:cNvSpPr txBox="1"/>
          <p:nvPr>
            <p:ph type="title"/>
          </p:nvPr>
        </p:nvSpPr>
        <p:spPr>
          <a:xfrm>
            <a:off x="311700" y="1017725"/>
            <a:ext cx="85206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a. P-values and Statistical Significance</a:t>
            </a:r>
            <a:endParaRPr/>
          </a:p>
        </p:txBody>
      </p:sp>
      <p:pic>
        <p:nvPicPr>
          <p:cNvPr id="97" name="Google Shape;97;p18"/>
          <p:cNvPicPr preferRelativeResize="0"/>
          <p:nvPr/>
        </p:nvPicPr>
        <p:blipFill>
          <a:blip r:embed="rId3">
            <a:alphaModFix/>
          </a:blip>
          <a:stretch>
            <a:fillRect/>
          </a:stretch>
        </p:blipFill>
        <p:spPr>
          <a:xfrm>
            <a:off x="4571996" y="1665925"/>
            <a:ext cx="4260300" cy="2827399"/>
          </a:xfrm>
          <a:prstGeom prst="rect">
            <a:avLst/>
          </a:prstGeom>
          <a:noFill/>
          <a:ln>
            <a:noFill/>
          </a:ln>
        </p:spPr>
      </p:pic>
      <p:pic>
        <p:nvPicPr>
          <p:cNvPr id="98" name="Google Shape;98;p18"/>
          <p:cNvPicPr preferRelativeResize="0"/>
          <p:nvPr/>
        </p:nvPicPr>
        <p:blipFill>
          <a:blip r:embed="rId4">
            <a:alphaModFix/>
          </a:blip>
          <a:stretch>
            <a:fillRect/>
          </a:stretch>
        </p:blipFill>
        <p:spPr>
          <a:xfrm>
            <a:off x="636675" y="3112125"/>
            <a:ext cx="3610351" cy="145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romanUcPeriod"/>
            </a:pPr>
            <a:r>
              <a:rPr lang="en"/>
              <a:t>Interpreting Results of Statistical Analysis</a:t>
            </a:r>
            <a:endParaRPr/>
          </a:p>
        </p:txBody>
      </p:sp>
      <p:sp>
        <p:nvSpPr>
          <p:cNvPr id="104" name="Google Shape;104;p19"/>
          <p:cNvSpPr txBox="1"/>
          <p:nvPr>
            <p:ph idx="1" type="body"/>
          </p:nvPr>
        </p:nvSpPr>
        <p:spPr>
          <a:xfrm>
            <a:off x="311700" y="1590425"/>
            <a:ext cx="4260300" cy="29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say what happens in expectation if the experiment is repeated many many times.</a:t>
            </a:r>
            <a:endParaRPr/>
          </a:p>
          <a:p>
            <a:pPr indent="0" lvl="0" marL="0" rtl="0" algn="l">
              <a:spcBef>
                <a:spcPts val="1600"/>
              </a:spcBef>
              <a:spcAft>
                <a:spcPts val="1600"/>
              </a:spcAft>
              <a:buNone/>
            </a:pPr>
            <a:r>
              <a:rPr lang="en"/>
              <a:t>They do not say “that I am a certain percent confident the true mean is within this range.”</a:t>
            </a:r>
            <a:endParaRPr/>
          </a:p>
        </p:txBody>
      </p:sp>
      <p:sp>
        <p:nvSpPr>
          <p:cNvPr id="105" name="Google Shape;105;p19"/>
          <p:cNvSpPr txBox="1"/>
          <p:nvPr>
            <p:ph type="title"/>
          </p:nvPr>
        </p:nvSpPr>
        <p:spPr>
          <a:xfrm>
            <a:off x="311700" y="1017725"/>
            <a:ext cx="85206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b</a:t>
            </a:r>
            <a:r>
              <a:rPr lang="en"/>
              <a:t>. </a:t>
            </a:r>
            <a:r>
              <a:rPr lang="en"/>
              <a:t>Confidence Intervals</a:t>
            </a:r>
            <a:endParaRPr/>
          </a:p>
        </p:txBody>
      </p:sp>
      <p:pic>
        <p:nvPicPr>
          <p:cNvPr id="106" name="Google Shape;106;p19"/>
          <p:cNvPicPr preferRelativeResize="0"/>
          <p:nvPr/>
        </p:nvPicPr>
        <p:blipFill>
          <a:blip r:embed="rId3">
            <a:alphaModFix/>
          </a:blip>
          <a:stretch>
            <a:fillRect/>
          </a:stretch>
        </p:blipFill>
        <p:spPr>
          <a:xfrm>
            <a:off x="5348791" y="1590425"/>
            <a:ext cx="3483509" cy="297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romanUcPeriod"/>
            </a:pPr>
            <a:r>
              <a:rPr lang="en"/>
              <a:t>Interpreting Results of Statistical Analysis</a:t>
            </a:r>
            <a:endParaRPr/>
          </a:p>
        </p:txBody>
      </p:sp>
      <p:sp>
        <p:nvSpPr>
          <p:cNvPr id="112" name="Google Shape;112;p20"/>
          <p:cNvSpPr txBox="1"/>
          <p:nvPr>
            <p:ph idx="1" type="body"/>
          </p:nvPr>
        </p:nvSpPr>
        <p:spPr>
          <a:xfrm>
            <a:off x="311700" y="1590425"/>
            <a:ext cx="8520600" cy="29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Threshold: percent significant chosen to classify something as a hit.</a:t>
            </a:r>
            <a:endParaRPr/>
          </a:p>
          <a:p>
            <a:pPr indent="0" lvl="0" marL="0" rtl="0" algn="l">
              <a:spcBef>
                <a:spcPts val="1600"/>
              </a:spcBef>
              <a:spcAft>
                <a:spcPts val="0"/>
              </a:spcAft>
              <a:buNone/>
            </a:pPr>
            <a:r>
              <a:rPr lang="en"/>
              <a:t>Accuracy: </a:t>
            </a:r>
            <a:endParaRPr/>
          </a:p>
          <a:p>
            <a:pPr indent="0" lvl="0" marL="0" rtl="0" algn="l">
              <a:spcBef>
                <a:spcPts val="1600"/>
              </a:spcBef>
              <a:spcAft>
                <a:spcPts val="0"/>
              </a:spcAft>
              <a:buNone/>
            </a:pPr>
            <a:br>
              <a:rPr lang="en"/>
            </a:br>
            <a:r>
              <a:rPr lang="en"/>
              <a:t>Precision:</a:t>
            </a:r>
            <a:endParaRPr/>
          </a:p>
          <a:p>
            <a:pPr indent="0" lvl="0" marL="0" rtl="0" algn="l">
              <a:spcBef>
                <a:spcPts val="1600"/>
              </a:spcBef>
              <a:spcAft>
                <a:spcPts val="1600"/>
              </a:spcAft>
              <a:buNone/>
            </a:pPr>
            <a:br>
              <a:rPr lang="en"/>
            </a:br>
            <a:r>
              <a:rPr lang="en"/>
              <a:t>Recall:</a:t>
            </a:r>
            <a:endParaRPr/>
          </a:p>
        </p:txBody>
      </p:sp>
      <p:sp>
        <p:nvSpPr>
          <p:cNvPr id="113" name="Google Shape;113;p20"/>
          <p:cNvSpPr txBox="1"/>
          <p:nvPr>
            <p:ph type="title"/>
          </p:nvPr>
        </p:nvSpPr>
        <p:spPr>
          <a:xfrm>
            <a:off x="311700" y="1017725"/>
            <a:ext cx="85206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c</a:t>
            </a:r>
            <a:r>
              <a:rPr lang="en"/>
              <a:t>. Accuracy</a:t>
            </a:r>
            <a:r>
              <a:rPr lang="en"/>
              <a:t>, Precision, and Recall</a:t>
            </a:r>
            <a:endParaRPr/>
          </a:p>
        </p:txBody>
      </p:sp>
      <p:pic>
        <p:nvPicPr>
          <p:cNvPr descr="\frac{True Positives + True Negatives}{Total}" id="114" name="Google Shape;114;p20" title="MathEquation,#ffffff"/>
          <p:cNvPicPr preferRelativeResize="0"/>
          <p:nvPr/>
        </p:nvPicPr>
        <p:blipFill>
          <a:blip r:embed="rId3">
            <a:alphaModFix/>
          </a:blip>
          <a:stretch>
            <a:fillRect/>
          </a:stretch>
        </p:blipFill>
        <p:spPr>
          <a:xfrm>
            <a:off x="1469775" y="2019525"/>
            <a:ext cx="3819548" cy="635000"/>
          </a:xfrm>
          <a:prstGeom prst="rect">
            <a:avLst/>
          </a:prstGeom>
          <a:noFill/>
          <a:ln>
            <a:noFill/>
          </a:ln>
        </p:spPr>
      </p:pic>
      <p:pic>
        <p:nvPicPr>
          <p:cNvPr descr="\frac{True Positives}{True Positives + False Positives}" id="115" name="Google Shape;115;p20" title="MathEquation,#ffffff"/>
          <p:cNvPicPr preferRelativeResize="0"/>
          <p:nvPr/>
        </p:nvPicPr>
        <p:blipFill>
          <a:blip r:embed="rId4">
            <a:alphaModFix/>
          </a:blip>
          <a:stretch>
            <a:fillRect/>
          </a:stretch>
        </p:blipFill>
        <p:spPr>
          <a:xfrm>
            <a:off x="1469775" y="2871338"/>
            <a:ext cx="4130082" cy="635000"/>
          </a:xfrm>
          <a:prstGeom prst="rect">
            <a:avLst/>
          </a:prstGeom>
          <a:noFill/>
          <a:ln>
            <a:noFill/>
          </a:ln>
        </p:spPr>
      </p:pic>
      <p:pic>
        <p:nvPicPr>
          <p:cNvPr descr="\frac{True Positives}{True Positives + False Negative}" id="116" name="Google Shape;116;p20" title="MathEquation,#ffffff"/>
          <p:cNvPicPr preferRelativeResize="0"/>
          <p:nvPr/>
        </p:nvPicPr>
        <p:blipFill>
          <a:blip r:embed="rId5">
            <a:alphaModFix/>
          </a:blip>
          <a:stretch>
            <a:fillRect/>
          </a:stretch>
        </p:blipFill>
        <p:spPr>
          <a:xfrm>
            <a:off x="1484025" y="3723175"/>
            <a:ext cx="3791044" cy="63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romanUcPeriod"/>
            </a:pPr>
            <a:r>
              <a:rPr lang="en"/>
              <a:t>Interpreting Results of Statistical Analysis</a:t>
            </a:r>
            <a:endParaRPr/>
          </a:p>
        </p:txBody>
      </p:sp>
      <p:sp>
        <p:nvSpPr>
          <p:cNvPr id="122" name="Google Shape;122;p21"/>
          <p:cNvSpPr txBox="1"/>
          <p:nvPr>
            <p:ph idx="1" type="body"/>
          </p:nvPr>
        </p:nvSpPr>
        <p:spPr>
          <a:xfrm>
            <a:off x="311700" y="1590425"/>
            <a:ext cx="4537500" cy="29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area under a </a:t>
            </a:r>
            <a:r>
              <a:rPr lang="en"/>
              <a:t>receiver</a:t>
            </a:r>
            <a:r>
              <a:rPr lang="en"/>
              <a:t> operating characteristic (ROC) curve can be used to evaluate classification models. </a:t>
            </a:r>
            <a:endParaRPr/>
          </a:p>
          <a:p>
            <a:pPr indent="0" lvl="0" marL="0" rtl="0" algn="l">
              <a:spcBef>
                <a:spcPts val="1600"/>
              </a:spcBef>
              <a:spcAft>
                <a:spcPts val="1600"/>
              </a:spcAft>
              <a:buNone/>
            </a:pPr>
            <a:r>
              <a:rPr lang="en"/>
              <a:t>They chart the false positive and true negative rate as the</a:t>
            </a:r>
            <a:r>
              <a:rPr lang="en"/>
              <a:t> threshold of classification cha</a:t>
            </a:r>
            <a:r>
              <a:rPr lang="en"/>
              <a:t>nges.</a:t>
            </a:r>
            <a:endParaRPr/>
          </a:p>
        </p:txBody>
      </p:sp>
      <p:sp>
        <p:nvSpPr>
          <p:cNvPr id="123" name="Google Shape;123;p21"/>
          <p:cNvSpPr txBox="1"/>
          <p:nvPr>
            <p:ph type="title"/>
          </p:nvPr>
        </p:nvSpPr>
        <p:spPr>
          <a:xfrm>
            <a:off x="311700" y="1017725"/>
            <a:ext cx="85206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c. Accuracy, Precision, and Recall (ROC curves)</a:t>
            </a:r>
            <a:endParaRPr/>
          </a:p>
        </p:txBody>
      </p:sp>
      <p:pic>
        <p:nvPicPr>
          <p:cNvPr id="124" name="Google Shape;124;p21"/>
          <p:cNvPicPr preferRelativeResize="0"/>
          <p:nvPr/>
        </p:nvPicPr>
        <p:blipFill>
          <a:blip r:embed="rId3">
            <a:alphaModFix/>
          </a:blip>
          <a:stretch>
            <a:fillRect/>
          </a:stretch>
        </p:blipFill>
        <p:spPr>
          <a:xfrm>
            <a:off x="4849100" y="1585925"/>
            <a:ext cx="3983200" cy="298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