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1A73-777A-4831-A8FA-3A78B882003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D76-5512-46C4-8956-D5BFBF92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5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31D5-FF5A-4B78-B47C-0E3575C29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60C69-DB89-4A7C-A451-A27E5E461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4D6C-68A1-4837-8C4A-F97EF1D8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A888-69F2-48D0-A15B-1C2BD34D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8E66-ADF5-44D5-B058-D24B1DAA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5C2-2D24-4B99-B4CE-69C8E898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A7DAF-DF4E-41FD-B286-E7223DC6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29C3-9055-4BC2-BF1D-7D75623B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98F6-BCC7-4468-96AC-3DE6E1C1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7BBC-EF69-41E3-8982-C981E779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91E95-B945-4E3A-B709-94623D448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9C40C-E077-4F0E-94E9-622D35F81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2D79-9855-4770-B522-6AD3F3D0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73BF-D7CB-457C-927D-D18DA09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BDE1-6638-447E-AA7E-095D0052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4C93-F6E6-4A1F-9B9C-38C0085A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9B77-3DB9-4035-901E-AD9DAAF6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58D6-6BD6-48B4-A649-7B3FF70B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8813-323C-46DB-AABD-5664EC1A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5876-9FDB-47EE-BCB3-02E03414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FA8E-C99F-4D3E-B24C-085CC786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3515-ACB8-40C1-9E04-5E8D1B7DB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3278-BA3E-4447-80CB-247C67BE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9D12-CC1F-4370-BB0E-C51AABE2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0BC87-7536-4B84-808D-043DF6B0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5A08-CCF2-4D59-B274-115D6F86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89CB-058D-488D-9C44-BC4C16BCA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0DE7B-B51F-44ED-BCE7-FA21CDB30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51DF0-3DD3-4A20-8280-F88DB2C6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81B5-328A-4A5B-89C7-6A292C28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C0C27-4F19-466A-ADEB-1CF8CDC2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FD85-D609-4DA7-A2E9-B040A458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7DF8-1B78-44E8-A8A1-FE7675F2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76058-D397-4EDA-BA76-A7D7351E3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E7A00-9F78-4692-A6E6-AF0187770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F6153-6DC6-4B55-9147-4F55A97F1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5C6A4-224A-48E4-9CF2-49DBEA6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EAF8-B8B9-465E-8FD5-928AAB91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76F4F-9263-4788-B40F-7B4B01FE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37FB-6B73-4641-9BFB-227A8ADB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71471-229D-4C58-AA90-06C38161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79F6A-390A-4ACA-A33A-B50274C1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BE42-3CE3-4F29-ACC7-FEC410C6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3B10F-B1D9-4D22-A985-4D04ABF7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535F9-A10B-4AA5-9CA4-529C7E81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3B42D-9B8D-4535-AD08-38E7324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EE85-267E-4817-8CAE-92412ACC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EC30-8714-4FC9-A136-FA124BAA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16726-8671-4588-A59B-C740D230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91BDB-A278-4443-9D4D-E95F83B2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D273-B4E2-4AC2-BC04-23694913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E8EFA-AD9F-4556-AD18-BC66F052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A214-C43D-4E47-A71E-47D6351A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0B75B-A41B-4CC4-894E-63F9FB6EB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1B7DA-546D-4EB6-B4F4-37FA362E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9F2B2-1AB0-40EA-BD44-CC5A13EE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87A23-4476-42DF-A810-E2B2EEB5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4AC8E-8872-423B-A023-08722C0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2043B-E6AD-47A3-B67A-B7C6379C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C238-AE29-4456-B63E-3211BF1E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11FA-7B34-4D24-B3AD-4C8C12F31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7040-C0D0-495B-AD0F-FA901954B59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49E9-03AB-4F5A-A477-EB0D80E2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537C-170C-4F52-8B68-3E30C6E8B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675D5-53B5-4FED-9F0D-15544224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7214" y="2768088"/>
            <a:ext cx="10265410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160"/>
              </a:lnSpc>
            </a:pP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Building</a:t>
            </a:r>
            <a:r>
              <a:rPr sz="5400" b="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Custo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5400" b="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Visual</a:t>
            </a:r>
            <a:r>
              <a:rPr sz="5400" b="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Studi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5400" b="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86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endParaRPr sz="5400" dirty="0">
              <a:latin typeface="Segoe UI Light"/>
              <a:cs typeface="Segoe UI Light"/>
            </a:endParaRPr>
          </a:p>
          <a:p>
            <a:pPr algn="ctr">
              <a:lnSpc>
                <a:spcPts val="6095"/>
              </a:lnSpc>
            </a:pP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5400" b="0" spc="32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54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vic</a:t>
            </a:r>
            <a:r>
              <a:rPr sz="54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5400" b="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Build</a:t>
            </a:r>
            <a:r>
              <a:rPr sz="5400" b="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85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asks</a:t>
            </a:r>
            <a:endParaRPr sz="54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4170" y="4249798"/>
            <a:ext cx="79933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20"/>
              </a:lnSpc>
            </a:pP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5400" b="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ST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5400" b="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DevOps</a:t>
            </a:r>
            <a:r>
              <a:rPr sz="5400" b="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869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5400" b="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SDK</a:t>
            </a:r>
            <a:endParaRPr sz="54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5852329"/>
            <a:ext cx="3136900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0" dirty="0">
                <a:solidFill>
                  <a:srgbClr val="FFFFFF"/>
                </a:solidFill>
                <a:latin typeface="Segoe UI Light"/>
                <a:cs typeface="Segoe UI Light"/>
              </a:rPr>
              <a:t>Roshan Louhar</a:t>
            </a:r>
            <a:endParaRPr sz="1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i="1" spc="-40" dirty="0">
                <a:solidFill>
                  <a:srgbClr val="FFFFFF"/>
                </a:solidFill>
                <a:latin typeface="Segoe UI"/>
                <a:cs typeface="Segoe UI"/>
              </a:rPr>
              <a:t>Associate Consultant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050" i="1" spc="-3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ps: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//</a:t>
            </a:r>
            <a:r>
              <a:rPr lang="en-US" sz="1050" i="1" spc="-30" dirty="0">
                <a:solidFill>
                  <a:srgbClr val="FFFFFF"/>
                </a:solidFill>
                <a:latin typeface="Segoe UI"/>
                <a:cs typeface="Segoe UI"/>
              </a:rPr>
              <a:t>roshanlouhar.in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endParaRPr sz="105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Segoe UI Semibold"/>
                <a:cs typeface="Segoe UI Semibold"/>
              </a:rPr>
              <a:t>P</a:t>
            </a:r>
            <a:r>
              <a:rPr sz="4000" b="1" spc="-35" dirty="0">
                <a:latin typeface="Segoe UI Semibold"/>
                <a:cs typeface="Segoe UI Semibold"/>
              </a:rPr>
              <a:t>r</a:t>
            </a:r>
            <a:r>
              <a:rPr sz="4000" b="1" spc="-5" dirty="0">
                <a:latin typeface="Segoe UI Semibold"/>
                <a:cs typeface="Segoe UI Semibold"/>
              </a:rPr>
              <a:t>e</a:t>
            </a:r>
            <a:r>
              <a:rPr sz="4000" b="1" spc="-45" dirty="0">
                <a:latin typeface="Segoe UI Semibold"/>
                <a:cs typeface="Segoe UI Semibold"/>
              </a:rPr>
              <a:t>r</a:t>
            </a:r>
            <a:r>
              <a:rPr sz="4000" b="1" spc="-5" dirty="0">
                <a:latin typeface="Segoe UI Semibold"/>
                <a:cs typeface="Segoe UI Semibold"/>
              </a:rPr>
              <a:t>equisi</a:t>
            </a:r>
            <a:r>
              <a:rPr sz="4000" b="1" spc="-20" dirty="0">
                <a:latin typeface="Segoe UI Semibold"/>
                <a:cs typeface="Segoe UI Semibold"/>
              </a:rPr>
              <a:t>t</a:t>
            </a:r>
            <a:r>
              <a:rPr sz="4000" b="1" spc="-5" dirty="0">
                <a:latin typeface="Segoe UI Semibold"/>
                <a:cs typeface="Segoe UI Semibold"/>
              </a:rPr>
              <a:t>es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391" y="1874201"/>
            <a:ext cx="9062085" cy="253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Node.js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npm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i="1" spc="-45" dirty="0">
                <a:solidFill>
                  <a:srgbClr val="FFFFFF"/>
                </a:solidFill>
                <a:latin typeface="Arial"/>
                <a:cs typeface="Arial"/>
              </a:rPr>
              <a:t>tf</a:t>
            </a:r>
            <a:r>
              <a:rPr sz="2800" b="1" i="1" spc="-6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b="1" i="1" spc="18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i="1" spc="-85" dirty="0">
                <a:solidFill>
                  <a:srgbClr val="FFFFFF"/>
                </a:solidFill>
                <a:latin typeface="Arial"/>
                <a:cs typeface="Arial"/>
              </a:rPr>
              <a:t>cli</a:t>
            </a:r>
            <a:r>
              <a:rPr sz="2800" b="1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npm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1400" i="1" spc="-7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400" i="1" spc="-4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i="1" spc="-3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i="1" spc="-85" dirty="0">
                <a:solidFill>
                  <a:srgbClr val="FFFFFF"/>
                </a:solidFill>
                <a:latin typeface="Segoe UI"/>
                <a:cs typeface="Segoe UI"/>
              </a:rPr>
              <a:t>ll</a:t>
            </a:r>
            <a:r>
              <a:rPr sz="1400" i="1" spc="-50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4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8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400" i="1" spc="-55" dirty="0">
                <a:solidFill>
                  <a:srgbClr val="FFFFFF"/>
                </a:solidFill>
                <a:latin typeface="Segoe UI"/>
                <a:cs typeface="Segoe UI"/>
              </a:rPr>
              <a:t>ta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-8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ed)</a:t>
            </a:r>
            <a:endParaRPr sz="14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s-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atform</a:t>
            </a:r>
            <a:r>
              <a:rPr sz="1800" b="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CL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Mi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18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spc="3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28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Fou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dat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8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800" b="0" spc="1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ve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1800" b="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800" b="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tudi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2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1800" b="0" spc="114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vi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es</a:t>
            </a:r>
            <a:endParaRPr sz="1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i="1" spc="-220" dirty="0">
                <a:solidFill>
                  <a:srgbClr val="FFFFFF"/>
                </a:solidFill>
                <a:latin typeface="Arial"/>
                <a:cs typeface="Arial"/>
              </a:rPr>
              <a:t>vst</a:t>
            </a:r>
            <a:r>
              <a:rPr sz="2800" b="1" i="1" spc="-2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i="1" spc="18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i="1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i="1" spc="-1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800" b="1" i="1" spc="-1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800" b="1" i="1" spc="19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i="1" spc="-3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b="1" i="1" spc="-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npm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ka</a:t>
            </a:r>
            <a:r>
              <a:rPr sz="2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1400" i="1" spc="-8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i="1" spc="-60" dirty="0">
                <a:solidFill>
                  <a:srgbClr val="FFFFFF"/>
                </a:solidFill>
                <a:latin typeface="Segoe UI"/>
                <a:cs typeface="Segoe UI"/>
              </a:rPr>
              <a:t>ca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400" i="1" spc="-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i="1" spc="-55" dirty="0">
                <a:solidFill>
                  <a:srgbClr val="FFFFFF"/>
                </a:solidFill>
                <a:latin typeface="Segoe UI"/>
                <a:cs typeface="Segoe UI"/>
              </a:rPr>
              <a:t>j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i="1" spc="-5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400" i="1" spc="-3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)</a:t>
            </a:r>
            <a:endParaRPr sz="14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DevOps</a:t>
            </a:r>
            <a:r>
              <a:rPr sz="18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28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DK</a:t>
            </a:r>
            <a:r>
              <a:rPr sz="1800" b="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1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dev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elopin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1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800" b="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custom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task</a:t>
            </a:r>
            <a:endParaRPr sz="1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Visual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Studio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46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1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vice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Ac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ount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b="1" spc="-5" dirty="0">
                <a:latin typeface="Segoe UI Semibold"/>
                <a:cs typeface="Segoe UI Semibold"/>
              </a:rPr>
              <a:t>CL</a:t>
            </a:r>
            <a:r>
              <a:rPr sz="4000" b="1" dirty="0">
                <a:latin typeface="Segoe UI Semibold"/>
                <a:cs typeface="Segoe UI Semibold"/>
              </a:rPr>
              <a:t>I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20" dirty="0">
                <a:latin typeface="Segoe UI Semibold"/>
                <a:cs typeface="Segoe UI Semibold"/>
              </a:rPr>
              <a:t>for</a:t>
            </a:r>
            <a:r>
              <a:rPr sz="4000" b="1" spc="90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Mic</a:t>
            </a:r>
            <a:r>
              <a:rPr sz="4000" b="1" spc="-50" dirty="0">
                <a:latin typeface="Segoe UI Semibold"/>
                <a:cs typeface="Segoe UI Semibold"/>
              </a:rPr>
              <a:t>r</a:t>
            </a:r>
            <a:r>
              <a:rPr sz="4000" b="1" spc="-30" dirty="0">
                <a:latin typeface="Segoe UI Semibold"/>
                <a:cs typeface="Segoe UI Semibold"/>
              </a:rPr>
              <a:t>os</a:t>
            </a:r>
            <a:r>
              <a:rPr sz="4000" b="1" spc="-90" dirty="0">
                <a:latin typeface="Segoe UI Semibold"/>
                <a:cs typeface="Segoe UI Semibold"/>
              </a:rPr>
              <a:t>o</a:t>
            </a:r>
            <a:r>
              <a:rPr sz="4000" b="1" spc="50" dirty="0">
                <a:latin typeface="Segoe UI Semibold"/>
                <a:cs typeface="Segoe UI Semibold"/>
              </a:rPr>
              <a:t>f</a:t>
            </a:r>
            <a:r>
              <a:rPr sz="4000" b="1" spc="-15" dirty="0">
                <a:latin typeface="Segoe UI Semibold"/>
                <a:cs typeface="Segoe UI Semibold"/>
              </a:rPr>
              <a:t>t</a:t>
            </a:r>
            <a:r>
              <a:rPr sz="4000" b="1" spc="105" dirty="0">
                <a:latin typeface="Times New Roman"/>
                <a:cs typeface="Times New Roman"/>
              </a:rPr>
              <a:t> </a:t>
            </a:r>
            <a:r>
              <a:rPr sz="4000" b="1" spc="-409" dirty="0">
                <a:latin typeface="Segoe UI Semibold"/>
                <a:cs typeface="Segoe UI Semibold"/>
              </a:rPr>
              <a:t>T</a:t>
            </a:r>
            <a:r>
              <a:rPr sz="4000" b="1" spc="-30" dirty="0">
                <a:latin typeface="Segoe UI Semibold"/>
                <a:cs typeface="Segoe UI Semibold"/>
              </a:rPr>
              <a:t>ea</a:t>
            </a:r>
            <a:r>
              <a:rPr sz="4000" b="1" spc="-40" dirty="0">
                <a:latin typeface="Segoe UI Semibold"/>
                <a:cs typeface="Segoe UI Semibold"/>
              </a:rPr>
              <a:t>m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Foundatio</a:t>
            </a:r>
            <a:r>
              <a:rPr sz="4000" b="1" spc="-25" dirty="0">
                <a:latin typeface="Segoe UI Semibold"/>
                <a:cs typeface="Segoe UI Semibold"/>
              </a:rPr>
              <a:t>n</a:t>
            </a:r>
            <a:r>
              <a:rPr sz="4000" b="1" spc="175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Se</a:t>
            </a:r>
            <a:r>
              <a:rPr sz="4000" b="1" spc="125" dirty="0">
                <a:latin typeface="Segoe UI Semibold"/>
                <a:cs typeface="Segoe UI Semibold"/>
              </a:rPr>
              <a:t>r</a:t>
            </a:r>
            <a:r>
              <a:rPr sz="4000" b="1" spc="-65" dirty="0">
                <a:latin typeface="Segoe UI Semibold"/>
                <a:cs typeface="Segoe UI Semibold"/>
              </a:rPr>
              <a:t>v</a:t>
            </a:r>
            <a:r>
              <a:rPr sz="4000" b="1" spc="-30" dirty="0">
                <a:latin typeface="Segoe UI Semibold"/>
                <a:cs typeface="Segoe UI Semibold"/>
              </a:rPr>
              <a:t>e</a:t>
            </a:r>
            <a:r>
              <a:rPr sz="4000" b="1" spc="-15" dirty="0">
                <a:latin typeface="Segoe UI Semibold"/>
                <a:cs typeface="Segoe UI Semibold"/>
              </a:rPr>
              <a:t>r</a:t>
            </a:r>
            <a:r>
              <a:rPr sz="4000" b="1" spc="110" dirty="0">
                <a:latin typeface="Times New Roman"/>
                <a:cs typeface="Times New Roman"/>
              </a:rPr>
              <a:t> </a:t>
            </a:r>
            <a:r>
              <a:rPr sz="4000" b="1" spc="-465" dirty="0">
                <a:latin typeface="Segoe UI Semibold"/>
                <a:cs typeface="Segoe UI Semibold"/>
              </a:rPr>
              <a:t>&amp;</a:t>
            </a:r>
            <a:endParaRPr sz="4000">
              <a:latin typeface="Segoe UI Semibold"/>
              <a:cs typeface="Segoe UI Semibold"/>
            </a:endParaRPr>
          </a:p>
          <a:p>
            <a:pPr marL="12700">
              <a:lnSpc>
                <a:spcPts val="4515"/>
              </a:lnSpc>
            </a:pPr>
            <a:r>
              <a:rPr sz="4000" b="1" spc="-20" dirty="0">
                <a:latin typeface="Segoe UI Semibold"/>
                <a:cs typeface="Segoe UI Semibold"/>
              </a:rPr>
              <a:t>Visual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130" dirty="0">
                <a:latin typeface="Segoe UI Semibold"/>
                <a:cs typeface="Segoe UI Semibold"/>
              </a:rPr>
              <a:t>S</a:t>
            </a:r>
            <a:r>
              <a:rPr sz="4000" b="1" spc="-25" dirty="0">
                <a:latin typeface="Segoe UI Semibold"/>
                <a:cs typeface="Segoe UI Semibold"/>
              </a:rPr>
              <a:t>tudio</a:t>
            </a:r>
            <a:r>
              <a:rPr sz="4000" b="1" spc="130" dirty="0">
                <a:latin typeface="Times New Roman"/>
                <a:cs typeface="Times New Roman"/>
              </a:rPr>
              <a:t> </a:t>
            </a:r>
            <a:r>
              <a:rPr sz="4000" b="1" spc="-409" dirty="0">
                <a:latin typeface="Segoe UI Semibold"/>
                <a:cs typeface="Segoe UI Semibold"/>
              </a:rPr>
              <a:t>T</a:t>
            </a:r>
            <a:r>
              <a:rPr sz="4000" b="1" spc="-30" dirty="0">
                <a:latin typeface="Segoe UI Semibold"/>
                <a:cs typeface="Segoe UI Semibold"/>
              </a:rPr>
              <a:t>ea</a:t>
            </a:r>
            <a:r>
              <a:rPr sz="4000" b="1" spc="-40" dirty="0">
                <a:latin typeface="Segoe UI Semibold"/>
                <a:cs typeface="Segoe UI Semibold"/>
              </a:rPr>
              <a:t>m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Segoe UI Semibold"/>
                <a:cs typeface="Segoe UI Semibold"/>
              </a:rPr>
              <a:t>Se</a:t>
            </a:r>
            <a:r>
              <a:rPr sz="4000" b="1" spc="150" dirty="0">
                <a:latin typeface="Segoe UI Semibold"/>
                <a:cs typeface="Segoe UI Semibold"/>
              </a:rPr>
              <a:t>r</a:t>
            </a:r>
            <a:r>
              <a:rPr sz="4000" b="1" spc="-5" dirty="0">
                <a:latin typeface="Segoe UI Semibold"/>
                <a:cs typeface="Segoe UI Semibold"/>
              </a:rPr>
              <a:t>vices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825752"/>
            <a:ext cx="10515600" cy="4351020"/>
          </a:xfrm>
          <a:custGeom>
            <a:avLst/>
            <a:gdLst/>
            <a:ahLst/>
            <a:cxnLst/>
            <a:rect l="l" t="t" r="r" b="b"/>
            <a:pathLst>
              <a:path w="10515600" h="4351020">
                <a:moveTo>
                  <a:pt x="0" y="4351019"/>
                </a:moveTo>
                <a:lnTo>
                  <a:pt x="10515599" y="4351019"/>
                </a:lnTo>
                <a:lnTo>
                  <a:pt x="10515599" y="0"/>
                </a:lnTo>
                <a:lnTo>
                  <a:pt x="0" y="0"/>
                </a:lnTo>
                <a:lnTo>
                  <a:pt x="0" y="435101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390" y="1886909"/>
            <a:ext cx="9140825" cy="392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Interact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Mic</a:t>
            </a:r>
            <a:r>
              <a:rPr sz="28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28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5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Visual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Studio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45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r>
              <a:rPr sz="2800" b="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2800" b="0" spc="15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vices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oss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pla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rm</a:t>
            </a:r>
            <a:endParaRPr sz="2800">
              <a:latin typeface="Segoe UI Light"/>
              <a:cs typeface="Segoe UI Light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  <a:tabLst>
                <a:tab pos="697865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Sup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spc="8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ted</a:t>
            </a:r>
            <a:r>
              <a:rPr sz="20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Wi</a:t>
            </a:r>
            <a:r>
              <a:rPr sz="20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ws,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Li</a:t>
            </a:r>
            <a:r>
              <a:rPr sz="20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000" b="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able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yo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int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rac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uil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Vie</a:t>
            </a:r>
            <a:r>
              <a:rPr sz="1800" i="1" spc="-12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q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ueue</a:t>
            </a:r>
            <a:r>
              <a:rPr sz="1800" i="1" spc="-2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et</a:t>
            </a:r>
            <a:r>
              <a:rPr sz="18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-70" dirty="0">
                <a:solidFill>
                  <a:srgbClr val="FFFFFF"/>
                </a:solidFill>
                <a:latin typeface="Segoe UI"/>
                <a:cs typeface="Segoe UI"/>
              </a:rPr>
              <a:t>etai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1800" i="1" spc="-6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8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800" i="1" spc="-95" dirty="0">
                <a:solidFill>
                  <a:srgbClr val="FFFFFF"/>
                </a:solidFill>
                <a:latin typeface="Segoe UI"/>
                <a:cs typeface="Segoe UI"/>
              </a:rPr>
              <a:t>ui</a:t>
            </a:r>
            <a:r>
              <a:rPr sz="1800" i="1" spc="-7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uil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-32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000" b="0" spc="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sk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Segoe UI"/>
                <a:cs typeface="Segoe UI"/>
              </a:rPr>
              <a:t>Cre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20" dirty="0">
                <a:solidFill>
                  <a:srgbClr val="FFFFFF"/>
                </a:solidFill>
                <a:latin typeface="Segoe UI"/>
                <a:cs typeface="Segoe UI"/>
              </a:rPr>
              <a:t>e,</a:t>
            </a:r>
            <a:r>
              <a:rPr sz="18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plo</a:t>
            </a:r>
            <a:r>
              <a:rPr sz="1800" i="1" spc="-8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9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10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i="1" spc="-35" dirty="0">
                <a:solidFill>
                  <a:srgbClr val="FFFFFF"/>
                </a:solidFill>
                <a:latin typeface="Segoe UI"/>
                <a:cs typeface="Segoe UI"/>
              </a:rPr>
              <a:t>st</a:t>
            </a:r>
            <a:r>
              <a:rPr sz="1800" i="1" spc="-2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el</a:t>
            </a:r>
            <a:r>
              <a:rPr sz="1800" i="1" spc="-8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800" i="1" spc="-95" dirty="0">
                <a:solidFill>
                  <a:srgbClr val="FFFFFF"/>
                </a:solidFill>
                <a:latin typeface="Segoe UI"/>
                <a:cs typeface="Segoe UI"/>
              </a:rPr>
              <a:t>ui</a:t>
            </a:r>
            <a:r>
              <a:rPr sz="1800" i="1" spc="-7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7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000" b="0" spc="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te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sion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i="1" spc="-1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8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800" i="1" spc="-90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ag</a:t>
            </a:r>
            <a:r>
              <a:rPr sz="1800" i="1" spc="-20" dirty="0">
                <a:solidFill>
                  <a:srgbClr val="FFFFFF"/>
                </a:solidFill>
                <a:latin typeface="Segoe UI"/>
                <a:cs typeface="Segoe UI"/>
              </a:rPr>
              <a:t>e,</a:t>
            </a:r>
            <a:r>
              <a:rPr sz="18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60" dirty="0">
                <a:solidFill>
                  <a:srgbClr val="FFFFFF"/>
                </a:solidFill>
                <a:latin typeface="Segoe UI"/>
                <a:cs typeface="Segoe UI"/>
              </a:rPr>
              <a:t>pub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i="1" spc="-7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2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manag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30" dirty="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sz="1800" i="1" spc="-2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2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/</a:t>
            </a:r>
            <a:r>
              <a:rPr sz="1800" i="1" spc="-35" dirty="0">
                <a:solidFill>
                  <a:srgbClr val="FFFFFF"/>
                </a:solidFill>
                <a:latin typeface="Segoe UI"/>
                <a:cs typeface="Segoe UI"/>
              </a:rPr>
              <a:t>TF</a:t>
            </a:r>
            <a:r>
              <a:rPr sz="1800" i="1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85" dirty="0">
                <a:solidFill>
                  <a:srgbClr val="FFFFFF"/>
                </a:solidFill>
                <a:latin typeface="Segoe UI"/>
                <a:cs typeface="Segoe UI"/>
              </a:rPr>
              <a:t>Bui</a:t>
            </a:r>
            <a:r>
              <a:rPr sz="1800" i="1" spc="-6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7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0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20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It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em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Vie</a:t>
            </a:r>
            <a:r>
              <a:rPr sz="1800" i="1" spc="-130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6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800" i="1" spc="-6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800" i="1" spc="-3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1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8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que</a:t>
            </a:r>
            <a:r>
              <a:rPr sz="1800" i="1" spc="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800" i="1" spc="-65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8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6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i="1" spc="-70" dirty="0">
                <a:solidFill>
                  <a:srgbClr val="FFFFFF"/>
                </a:solidFill>
                <a:latin typeface="Segoe UI"/>
                <a:cs typeface="Segoe UI"/>
              </a:rPr>
              <a:t>rk</a:t>
            </a:r>
            <a:r>
              <a:rPr sz="18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7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ems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http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://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ith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b.com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/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Mic</a:t>
            </a:r>
            <a:r>
              <a:rPr sz="28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6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t/</a:t>
            </a: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fs-cli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75" dirty="0">
                <a:latin typeface="Segoe UI Semibold"/>
                <a:cs typeface="Segoe UI Semibold"/>
              </a:rPr>
              <a:t>V</a:t>
            </a:r>
            <a:r>
              <a:rPr sz="4000" b="1" spc="-30" dirty="0">
                <a:latin typeface="Segoe UI Semibold"/>
                <a:cs typeface="Segoe UI Semibold"/>
              </a:rPr>
              <a:t>ST</a:t>
            </a:r>
            <a:r>
              <a:rPr sz="4000" b="1" spc="-25" dirty="0">
                <a:latin typeface="Segoe UI Semibold"/>
                <a:cs typeface="Segoe UI Semibold"/>
              </a:rPr>
              <a:t>S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DevOp</a:t>
            </a:r>
            <a:r>
              <a:rPr sz="4000" b="1" spc="-20" dirty="0">
                <a:latin typeface="Segoe UI Semibold"/>
                <a:cs typeface="Segoe UI Semibold"/>
              </a:rPr>
              <a:t>s</a:t>
            </a:r>
            <a:r>
              <a:rPr sz="4000" b="1" spc="114" dirty="0">
                <a:latin typeface="Times New Roman"/>
                <a:cs typeface="Times New Roman"/>
              </a:rPr>
              <a:t> </a:t>
            </a:r>
            <a:r>
              <a:rPr sz="4000" b="1" spc="-405" dirty="0">
                <a:latin typeface="Segoe UI Semibold"/>
                <a:cs typeface="Segoe UI Semibold"/>
              </a:rPr>
              <a:t>T</a:t>
            </a:r>
            <a:r>
              <a:rPr sz="4000" b="1" spc="-20" dirty="0">
                <a:latin typeface="Segoe UI Semibold"/>
                <a:cs typeface="Segoe UI Semibold"/>
              </a:rPr>
              <a:t>ask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SDK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825752"/>
            <a:ext cx="9464040" cy="4351020"/>
          </a:xfrm>
          <a:custGeom>
            <a:avLst/>
            <a:gdLst/>
            <a:ahLst/>
            <a:cxnLst/>
            <a:rect l="l" t="t" r="r" b="b"/>
            <a:pathLst>
              <a:path w="9464040" h="4351020">
                <a:moveTo>
                  <a:pt x="0" y="4351019"/>
                </a:moveTo>
                <a:lnTo>
                  <a:pt x="9464039" y="4351019"/>
                </a:lnTo>
                <a:lnTo>
                  <a:pt x="9464039" y="0"/>
                </a:lnTo>
                <a:lnTo>
                  <a:pt x="0" y="0"/>
                </a:lnTo>
                <a:lnTo>
                  <a:pt x="0" y="435101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395" y="1874209"/>
            <a:ext cx="8002905" cy="3776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Libraries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wr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ting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build/</a:t>
            </a:r>
            <a:r>
              <a:rPr sz="2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eplo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ment</a:t>
            </a:r>
            <a:r>
              <a:rPr sz="2800" b="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ta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ks</a:t>
            </a:r>
            <a:r>
              <a:rPr sz="2800" b="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STS</a:t>
            </a:r>
            <a:endParaRPr sz="2800" dirty="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Libraries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No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e.js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7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owerS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hell</a:t>
            </a:r>
            <a:endParaRPr sz="2800" dirty="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4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cr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pt</a:t>
            </a:r>
            <a:endParaRPr sz="2800" dirty="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84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i="1" spc="-95" dirty="0">
                <a:solidFill>
                  <a:srgbClr val="FFFFFF"/>
                </a:solidFill>
                <a:latin typeface="Segoe UI"/>
                <a:cs typeface="Segoe UI"/>
              </a:rPr>
              <a:t>Wri</a:t>
            </a: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i="1" spc="-4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task</a:t>
            </a:r>
            <a:r>
              <a:rPr sz="2000" i="1" spc="-2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i="1" spc="-60" dirty="0">
                <a:solidFill>
                  <a:srgbClr val="FFFFFF"/>
                </a:solidFill>
                <a:latin typeface="Segoe UI"/>
                <a:cs typeface="Segoe UI"/>
              </a:rPr>
              <a:t>ha</a:t>
            </a:r>
            <a:r>
              <a:rPr sz="2000" i="1" spc="-3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i="1" spc="-4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60" dirty="0">
                <a:solidFill>
                  <a:srgbClr val="FFFFFF"/>
                </a:solidFill>
                <a:latin typeface="Segoe UI"/>
                <a:cs typeface="Segoe UI"/>
              </a:rPr>
              <a:t>cr</a:t>
            </a:r>
            <a:r>
              <a:rPr sz="2000" i="1" spc="-4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i="1" spc="-2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i="1" spc="-2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2000" i="1" spc="-60" dirty="0">
                <a:solidFill>
                  <a:srgbClr val="FFFFFF"/>
                </a:solidFill>
                <a:latin typeface="Segoe UI"/>
                <a:cs typeface="Segoe UI"/>
              </a:rPr>
              <a:t>pl</a:t>
            </a:r>
            <a:r>
              <a:rPr sz="2000" i="1" spc="-9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i="1" spc="-45" dirty="0">
                <a:solidFill>
                  <a:srgbClr val="FFFFFF"/>
                </a:solidFill>
                <a:latin typeface="Segoe UI"/>
                <a:cs typeface="Segoe UI"/>
              </a:rPr>
              <a:t>tf</a:t>
            </a:r>
            <a:r>
              <a:rPr sz="2000" i="1" spc="-7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rm</a:t>
            </a:r>
            <a:endParaRPr sz="20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i="1" spc="-40" dirty="0">
                <a:solidFill>
                  <a:srgbClr val="FFFFFF"/>
                </a:solidFill>
                <a:latin typeface="Segoe UI"/>
                <a:cs typeface="Segoe UI"/>
              </a:rPr>
              <a:t>Node.js</a:t>
            </a:r>
            <a:r>
              <a:rPr sz="20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60" dirty="0">
                <a:solidFill>
                  <a:srgbClr val="FFFFFF"/>
                </a:solidFill>
                <a:latin typeface="Segoe UI"/>
                <a:cs typeface="Segoe UI"/>
              </a:rPr>
              <a:t>pl</a:t>
            </a:r>
            <a:r>
              <a:rPr sz="2000" i="1" spc="-9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i="1" spc="-45" dirty="0">
                <a:solidFill>
                  <a:srgbClr val="FFFFFF"/>
                </a:solidFill>
                <a:latin typeface="Segoe UI"/>
                <a:cs typeface="Segoe UI"/>
              </a:rPr>
              <a:t>tf</a:t>
            </a:r>
            <a:r>
              <a:rPr sz="2000" i="1" spc="-7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rm</a:t>
            </a:r>
            <a:endParaRPr sz="20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6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ow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erSh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ll</a:t>
            </a:r>
            <a:endParaRPr sz="2800" dirty="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Run</a:t>
            </a:r>
            <a:r>
              <a:rPr sz="2000" i="1" spc="-3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85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ly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i="1" spc="-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20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70" dirty="0">
                <a:solidFill>
                  <a:srgbClr val="FFFFFF"/>
                </a:solidFill>
                <a:latin typeface="Segoe UI"/>
                <a:cs typeface="Segoe UI"/>
              </a:rPr>
              <a:t>Windows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http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://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ith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b.com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/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Mic</a:t>
            </a:r>
            <a:r>
              <a:rPr sz="28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6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t/v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st</a:t>
            </a: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s-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-lib</a:t>
            </a:r>
            <a:endParaRPr sz="28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dirty="0">
                <a:latin typeface="Segoe UI Semibold"/>
                <a:cs typeface="Segoe UI Semibold"/>
              </a:rPr>
              <a:t>Impo</a:t>
            </a:r>
            <a:r>
              <a:rPr sz="4000" b="1" spc="110" dirty="0">
                <a:latin typeface="Segoe UI Semibold"/>
                <a:cs typeface="Segoe UI Semibold"/>
              </a:rPr>
              <a:t>r</a:t>
            </a:r>
            <a:r>
              <a:rPr sz="4000" b="1" spc="-5" dirty="0">
                <a:latin typeface="Segoe UI Semibold"/>
                <a:cs typeface="Segoe UI Semibold"/>
              </a:rPr>
              <a:t>tan</a:t>
            </a:r>
            <a:r>
              <a:rPr sz="4000" b="1" dirty="0">
                <a:latin typeface="Segoe UI Semibold"/>
                <a:cs typeface="Segoe UI Semibold"/>
              </a:rPr>
              <a:t>t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Segoe UI Semibold"/>
                <a:cs typeface="Segoe UI Semibold"/>
              </a:rPr>
              <a:t>Files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391" y="1876359"/>
            <a:ext cx="6838315" cy="3268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z="3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ka</a:t>
            </a:r>
            <a:r>
              <a:rPr sz="3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e.json</a:t>
            </a:r>
            <a:endParaRPr sz="32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Refe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ence</a:t>
            </a:r>
            <a:r>
              <a:rPr sz="16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vst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1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sk</a:t>
            </a:r>
            <a:r>
              <a:rPr sz="1600" i="1" spc="-1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1600" i="1" spc="-85" dirty="0">
                <a:solidFill>
                  <a:srgbClr val="FFFFFF"/>
                </a:solidFill>
                <a:latin typeface="Segoe UI"/>
                <a:cs typeface="Segoe UI"/>
              </a:rPr>
              <a:t>li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nd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sz="1575" i="1" spc="-37" baseline="264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575" i="1" spc="-30" baseline="2645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575" i="1" baseline="26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75" i="1" spc="-150" baseline="26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pa</a:t>
            </a:r>
            <a:r>
              <a:rPr sz="1600" i="1" spc="-2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6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pa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ckag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es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sampl</a:t>
            </a:r>
            <a:r>
              <a:rPr sz="32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tas</a:t>
            </a:r>
            <a:r>
              <a:rPr sz="32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.ts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/js</a:t>
            </a:r>
            <a:endParaRPr sz="32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600" i="1" spc="-114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our</a:t>
            </a:r>
            <a:r>
              <a:rPr sz="16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custo</a:t>
            </a:r>
            <a:r>
              <a:rPr sz="1600" i="1" spc="-70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6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lo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600" i="1" spc="-70" dirty="0">
                <a:solidFill>
                  <a:srgbClr val="FFFFFF"/>
                </a:solidFill>
                <a:latin typeface="Segoe UI"/>
                <a:cs typeface="Segoe UI"/>
              </a:rPr>
              <a:t>ic</a:t>
            </a:r>
            <a:r>
              <a:rPr sz="16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Vi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8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io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1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eam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600" i="1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vic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es</a:t>
            </a:r>
            <a:r>
              <a:rPr sz="16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uil</a:t>
            </a:r>
            <a:r>
              <a:rPr sz="1600" i="1" spc="-7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/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elea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sk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ic</a:t>
            </a:r>
            <a:r>
              <a:rPr sz="3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n.png</a:t>
            </a:r>
            <a:endParaRPr sz="32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600" i="1" spc="-8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ed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cu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Vis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8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2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io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1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eam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600" i="1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vic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es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0" dirty="0">
                <a:solidFill>
                  <a:srgbClr val="FFC000"/>
                </a:solidFill>
                <a:latin typeface="Segoe UI Light"/>
                <a:cs typeface="Segoe UI Light"/>
              </a:rPr>
              <a:t>task.j</a:t>
            </a:r>
            <a:r>
              <a:rPr sz="3200" b="0" spc="5" dirty="0">
                <a:solidFill>
                  <a:srgbClr val="FFC000"/>
                </a:solidFill>
                <a:latin typeface="Segoe UI Light"/>
                <a:cs typeface="Segoe UI Light"/>
              </a:rPr>
              <a:t>s</a:t>
            </a:r>
            <a:r>
              <a:rPr sz="3200" b="0" spc="-5" dirty="0">
                <a:solidFill>
                  <a:srgbClr val="FFC000"/>
                </a:solidFill>
                <a:latin typeface="Segoe UI Light"/>
                <a:cs typeface="Segoe UI Light"/>
              </a:rPr>
              <a:t>on</a:t>
            </a:r>
            <a:endParaRPr sz="32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Desc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ri</a:t>
            </a:r>
            <a:r>
              <a:rPr sz="1600" i="1" spc="-7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es</a:t>
            </a:r>
            <a:r>
              <a:rPr sz="1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6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nd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ed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er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confi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uration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io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sc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een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1810" y="2499420"/>
            <a:ext cx="4226560" cy="171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735">
              <a:lnSpc>
                <a:spcPct val="100000"/>
              </a:lnSpc>
            </a:pPr>
            <a:r>
              <a:rPr sz="9600" b="0" dirty="0">
                <a:solidFill>
                  <a:srgbClr val="FFFFFF"/>
                </a:solidFill>
                <a:latin typeface="Segoe UI Light"/>
                <a:cs typeface="Segoe UI Light"/>
              </a:rPr>
              <a:t>Demo</a:t>
            </a:r>
            <a:endParaRPr sz="96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  <a:tabLst>
                <a:tab pos="969644" algn="l"/>
                <a:tab pos="1721485" algn="l"/>
                <a:tab pos="2804160" algn="l"/>
                <a:tab pos="3587750" algn="l"/>
              </a:tabLst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500" b="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58" y="3998858"/>
            <a:ext cx="106743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5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931" y="3998858"/>
            <a:ext cx="93027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7100" y="3998858"/>
            <a:ext cx="77724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5690" y="3998858"/>
            <a:ext cx="52641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9107" y="3998858"/>
            <a:ext cx="59880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5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4462" y="3998858"/>
            <a:ext cx="950594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21289" y="3998858"/>
            <a:ext cx="112014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8020" algn="l"/>
              </a:tabLst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endParaRPr sz="15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0" dirty="0">
                <a:latin typeface="Segoe UI Semibold"/>
                <a:cs typeface="Segoe UI Semibold"/>
              </a:rPr>
              <a:t>Whe</a:t>
            </a:r>
            <a:r>
              <a:rPr sz="4000" b="1" spc="-50" dirty="0">
                <a:latin typeface="Segoe UI Semibold"/>
                <a:cs typeface="Segoe UI Semibold"/>
              </a:rPr>
              <a:t>r</a:t>
            </a:r>
            <a:r>
              <a:rPr sz="4000" b="1" dirty="0">
                <a:latin typeface="Segoe UI Semibold"/>
                <a:cs typeface="Segoe UI Semibold"/>
              </a:rPr>
              <a:t>e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b="1" spc="-415" dirty="0">
                <a:latin typeface="Segoe UI Semibold"/>
                <a:cs typeface="Segoe UI Semibold"/>
              </a:rPr>
              <a:t>T</a:t>
            </a:r>
            <a:r>
              <a:rPr sz="4000" b="1" spc="-25" dirty="0">
                <a:latin typeface="Segoe UI Semibold"/>
                <a:cs typeface="Segoe UI Semibold"/>
              </a:rPr>
              <a:t>o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b="1" spc="-35" dirty="0">
                <a:latin typeface="Segoe UI Semibold"/>
                <a:cs typeface="Segoe UI Semibold"/>
              </a:rPr>
              <a:t>G</a:t>
            </a:r>
            <a:r>
              <a:rPr sz="4000" b="1" spc="-25" dirty="0">
                <a:latin typeface="Segoe UI Semibold"/>
                <a:cs typeface="Segoe UI Semibold"/>
              </a:rPr>
              <a:t>o</a:t>
            </a:r>
            <a:r>
              <a:rPr sz="4000" b="1" spc="1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Segoe UI Semibold"/>
                <a:cs typeface="Segoe UI Semibold"/>
              </a:rPr>
              <a:t>F</a:t>
            </a:r>
            <a:r>
              <a:rPr sz="4000" b="1" spc="-45" dirty="0">
                <a:latin typeface="Segoe UI Semibold"/>
                <a:cs typeface="Segoe UI Semibold"/>
              </a:rPr>
              <a:t>r</a:t>
            </a:r>
            <a:r>
              <a:rPr sz="4000" b="1" spc="-30" dirty="0">
                <a:latin typeface="Segoe UI Semibold"/>
                <a:cs typeface="Segoe UI Semibold"/>
              </a:rPr>
              <a:t>o</a:t>
            </a:r>
            <a:r>
              <a:rPr sz="4000" b="1" spc="-40" dirty="0">
                <a:latin typeface="Segoe UI Semibold"/>
                <a:cs typeface="Segoe UI Semibold"/>
              </a:rPr>
              <a:t>m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Segoe UI Semibold"/>
                <a:cs typeface="Segoe UI Semibold"/>
              </a:rPr>
              <a:t>H</a:t>
            </a:r>
            <a:r>
              <a:rPr sz="4000" b="1" spc="5" dirty="0">
                <a:latin typeface="Segoe UI Semibold"/>
                <a:cs typeface="Segoe UI Semibold"/>
              </a:rPr>
              <a:t>e</a:t>
            </a:r>
            <a:r>
              <a:rPr sz="4000" b="1" spc="-60" dirty="0">
                <a:latin typeface="Segoe UI Semibold"/>
                <a:cs typeface="Segoe UI Semibold"/>
              </a:rPr>
              <a:t>r</a:t>
            </a:r>
            <a:r>
              <a:rPr sz="4000" b="1" spc="-25" dirty="0">
                <a:latin typeface="Segoe UI Semibold"/>
                <a:cs typeface="Segoe UI Semibold"/>
              </a:rPr>
              <a:t>e?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825752"/>
            <a:ext cx="9464040" cy="4351020"/>
          </a:xfrm>
          <a:custGeom>
            <a:avLst/>
            <a:gdLst/>
            <a:ahLst/>
            <a:cxnLst/>
            <a:rect l="l" t="t" r="r" b="b"/>
            <a:pathLst>
              <a:path w="9464040" h="4351020">
                <a:moveTo>
                  <a:pt x="0" y="4351019"/>
                </a:moveTo>
                <a:lnTo>
                  <a:pt x="9464039" y="4351019"/>
                </a:lnTo>
                <a:lnTo>
                  <a:pt x="9464039" y="0"/>
                </a:lnTo>
                <a:lnTo>
                  <a:pt x="0" y="0"/>
                </a:lnTo>
                <a:lnTo>
                  <a:pt x="0" y="435101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395" y="1874209"/>
            <a:ext cx="6875145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Publish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th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task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Visual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Studio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Marketplace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Ma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availabl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Private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endParaRPr sz="20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Public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20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–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Pub</a:t>
            </a:r>
            <a:r>
              <a:rPr sz="1600" i="1" spc="-85" dirty="0">
                <a:solidFill>
                  <a:srgbClr val="FFFFFF"/>
                </a:solidFill>
                <a:latin typeface="Segoe UI"/>
                <a:cs typeface="Segoe UI"/>
              </a:rPr>
              <a:t>li</a:t>
            </a:r>
            <a:r>
              <a:rPr sz="1600" i="1" spc="-25" dirty="0">
                <a:solidFill>
                  <a:srgbClr val="FFFFFF"/>
                </a:solidFill>
                <a:latin typeface="Segoe UI"/>
                <a:cs typeface="Segoe UI"/>
              </a:rPr>
              <a:t>sh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er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ve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ified</a:t>
            </a:r>
            <a:r>
              <a:rPr sz="1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-2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0" spc="-13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24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ment</a:t>
            </a:r>
            <a:r>
              <a:rPr sz="240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24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dels</a:t>
            </a:r>
            <a:endParaRPr sz="24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0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ee</a:t>
            </a:r>
            <a:endParaRPr sz="20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-27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rial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09122" y="2499420"/>
            <a:ext cx="6513830" cy="186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algn="ctr">
              <a:lnSpc>
                <a:spcPct val="100000"/>
              </a:lnSpc>
            </a:pPr>
            <a:r>
              <a:rPr sz="9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Than</a:t>
            </a:r>
            <a:r>
              <a:rPr sz="96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9600" b="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600" b="0" spc="-129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9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ou</a:t>
            </a:r>
            <a:endParaRPr sz="960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  <a:spcBef>
                <a:spcPts val="1675"/>
              </a:spcBef>
              <a:tabLst>
                <a:tab pos="991869" algn="l"/>
                <a:tab pos="1982470" algn="l"/>
                <a:tab pos="2621280" algn="l"/>
                <a:tab pos="3559175" algn="l"/>
                <a:tab pos="4792980" algn="l"/>
              </a:tabLst>
            </a:pP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600" b="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2600" b="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600" b="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600" b="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2600" b="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600" b="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600" b="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600" b="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600" b="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600" b="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6505" y="6044788"/>
            <a:ext cx="210629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Kasun</a:t>
            </a:r>
            <a:r>
              <a:rPr sz="16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oda</a:t>
            </a:r>
            <a:r>
              <a:rPr sz="1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oda</a:t>
            </a:r>
            <a:endParaRPr sz="16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200" b="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1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ttps://</a:t>
            </a:r>
            <a:r>
              <a:rPr sz="12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wpde</a:t>
            </a:r>
            <a:r>
              <a:rPr sz="12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2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2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2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.wo</a:t>
            </a:r>
            <a:r>
              <a:rPr sz="12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200" b="0" dirty="0">
                <a:solidFill>
                  <a:srgbClr val="FFFFFF"/>
                </a:solidFill>
                <a:latin typeface="Segoe UI Light"/>
                <a:cs typeface="Segoe UI Light"/>
              </a:rPr>
              <a:t>dp</a:t>
            </a:r>
            <a:r>
              <a:rPr sz="12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2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2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.</a:t>
            </a:r>
            <a:r>
              <a:rPr sz="12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com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292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PowerPoint Presentation</vt:lpstr>
      <vt:lpstr>Prerequisites</vt:lpstr>
      <vt:lpstr>CLI for Microsoft Team Foundation Server &amp; Visual Studio Team Services</vt:lpstr>
      <vt:lpstr>VSTS DevOps Task SDK</vt:lpstr>
      <vt:lpstr>Important Files</vt:lpstr>
      <vt:lpstr>PowerPoint Presentation</vt:lpstr>
      <vt:lpstr>Where To Go From Here?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Louhar</dc:creator>
  <cp:lastModifiedBy>Roshan Louhar</cp:lastModifiedBy>
  <cp:revision>2</cp:revision>
  <dcterms:created xsi:type="dcterms:W3CDTF">2018-07-07T10:25:21Z</dcterms:created>
  <dcterms:modified xsi:type="dcterms:W3CDTF">2018-07-07T10:58:51Z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rolouhar@microsoft.com</vt:lpwstr>
  </property>
  <property fmtid="{D5CDD505-2E9C-101B-9397-08002B2CF9AE}" pid="5" name="MSIP_Label_f42aa342-8706-4288-bd11-ebb85995028c_SetDate">
    <vt:lpwstr>2018-07-07T10:26:18.2822463Z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