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53"/>
  </p:notesMasterIdLst>
  <p:handoutMasterIdLst>
    <p:handoutMasterId r:id="rId54"/>
  </p:handoutMasterIdLst>
  <p:sldIdLst>
    <p:sldId id="1412" r:id="rId5"/>
    <p:sldId id="1243" r:id="rId6"/>
    <p:sldId id="1453" r:id="rId7"/>
    <p:sldId id="1457" r:id="rId8"/>
    <p:sldId id="1454" r:id="rId9"/>
    <p:sldId id="1456" r:id="rId10"/>
    <p:sldId id="1455" r:id="rId11"/>
    <p:sldId id="1459" r:id="rId12"/>
    <p:sldId id="1452" r:id="rId13"/>
    <p:sldId id="1460" r:id="rId14"/>
    <p:sldId id="1429" r:id="rId15"/>
    <p:sldId id="1464" r:id="rId16"/>
    <p:sldId id="1240" r:id="rId17"/>
    <p:sldId id="1461" r:id="rId18"/>
    <p:sldId id="1462" r:id="rId19"/>
    <p:sldId id="1463" r:id="rId20"/>
    <p:sldId id="1465" r:id="rId21"/>
    <p:sldId id="1466" r:id="rId22"/>
    <p:sldId id="1467" r:id="rId23"/>
    <p:sldId id="1470" r:id="rId24"/>
    <p:sldId id="1468" r:id="rId25"/>
    <p:sldId id="1487" r:id="rId26"/>
    <p:sldId id="1477" r:id="rId27"/>
    <p:sldId id="1478" r:id="rId28"/>
    <p:sldId id="1484" r:id="rId29"/>
    <p:sldId id="1471" r:id="rId30"/>
    <p:sldId id="1474" r:id="rId31"/>
    <p:sldId id="1485" r:id="rId32"/>
    <p:sldId id="1479" r:id="rId33"/>
    <p:sldId id="1488" r:id="rId34"/>
    <p:sldId id="1483" r:id="rId35"/>
    <p:sldId id="1472" r:id="rId36"/>
    <p:sldId id="1490" r:id="rId37"/>
    <p:sldId id="1475" r:id="rId38"/>
    <p:sldId id="1480" r:id="rId39"/>
    <p:sldId id="1494" r:id="rId40"/>
    <p:sldId id="1473" r:id="rId41"/>
    <p:sldId id="1495" r:id="rId42"/>
    <p:sldId id="1496" r:id="rId43"/>
    <p:sldId id="1476" r:id="rId44"/>
    <p:sldId id="1481" r:id="rId45"/>
    <p:sldId id="1482" r:id="rId46"/>
    <p:sldId id="1497" r:id="rId47"/>
    <p:sldId id="1486" r:id="rId48"/>
    <p:sldId id="1416" r:id="rId49"/>
    <p:sldId id="1417" r:id="rId50"/>
    <p:sldId id="1414" r:id="rId51"/>
    <p:sldId id="1132" r:id="rId52"/>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35FF1B32-12B8-492E-B6DA-DE5AF3A7929F}">
          <p14:sldIdLst>
            <p14:sldId id="1412"/>
            <p14:sldId id="1243"/>
          </p14:sldIdLst>
        </p14:section>
        <p14:section name="Microsoft Certification" id="{FF377351-AA58-4A42-A64C-48719B975E8A}">
          <p14:sldIdLst>
            <p14:sldId id="1453"/>
            <p14:sldId id="1457"/>
            <p14:sldId id="1454"/>
            <p14:sldId id="1456"/>
          </p14:sldIdLst>
        </p14:section>
        <p14:section name="Exam Tips" id="{99B607A4-8B01-4440-A7FE-3501B5752158}">
          <p14:sldIdLst>
            <p14:sldId id="1455"/>
            <p14:sldId id="1459"/>
            <p14:sldId id="1452"/>
            <p14:sldId id="1460"/>
            <p14:sldId id="1429"/>
          </p14:sldIdLst>
        </p14:section>
        <p14:section name="Study Resources" id="{11018E61-8ADB-4930-AF0D-46A8381EE2BC}">
          <p14:sldIdLst>
            <p14:sldId id="1464"/>
            <p14:sldId id="1240"/>
            <p14:sldId id="1461"/>
            <p14:sldId id="1462"/>
            <p14:sldId id="1463"/>
          </p14:sldIdLst>
        </p14:section>
        <p14:section name="Exam Topics" id="{ABB74FD4-40AB-4767-BA93-FFAF1FC9FCD6}">
          <p14:sldIdLst>
            <p14:sldId id="1465"/>
            <p14:sldId id="1466"/>
            <p14:sldId id="1467"/>
          </p14:sldIdLst>
        </p14:section>
        <p14:section name="Manage Program Flow" id="{84D3038F-D2A9-488E-A129-16C567788C9A}">
          <p14:sldIdLst>
            <p14:sldId id="1470"/>
            <p14:sldId id="1468"/>
            <p14:sldId id="1487"/>
            <p14:sldId id="1477"/>
            <p14:sldId id="1478"/>
            <p14:sldId id="1484"/>
          </p14:sldIdLst>
        </p14:section>
        <p14:section name="Create and Use Types" id="{EB05BAF3-330C-476E-BB15-C67DD9C3045E}">
          <p14:sldIdLst>
            <p14:sldId id="1471"/>
            <p14:sldId id="1474"/>
            <p14:sldId id="1485"/>
            <p14:sldId id="1479"/>
            <p14:sldId id="1488"/>
            <p14:sldId id="1483"/>
          </p14:sldIdLst>
        </p14:section>
        <p14:section name="Debug Applications and Implement Security" id="{EA01D543-BAC6-469D-B868-A533BCE85239}">
          <p14:sldIdLst>
            <p14:sldId id="1472"/>
            <p14:sldId id="1490"/>
            <p14:sldId id="1475"/>
            <p14:sldId id="1480"/>
            <p14:sldId id="1494"/>
          </p14:sldIdLst>
        </p14:section>
        <p14:section name="Implement Data Access" id="{E74BE9C3-962C-43D1-9349-4C39DF61B45D}">
          <p14:sldIdLst>
            <p14:sldId id="1473"/>
            <p14:sldId id="1495"/>
            <p14:sldId id="1496"/>
            <p14:sldId id="1476"/>
            <p14:sldId id="1481"/>
            <p14:sldId id="1482"/>
            <p14:sldId id="1497"/>
            <p14:sldId id="1486"/>
          </p14:sldIdLst>
        </p14:section>
        <p14:section name="Required TechEd Slides" id="{26AC01F7-B32B-44E9-BE5B-D21B17F99D23}">
          <p14:sldIdLst>
            <p14:sldId id="1416"/>
            <p14:sldId id="1417"/>
            <p14:sldId id="1414"/>
            <p14:sldId id="113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009E49"/>
    <a:srgbClr val="FFFFFF"/>
    <a:srgbClr val="00BCF2"/>
    <a:srgbClr val="7FBA00"/>
    <a:srgbClr val="002050"/>
    <a:srgbClr val="000000"/>
    <a:srgbClr val="68217A"/>
    <a:srgbClr val="B4009E"/>
    <a:srgbClr val="DC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68" autoAdjust="0"/>
    <p:restoredTop sz="69869" autoAdjust="0"/>
  </p:normalViewPr>
  <p:slideViewPr>
    <p:cSldViewPr snapToObjects="1">
      <p:cViewPr varScale="1">
        <p:scale>
          <a:sx n="85" d="100"/>
          <a:sy n="85" d="100"/>
        </p:scale>
        <p:origin x="1368" y="78"/>
      </p:cViewPr>
      <p:guideLst/>
    </p:cSldViewPr>
  </p:slideViewPr>
  <p:outlineViewPr>
    <p:cViewPr>
      <p:scale>
        <a:sx n="33" d="100"/>
        <a:sy n="33" d="100"/>
      </p:scale>
      <p:origin x="0" y="-2862"/>
    </p:cViewPr>
  </p:outlineViewPr>
  <p:notesTextViewPr>
    <p:cViewPr>
      <p:scale>
        <a:sx n="3" d="2"/>
        <a:sy n="3" d="2"/>
      </p:scale>
      <p:origin x="0" y="0"/>
    </p:cViewPr>
  </p:notesTextViewPr>
  <p:sorterViewPr>
    <p:cViewPr>
      <p:scale>
        <a:sx n="125" d="100"/>
        <a:sy n="125" d="100"/>
      </p:scale>
      <p:origin x="0" y="-13536"/>
    </p:cViewPr>
  </p:sorterViewPr>
  <p:notesViewPr>
    <p:cSldViewPr snapToObjects="1" showGuides="1">
      <p:cViewPr varScale="1">
        <p:scale>
          <a:sx n="81" d="100"/>
          <a:sy n="81" d="100"/>
        </p:scale>
        <p:origin x="222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commentAuthors" Target="commen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Percentage</c:v>
                </c:pt>
              </c:strCache>
            </c:strRef>
          </c:tx>
          <c:spPr>
            <a:ln>
              <a:noFill/>
            </a:ln>
          </c:spPr>
          <c:explosion val="1"/>
          <c:dPt>
            <c:idx val="0"/>
            <c:bubble3D val="0"/>
            <c:spPr>
              <a:solidFill>
                <a:schemeClr val="accent1"/>
              </a:solidFill>
              <a:ln w="19050">
                <a:noFill/>
              </a:ln>
              <a:effectLst/>
            </c:spPr>
          </c:dPt>
          <c:dPt>
            <c:idx val="1"/>
            <c:bubble3D val="0"/>
            <c:spPr>
              <a:solidFill>
                <a:schemeClr val="accent2"/>
              </a:solidFill>
              <a:ln w="19050">
                <a:noFill/>
              </a:ln>
              <a:effectLst/>
            </c:spPr>
          </c:dPt>
          <c:dPt>
            <c:idx val="2"/>
            <c:bubble3D val="0"/>
            <c:spPr>
              <a:solidFill>
                <a:schemeClr val="accent3"/>
              </a:solidFill>
              <a:ln w="19050">
                <a:noFill/>
              </a:ln>
              <a:effectLst/>
            </c:spPr>
          </c:dPt>
          <c:dPt>
            <c:idx val="3"/>
            <c:bubble3D val="0"/>
            <c:spPr>
              <a:solidFill>
                <a:schemeClr val="accent4"/>
              </a:solidFill>
              <a:ln w="19050">
                <a:noFill/>
              </a:ln>
              <a:effectLst/>
            </c:spPr>
          </c:dPt>
          <c:dLbls>
            <c:dLbl>
              <c:idx val="0"/>
              <c:layout>
                <c:manualLayout>
                  <c:x val="-0.15168939293436587"/>
                  <c:y val="0.21748090767977746"/>
                </c:manualLayout>
              </c:layout>
              <c:dLblPos val="bestFit"/>
              <c:showLegendKey val="0"/>
              <c:showVal val="0"/>
              <c:showCatName val="1"/>
              <c:showSerName val="0"/>
              <c:showPercent val="1"/>
              <c:showBubbleSize val="0"/>
              <c:extLst>
                <c:ext xmlns:c15="http://schemas.microsoft.com/office/drawing/2012/chart" uri="{CE6537A1-D6FC-4f65-9D91-7224C49458BB}"/>
              </c:extLst>
            </c:dLbl>
            <c:dLbl>
              <c:idx val="1"/>
              <c:layout>
                <c:manualLayout>
                  <c:x val="-0.15102153164929771"/>
                  <c:y val="-0.20690939738666095"/>
                </c:manualLayout>
              </c:layout>
              <c:dLblPos val="bestFit"/>
              <c:showLegendKey val="0"/>
              <c:showVal val="0"/>
              <c:showCatName val="1"/>
              <c:showSerName val="0"/>
              <c:showPercent val="1"/>
              <c:showBubbleSize val="0"/>
              <c:extLst>
                <c:ext xmlns:c15="http://schemas.microsoft.com/office/drawing/2012/chart" uri="{CE6537A1-D6FC-4f65-9D91-7224C49458BB}"/>
              </c:extLst>
            </c:dLbl>
            <c:dLbl>
              <c:idx val="2"/>
              <c:layout>
                <c:manualLayout>
                  <c:x val="0.15465039325075655"/>
                  <c:y val="-0.22487433213677352"/>
                </c:manualLayout>
              </c:layout>
              <c:dLblPos val="bestFit"/>
              <c:showLegendKey val="0"/>
              <c:showVal val="0"/>
              <c:showCatName val="1"/>
              <c:showSerName val="0"/>
              <c:showPercent val="1"/>
              <c:showBubbleSize val="0"/>
              <c:extLst>
                <c:ext xmlns:c15="http://schemas.microsoft.com/office/drawing/2012/chart" uri="{CE6537A1-D6FC-4f65-9D91-7224C49458BB}"/>
              </c:extLst>
            </c:dLbl>
            <c:dLbl>
              <c:idx val="3"/>
              <c:layout>
                <c:manualLayout>
                  <c:x val="0.15986810686016109"/>
                  <c:y val="0.25639242463835166"/>
                </c:manualLayout>
              </c:layout>
              <c:dLblPos val="bestFit"/>
              <c:showLegendKey val="0"/>
              <c:showVal val="0"/>
              <c:showCatName val="1"/>
              <c:showSerName val="0"/>
              <c:showPercent val="1"/>
              <c:showBubbleSize val="0"/>
              <c:extLst>
                <c:ext xmlns:c15="http://schemas.microsoft.com/office/drawing/2012/chart" uri="{CE6537A1-D6FC-4f65-9D91-7224C49458BB}"/>
              </c:extLst>
            </c:dLbl>
            <c:spPr>
              <a:noFill/>
              <a:ln>
                <a:noFill/>
              </a:ln>
              <a:effectLst/>
            </c:spPr>
            <c:txPr>
              <a:bodyPr rot="0" spcFirstLastPara="1" vertOverflow="overflow" horzOverflow="overflow" vert="horz" wrap="square" lIns="36576" tIns="19050" rIns="38100" bIns="19050" anchor="ctr" anchorCtr="1">
                <a:spAutoFit/>
              </a:bodyPr>
              <a:lstStyle/>
              <a:p>
                <a:pPr>
                  <a:defRPr sz="1600" b="0" i="0" u="none" strike="noStrike" kern="1200" baseline="0">
                    <a:solidFill>
                      <a:schemeClr val="tx1"/>
                    </a:solidFill>
                    <a:latin typeface="+mn-lt"/>
                    <a:ea typeface="+mn-ea"/>
                    <a:cs typeface="+mn-cs"/>
                  </a:defRPr>
                </a:pPr>
                <a:endParaRPr lang="en-US"/>
              </a:p>
            </c:txPr>
            <c:dLblPos val="in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rect">
                    <a:avLst/>
                  </a:prstGeom>
                  <a:noFill/>
                  <a:ln>
                    <a:noFill/>
                  </a:ln>
                </c15:spPr>
              </c:ext>
            </c:extLst>
          </c:dLbls>
          <c:cat>
            <c:strRef>
              <c:f>Sheet1!$A$2:$A$5</c:f>
              <c:strCache>
                <c:ptCount val="4"/>
                <c:pt idx="0">
                  <c:v>Manage Program Flow</c:v>
                </c:pt>
                <c:pt idx="1">
                  <c:v>Create and Use Types</c:v>
                </c:pt>
                <c:pt idx="2">
                  <c:v>Debug Applications and Implement Security</c:v>
                </c:pt>
                <c:pt idx="3">
                  <c:v>Implement Data Access</c:v>
                </c:pt>
              </c:strCache>
            </c:strRef>
          </c:cat>
          <c:val>
            <c:numRef>
              <c:f>Sheet1!$B$2:$B$5</c:f>
              <c:numCache>
                <c:formatCode>General</c:formatCode>
                <c:ptCount val="4"/>
                <c:pt idx="0">
                  <c:v>25</c:v>
                </c:pt>
                <c:pt idx="1">
                  <c:v>24</c:v>
                </c:pt>
                <c:pt idx="2">
                  <c:v>25</c:v>
                </c:pt>
                <c:pt idx="3">
                  <c:v>26</c:v>
                </c:pt>
              </c:numCache>
            </c:numRef>
          </c:val>
          <c:extLst/>
        </c:ser>
        <c:dLbls>
          <c:showLegendKey val="0"/>
          <c:showVal val="0"/>
          <c:showCatName val="1"/>
          <c:showSerName val="0"/>
          <c:showPercent val="1"/>
          <c:showBubbleSize val="0"/>
          <c:showLeaderLines val="0"/>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27AAADD-8F94-4863-AB67-1D448E3F1BC3}" type="datetime1">
              <a:rPr lang="en-US" smtClean="0">
                <a:latin typeface="Segoe UI" pitchFamily="34" charset="0"/>
              </a:rPr>
              <a:t>5/15/2014</a:t>
            </a:fld>
            <a:endParaRPr lang="en-US" dirty="0">
              <a:latin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
        <p:nvSpPr>
          <p:cNvPr id="3" name="Footer Placeholder 2"/>
          <p:cNvSpPr>
            <a:spLocks noGrp="1"/>
          </p:cNvSpPr>
          <p:nvPr>
            <p:ph type="ftr" sz="quarter" idx="2"/>
          </p:nvPr>
        </p:nvSpPr>
        <p:spPr>
          <a:xfrm>
            <a:off x="320074" y="8685213"/>
            <a:ext cx="5463504" cy="458787"/>
          </a:xfrm>
          <a:prstGeom prst="rect">
            <a:avLst/>
          </a:prstGeom>
        </p:spPr>
        <p:txBody>
          <a:bodyPr vert="horz" lIns="91440" tIns="45720" rIns="91440" bIns="45720" rtlCol="0" anchor="b"/>
          <a:lstStyle>
            <a:lvl1pPr algn="l">
              <a:defRPr sz="1200"/>
            </a:lvl1pPr>
          </a:lstStyle>
          <a:p>
            <a:r>
              <a:rPr lang="en-US" sz="500" dirty="0" smtClean="0"/>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E74353ED-ACB2-44BF-A903-985B0AF962B7}" type="datetime1">
              <a:rPr lang="en-US" smtClean="0"/>
              <a:t>5/15/2014</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hdr="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5/15/2014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9301895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11</a:t>
            </a:fld>
            <a:endParaRPr lang="en-US" dirty="0"/>
          </a:p>
        </p:txBody>
      </p:sp>
      <p:sp>
        <p:nvSpPr>
          <p:cNvPr id="10" name="Date Placeholder 9"/>
          <p:cNvSpPr>
            <a:spLocks noGrp="1"/>
          </p:cNvSpPr>
          <p:nvPr>
            <p:ph type="dt" idx="13"/>
          </p:nvPr>
        </p:nvSpPr>
        <p:spPr/>
        <p:txBody>
          <a:bodyPr/>
          <a:lstStyle/>
          <a:p>
            <a:fld id="{8CC73D19-EEEE-44F2-8F32-D8D9C9B5168D}" type="datetime8">
              <a:rPr lang="en-US" smtClean="0"/>
              <a:t>5/15/2014 3:56 PM</a:t>
            </a:fld>
            <a:endParaRPr lang="en-US" dirty="0"/>
          </a:p>
        </p:txBody>
      </p:sp>
      <p:sp>
        <p:nvSpPr>
          <p:cNvPr id="11" name="Footer Placeholder 10"/>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2" name="Header Placeholder 11"/>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1287578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CB9AB204-7D86-4363-947A-E892579E27F0}" type="datetime1">
              <a:rPr lang="en-US" smtClean="0"/>
              <a:t>5/15/2014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2277693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8B263312-38AA-4E1E-B2B5-0F8F122B24FE}" type="slidenum">
              <a:rPr lang="en-US" smtClean="0"/>
              <a:pPr/>
              <a:t>13</a:t>
            </a:fld>
            <a:endParaRPr lang="en-US" dirty="0"/>
          </a:p>
        </p:txBody>
      </p:sp>
      <p:sp>
        <p:nvSpPr>
          <p:cNvPr id="10" name="Slide Image Placeholder 9"/>
          <p:cNvSpPr>
            <a:spLocks noGrp="1" noRot="1" noChangeAspect="1"/>
          </p:cNvSpPr>
          <p:nvPr>
            <p:ph type="sldImg"/>
          </p:nvPr>
        </p:nvSpPr>
        <p:spPr/>
      </p:sp>
      <p:sp>
        <p:nvSpPr>
          <p:cNvPr id="11" name="Notes Placeholder 10"/>
          <p:cNvSpPr>
            <a:spLocks noGrp="1"/>
          </p:cNvSpPr>
          <p:nvPr>
            <p:ph type="body" idx="1"/>
          </p:nvPr>
        </p:nvSpPr>
        <p:spPr/>
        <p:txBody>
          <a:bodyPr/>
          <a:lstStyle/>
          <a:p>
            <a:endParaRPr lang="en-US"/>
          </a:p>
        </p:txBody>
      </p:sp>
      <p:sp>
        <p:nvSpPr>
          <p:cNvPr id="16" name="Date Placeholder 15"/>
          <p:cNvSpPr>
            <a:spLocks noGrp="1"/>
          </p:cNvSpPr>
          <p:nvPr>
            <p:ph type="dt" idx="13"/>
          </p:nvPr>
        </p:nvSpPr>
        <p:spPr/>
        <p:txBody>
          <a:bodyPr/>
          <a:lstStyle/>
          <a:p>
            <a:fld id="{8453B4A1-23F0-4EA8-922A-C21006FB5AB3}" type="datetime1">
              <a:rPr lang="en-US" smtClean="0"/>
              <a:t>5/15/2014</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9197532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8B263312-38AA-4E1E-B2B5-0F8F122B24FE}" type="slidenum">
              <a:rPr lang="en-US" smtClean="0"/>
              <a:pPr/>
              <a:t>14</a:t>
            </a:fld>
            <a:endParaRPr lang="en-US" dirty="0"/>
          </a:p>
        </p:txBody>
      </p:sp>
      <p:sp>
        <p:nvSpPr>
          <p:cNvPr id="10" name="Slide Image Placeholder 9"/>
          <p:cNvSpPr>
            <a:spLocks noGrp="1" noRot="1" noChangeAspect="1"/>
          </p:cNvSpPr>
          <p:nvPr>
            <p:ph type="sldImg"/>
          </p:nvPr>
        </p:nvSpPr>
        <p:spPr/>
      </p:sp>
      <p:sp>
        <p:nvSpPr>
          <p:cNvPr id="11" name="Notes Placeholder 10"/>
          <p:cNvSpPr>
            <a:spLocks noGrp="1"/>
          </p:cNvSpPr>
          <p:nvPr>
            <p:ph type="body" idx="1"/>
          </p:nvPr>
        </p:nvSpPr>
        <p:spPr/>
        <p:txBody>
          <a:bodyPr/>
          <a:lstStyle/>
          <a:p>
            <a:endParaRPr lang="en-US"/>
          </a:p>
        </p:txBody>
      </p:sp>
      <p:sp>
        <p:nvSpPr>
          <p:cNvPr id="16" name="Date Placeholder 15"/>
          <p:cNvSpPr>
            <a:spLocks noGrp="1"/>
          </p:cNvSpPr>
          <p:nvPr>
            <p:ph type="dt" idx="13"/>
          </p:nvPr>
        </p:nvSpPr>
        <p:spPr/>
        <p:txBody>
          <a:bodyPr/>
          <a:lstStyle/>
          <a:p>
            <a:fld id="{8453B4A1-23F0-4EA8-922A-C21006FB5AB3}" type="datetime1">
              <a:rPr lang="en-US" smtClean="0"/>
              <a:t>5/15/2014</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3979944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8B263312-38AA-4E1E-B2B5-0F8F122B24FE}" type="slidenum">
              <a:rPr lang="en-US" smtClean="0"/>
              <a:pPr/>
              <a:t>15</a:t>
            </a:fld>
            <a:endParaRPr lang="en-US" dirty="0"/>
          </a:p>
        </p:txBody>
      </p:sp>
      <p:sp>
        <p:nvSpPr>
          <p:cNvPr id="10" name="Slide Image Placeholder 9"/>
          <p:cNvSpPr>
            <a:spLocks noGrp="1" noRot="1" noChangeAspect="1"/>
          </p:cNvSpPr>
          <p:nvPr>
            <p:ph type="sldImg"/>
          </p:nvPr>
        </p:nvSpPr>
        <p:spPr/>
      </p:sp>
      <p:sp>
        <p:nvSpPr>
          <p:cNvPr id="11" name="Notes Placeholder 10"/>
          <p:cNvSpPr>
            <a:spLocks noGrp="1"/>
          </p:cNvSpPr>
          <p:nvPr>
            <p:ph type="body" idx="1"/>
          </p:nvPr>
        </p:nvSpPr>
        <p:spPr/>
        <p:txBody>
          <a:bodyPr/>
          <a:lstStyle/>
          <a:p>
            <a:endParaRPr lang="en-US"/>
          </a:p>
        </p:txBody>
      </p:sp>
      <p:sp>
        <p:nvSpPr>
          <p:cNvPr id="16" name="Date Placeholder 15"/>
          <p:cNvSpPr>
            <a:spLocks noGrp="1"/>
          </p:cNvSpPr>
          <p:nvPr>
            <p:ph type="dt" idx="13"/>
          </p:nvPr>
        </p:nvSpPr>
        <p:spPr/>
        <p:txBody>
          <a:bodyPr/>
          <a:lstStyle/>
          <a:p>
            <a:fld id="{8453B4A1-23F0-4EA8-922A-C21006FB5AB3}" type="datetime1">
              <a:rPr lang="en-US" smtClean="0"/>
              <a:t>5/15/2014</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33985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8B263312-38AA-4E1E-B2B5-0F8F122B24FE}" type="slidenum">
              <a:rPr lang="en-US" smtClean="0"/>
              <a:pPr/>
              <a:t>16</a:t>
            </a:fld>
            <a:endParaRPr lang="en-US" dirty="0"/>
          </a:p>
        </p:txBody>
      </p:sp>
      <p:sp>
        <p:nvSpPr>
          <p:cNvPr id="10" name="Slide Image Placeholder 9"/>
          <p:cNvSpPr>
            <a:spLocks noGrp="1" noRot="1" noChangeAspect="1"/>
          </p:cNvSpPr>
          <p:nvPr>
            <p:ph type="sldImg"/>
          </p:nvPr>
        </p:nvSpPr>
        <p:spPr/>
      </p:sp>
      <p:sp>
        <p:nvSpPr>
          <p:cNvPr id="11" name="Notes Placeholder 10"/>
          <p:cNvSpPr>
            <a:spLocks noGrp="1"/>
          </p:cNvSpPr>
          <p:nvPr>
            <p:ph type="body" idx="1"/>
          </p:nvPr>
        </p:nvSpPr>
        <p:spPr/>
        <p:txBody>
          <a:bodyPr/>
          <a:lstStyle/>
          <a:p>
            <a:endParaRPr lang="en-US" dirty="0"/>
          </a:p>
        </p:txBody>
      </p:sp>
      <p:sp>
        <p:nvSpPr>
          <p:cNvPr id="16" name="Date Placeholder 15"/>
          <p:cNvSpPr>
            <a:spLocks noGrp="1"/>
          </p:cNvSpPr>
          <p:nvPr>
            <p:ph type="dt" idx="13"/>
          </p:nvPr>
        </p:nvSpPr>
        <p:spPr/>
        <p:txBody>
          <a:bodyPr/>
          <a:lstStyle/>
          <a:p>
            <a:fld id="{8453B4A1-23F0-4EA8-922A-C21006FB5AB3}" type="datetime1">
              <a:rPr lang="en-US" smtClean="0"/>
              <a:t>5/15/2014</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6729359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D21AEA4E-C8DD-4389-8732-D0D2DA460746}" type="datetime1">
              <a:rPr lang="en-US" smtClean="0"/>
              <a:t>5/15/2014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357945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CC430BBD-799F-4D9D-8FF8-A0CEE981607B}" type="datetime1">
              <a:rPr lang="en-US" smtClean="0"/>
              <a:t>5/15/2014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364083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8B263312-38AA-4E1E-B2B5-0F8F122B24FE}" type="slidenum">
              <a:rPr lang="en-US" smtClean="0"/>
              <a:pPr/>
              <a:t>19</a:t>
            </a:fld>
            <a:endParaRPr lang="en-US" dirty="0"/>
          </a:p>
        </p:txBody>
      </p:sp>
      <p:sp>
        <p:nvSpPr>
          <p:cNvPr id="10" name="Slide Image Placeholder 9"/>
          <p:cNvSpPr>
            <a:spLocks noGrp="1" noRot="1" noChangeAspect="1"/>
          </p:cNvSpPr>
          <p:nvPr>
            <p:ph type="sldImg"/>
          </p:nvPr>
        </p:nvSpPr>
        <p:spPr/>
      </p:sp>
      <p:sp>
        <p:nvSpPr>
          <p:cNvPr id="11" name="Notes Placeholder 10"/>
          <p:cNvSpPr>
            <a:spLocks noGrp="1"/>
          </p:cNvSpPr>
          <p:nvPr>
            <p:ph type="body" idx="1"/>
          </p:nvPr>
        </p:nvSpPr>
        <p:spPr/>
        <p:txBody>
          <a:bodyPr/>
          <a:lstStyle/>
          <a:p>
            <a:endParaRPr lang="en-US"/>
          </a:p>
        </p:txBody>
      </p:sp>
      <p:sp>
        <p:nvSpPr>
          <p:cNvPr id="16" name="Date Placeholder 15"/>
          <p:cNvSpPr>
            <a:spLocks noGrp="1"/>
          </p:cNvSpPr>
          <p:nvPr>
            <p:ph type="dt" idx="13"/>
          </p:nvPr>
        </p:nvSpPr>
        <p:spPr/>
        <p:txBody>
          <a:bodyPr/>
          <a:lstStyle/>
          <a:p>
            <a:fld id="{8453B4A1-23F0-4EA8-922A-C21006FB5AB3}" type="datetime1">
              <a:rPr lang="en-US" smtClean="0"/>
              <a:t>5/15/2014</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0017708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3749C423-6068-44D6-A94A-909B1056679E}" type="datetime1">
              <a:rPr lang="en-US" smtClean="0"/>
              <a:t>5/15/2014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766837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211D4B0C-B40C-4B38-86E4-2AFA7E194751}" type="datetime1">
              <a:rPr lang="en-US" smtClean="0"/>
              <a:t>5/15/2014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7457333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5/15/2014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285267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5/15/2014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233233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5/15/2014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31550042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25</a:t>
            </a:fld>
            <a:endParaRPr lang="en-US" dirty="0"/>
          </a:p>
        </p:txBody>
      </p:sp>
      <p:sp>
        <p:nvSpPr>
          <p:cNvPr id="10" name="Date Placeholder 9"/>
          <p:cNvSpPr>
            <a:spLocks noGrp="1"/>
          </p:cNvSpPr>
          <p:nvPr>
            <p:ph type="dt" idx="13"/>
          </p:nvPr>
        </p:nvSpPr>
        <p:spPr/>
        <p:txBody>
          <a:bodyPr/>
          <a:lstStyle/>
          <a:p>
            <a:fld id="{F6D0C1E9-C76A-461C-8E91-17FFC972AC04}" type="datetime1">
              <a:rPr lang="en-US" smtClean="0"/>
              <a:t>5/15/2014</a:t>
            </a:fld>
            <a:endParaRPr lang="en-US" dirty="0"/>
          </a:p>
        </p:txBody>
      </p:sp>
      <p:sp>
        <p:nvSpPr>
          <p:cNvPr id="7" name="Footer Placeholder 6"/>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783976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3749C423-6068-44D6-A94A-909B1056679E}" type="datetime1">
              <a:rPr lang="en-US" smtClean="0"/>
              <a:t>5/15/2014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717738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5/15/2014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25547193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5/15/2014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11381715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31</a:t>
            </a:fld>
            <a:endParaRPr lang="en-US" dirty="0"/>
          </a:p>
        </p:txBody>
      </p:sp>
      <p:sp>
        <p:nvSpPr>
          <p:cNvPr id="10" name="Date Placeholder 9"/>
          <p:cNvSpPr>
            <a:spLocks noGrp="1"/>
          </p:cNvSpPr>
          <p:nvPr>
            <p:ph type="dt" idx="13"/>
          </p:nvPr>
        </p:nvSpPr>
        <p:spPr/>
        <p:txBody>
          <a:bodyPr/>
          <a:lstStyle/>
          <a:p>
            <a:fld id="{F6D0C1E9-C76A-461C-8E91-17FFC972AC04}" type="datetime1">
              <a:rPr lang="en-US" smtClean="0"/>
              <a:t>5/15/2014</a:t>
            </a:fld>
            <a:endParaRPr lang="en-US" dirty="0"/>
          </a:p>
        </p:txBody>
      </p:sp>
      <p:sp>
        <p:nvSpPr>
          <p:cNvPr id="7" name="Footer Placeholder 6"/>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51995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3749C423-6068-44D6-A94A-909B1056679E}" type="datetime1">
              <a:rPr lang="en-US" smtClean="0"/>
              <a:t>5/15/2014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2039281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5/15/2014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3416656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CB9AB204-7D86-4363-947A-E892579E27F0}" type="datetime1">
              <a:rPr lang="en-US" smtClean="0"/>
              <a:t>5/15/2014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8159396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36</a:t>
            </a:fld>
            <a:endParaRPr lang="en-US" dirty="0"/>
          </a:p>
        </p:txBody>
      </p:sp>
      <p:sp>
        <p:nvSpPr>
          <p:cNvPr id="10" name="Date Placeholder 9"/>
          <p:cNvSpPr>
            <a:spLocks noGrp="1"/>
          </p:cNvSpPr>
          <p:nvPr>
            <p:ph type="dt" idx="13"/>
          </p:nvPr>
        </p:nvSpPr>
        <p:spPr/>
        <p:txBody>
          <a:bodyPr/>
          <a:lstStyle/>
          <a:p>
            <a:fld id="{F6D0C1E9-C76A-461C-8E91-17FFC972AC04}" type="datetime1">
              <a:rPr lang="en-US" smtClean="0"/>
              <a:t>5/15/2014</a:t>
            </a:fld>
            <a:endParaRPr lang="en-US" dirty="0"/>
          </a:p>
        </p:txBody>
      </p:sp>
      <p:sp>
        <p:nvSpPr>
          <p:cNvPr id="7" name="Footer Placeholder 6"/>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1665429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3749C423-6068-44D6-A94A-909B1056679E}" type="datetime1">
              <a:rPr lang="en-US" smtClean="0"/>
              <a:t>5/15/2014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919857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5/15/2014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7225034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43</a:t>
            </a:fld>
            <a:endParaRPr lang="en-US" dirty="0"/>
          </a:p>
        </p:txBody>
      </p:sp>
      <p:sp>
        <p:nvSpPr>
          <p:cNvPr id="10" name="Date Placeholder 9"/>
          <p:cNvSpPr>
            <a:spLocks noGrp="1"/>
          </p:cNvSpPr>
          <p:nvPr>
            <p:ph type="dt" idx="13"/>
          </p:nvPr>
        </p:nvSpPr>
        <p:spPr/>
        <p:txBody>
          <a:bodyPr/>
          <a:lstStyle/>
          <a:p>
            <a:fld id="{F6D0C1E9-C76A-461C-8E91-17FFC972AC04}" type="datetime1">
              <a:rPr lang="en-US" smtClean="0"/>
              <a:t>5/15/2014</a:t>
            </a:fld>
            <a:endParaRPr lang="en-US" dirty="0"/>
          </a:p>
        </p:txBody>
      </p:sp>
      <p:sp>
        <p:nvSpPr>
          <p:cNvPr id="7" name="Footer Placeholder 6"/>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5424419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44</a:t>
            </a:fld>
            <a:endParaRPr lang="en-US" dirty="0"/>
          </a:p>
        </p:txBody>
      </p:sp>
      <p:sp>
        <p:nvSpPr>
          <p:cNvPr id="10" name="Date Placeholder 9"/>
          <p:cNvSpPr>
            <a:spLocks noGrp="1"/>
          </p:cNvSpPr>
          <p:nvPr>
            <p:ph type="dt" idx="13"/>
          </p:nvPr>
        </p:nvSpPr>
        <p:spPr/>
        <p:txBody>
          <a:bodyPr/>
          <a:lstStyle/>
          <a:p>
            <a:fld id="{F6D0C1E9-C76A-461C-8E91-17FFC972AC04}" type="datetime1">
              <a:rPr lang="en-US" smtClean="0"/>
              <a:t>5/15/2014</a:t>
            </a:fld>
            <a:endParaRPr lang="en-US" dirty="0"/>
          </a:p>
        </p:txBody>
      </p:sp>
      <p:sp>
        <p:nvSpPr>
          <p:cNvPr id="7" name="Footer Placeholder 6"/>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1740295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5/15/2014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45</a:t>
            </a:fld>
            <a:endParaRPr lang="en-US" dirty="0"/>
          </a:p>
        </p:txBody>
      </p:sp>
    </p:spTree>
    <p:extLst>
      <p:ext uri="{BB962C8B-B14F-4D97-AF65-F5344CB8AC3E}">
        <p14:creationId xmlns:p14="http://schemas.microsoft.com/office/powerpoint/2010/main" val="6670634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5/15/2014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46</a:t>
            </a:fld>
            <a:endParaRPr lang="en-US" dirty="0"/>
          </a:p>
        </p:txBody>
      </p:sp>
    </p:spTree>
    <p:extLst>
      <p:ext uri="{BB962C8B-B14F-4D97-AF65-F5344CB8AC3E}">
        <p14:creationId xmlns:p14="http://schemas.microsoft.com/office/powerpoint/2010/main" val="41600988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5/15/2014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47</a:t>
            </a:fld>
            <a:endParaRPr lang="en-US" dirty="0"/>
          </a:p>
        </p:txBody>
      </p:sp>
    </p:spTree>
    <p:extLst>
      <p:ext uri="{BB962C8B-B14F-4D97-AF65-F5344CB8AC3E}">
        <p14:creationId xmlns:p14="http://schemas.microsoft.com/office/powerpoint/2010/main" val="33326915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5" name="Date Placeholder 4"/>
          <p:cNvSpPr>
            <a:spLocks noGrp="1"/>
          </p:cNvSpPr>
          <p:nvPr>
            <p:ph type="dt" idx="11"/>
          </p:nvPr>
        </p:nvSpPr>
        <p:spPr/>
        <p:txBody>
          <a:bodyPr/>
          <a:lstStyle/>
          <a:p>
            <a:fld id="{0E82BC82-8750-4FBE-93D3-93C35779230C}" type="datetime1">
              <a:rPr lang="en-US" smtClean="0">
                <a:solidFill>
                  <a:prstClr val="black"/>
                </a:solidFill>
              </a:rPr>
              <a:t>5/15/2014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48</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8754525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5/15/2014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2112295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6</a:t>
            </a:fld>
            <a:endParaRPr lang="en-US" dirty="0"/>
          </a:p>
        </p:txBody>
      </p:sp>
      <p:sp>
        <p:nvSpPr>
          <p:cNvPr id="10" name="Date Placeholder 9"/>
          <p:cNvSpPr>
            <a:spLocks noGrp="1"/>
          </p:cNvSpPr>
          <p:nvPr>
            <p:ph type="dt" idx="13"/>
          </p:nvPr>
        </p:nvSpPr>
        <p:spPr/>
        <p:txBody>
          <a:bodyPr/>
          <a:lstStyle/>
          <a:p>
            <a:fld id="{8CC73D19-EEEE-44F2-8F32-D8D9C9B5168D}" type="datetime8">
              <a:rPr lang="en-US" smtClean="0"/>
              <a:t>5/15/2014 3:56 PM</a:t>
            </a:fld>
            <a:endParaRPr lang="en-US" dirty="0"/>
          </a:p>
        </p:txBody>
      </p:sp>
      <p:sp>
        <p:nvSpPr>
          <p:cNvPr id="11" name="Footer Placeholder 10"/>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2" name="Header Placeholder 11"/>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077437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D21AEA4E-C8DD-4389-8732-D0D2DA460746}" type="datetime1">
              <a:rPr lang="en-US" smtClean="0"/>
              <a:t>5/15/2014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105143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8</a:t>
            </a:fld>
            <a:endParaRPr lang="en-US" dirty="0"/>
          </a:p>
        </p:txBody>
      </p:sp>
      <p:sp>
        <p:nvSpPr>
          <p:cNvPr id="10" name="Date Placeholder 9"/>
          <p:cNvSpPr>
            <a:spLocks noGrp="1"/>
          </p:cNvSpPr>
          <p:nvPr>
            <p:ph type="dt" idx="13"/>
          </p:nvPr>
        </p:nvSpPr>
        <p:spPr/>
        <p:txBody>
          <a:bodyPr/>
          <a:lstStyle/>
          <a:p>
            <a:fld id="{8CC73D19-EEEE-44F2-8F32-D8D9C9B5168D}" type="datetime8">
              <a:rPr lang="en-US" smtClean="0"/>
              <a:t>5/15/2014 3:56 PM</a:t>
            </a:fld>
            <a:endParaRPr lang="en-US" dirty="0"/>
          </a:p>
        </p:txBody>
      </p:sp>
      <p:sp>
        <p:nvSpPr>
          <p:cNvPr id="11" name="Footer Placeholder 10"/>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2" name="Header Placeholder 11"/>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599335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5/15/2014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6656195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B192D058-1985-4467-845A-1C29607F2B73}" type="datetime1">
              <a:rPr lang="en-US" smtClean="0"/>
              <a:t>5/15/2014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795323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71538" y="483677"/>
            <a:ext cx="1811112" cy="387966"/>
          </a:xfrm>
          <a:prstGeom prst="rect">
            <a:avLst/>
          </a:prstGeom>
        </p:spPr>
      </p:pic>
      <p:pic>
        <p:nvPicPr>
          <p:cNvPr id="6" name="TechEd 2014 logo white"/>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058190" y="448802"/>
            <a:ext cx="2965328" cy="1283012"/>
          </a:xfrm>
          <a:prstGeom prst="rect">
            <a:avLst/>
          </a:prstGeom>
        </p:spPr>
      </p:pic>
    </p:spTree>
    <p:extLst>
      <p:ext uri="{BB962C8B-B14F-4D97-AF65-F5344CB8AC3E}">
        <p14:creationId xmlns:p14="http://schemas.microsoft.com/office/powerpoint/2010/main" val="1227595789"/>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2472271686"/>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gradFill>
                  <a:gsLst>
                    <a:gs pos="2920">
                      <a:schemeClr val="tx2"/>
                    </a:gs>
                    <a:gs pos="39000">
                      <a:schemeClr val="tx2"/>
                    </a:gs>
                  </a:gsLst>
                  <a:lin ang="5400000" scaled="0"/>
                </a:gradFill>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42648731"/>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1pPr>
              <a:buClr>
                <a:schemeClr val="tx2"/>
              </a:buClr>
              <a:defRPr>
                <a:gradFill>
                  <a:gsLst>
                    <a:gs pos="13869">
                      <a:schemeClr val="tx2"/>
                    </a:gs>
                    <a:gs pos="42000">
                      <a:schemeClr val="tx2"/>
                    </a:gs>
                  </a:gsLst>
                  <a:lin ang="5400000" scaled="0"/>
                </a:gradFill>
              </a:defRPr>
            </a:lvl1pPr>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25470771"/>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5109">
                      <a:schemeClr val="tx2"/>
                    </a:gs>
                    <a:gs pos="25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00000">
                      <a:schemeClr val="tx2"/>
                    </a:gs>
                    <a:gs pos="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22516827"/>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603790"/>
          </a:xfrm>
        </p:spPr>
        <p:txBody>
          <a:bodyPr wrap="square">
            <a:spAutoFit/>
          </a:bodyPr>
          <a:lstStyle>
            <a:lvl1pPr marL="287338" indent="-287338">
              <a:spcBef>
                <a:spcPts val="1224"/>
              </a:spcBef>
              <a:buClr>
                <a:schemeClr val="tx1"/>
              </a:buClr>
              <a:buFontTx/>
              <a:buBlip>
                <a:blip r:embed="rId2"/>
              </a:buBlip>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603790"/>
          </a:xfrm>
        </p:spPr>
        <p:txBody>
          <a:bodyPr wrap="square">
            <a:spAutoFit/>
          </a:bodyPr>
          <a:lstStyle>
            <a:lvl1pPr marL="287338" indent="-287338">
              <a:spcBef>
                <a:spcPts val="1224"/>
              </a:spcBef>
              <a:buClr>
                <a:schemeClr val="tx1"/>
              </a:buClr>
              <a:buFontTx/>
              <a:buBlip>
                <a:blip r:embed="rId2"/>
              </a:buBlip>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2-color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603790"/>
          </a:xfrm>
        </p:spPr>
        <p:txBody>
          <a:bodyPr wrap="square">
            <a:spAutoFit/>
          </a:bodyPr>
          <a:lstStyle>
            <a:lvl1pPr marL="287338" indent="-287338">
              <a:spcBef>
                <a:spcPts val="1224"/>
              </a:spcBef>
              <a:buClr>
                <a:schemeClr val="tx2"/>
              </a:buClr>
              <a:buFontTx/>
              <a:buBlip>
                <a:blip r:embed="rId2"/>
              </a:buBlip>
              <a:defRPr sz="3600">
                <a:gradFill>
                  <a:gsLst>
                    <a:gs pos="5109">
                      <a:schemeClr val="tx2"/>
                    </a:gs>
                    <a:gs pos="100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603790"/>
          </a:xfrm>
        </p:spPr>
        <p:txBody>
          <a:bodyPr wrap="square">
            <a:spAutoFit/>
          </a:bodyPr>
          <a:lstStyle>
            <a:lvl1pPr marL="287338" indent="-287338">
              <a:spcBef>
                <a:spcPts val="1224"/>
              </a:spcBef>
              <a:buClr>
                <a:schemeClr val="tx2"/>
              </a:buClr>
              <a:buFontTx/>
              <a:buBlip>
                <a:blip r:embed="rId2"/>
              </a:buBlip>
              <a:defRPr sz="3600">
                <a:gradFill>
                  <a:gsLst>
                    <a:gs pos="5109">
                      <a:schemeClr val="tx2"/>
                    </a:gs>
                    <a:gs pos="100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6529240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hoto Layout">
    <p:bg bwMode="gray">
      <p:bgPr>
        <a:solidFill>
          <a:srgbClr val="002050"/>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1028"/>
            <a:ext cx="12436474" cy="6992469"/>
          </a:xfrm>
          <a:prstGeom prst="rect">
            <a:avLst/>
          </a:prstGeom>
        </p:spPr>
      </p:pic>
      <p:sp>
        <p:nvSpPr>
          <p:cNvPr id="14" name="Dark gradation bottom"/>
          <p:cNvSpPr/>
          <p:nvPr userDrawn="1"/>
        </p:nvSpPr>
        <p:spPr bwMode="gray">
          <a:xfrm flipV="1">
            <a:off x="0" y="-4"/>
            <a:ext cx="12446758" cy="6994525"/>
          </a:xfrm>
          <a:prstGeom prst="rect">
            <a:avLst/>
          </a:prstGeom>
          <a:gradFill flip="none" rotWithShape="1">
            <a:gsLst>
              <a:gs pos="0">
                <a:srgbClr val="000000">
                  <a:alpha val="73000"/>
                </a:srgbClr>
              </a:gs>
              <a:gs pos="40000">
                <a:srgbClr val="000000">
                  <a:alpha val="0"/>
                </a:srgbClr>
              </a:gs>
            </a:gsLst>
            <a:lin ang="27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9" name="Dark gradation top"/>
          <p:cNvSpPr/>
          <p:nvPr userDrawn="1"/>
        </p:nvSpPr>
        <p:spPr bwMode="gray">
          <a:xfrm>
            <a:off x="0" y="-1028"/>
            <a:ext cx="12446757" cy="6994525"/>
          </a:xfrm>
          <a:prstGeom prst="rect">
            <a:avLst/>
          </a:prstGeom>
          <a:gradFill flip="none" rotWithShape="1">
            <a:gsLst>
              <a:gs pos="0">
                <a:srgbClr val="000000">
                  <a:alpha val="50000"/>
                </a:srgbClr>
              </a:gs>
              <a:gs pos="40000">
                <a:srgbClr val="000000">
                  <a:alpha val="0"/>
                </a:srgbClr>
              </a:gs>
            </a:gsLst>
            <a:lin ang="27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p:cNvSpPr/>
          <p:nvPr userDrawn="1"/>
        </p:nvSpPr>
        <p:spPr bwMode="gray">
          <a:xfrm>
            <a:off x="274638" y="2125663"/>
            <a:ext cx="6400800" cy="3657600"/>
          </a:xfrm>
          <a:prstGeom prst="rect">
            <a:avLst/>
          </a:prstGeom>
          <a:solidFill>
            <a:schemeClr val="bg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2125661"/>
            <a:ext cx="6402388" cy="2103119"/>
          </a:xfrm>
          <a:noFill/>
        </p:spPr>
        <p:txBody>
          <a:bodyPr vert="horz" wrap="square" lIns="146304" tIns="91440" rIns="146304" bIns="91440" rtlCol="0" anchor="t" anchorCtr="0">
            <a:noAutofit/>
          </a:bodyPr>
          <a:lstStyle>
            <a:lvl1pPr>
              <a:defRPr lang="en-US" sz="6000" spc="-100"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4638" y="4228783"/>
            <a:ext cx="6400800" cy="1554478"/>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11"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58332" y="6182440"/>
            <a:ext cx="1552931" cy="332660"/>
          </a:xfrm>
          <a:prstGeom prst="rect">
            <a:avLst/>
          </a:prstGeom>
        </p:spPr>
      </p:pic>
      <p:pic>
        <p:nvPicPr>
          <p:cNvPr id="12" name="TechEd 2014 logo white"/>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74108" y="448802"/>
            <a:ext cx="2965328" cy="1283012"/>
          </a:xfrm>
          <a:prstGeom prst="rect">
            <a:avLst/>
          </a:prstGeom>
        </p:spPr>
      </p:pic>
    </p:spTree>
    <p:extLst>
      <p:ext uri="{BB962C8B-B14F-4D97-AF65-F5344CB8AC3E}">
        <p14:creationId xmlns:p14="http://schemas.microsoft.com/office/powerpoint/2010/main" val="14650036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82576" y="1211263"/>
            <a:ext cx="11889564" cy="917575"/>
          </a:xfrm>
        </p:spPr>
        <p:txBody>
          <a:bodyPr/>
          <a:lstStyle>
            <a:lvl1pPr>
              <a:defRPr sz="7200" baseline="0"/>
            </a:lvl1pPr>
          </a:lstStyle>
          <a:p>
            <a:r>
              <a:rPr lang="en-US" smtClean="0"/>
              <a:t>Click to edit Master title style</a:t>
            </a:r>
            <a:endParaRPr lang="en-US" dirty="0"/>
          </a:p>
        </p:txBody>
      </p:sp>
    </p:spTree>
    <p:extLst>
      <p:ext uri="{BB962C8B-B14F-4D97-AF65-F5344CB8AC3E}">
        <p14:creationId xmlns:p14="http://schemas.microsoft.com/office/powerpoint/2010/main" val="2915293295"/>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smtClean="0"/>
              <a:t>Click to edit Master title style</a:t>
            </a:r>
            <a:endParaRPr lang="en-US" dirty="0"/>
          </a:p>
        </p:txBody>
      </p:sp>
    </p:spTree>
    <p:extLst>
      <p:ext uri="{BB962C8B-B14F-4D97-AF65-F5344CB8AC3E}">
        <p14:creationId xmlns:p14="http://schemas.microsoft.com/office/powerpoint/2010/main" val="2390161380"/>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smtClean="0"/>
              <a:t>Click to edit Master title style</a:t>
            </a:r>
            <a:endParaRPr lang="en-US" dirty="0"/>
          </a:p>
        </p:txBody>
      </p:sp>
    </p:spTree>
    <p:extLst>
      <p:ext uri="{BB962C8B-B14F-4D97-AF65-F5344CB8AC3E}">
        <p14:creationId xmlns:p14="http://schemas.microsoft.com/office/powerpoint/2010/main" val="2538603404"/>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1201806"/>
            <a:ext cx="10058399" cy="917575"/>
          </a:xfrm>
        </p:spPr>
        <p:txBody>
          <a:bodyPr/>
          <a:lstStyle>
            <a:lvl1pPr marL="233363" indent="-233363">
              <a:defRPr sz="6000" baseline="0"/>
            </a:lvl1pPr>
          </a:lstStyle>
          <a:p>
            <a:r>
              <a:rPr lang="en-US" dirty="0" smtClean="0"/>
              <a:t>“Sample quote goes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761038" y="5126038"/>
            <a:ext cx="5486400" cy="1071062"/>
          </a:xfrm>
        </p:spPr>
        <p:txBody>
          <a:bodyPr/>
          <a:lstStyle>
            <a:lvl1pPr marL="0" indent="0">
              <a:spcBef>
                <a:spcPts val="0"/>
              </a:spcBef>
              <a:buNone/>
              <a:defRPr sz="3200" baseline="0">
                <a:latin typeface="+mj-lt"/>
              </a:defRPr>
            </a:lvl1pPr>
          </a:lstStyle>
          <a:p>
            <a:pPr lvl="0"/>
            <a:r>
              <a:rPr lang="en-US" dirty="0" smtClean="0"/>
              <a:t>Author Name</a:t>
            </a:r>
          </a:p>
          <a:p>
            <a:pPr lvl="0"/>
            <a:r>
              <a:rPr lang="en-US" dirty="0" smtClean="0"/>
              <a:t>Title</a:t>
            </a:r>
          </a:p>
        </p:txBody>
      </p:sp>
    </p:spTree>
    <p:extLst>
      <p:ext uri="{BB962C8B-B14F-4D97-AF65-F5344CB8AC3E}">
        <p14:creationId xmlns:p14="http://schemas.microsoft.com/office/powerpoint/2010/main" val="3183363366"/>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2125663"/>
            <a:ext cx="10058399" cy="917575"/>
          </a:xfrm>
        </p:spPr>
        <p:txBody>
          <a:bodyPr/>
          <a:lstStyle>
            <a:lvl1pPr marL="282575" indent="-282575">
              <a:tabLst>
                <a:tab pos="282575" algn="l"/>
              </a:tabLst>
              <a:defRPr sz="6000" baseline="0"/>
            </a:lvl1pPr>
          </a:lstStyle>
          <a:p>
            <a:r>
              <a:rPr lang="en-US" dirty="0" smtClean="0"/>
              <a:t>“	Add a quote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761038" y="4868847"/>
            <a:ext cx="5486400" cy="1071062"/>
          </a:xfrm>
        </p:spPr>
        <p:txBody>
          <a:bodyPr/>
          <a:lstStyle>
            <a:lvl1pPr marL="0" indent="0">
              <a:spcBef>
                <a:spcPts val="0"/>
              </a:spcBef>
              <a:buNone/>
              <a:defRPr sz="3200" baseline="0">
                <a:latin typeface="+mj-lt"/>
              </a:defRPr>
            </a:lvl1pPr>
          </a:lstStyle>
          <a:p>
            <a:pPr lvl="0"/>
            <a:r>
              <a:rPr lang="en-US" dirty="0" smtClean="0"/>
              <a:t>Author’s Name</a:t>
            </a:r>
          </a:p>
          <a:p>
            <a:pPr lvl="0"/>
            <a:r>
              <a:rPr lang="en-US" dirty="0" smtClean="0"/>
              <a:t>Title</a:t>
            </a:r>
          </a:p>
        </p:txBody>
      </p:sp>
    </p:spTree>
    <p:extLst>
      <p:ext uri="{BB962C8B-B14F-4D97-AF65-F5344CB8AC3E}">
        <p14:creationId xmlns:p14="http://schemas.microsoft.com/office/powerpoint/2010/main" val="1243333861"/>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2576" y="2430462"/>
            <a:ext cx="11887200" cy="932563"/>
          </a:xfrm>
        </p:spPr>
        <p:txBody>
          <a:bodyPr/>
          <a:lstStyle>
            <a:lvl1pPr marL="0" indent="0">
              <a:buNone/>
              <a:defRPr sz="5400">
                <a:gradFill>
                  <a:gsLst>
                    <a:gs pos="3333">
                      <a:schemeClr val="tx1"/>
                    </a:gs>
                    <a:gs pos="3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p:txBody>
      </p:sp>
      <p:sp>
        <p:nvSpPr>
          <p:cNvPr id="4" name="Title 1"/>
          <p:cNvSpPr>
            <a:spLocks noGrp="1"/>
          </p:cNvSpPr>
          <p:nvPr>
            <p:ph type="title"/>
          </p:nvPr>
        </p:nvSpPr>
        <p:spPr>
          <a:xfrm>
            <a:off x="282576" y="1211263"/>
            <a:ext cx="11889564" cy="917575"/>
          </a:xfrm>
        </p:spPr>
        <p:txBody>
          <a:bodyPr/>
          <a:lstStyle>
            <a:lvl1pPr>
              <a:defRPr sz="7200" baseline="0">
                <a:gradFill>
                  <a:gsLst>
                    <a:gs pos="1250">
                      <a:schemeClr val="tx1"/>
                    </a:gs>
                    <a:gs pos="10000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480330917"/>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bg>
      <p:bgPr>
        <a:solidFill>
          <a:srgbClr val="002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1">
    <p:bg bwMode="auto">
      <p:bgPr>
        <a:solidFill>
          <a:srgbClr val="002050"/>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117165"/>
            <a:ext cx="8229535"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11"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74108" y="448802"/>
            <a:ext cx="2965328" cy="1283012"/>
          </a:xfrm>
          <a:prstGeom prst="rect">
            <a:avLst/>
          </a:prstGeom>
        </p:spPr>
      </p:pic>
      <p:pic>
        <p:nvPicPr>
          <p:cNvPr id="8"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58332" y="6182440"/>
            <a:ext cx="1552931" cy="332660"/>
          </a:xfrm>
          <a:prstGeom prst="rect">
            <a:avLst/>
          </a:prstGeom>
        </p:spPr>
      </p:pic>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4" orient="horz" pos="4406" userDrawn="1">
          <p15:clr>
            <a:srgbClr val="C35EA4"/>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7896568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ck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93523202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16152"/>
            <a:ext cx="11887199" cy="2131353"/>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88471406"/>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auto">
          <a:xfrm>
            <a:off x="274638" y="2125663"/>
            <a:ext cx="8229600" cy="3657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74702" y="2125678"/>
            <a:ext cx="8229536" cy="1828786"/>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74701" y="3955786"/>
            <a:ext cx="8229537" cy="1828007"/>
          </a:xfrm>
          <a:noFill/>
        </p:spPr>
        <p:txBody>
          <a:bodyPr lIns="146304" tIns="109728" rIns="146304" bIns="109728">
            <a:noAutofit/>
          </a:bodyPr>
          <a:lstStyle>
            <a:lvl1pPr marL="0" indent="0">
              <a:spcBef>
                <a:spcPts val="0"/>
              </a:spcBef>
              <a:buNone/>
              <a:defRPr sz="3600" spc="0" baseline="0">
                <a:gradFill>
                  <a:gsLst>
                    <a:gs pos="2917">
                      <a:srgbClr val="FFFFFF"/>
                    </a:gs>
                    <a:gs pos="30000">
                      <a:srgbClr val="FFFFFF"/>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bwMode="invGray">
          <a:xfrm>
            <a:off x="458332" y="6182440"/>
            <a:ext cx="1552931" cy="332660"/>
          </a:xfrm>
          <a:prstGeom prst="rect">
            <a:avLst/>
          </a:prstGeom>
        </p:spPr>
      </p:pic>
      <p:pic>
        <p:nvPicPr>
          <p:cNvPr id="10" name="TechEd 2014 logo white"/>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74108" y="448802"/>
            <a:ext cx="2965328" cy="1283012"/>
          </a:xfrm>
          <a:prstGeom prst="rect">
            <a:avLst/>
          </a:prstGeom>
        </p:spPr>
      </p:pic>
    </p:spTree>
    <p:extLst>
      <p:ext uri="{BB962C8B-B14F-4D97-AF65-F5344CB8AC3E}">
        <p14:creationId xmlns:p14="http://schemas.microsoft.com/office/powerpoint/2010/main" val="13412447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8229599"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8229589" cy="1829593"/>
          </a:xfrm>
          <a:noFill/>
        </p:spPr>
        <p:txBody>
          <a:bodyPr lIns="182880" tIns="146304" rIns="182880" bIns="146304">
            <a:noAutofit/>
          </a:bodyPr>
          <a:lstStyle>
            <a:lvl1pPr marL="0" indent="0">
              <a:spcBef>
                <a:spcPts val="0"/>
              </a:spcBef>
              <a:buNone/>
              <a:defRPr sz="3600"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29238619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3"/>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8229599"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Video title</a:t>
            </a:r>
            <a:endParaRPr lang="en-US" dirty="0"/>
          </a:p>
        </p:txBody>
      </p:sp>
      <p:pic>
        <p:nvPicPr>
          <p:cNvPr id="5"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21594122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87586">
                      <a:srgbClr val="FFFFFF"/>
                    </a:gs>
                    <a:gs pos="52000">
                      <a:srgbClr val="FFFFFF"/>
                    </a:gs>
                  </a:gsLst>
                  <a:lin ang="5400000" scaled="0"/>
                </a:gradFill>
              </a:defRPr>
            </a:lvl1pPr>
          </a:lstStyle>
          <a:p>
            <a:r>
              <a:rPr lang="en-US" dirty="0" smtClean="0"/>
              <a:t>Section title</a:t>
            </a:r>
            <a:endParaRPr lang="en-US" dirty="0"/>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271539937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87586">
                      <a:srgbClr val="FFFFFF"/>
                    </a:gs>
                    <a:gs pos="52000">
                      <a:srgbClr val="FFFFFF"/>
                    </a:gs>
                  </a:gsLst>
                  <a:lin ang="5400000" scaled="0"/>
                </a:gradFill>
              </a:defRPr>
            </a:lvl1pPr>
          </a:lstStyle>
          <a:p>
            <a:r>
              <a:rPr lang="en-US" dirty="0" smtClean="0"/>
              <a:t>Section title</a:t>
            </a:r>
            <a:endParaRPr lang="en-US" dirty="0"/>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407535725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84828">
                      <a:srgbClr val="FFFFFF"/>
                    </a:gs>
                    <a:gs pos="59000">
                      <a:srgbClr val="FFFFFF"/>
                    </a:gs>
                  </a:gsLst>
                  <a:lin ang="5400000" scaled="0"/>
                </a:gradFill>
                <a:effectLst/>
                <a:latin typeface="+mj-lt"/>
                <a:ea typeface="+mn-ea"/>
                <a:cs typeface="Segoe UI" pitchFamily="34" charset="0"/>
              </a:defRPr>
            </a:lvl1pPr>
          </a:lstStyle>
          <a:p>
            <a:r>
              <a:rPr lang="en-US" dirty="0" smtClean="0"/>
              <a:t>Section title</a:t>
            </a:r>
            <a:endParaRPr lang="en-US" dirty="0"/>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762536910"/>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2.png"/><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205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34" cstate="email">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1790270825"/>
      </p:ext>
    </p:extLst>
  </p:cSld>
  <p:clrMap bg1="dk1" tx1="lt1" bg2="dk2" tx2="lt2" accent1="accent1" accent2="accent2" accent3="accent3" accent4="accent4" accent5="accent5" accent6="accent6" hlink="hlink" folHlink="folHlink"/>
  <p:sldLayoutIdLst>
    <p:sldLayoutId id="2147484205" r:id="rId1"/>
    <p:sldLayoutId id="2147484276" r:id="rId2"/>
    <p:sldLayoutId id="2147484167" r:id="rId3"/>
    <p:sldLayoutId id="2147484166" r:id="rId4"/>
    <p:sldLayoutId id="2147484105" r:id="rId5"/>
    <p:sldLayoutId id="2147484182" r:id="rId6"/>
    <p:sldLayoutId id="2147484277" r:id="rId7"/>
    <p:sldLayoutId id="2147484130" r:id="rId8"/>
    <p:sldLayoutId id="2147484101" r:id="rId9"/>
    <p:sldLayoutId id="2147484102" r:id="rId10"/>
    <p:sldLayoutId id="2147484098" r:id="rId11"/>
    <p:sldLayoutId id="2147484212" r:id="rId12"/>
    <p:sldLayoutId id="2147484086" r:id="rId13"/>
    <p:sldLayoutId id="2147484211" r:id="rId14"/>
    <p:sldLayoutId id="2147484100" r:id="rId15"/>
    <p:sldLayoutId id="2147484213" r:id="rId16"/>
    <p:sldLayoutId id="2147484089" r:id="rId17"/>
    <p:sldLayoutId id="2147484214" r:id="rId18"/>
    <p:sldLayoutId id="2147484092" r:id="rId19"/>
    <p:sldLayoutId id="2147484190" r:id="rId20"/>
    <p:sldLayoutId id="2147484195" r:id="rId21"/>
    <p:sldLayoutId id="2147484209" r:id="rId22"/>
    <p:sldLayoutId id="2147484196" r:id="rId23"/>
    <p:sldLayoutId id="2147484208" r:id="rId24"/>
    <p:sldLayoutId id="2147484192" r:id="rId25"/>
    <p:sldLayoutId id="2147484093" r:id="rId26"/>
    <p:sldLayoutId id="2147484127" r:id="rId27"/>
    <p:sldLayoutId id="2147484128" r:id="rId28"/>
    <p:sldLayoutId id="2147484129" r:id="rId29"/>
    <p:sldLayoutId id="2147484203" r:id="rId30"/>
    <p:sldLayoutId id="2147484272" r:id="rId31"/>
    <p:sldLayoutId id="2147484278" r:id="rId32"/>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35"/>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35"/>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35"/>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35"/>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35"/>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661" userDrawn="1">
          <p15:clr>
            <a:srgbClr val="5ACBF0"/>
          </p15:clr>
        </p15:guide>
        <p15:guide id="4" orient="horz" pos="4219" userDrawn="1">
          <p15:clr>
            <a:srgbClr val="5ACBF0"/>
          </p15:clr>
        </p15:guide>
        <p15:guide id="5" pos="749" userDrawn="1">
          <p15:clr>
            <a:srgbClr val="5ACBF0"/>
          </p15:clr>
        </p15:guide>
        <p15:guide id="6" pos="1325" userDrawn="1">
          <p15:clr>
            <a:srgbClr val="5ACBF0"/>
          </p15:clr>
        </p15:guide>
        <p15:guide id="7" pos="1901" userDrawn="1">
          <p15:clr>
            <a:srgbClr val="5ACBF0"/>
          </p15:clr>
        </p15:guide>
        <p15:guide id="8" pos="2477" userDrawn="1">
          <p15:clr>
            <a:srgbClr val="5ACBF0"/>
          </p15:clr>
        </p15:guide>
        <p15:guide id="9" pos="3053" userDrawn="1">
          <p15:clr>
            <a:srgbClr val="5ACBF0"/>
          </p15:clr>
        </p15:guide>
        <p15:guide id="10" pos="3629" userDrawn="1">
          <p15:clr>
            <a:srgbClr val="5ACBF0"/>
          </p15:clr>
        </p15:guide>
        <p15:guide id="11" pos="4205" userDrawn="1">
          <p15:clr>
            <a:srgbClr val="5ACBF0"/>
          </p15:clr>
        </p15:guide>
        <p15:guide id="12" pos="4781" userDrawn="1">
          <p15:clr>
            <a:srgbClr val="5ACBF0"/>
          </p15:clr>
        </p15:guide>
        <p15:guide id="13" pos="5357" userDrawn="1">
          <p15:clr>
            <a:srgbClr val="5ACBF0"/>
          </p15:clr>
        </p15:guide>
        <p15:guide id="14" pos="5933" userDrawn="1">
          <p15:clr>
            <a:srgbClr val="5ACBF0"/>
          </p15:clr>
        </p15:guide>
        <p15:guide id="15" pos="6509" userDrawn="1">
          <p15:clr>
            <a:srgbClr val="5ACBF0"/>
          </p15:clr>
        </p15:guide>
        <p15:guide id="16" pos="7085" userDrawn="1">
          <p15:clr>
            <a:srgbClr val="5ACBF0"/>
          </p15:clr>
        </p15:guide>
        <p15:guide id="17" orient="horz" pos="763" userDrawn="1">
          <p15:clr>
            <a:srgbClr val="5ACBF0"/>
          </p15:clr>
        </p15:guide>
        <p15:guide id="18" orient="horz" pos="1339" userDrawn="1">
          <p15:clr>
            <a:srgbClr val="5ACBF0"/>
          </p15:clr>
        </p15:guide>
        <p15:guide id="19" orient="horz" pos="1915" userDrawn="1">
          <p15:clr>
            <a:srgbClr val="5ACBF0"/>
          </p15:clr>
        </p15:guide>
        <p15:guide id="20" orient="horz" pos="2491" userDrawn="1">
          <p15:clr>
            <a:srgbClr val="5ACBF0"/>
          </p15:clr>
        </p15:guide>
        <p15:guide id="21" orient="horz" pos="3067" userDrawn="1">
          <p15:clr>
            <a:srgbClr val="5ACBF0"/>
          </p15:clr>
        </p15:guide>
        <p15:guide id="22" orient="horz" pos="3643" userDrawn="1">
          <p15:clr>
            <a:srgbClr val="5ACBF0"/>
          </p15:clr>
        </p15:guide>
        <p15:guide id="23" pos="288" userDrawn="1">
          <p15:clr>
            <a:srgbClr val="C35EA4"/>
          </p15:clr>
        </p15:guide>
        <p15:guide id="24" pos="7546" userDrawn="1">
          <p15:clr>
            <a:srgbClr val="C35EA4"/>
          </p15:clr>
        </p15:guide>
        <p15:guide id="25" orient="horz" pos="302" userDrawn="1">
          <p15:clr>
            <a:srgbClr val="C35EA4"/>
          </p15:clr>
        </p15:guide>
        <p15:guide id="26" orient="horz" pos="4104" userDrawn="1">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hyperlink" Target="http://www.microsoft.com/learning/en-us/exam-70-483.aspx" TargetMode="External"/><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hyperlink" Target="http://www.microsoft.com/learning/en-us/exam-70-483.aspx" TargetMode="External"/><Relationship Id="rId2" Type="http://schemas.openxmlformats.org/officeDocument/2006/relationships/notesSlide" Target="../notesSlides/notesSlide13.xml"/><Relationship Id="rId1" Type="http://schemas.openxmlformats.org/officeDocument/2006/relationships/slideLayout" Target="../slideLayouts/slideLayout14.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2.xml"/></Relationships>
</file>

<file path=ppt/slides/_rels/slide45.xml.rels><?xml version="1.0" encoding="UTF-8" standalone="yes"?>
<Relationships xmlns="http://schemas.openxmlformats.org/package/2006/relationships"><Relationship Id="rId3" Type="http://schemas.openxmlformats.org/officeDocument/2006/relationships/hyperlink" Target="http://www.microsoft.com/learning" TargetMode="External"/><Relationship Id="rId7" Type="http://schemas.openxmlformats.org/officeDocument/2006/relationships/image" Target="../media/image15.png"/><Relationship Id="rId2" Type="http://schemas.openxmlformats.org/officeDocument/2006/relationships/notesSlide" Target="../notesSlides/notesSlide35.xml"/><Relationship Id="rId1" Type="http://schemas.openxmlformats.org/officeDocument/2006/relationships/slideLayout" Target="../slideLayouts/slideLayout19.xml"/><Relationship Id="rId6" Type="http://schemas.openxmlformats.org/officeDocument/2006/relationships/hyperlink" Target="http://channel9.msdn.com/Events/TechEd" TargetMode="External"/><Relationship Id="rId5" Type="http://schemas.openxmlformats.org/officeDocument/2006/relationships/hyperlink" Target="http://microsoft.com/technet" TargetMode="External"/><Relationship Id="rId4" Type="http://schemas.openxmlformats.org/officeDocument/2006/relationships/hyperlink" Target="http://microsoft.com/msdn" TargetMode="External"/></Relationships>
</file>

<file path=ppt/slides/_rels/slide4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6.xml"/><Relationship Id="rId1" Type="http://schemas.openxmlformats.org/officeDocument/2006/relationships/slideLayout" Target="../slideLayouts/slideLayout19.xml"/><Relationship Id="rId5" Type="http://schemas.openxmlformats.org/officeDocument/2006/relationships/image" Target="../media/image18.png"/><Relationship Id="rId4" Type="http://schemas.openxmlformats.org/officeDocument/2006/relationships/image" Target="../media/image17.png"/></Relationships>
</file>

<file path=ppt/slides/_rels/slide4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7.xml"/><Relationship Id="rId1" Type="http://schemas.openxmlformats.org/officeDocument/2006/relationships/slideLayout" Target="../slideLayouts/slideLayout19.xml"/><Relationship Id="rId4" Type="http://schemas.openxmlformats.org/officeDocument/2006/relationships/image" Target="../media/image20.png"/></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8.xml"/><Relationship Id="rId1" Type="http://schemas.openxmlformats.org/officeDocument/2006/relationships/slideLayout" Target="../slideLayouts/slideLayout26.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9.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 Prep: 70-483 Programming in C#</a:t>
            </a:r>
            <a:endParaRPr lang="en-US" dirty="0"/>
          </a:p>
        </p:txBody>
      </p:sp>
      <p:sp>
        <p:nvSpPr>
          <p:cNvPr id="3" name="Text Placeholder 2"/>
          <p:cNvSpPr>
            <a:spLocks noGrp="1"/>
          </p:cNvSpPr>
          <p:nvPr>
            <p:ph type="body" sz="quarter" idx="14"/>
          </p:nvPr>
        </p:nvSpPr>
        <p:spPr/>
        <p:txBody>
          <a:bodyPr/>
          <a:lstStyle/>
          <a:p>
            <a:endParaRPr lang="en-US" dirty="0" smtClean="0"/>
          </a:p>
          <a:p>
            <a:r>
              <a:rPr lang="en-US" dirty="0" smtClean="0"/>
              <a:t>Sidney Andrews, MCT</a:t>
            </a:r>
          </a:p>
          <a:p>
            <a:r>
              <a:rPr lang="en-US" dirty="0" smtClean="0"/>
              <a:t>@</a:t>
            </a:r>
            <a:r>
              <a:rPr lang="en-US" dirty="0" err="1" smtClean="0"/>
              <a:t>sidney_andrews</a:t>
            </a:r>
            <a:endParaRPr lang="en-US" dirty="0"/>
          </a:p>
        </p:txBody>
      </p:sp>
    </p:spTree>
    <p:extLst>
      <p:ext uri="{BB962C8B-B14F-4D97-AF65-F5344CB8AC3E}">
        <p14:creationId xmlns:p14="http://schemas.microsoft.com/office/powerpoint/2010/main" val="3146889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Questions are </a:t>
            </a:r>
            <a:r>
              <a:rPr lang="en-US" b="1" dirty="0" smtClean="0">
                <a:latin typeface="+mn-lt"/>
              </a:rPr>
              <a:t>not</a:t>
            </a:r>
            <a:r>
              <a:rPr lang="en-US" dirty="0" smtClean="0"/>
              <a:t> intended to trick you</a:t>
            </a:r>
            <a:endParaRPr lang="en-US" dirty="0"/>
          </a:p>
        </p:txBody>
      </p:sp>
    </p:spTree>
    <p:extLst>
      <p:ext uri="{BB962C8B-B14F-4D97-AF65-F5344CB8AC3E}">
        <p14:creationId xmlns:p14="http://schemas.microsoft.com/office/powerpoint/2010/main" val="1242407492"/>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Exam Scoring</a:t>
            </a:r>
            <a:endParaRPr lang="en-US" dirty="0"/>
          </a:p>
        </p:txBody>
      </p:sp>
      <p:sp>
        <p:nvSpPr>
          <p:cNvPr id="6" name="Text Placeholder 5"/>
          <p:cNvSpPr>
            <a:spLocks noGrp="1"/>
          </p:cNvSpPr>
          <p:nvPr>
            <p:ph type="body" sz="quarter" idx="4294967295"/>
          </p:nvPr>
        </p:nvSpPr>
        <p:spPr>
          <a:xfrm>
            <a:off x="274638" y="1212850"/>
            <a:ext cx="11887200" cy="2092881"/>
          </a:xfrm>
          <a:prstGeom prst="rect">
            <a:avLst/>
          </a:prstGeom>
        </p:spPr>
        <p:txBody>
          <a:bodyPr/>
          <a:lstStyle/>
          <a:p>
            <a:pPr marL="0" indent="0">
              <a:buNone/>
            </a:pPr>
            <a:r>
              <a:rPr lang="en-US" dirty="0" smtClean="0">
                <a:gradFill>
                  <a:gsLst>
                    <a:gs pos="2920">
                      <a:schemeClr val="tx2"/>
                    </a:gs>
                    <a:gs pos="39000">
                      <a:schemeClr val="tx2"/>
                    </a:gs>
                  </a:gsLst>
                  <a:lin ang="5400000" scaled="0"/>
                </a:gradFill>
              </a:rPr>
              <a:t>Each exam has a “cut score”</a:t>
            </a:r>
          </a:p>
          <a:p>
            <a:pPr marL="0" indent="0">
              <a:buNone/>
            </a:pPr>
            <a:r>
              <a:rPr lang="en-US" dirty="0" smtClean="0">
                <a:gradFill>
                  <a:gsLst>
                    <a:gs pos="2920">
                      <a:schemeClr val="tx2"/>
                    </a:gs>
                    <a:gs pos="39000">
                      <a:schemeClr val="tx2"/>
                    </a:gs>
                  </a:gsLst>
                  <a:lin ang="5400000" scaled="0"/>
                </a:gradFill>
              </a:rPr>
              <a:t>No partial credit</a:t>
            </a:r>
          </a:p>
          <a:p>
            <a:pPr marL="0" indent="0">
              <a:buNone/>
            </a:pPr>
            <a:r>
              <a:rPr lang="en-US" dirty="0" smtClean="0">
                <a:gradFill>
                  <a:gsLst>
                    <a:gs pos="2920">
                      <a:schemeClr val="tx2"/>
                    </a:gs>
                    <a:gs pos="39000">
                      <a:schemeClr val="tx2"/>
                    </a:gs>
                  </a:gsLst>
                  <a:lin ang="5400000" scaled="0"/>
                </a:gradFill>
              </a:rPr>
              <a:t>No points deducted for wrong answers</a:t>
            </a:r>
            <a:endParaRPr lang="en-US" dirty="0"/>
          </a:p>
        </p:txBody>
      </p:sp>
    </p:spTree>
    <p:extLst>
      <p:ext uri="{BB962C8B-B14F-4D97-AF65-F5344CB8AC3E}">
        <p14:creationId xmlns:p14="http://schemas.microsoft.com/office/powerpoint/2010/main" val="4074527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Study Resources</a:t>
            </a:r>
            <a:endParaRPr lang="en-US" dirty="0"/>
          </a:p>
        </p:txBody>
      </p:sp>
    </p:spTree>
    <p:extLst>
      <p:ext uri="{BB962C8B-B14F-4D97-AF65-F5344CB8AC3E}">
        <p14:creationId xmlns:p14="http://schemas.microsoft.com/office/powerpoint/2010/main" val="3108729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851360"/>
            <a:ext cx="11887200" cy="4949047"/>
          </a:xfrm>
        </p:spPr>
        <p:txBody>
          <a:bodyPr/>
          <a:lstStyle/>
          <a:p>
            <a:r>
              <a:rPr lang="en-US" dirty="0" smtClean="0">
                <a:hlinkClick r:id="rId3"/>
              </a:rPr>
              <a:t>http://www.Microsoft.com/learning/en-us/exam-70-483.aspx</a:t>
            </a:r>
            <a:endParaRPr lang="en-US" dirty="0" smtClean="0"/>
          </a:p>
          <a:p>
            <a:endParaRPr lang="en-US" dirty="0"/>
          </a:p>
          <a:p>
            <a:r>
              <a:rPr lang="en-US" dirty="0" smtClean="0"/>
              <a:t>Skills Measured</a:t>
            </a:r>
          </a:p>
          <a:p>
            <a:pPr lvl="1"/>
            <a:r>
              <a:rPr lang="en-US" dirty="0" smtClean="0"/>
              <a:t>Broken down by percentage</a:t>
            </a:r>
          </a:p>
          <a:p>
            <a:r>
              <a:rPr lang="en-US" dirty="0" smtClean="0"/>
              <a:t>Preparation Options</a:t>
            </a:r>
          </a:p>
          <a:p>
            <a:pPr lvl="1"/>
            <a:r>
              <a:rPr lang="en-US" dirty="0" smtClean="0"/>
              <a:t>Instructor-led training (MOC)</a:t>
            </a:r>
          </a:p>
          <a:p>
            <a:pPr lvl="1"/>
            <a:r>
              <a:rPr lang="en-US" dirty="0" smtClean="0"/>
              <a:t>Exam prep video</a:t>
            </a:r>
          </a:p>
          <a:p>
            <a:pPr lvl="1"/>
            <a:r>
              <a:rPr lang="en-US" dirty="0" smtClean="0"/>
              <a:t>Community Links</a:t>
            </a:r>
          </a:p>
        </p:txBody>
      </p:sp>
      <p:sp>
        <p:nvSpPr>
          <p:cNvPr id="2" name="Title 1"/>
          <p:cNvSpPr>
            <a:spLocks noGrp="1"/>
          </p:cNvSpPr>
          <p:nvPr>
            <p:ph type="title"/>
          </p:nvPr>
        </p:nvSpPr>
        <p:spPr/>
        <p:txBody>
          <a:bodyPr/>
          <a:lstStyle/>
          <a:p>
            <a:r>
              <a:rPr lang="en-US" dirty="0" smtClean="0"/>
              <a:t>Microsoft Learning Website</a:t>
            </a:r>
            <a:endParaRPr lang="en-US" sz="4000" dirty="0">
              <a:gradFill>
                <a:gsLst>
                  <a:gs pos="1250">
                    <a:schemeClr val="tx2"/>
                  </a:gs>
                  <a:gs pos="99000">
                    <a:schemeClr val="tx2"/>
                  </a:gs>
                </a:gsLst>
                <a:lin ang="5400000" scaled="0"/>
              </a:gradFill>
            </a:endParaRPr>
          </a:p>
        </p:txBody>
      </p:sp>
    </p:spTree>
    <p:extLst>
      <p:ext uri="{BB962C8B-B14F-4D97-AF65-F5344CB8AC3E}">
        <p14:creationId xmlns:p14="http://schemas.microsoft.com/office/powerpoint/2010/main" val="39159052"/>
      </p:ext>
    </p:extLst>
  </p:cSld>
  <p:clrMapOvr>
    <a:masterClrMapping/>
  </p:clrMapOvr>
  <p:transition spd="slow">
    <p:pu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851360"/>
            <a:ext cx="11887200" cy="1292662"/>
          </a:xfrm>
        </p:spPr>
        <p:txBody>
          <a:bodyPr/>
          <a:lstStyle/>
          <a:p>
            <a:r>
              <a:rPr lang="en-US" dirty="0" smtClean="0">
                <a:hlinkClick r:id="rId3"/>
              </a:rPr>
              <a:t>http://www.Microsoft.com/learning/en-us/exam-70-483.aspx</a:t>
            </a:r>
            <a:endParaRPr lang="en-US" dirty="0" smtClean="0"/>
          </a:p>
        </p:txBody>
      </p:sp>
      <p:sp>
        <p:nvSpPr>
          <p:cNvPr id="2" name="Title 1"/>
          <p:cNvSpPr>
            <a:spLocks noGrp="1"/>
          </p:cNvSpPr>
          <p:nvPr>
            <p:ph type="title"/>
          </p:nvPr>
        </p:nvSpPr>
        <p:spPr/>
        <p:txBody>
          <a:bodyPr/>
          <a:lstStyle/>
          <a:p>
            <a:r>
              <a:rPr lang="en-US" dirty="0" smtClean="0"/>
              <a:t>Microsoft Learning Website</a:t>
            </a:r>
            <a:endParaRPr lang="en-US" sz="4000" dirty="0">
              <a:gradFill>
                <a:gsLst>
                  <a:gs pos="1250">
                    <a:schemeClr val="tx2"/>
                  </a:gs>
                  <a:gs pos="99000">
                    <a:schemeClr val="tx2"/>
                  </a:gs>
                </a:gsLst>
                <a:lin ang="5400000" scaled="0"/>
              </a:gradFill>
            </a:endParaRPr>
          </a:p>
        </p:txBody>
      </p:sp>
      <p:pic>
        <p:nvPicPr>
          <p:cNvPr id="4" name="Picture 3"/>
          <p:cNvPicPr>
            <a:picLocks noChangeAspect="1"/>
          </p:cNvPicPr>
          <p:nvPr/>
        </p:nvPicPr>
        <p:blipFill rotWithShape="1">
          <a:blip r:embed="rId4"/>
          <a:srcRect l="11000" t="20232" r="25500" b="26744"/>
          <a:stretch/>
        </p:blipFill>
        <p:spPr>
          <a:xfrm>
            <a:off x="2560638" y="3344862"/>
            <a:ext cx="7315200" cy="3283200"/>
          </a:xfrm>
          <a:prstGeom prst="rect">
            <a:avLst/>
          </a:prstGeom>
        </p:spPr>
      </p:pic>
    </p:spTree>
    <p:extLst>
      <p:ext uri="{BB962C8B-B14F-4D97-AF65-F5344CB8AC3E}">
        <p14:creationId xmlns:p14="http://schemas.microsoft.com/office/powerpoint/2010/main" val="3683903096"/>
      </p:ext>
    </p:extLst>
  </p:cSld>
  <p:clrMapOvr>
    <a:masterClrMapping/>
  </p:clrMapOvr>
  <p:transition spd="slow">
    <p:pu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851360"/>
            <a:ext cx="11887200" cy="2893100"/>
          </a:xfrm>
        </p:spPr>
        <p:txBody>
          <a:bodyPr/>
          <a:lstStyle/>
          <a:p>
            <a:r>
              <a:rPr lang="en-US" dirty="0" smtClean="0"/>
              <a:t>Programming in C# Jump Start</a:t>
            </a:r>
          </a:p>
          <a:p>
            <a:pPr lvl="1"/>
            <a:r>
              <a:rPr lang="en-US" dirty="0"/>
              <a:t>http://www.microsoftvirtualacademy.com/training-courses/developer-training-with-programming-in-c</a:t>
            </a:r>
            <a:endParaRPr lang="en-US" dirty="0" smtClean="0"/>
          </a:p>
          <a:p>
            <a:r>
              <a:rPr lang="en-US" dirty="0" smtClean="0"/>
              <a:t>C# Fundaments for Absolute Beginners</a:t>
            </a:r>
          </a:p>
          <a:p>
            <a:pPr lvl="1"/>
            <a:r>
              <a:rPr lang="en-US" dirty="0"/>
              <a:t>http://www.microsoftvirtualacademy.com/training-courses/c-fundamentals-for-absolute-beginners</a:t>
            </a:r>
            <a:endParaRPr lang="en-US" dirty="0" smtClean="0"/>
          </a:p>
        </p:txBody>
      </p:sp>
      <p:sp>
        <p:nvSpPr>
          <p:cNvPr id="2" name="Title 1"/>
          <p:cNvSpPr>
            <a:spLocks noGrp="1"/>
          </p:cNvSpPr>
          <p:nvPr>
            <p:ph type="title"/>
          </p:nvPr>
        </p:nvSpPr>
        <p:spPr/>
        <p:txBody>
          <a:bodyPr/>
          <a:lstStyle/>
          <a:p>
            <a:r>
              <a:rPr lang="en-US" dirty="0" smtClean="0"/>
              <a:t>Microsoft Virtual Academy</a:t>
            </a:r>
            <a:endParaRPr lang="en-US" sz="4000" dirty="0">
              <a:gradFill>
                <a:gsLst>
                  <a:gs pos="1250">
                    <a:schemeClr val="tx2"/>
                  </a:gs>
                  <a:gs pos="99000">
                    <a:schemeClr val="tx2"/>
                  </a:gs>
                </a:gsLst>
                <a:lin ang="5400000" scaled="0"/>
              </a:gradFill>
            </a:endParaRPr>
          </a:p>
        </p:txBody>
      </p:sp>
    </p:spTree>
    <p:extLst>
      <p:ext uri="{BB962C8B-B14F-4D97-AF65-F5344CB8AC3E}">
        <p14:creationId xmlns:p14="http://schemas.microsoft.com/office/powerpoint/2010/main" val="867449594"/>
      </p:ext>
    </p:extLst>
  </p:cSld>
  <p:clrMapOvr>
    <a:masterClrMapping/>
  </p:clrMapOvr>
  <p:transition spd="slow">
    <p:push/>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Press</a:t>
            </a:r>
            <a:endParaRPr lang="en-US" sz="4000" dirty="0">
              <a:gradFill>
                <a:gsLst>
                  <a:gs pos="1250">
                    <a:schemeClr val="tx2"/>
                  </a:gs>
                  <a:gs pos="99000">
                    <a:schemeClr val="tx2"/>
                  </a:gs>
                </a:gsLst>
                <a:lin ang="5400000" scaled="0"/>
              </a:gradFill>
            </a:endParaRPr>
          </a:p>
        </p:txBody>
      </p:sp>
      <p:graphicFrame>
        <p:nvGraphicFramePr>
          <p:cNvPr id="5" name="Table 4"/>
          <p:cNvGraphicFramePr>
            <a:graphicFrameLocks noGrp="1"/>
          </p:cNvGraphicFramePr>
          <p:nvPr>
            <p:extLst>
              <p:ext uri="{D42A27DB-BD31-4B8C-83A1-F6EECF244321}">
                <p14:modId xmlns:p14="http://schemas.microsoft.com/office/powerpoint/2010/main" val="4220412866"/>
              </p:ext>
            </p:extLst>
          </p:nvPr>
        </p:nvGraphicFramePr>
        <p:xfrm>
          <a:off x="3246437" y="1759921"/>
          <a:ext cx="5943600" cy="4250377"/>
        </p:xfrm>
        <a:graphic>
          <a:graphicData uri="http://schemas.openxmlformats.org/drawingml/2006/table">
            <a:tbl>
              <a:tblPr firstRow="1">
                <a:tableStyleId>{7DF18680-E054-41AD-8BC1-D1AEF772440D}</a:tableStyleId>
              </a:tblPr>
              <a:tblGrid>
                <a:gridCol w="5943600"/>
              </a:tblGrid>
              <a:tr h="592777">
                <a:tc>
                  <a:txBody>
                    <a:bodyPr/>
                    <a:lstStyle/>
                    <a:p>
                      <a:pPr defTabSz="932472" fontAlgn="base">
                        <a:lnSpc>
                          <a:spcPct val="90000"/>
                        </a:lnSpc>
                        <a:spcBef>
                          <a:spcPct val="0"/>
                        </a:spcBef>
                        <a:spcAft>
                          <a:spcPct val="0"/>
                        </a:spcAft>
                      </a:pPr>
                      <a:r>
                        <a:rPr lang="en-US" sz="2800" b="0" dirty="0" smtClean="0">
                          <a:effectLst/>
                        </a:rPr>
                        <a:t>Training Guide: Programming in C#</a:t>
                      </a:r>
                      <a:endParaRPr lang="en-US" sz="2800" b="0" kern="1200" dirty="0" smtClean="0">
                        <a:gradFill>
                          <a:gsLst>
                            <a:gs pos="0">
                              <a:srgbClr val="FFFFFF"/>
                            </a:gs>
                            <a:gs pos="100000">
                              <a:srgbClr val="FFFFFF"/>
                            </a:gs>
                          </a:gsLst>
                          <a:lin ang="5400000" scaled="0"/>
                        </a:gradFill>
                        <a:latin typeface="+mj-lt"/>
                        <a:ea typeface="Segoe UI" pitchFamily="34" charset="0"/>
                        <a:cs typeface="Segoe UI" pitchFamily="34" charset="0"/>
                      </a:endParaRPr>
                    </a:p>
                  </a:txBody>
                  <a:tcPr marL="182880" marR="182880" marT="91440" marB="91440" anchor="ctr">
                    <a:solidFill>
                      <a:schemeClr val="accent1"/>
                    </a:solidFill>
                  </a:tcPr>
                </a:tc>
              </a:tr>
              <a:tr h="3657600">
                <a:tc>
                  <a:txBody>
                    <a:bodyPr/>
                    <a:lstStyle/>
                    <a:p>
                      <a:endParaRPr lang="en-US" dirty="0"/>
                    </a:p>
                  </a:txBody>
                  <a:tcPr marL="182880" marR="182880" marT="91440" marB="91440">
                    <a:solidFill>
                      <a:schemeClr val="tx1"/>
                    </a:solidFill>
                  </a:tcPr>
                </a:tc>
              </a:tr>
            </a:tbl>
          </a:graphicData>
        </a:graphic>
      </p:graphicFrame>
      <p:pic>
        <p:nvPicPr>
          <p:cNvPr id="7" name="Picture 6"/>
          <p:cNvPicPr>
            <a:picLocks noChangeAspect="1"/>
          </p:cNvPicPr>
          <p:nvPr/>
        </p:nvPicPr>
        <p:blipFill>
          <a:blip r:embed="rId3"/>
          <a:stretch>
            <a:fillRect/>
          </a:stretch>
        </p:blipFill>
        <p:spPr>
          <a:xfrm>
            <a:off x="4849118" y="2430462"/>
            <a:ext cx="2865727" cy="3490455"/>
          </a:xfrm>
          <a:prstGeom prst="rect">
            <a:avLst/>
          </a:prstGeom>
        </p:spPr>
      </p:pic>
    </p:spTree>
    <p:extLst>
      <p:ext uri="{BB962C8B-B14F-4D97-AF65-F5344CB8AC3E}">
        <p14:creationId xmlns:p14="http://schemas.microsoft.com/office/powerpoint/2010/main" val="4142673900"/>
      </p:ext>
    </p:extLst>
  </p:cSld>
  <p:clrMapOvr>
    <a:masterClrMapping/>
  </p:clrMapOvr>
  <p:transition spd="slow">
    <p:pu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Exam Topics</a:t>
            </a:r>
            <a:endParaRPr lang="en-US" dirty="0"/>
          </a:p>
        </p:txBody>
      </p:sp>
    </p:spTree>
    <p:extLst>
      <p:ext uri="{BB962C8B-B14F-4D97-AF65-F5344CB8AC3E}">
        <p14:creationId xmlns:p14="http://schemas.microsoft.com/office/powerpoint/2010/main" val="3658012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 Outline</a:t>
            </a:r>
            <a:endParaRPr lang="en-US" dirty="0"/>
          </a:p>
        </p:txBody>
      </p:sp>
      <p:graphicFrame>
        <p:nvGraphicFramePr>
          <p:cNvPr id="5" name="Chart 4"/>
          <p:cNvGraphicFramePr/>
          <p:nvPr>
            <p:extLst>
              <p:ext uri="{D42A27DB-BD31-4B8C-83A1-F6EECF244321}">
                <p14:modId xmlns:p14="http://schemas.microsoft.com/office/powerpoint/2010/main" val="980958974"/>
              </p:ext>
            </p:extLst>
          </p:nvPr>
        </p:nvGraphicFramePr>
        <p:xfrm>
          <a:off x="274638" y="1196251"/>
          <a:ext cx="11887199" cy="550299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09698998"/>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851360"/>
            <a:ext cx="11887200" cy="2769989"/>
          </a:xfrm>
        </p:spPr>
        <p:txBody>
          <a:bodyPr/>
          <a:lstStyle/>
          <a:p>
            <a:r>
              <a:rPr lang="en-US" dirty="0" smtClean="0"/>
              <a:t>Manage Program Flow</a:t>
            </a:r>
          </a:p>
          <a:p>
            <a:r>
              <a:rPr lang="en-US" dirty="0" smtClean="0"/>
              <a:t>Create and Use Types</a:t>
            </a:r>
          </a:p>
          <a:p>
            <a:r>
              <a:rPr lang="en-US" dirty="0" smtClean="0"/>
              <a:t>Debug Applications and Implement Security</a:t>
            </a:r>
          </a:p>
          <a:p>
            <a:r>
              <a:rPr lang="en-US" dirty="0" smtClean="0"/>
              <a:t>Implement Data Access</a:t>
            </a:r>
          </a:p>
        </p:txBody>
      </p:sp>
      <p:sp>
        <p:nvSpPr>
          <p:cNvPr id="2" name="Title 1"/>
          <p:cNvSpPr>
            <a:spLocks noGrp="1"/>
          </p:cNvSpPr>
          <p:nvPr>
            <p:ph type="title"/>
          </p:nvPr>
        </p:nvSpPr>
        <p:spPr/>
        <p:txBody>
          <a:bodyPr/>
          <a:lstStyle/>
          <a:p>
            <a:r>
              <a:rPr lang="en-US" dirty="0" smtClean="0"/>
              <a:t>Topics Outline</a:t>
            </a:r>
            <a:endParaRPr lang="en-US" sz="4000" dirty="0">
              <a:gradFill>
                <a:gsLst>
                  <a:gs pos="1250">
                    <a:schemeClr val="tx2"/>
                  </a:gs>
                  <a:gs pos="99000">
                    <a:schemeClr val="tx2"/>
                  </a:gs>
                </a:gsLst>
                <a:lin ang="5400000" scaled="0"/>
              </a:gradFill>
            </a:endParaRPr>
          </a:p>
        </p:txBody>
      </p:sp>
    </p:spTree>
    <p:extLst>
      <p:ext uri="{BB962C8B-B14F-4D97-AF65-F5344CB8AC3E}">
        <p14:creationId xmlns:p14="http://schemas.microsoft.com/office/powerpoint/2010/main" val="4068597591"/>
      </p:ext>
    </p:extLst>
  </p:cSld>
  <p:clrMapOvr>
    <a:masterClrMapping/>
  </p:clrMapOvr>
  <p:transition spd="slow">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Session Objectives</a:t>
            </a:r>
            <a:endParaRPr lang="en-US" dirty="0"/>
          </a:p>
        </p:txBody>
      </p:sp>
      <p:sp>
        <p:nvSpPr>
          <p:cNvPr id="6" name="Text Placeholder 5"/>
          <p:cNvSpPr>
            <a:spLocks noGrp="1"/>
          </p:cNvSpPr>
          <p:nvPr>
            <p:ph type="body" sz="quarter" idx="11"/>
          </p:nvPr>
        </p:nvSpPr>
        <p:spPr>
          <a:xfrm>
            <a:off x="274639" y="1212849"/>
            <a:ext cx="11889564" cy="3200876"/>
          </a:xfrm>
        </p:spPr>
        <p:txBody>
          <a:bodyPr/>
          <a:lstStyle/>
          <a:p>
            <a:pPr marL="571500" indent="-571500">
              <a:buFont typeface="Arial" panose="020B0604020202020204" pitchFamily="34" charset="0"/>
              <a:buChar char="•"/>
            </a:pPr>
            <a:r>
              <a:rPr lang="en-US" dirty="0" smtClean="0"/>
              <a:t>Understand where 70-483 fits into overall certification goals</a:t>
            </a:r>
          </a:p>
          <a:p>
            <a:pPr marL="571500" indent="-571500">
              <a:buFont typeface="Arial" panose="020B0604020202020204" pitchFamily="34" charset="0"/>
              <a:buChar char="•"/>
            </a:pPr>
            <a:r>
              <a:rPr lang="en-US" dirty="0" smtClean="0"/>
              <a:t>Understand the objective domain for the 70-483 exam</a:t>
            </a:r>
          </a:p>
          <a:p>
            <a:pPr marL="571500" indent="-571500">
              <a:buFont typeface="Arial" panose="020B0604020202020204" pitchFamily="34" charset="0"/>
              <a:buChar char="•"/>
            </a:pPr>
            <a:r>
              <a:rPr lang="en-US" dirty="0" smtClean="0"/>
              <a:t>Review a selection of topics covered by the exam</a:t>
            </a:r>
            <a:endParaRPr lang="en-US" dirty="0"/>
          </a:p>
        </p:txBody>
      </p:sp>
    </p:spTree>
    <p:extLst>
      <p:ext uri="{BB962C8B-B14F-4D97-AF65-F5344CB8AC3E}">
        <p14:creationId xmlns:p14="http://schemas.microsoft.com/office/powerpoint/2010/main" val="1842464210"/>
      </p:ext>
    </p:extLst>
  </p:cSld>
  <p:clrMapOvr>
    <a:masterClrMapping/>
  </p:clrMapOvr>
  <p:transition spd="slow">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23181" y="611398"/>
            <a:ext cx="11313278" cy="1147102"/>
          </a:xfrm>
          <a:prstGeom prst="rect">
            <a:avLst/>
          </a:prstGeom>
        </p:spPr>
        <p:txBody>
          <a:bodyPr lIns="93260" tIns="46631" rIns="93260" bIns="46631" anchor="ctr"/>
          <a:lst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65000"/>
                        <a:lumOff val="35000"/>
                      </a:schemeClr>
                    </a:gs>
                    <a:gs pos="100000">
                      <a:schemeClr val="tx1">
                        <a:lumMod val="65000"/>
                        <a:lumOff val="35000"/>
                      </a:schemeClr>
                    </a:gs>
                  </a:gsLst>
                  <a:lin ang="5400000" scaled="0"/>
                  <a:tileRect/>
                </a:gradFill>
                <a:effectLst/>
                <a:latin typeface="+mj-lt"/>
                <a:ea typeface="+mn-ea"/>
                <a:cs typeface="Arial" charset="0"/>
              </a:defRPr>
            </a:lvl1pPr>
          </a:lstStyle>
          <a:p>
            <a:endParaRPr sz="9000" dirty="0">
              <a:gradFill>
                <a:gsLst>
                  <a:gs pos="96667">
                    <a:srgbClr val="FFFFFF"/>
                  </a:gs>
                  <a:gs pos="90000">
                    <a:srgbClr val="FFFFFF"/>
                  </a:gs>
                </a:gsLst>
                <a:lin ang="5400000" scaled="0"/>
              </a:gradFill>
              <a:cs typeface="Segoe UI" pitchFamily="34" charset="0"/>
            </a:endParaRPr>
          </a:p>
        </p:txBody>
      </p:sp>
      <p:sp>
        <p:nvSpPr>
          <p:cNvPr id="2" name="Title 1"/>
          <p:cNvSpPr>
            <a:spLocks noGrp="1"/>
          </p:cNvSpPr>
          <p:nvPr>
            <p:ph type="title"/>
          </p:nvPr>
        </p:nvSpPr>
        <p:spPr/>
        <p:txBody>
          <a:bodyPr/>
          <a:lstStyle/>
          <a:p>
            <a:r>
              <a:rPr lang="en-US" dirty="0" smtClean="0"/>
              <a:t>Manage Program Flow</a:t>
            </a:r>
            <a:endParaRPr lang="en-US" dirty="0"/>
          </a:p>
        </p:txBody>
      </p:sp>
    </p:spTree>
    <p:extLst>
      <p:ext uri="{BB962C8B-B14F-4D97-AF65-F5344CB8AC3E}">
        <p14:creationId xmlns:p14="http://schemas.microsoft.com/office/powerpoint/2010/main" val="1021893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936736"/>
          </a:xfrm>
        </p:spPr>
        <p:txBody>
          <a:bodyPr/>
          <a:lstStyle/>
          <a:p>
            <a:r>
              <a:rPr lang="en-US" dirty="0" smtClean="0"/>
              <a:t>Task Parallel Library</a:t>
            </a:r>
          </a:p>
          <a:p>
            <a:pPr lvl="1"/>
            <a:r>
              <a:rPr lang="en-US" dirty="0" err="1" smtClean="0"/>
              <a:t>ParallelFor</a:t>
            </a:r>
            <a:endParaRPr lang="en-US" dirty="0" smtClean="0"/>
          </a:p>
          <a:p>
            <a:pPr lvl="1"/>
            <a:r>
              <a:rPr lang="en-US" dirty="0" smtClean="0"/>
              <a:t>PLINQ</a:t>
            </a:r>
          </a:p>
          <a:p>
            <a:pPr lvl="1"/>
            <a:r>
              <a:rPr lang="en-US" dirty="0" smtClean="0"/>
              <a:t>Tasks</a:t>
            </a:r>
          </a:p>
          <a:p>
            <a:r>
              <a:rPr lang="en-US" dirty="0" err="1" smtClean="0"/>
              <a:t>Async</a:t>
            </a:r>
            <a:r>
              <a:rPr lang="en-US" dirty="0" smtClean="0"/>
              <a:t>/Await keywords</a:t>
            </a:r>
          </a:p>
          <a:p>
            <a:r>
              <a:rPr lang="en-US" dirty="0" smtClean="0"/>
              <a:t>Concurrent Collections</a:t>
            </a:r>
          </a:p>
          <a:p>
            <a:pPr lvl="1"/>
            <a:r>
              <a:rPr lang="en-US" dirty="0" err="1" smtClean="0"/>
              <a:t>ConcurrentBag</a:t>
            </a:r>
            <a:endParaRPr lang="en-US" dirty="0" smtClean="0"/>
          </a:p>
          <a:p>
            <a:pPr lvl="1"/>
            <a:r>
              <a:rPr lang="en-US" dirty="0" err="1" smtClean="0"/>
              <a:t>ConcurrentDictionary</a:t>
            </a:r>
            <a:endParaRPr lang="en-US" dirty="0" smtClean="0"/>
          </a:p>
          <a:p>
            <a:pPr lvl="1"/>
            <a:r>
              <a:rPr lang="en-US" dirty="0" err="1" smtClean="0"/>
              <a:t>ConcurrentQueue</a:t>
            </a:r>
            <a:endParaRPr lang="en-US" dirty="0" smtClean="0"/>
          </a:p>
          <a:p>
            <a:pPr lvl="1"/>
            <a:r>
              <a:rPr lang="en-US" dirty="0" err="1" smtClean="0"/>
              <a:t>BlockingCollection</a:t>
            </a:r>
            <a:endParaRPr lang="en-US" dirty="0"/>
          </a:p>
        </p:txBody>
      </p:sp>
      <p:sp>
        <p:nvSpPr>
          <p:cNvPr id="3" name="Title 2"/>
          <p:cNvSpPr>
            <a:spLocks noGrp="1"/>
          </p:cNvSpPr>
          <p:nvPr>
            <p:ph type="title"/>
          </p:nvPr>
        </p:nvSpPr>
        <p:spPr/>
        <p:txBody>
          <a:bodyPr/>
          <a:lstStyle/>
          <a:p>
            <a:r>
              <a:rPr lang="en-US" dirty="0" smtClean="0"/>
              <a:t>Asynchronous Processing</a:t>
            </a:r>
            <a:endParaRPr lang="en-US" dirty="0"/>
          </a:p>
        </p:txBody>
      </p:sp>
    </p:spTree>
    <p:extLst>
      <p:ext uri="{BB962C8B-B14F-4D97-AF65-F5344CB8AC3E}">
        <p14:creationId xmlns:p14="http://schemas.microsoft.com/office/powerpoint/2010/main" val="142220208"/>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311676"/>
          </a:xfrm>
        </p:spPr>
        <p:txBody>
          <a:bodyPr/>
          <a:lstStyle/>
          <a:p>
            <a:r>
              <a:rPr lang="en-US" dirty="0" smtClean="0"/>
              <a:t>Cancellation Tokens</a:t>
            </a:r>
          </a:p>
          <a:p>
            <a:pPr lvl="1"/>
            <a:r>
              <a:rPr lang="en-US" dirty="0" err="1" smtClean="0"/>
              <a:t>CancellationTokenSource</a:t>
            </a:r>
            <a:r>
              <a:rPr lang="en-US" dirty="0" smtClean="0"/>
              <a:t>, </a:t>
            </a:r>
            <a:r>
              <a:rPr lang="en-US" dirty="0" err="1" smtClean="0"/>
              <a:t>CancellationToken</a:t>
            </a:r>
            <a:endParaRPr lang="en-US" dirty="0" smtClean="0"/>
          </a:p>
          <a:p>
            <a:pPr lvl="1"/>
            <a:r>
              <a:rPr lang="en-US" dirty="0" smtClean="0"/>
              <a:t>Passing into Task</a:t>
            </a:r>
          </a:p>
          <a:p>
            <a:pPr lvl="1"/>
            <a:r>
              <a:rPr lang="en-US" dirty="0" smtClean="0"/>
              <a:t>Cancelling a Task</a:t>
            </a:r>
          </a:p>
          <a:p>
            <a:r>
              <a:rPr lang="en-US" dirty="0" smtClean="0"/>
              <a:t>Locks</a:t>
            </a:r>
          </a:p>
          <a:p>
            <a:r>
              <a:rPr lang="en-US" dirty="0" smtClean="0"/>
              <a:t>Thread-safe methods</a:t>
            </a:r>
          </a:p>
        </p:txBody>
      </p:sp>
      <p:sp>
        <p:nvSpPr>
          <p:cNvPr id="3" name="Title 2"/>
          <p:cNvSpPr>
            <a:spLocks noGrp="1"/>
          </p:cNvSpPr>
          <p:nvPr>
            <p:ph type="title"/>
          </p:nvPr>
        </p:nvSpPr>
        <p:spPr/>
        <p:txBody>
          <a:bodyPr/>
          <a:lstStyle/>
          <a:p>
            <a:r>
              <a:rPr lang="en-US" dirty="0" smtClean="0"/>
              <a:t>Multithreading</a:t>
            </a:r>
            <a:endParaRPr lang="en-US" dirty="0"/>
          </a:p>
        </p:txBody>
      </p:sp>
    </p:spTree>
    <p:extLst>
      <p:ext uri="{BB962C8B-B14F-4D97-AF65-F5344CB8AC3E}">
        <p14:creationId xmlns:p14="http://schemas.microsoft.com/office/powerpoint/2010/main" val="3350575879"/>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884688"/>
          </a:xfrm>
        </p:spPr>
        <p:txBody>
          <a:bodyPr/>
          <a:lstStyle/>
          <a:p>
            <a:r>
              <a:rPr lang="en-US" dirty="0" smtClean="0"/>
              <a:t>Control Statements</a:t>
            </a:r>
          </a:p>
          <a:p>
            <a:pPr lvl="1"/>
            <a:r>
              <a:rPr lang="en-US" dirty="0" smtClean="0"/>
              <a:t>if/then</a:t>
            </a:r>
          </a:p>
          <a:p>
            <a:pPr lvl="1"/>
            <a:r>
              <a:rPr lang="en-US" dirty="0" smtClean="0"/>
              <a:t>while</a:t>
            </a:r>
          </a:p>
          <a:p>
            <a:pPr lvl="1"/>
            <a:r>
              <a:rPr lang="en-US" dirty="0" smtClean="0"/>
              <a:t>do/while</a:t>
            </a:r>
          </a:p>
          <a:p>
            <a:pPr lvl="1"/>
            <a:r>
              <a:rPr lang="en-US" dirty="0"/>
              <a:t>s</a:t>
            </a:r>
            <a:r>
              <a:rPr lang="en-US" dirty="0" smtClean="0"/>
              <a:t>witch</a:t>
            </a:r>
          </a:p>
          <a:p>
            <a:pPr lvl="1"/>
            <a:r>
              <a:rPr lang="en-US" dirty="0"/>
              <a:t>f</a:t>
            </a:r>
            <a:r>
              <a:rPr lang="en-US" dirty="0" smtClean="0"/>
              <a:t>or</a:t>
            </a:r>
          </a:p>
          <a:p>
            <a:pPr lvl="1"/>
            <a:r>
              <a:rPr lang="en-US" dirty="0" err="1"/>
              <a:t>f</a:t>
            </a:r>
            <a:r>
              <a:rPr lang="en-US" dirty="0" err="1" smtClean="0"/>
              <a:t>oreach</a:t>
            </a:r>
            <a:endParaRPr lang="en-US" dirty="0" smtClean="0"/>
          </a:p>
          <a:p>
            <a:pPr lvl="1"/>
            <a:r>
              <a:rPr lang="en-US" dirty="0"/>
              <a:t>b</a:t>
            </a:r>
            <a:r>
              <a:rPr lang="en-US" dirty="0" smtClean="0"/>
              <a:t>reak</a:t>
            </a:r>
          </a:p>
          <a:p>
            <a:pPr lvl="1"/>
            <a:r>
              <a:rPr lang="en-US" dirty="0"/>
              <a:t>c</a:t>
            </a:r>
            <a:r>
              <a:rPr lang="en-US" dirty="0" smtClean="0"/>
              <a:t>ontinue</a:t>
            </a:r>
          </a:p>
          <a:p>
            <a:pPr lvl="1"/>
            <a:r>
              <a:rPr lang="en-US" dirty="0" err="1" smtClean="0"/>
              <a:t>Goto</a:t>
            </a:r>
            <a:endParaRPr lang="en-US" dirty="0" smtClean="0"/>
          </a:p>
          <a:p>
            <a:pPr lvl="1"/>
            <a:r>
              <a:rPr lang="en-US" dirty="0" smtClean="0"/>
              <a:t>yield</a:t>
            </a:r>
          </a:p>
          <a:p>
            <a:pPr lvl="1"/>
            <a:endParaRPr lang="en-US" dirty="0" smtClean="0"/>
          </a:p>
          <a:p>
            <a:endParaRPr lang="en-US" dirty="0"/>
          </a:p>
        </p:txBody>
      </p:sp>
      <p:sp>
        <p:nvSpPr>
          <p:cNvPr id="3" name="Title 2"/>
          <p:cNvSpPr>
            <a:spLocks noGrp="1"/>
          </p:cNvSpPr>
          <p:nvPr>
            <p:ph type="title"/>
          </p:nvPr>
        </p:nvSpPr>
        <p:spPr/>
        <p:txBody>
          <a:bodyPr/>
          <a:lstStyle/>
          <a:p>
            <a:r>
              <a:rPr lang="en-US" dirty="0" smtClean="0"/>
              <a:t>Program Flow</a:t>
            </a:r>
            <a:endParaRPr lang="en-US" dirty="0"/>
          </a:p>
        </p:txBody>
      </p:sp>
    </p:spTree>
    <p:extLst>
      <p:ext uri="{BB962C8B-B14F-4D97-AF65-F5344CB8AC3E}">
        <p14:creationId xmlns:p14="http://schemas.microsoft.com/office/powerpoint/2010/main" val="3084652823"/>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884688"/>
          </a:xfrm>
        </p:spPr>
        <p:txBody>
          <a:bodyPr/>
          <a:lstStyle/>
          <a:p>
            <a:r>
              <a:rPr lang="en-US" dirty="0" smtClean="0"/>
              <a:t>Delegates</a:t>
            </a:r>
          </a:p>
          <a:p>
            <a:pPr lvl="1"/>
            <a:r>
              <a:rPr lang="en-US" dirty="0" err="1"/>
              <a:t>Func</a:t>
            </a:r>
            <a:r>
              <a:rPr lang="en-US" dirty="0"/>
              <a:t>&lt;T, U&gt;</a:t>
            </a:r>
          </a:p>
          <a:p>
            <a:pPr lvl="1"/>
            <a:r>
              <a:rPr lang="en-US" dirty="0"/>
              <a:t>Action&lt;T&gt;</a:t>
            </a:r>
          </a:p>
          <a:p>
            <a:pPr lvl="1"/>
            <a:r>
              <a:rPr lang="en-US" dirty="0" smtClean="0"/>
              <a:t>Comparison&lt;T&gt;</a:t>
            </a:r>
          </a:p>
          <a:p>
            <a:pPr lvl="1"/>
            <a:r>
              <a:rPr lang="en-US" dirty="0" smtClean="0"/>
              <a:t>Comparison&lt;T, U&gt;</a:t>
            </a:r>
          </a:p>
          <a:p>
            <a:pPr lvl="1"/>
            <a:r>
              <a:rPr lang="en-US" dirty="0" smtClean="0"/>
              <a:t>Predicate&lt;T&gt;</a:t>
            </a:r>
          </a:p>
          <a:p>
            <a:pPr lvl="1"/>
            <a:r>
              <a:rPr lang="en-US" dirty="0" err="1" smtClean="0"/>
              <a:t>EventHandler</a:t>
            </a:r>
            <a:r>
              <a:rPr lang="en-US" dirty="0" smtClean="0"/>
              <a:t>&lt;T&gt;</a:t>
            </a:r>
          </a:p>
          <a:p>
            <a:r>
              <a:rPr lang="en-US" dirty="0" smtClean="0"/>
              <a:t>Lambda expressions</a:t>
            </a:r>
          </a:p>
          <a:p>
            <a:r>
              <a:rPr lang="en-US" dirty="0" smtClean="0"/>
              <a:t>Anonymous methods</a:t>
            </a:r>
          </a:p>
          <a:p>
            <a:r>
              <a:rPr lang="en-US" dirty="0" smtClean="0"/>
              <a:t>Subscribing/Unsubscribing from event</a:t>
            </a:r>
          </a:p>
          <a:p>
            <a:endParaRPr lang="en-US" dirty="0" smtClean="0"/>
          </a:p>
        </p:txBody>
      </p:sp>
      <p:sp>
        <p:nvSpPr>
          <p:cNvPr id="3" name="Title 2"/>
          <p:cNvSpPr>
            <a:spLocks noGrp="1"/>
          </p:cNvSpPr>
          <p:nvPr>
            <p:ph type="title"/>
          </p:nvPr>
        </p:nvSpPr>
        <p:spPr/>
        <p:txBody>
          <a:bodyPr/>
          <a:lstStyle/>
          <a:p>
            <a:r>
              <a:rPr lang="en-US" dirty="0" smtClean="0"/>
              <a:t>Events and Callbacks</a:t>
            </a:r>
            <a:endParaRPr lang="en-US" dirty="0"/>
          </a:p>
        </p:txBody>
      </p:sp>
    </p:spTree>
    <p:extLst>
      <p:ext uri="{BB962C8B-B14F-4D97-AF65-F5344CB8AC3E}">
        <p14:creationId xmlns:p14="http://schemas.microsoft.com/office/powerpoint/2010/main" val="3149073376"/>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Example Question</a:t>
            </a:r>
            <a:endParaRPr lang="en-US" dirty="0"/>
          </a:p>
        </p:txBody>
      </p:sp>
      <p:sp>
        <p:nvSpPr>
          <p:cNvPr id="5" name="Text Placeholder 4"/>
          <p:cNvSpPr>
            <a:spLocks noGrp="1"/>
          </p:cNvSpPr>
          <p:nvPr>
            <p:ph type="body" sz="quarter" idx="10"/>
          </p:nvPr>
        </p:nvSpPr>
        <p:spPr>
          <a:xfrm>
            <a:off x="274638" y="1376580"/>
            <a:ext cx="11887199" cy="2369880"/>
          </a:xfrm>
        </p:spPr>
        <p:txBody>
          <a:bodyPr/>
          <a:lstStyle/>
          <a:p>
            <a:r>
              <a:rPr lang="en-US" sz="2000" dirty="0" smtClean="0"/>
              <a:t>You have an application that communicates with an external service.</a:t>
            </a:r>
          </a:p>
          <a:p>
            <a:endParaRPr lang="en-US" sz="2000" dirty="0"/>
          </a:p>
          <a:p>
            <a:r>
              <a:rPr lang="en-US" sz="2000" dirty="0" smtClean="0"/>
              <a:t>The code to communicate with your service is implemented in a try block.  You need a catch block that can re-throw the exception without loosing or changing the call stack so that you can log any unexpected exceptions.</a:t>
            </a:r>
          </a:p>
          <a:p>
            <a:endParaRPr lang="en-US" sz="2000" dirty="0"/>
          </a:p>
          <a:p>
            <a:r>
              <a:rPr lang="en-US" sz="2000" dirty="0" smtClean="0"/>
              <a:t>Which catch block will fulfill your goal?</a:t>
            </a:r>
            <a:endParaRPr lang="en-US" sz="2000" dirty="0"/>
          </a:p>
        </p:txBody>
      </p:sp>
      <p:sp>
        <p:nvSpPr>
          <p:cNvPr id="6" name="Rectangle 5"/>
          <p:cNvSpPr/>
          <p:nvPr/>
        </p:nvSpPr>
        <p:spPr bwMode="auto">
          <a:xfrm>
            <a:off x="1234732" y="5961308"/>
            <a:ext cx="914400" cy="59436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b="1" dirty="0" smtClean="0">
                <a:gradFill>
                  <a:gsLst>
                    <a:gs pos="0">
                      <a:srgbClr val="FFFFFF"/>
                    </a:gs>
                    <a:gs pos="100000">
                      <a:srgbClr val="FFFFFF"/>
                    </a:gs>
                  </a:gsLst>
                  <a:lin ang="5400000" scaled="0"/>
                </a:gradFill>
                <a:ea typeface="Segoe UI" pitchFamily="34" charset="0"/>
                <a:cs typeface="Segoe UI" pitchFamily="34" charset="0"/>
              </a:rPr>
              <a:t>d.</a:t>
            </a:r>
            <a:endParaRPr lang="en-US" sz="2000" b="1"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1234732" y="5363927"/>
            <a:ext cx="914400" cy="59436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b="1" dirty="0">
                <a:gradFill>
                  <a:gsLst>
                    <a:gs pos="0">
                      <a:srgbClr val="FFFFFF"/>
                    </a:gs>
                    <a:gs pos="100000">
                      <a:srgbClr val="FFFFFF"/>
                    </a:gs>
                  </a:gsLst>
                  <a:lin ang="5400000" scaled="0"/>
                </a:gradFill>
                <a:ea typeface="Segoe UI" pitchFamily="34" charset="0"/>
                <a:cs typeface="Segoe UI" pitchFamily="34" charset="0"/>
              </a:rPr>
              <a:t>c</a:t>
            </a:r>
            <a:r>
              <a:rPr lang="en-US" sz="2000" b="1" dirty="0" smtClean="0">
                <a:gradFill>
                  <a:gsLst>
                    <a:gs pos="0">
                      <a:srgbClr val="FFFFFF"/>
                    </a:gs>
                    <a:gs pos="100000">
                      <a:srgbClr val="FFFFFF"/>
                    </a:gs>
                  </a:gsLst>
                  <a:lin ang="5400000" scaled="0"/>
                </a:gradFill>
                <a:ea typeface="Segoe UI" pitchFamily="34" charset="0"/>
                <a:cs typeface="Segoe UI" pitchFamily="34" charset="0"/>
              </a:rPr>
              <a:t>.</a:t>
            </a:r>
            <a:endParaRPr lang="en-US" sz="2000" b="1"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1234732" y="4774856"/>
            <a:ext cx="914400" cy="59436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b="1" dirty="0">
                <a:gradFill>
                  <a:gsLst>
                    <a:gs pos="0">
                      <a:srgbClr val="FFFFFF"/>
                    </a:gs>
                    <a:gs pos="100000">
                      <a:srgbClr val="FFFFFF"/>
                    </a:gs>
                  </a:gsLst>
                  <a:lin ang="5400000" scaled="0"/>
                </a:gradFill>
                <a:ea typeface="Segoe UI" pitchFamily="34" charset="0"/>
                <a:cs typeface="Segoe UI" pitchFamily="34" charset="0"/>
              </a:rPr>
              <a:t>b</a:t>
            </a:r>
            <a:r>
              <a:rPr lang="en-US" sz="2000" b="1" dirty="0" smtClean="0">
                <a:gradFill>
                  <a:gsLst>
                    <a:gs pos="0">
                      <a:srgbClr val="FFFFFF"/>
                    </a:gs>
                    <a:gs pos="100000">
                      <a:srgbClr val="FFFFFF"/>
                    </a:gs>
                  </a:gsLst>
                  <a:lin ang="5400000" scaled="0"/>
                </a:gradFill>
                <a:ea typeface="Segoe UI" pitchFamily="34" charset="0"/>
                <a:cs typeface="Segoe UI" pitchFamily="34" charset="0"/>
              </a:rPr>
              <a:t>.</a:t>
            </a:r>
            <a:endParaRPr lang="en-US" sz="2000" b="1" dirty="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bwMode="auto">
          <a:xfrm>
            <a:off x="1234732" y="4183140"/>
            <a:ext cx="914400" cy="59436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b="1" dirty="0" smtClean="0">
                <a:gradFill>
                  <a:gsLst>
                    <a:gs pos="0">
                      <a:srgbClr val="FFFFFF"/>
                    </a:gs>
                    <a:gs pos="100000">
                      <a:srgbClr val="FFFFFF"/>
                    </a:gs>
                  </a:gsLst>
                  <a:lin ang="5400000" scaled="0"/>
                </a:gradFill>
                <a:ea typeface="Segoe UI" pitchFamily="34" charset="0"/>
                <a:cs typeface="Segoe UI" pitchFamily="34" charset="0"/>
              </a:rPr>
              <a:t>a.</a:t>
            </a:r>
            <a:endParaRPr lang="en-US" sz="2000" b="1" dirty="0">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p:nvSpPr>
        <p:spPr bwMode="auto">
          <a:xfrm>
            <a:off x="2149132" y="5960931"/>
            <a:ext cx="8183880" cy="59436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nSpc>
                <a:spcPct val="107000"/>
              </a:lnSpc>
            </a:pPr>
            <a:r>
              <a:rPr lang="en-US" sz="2000" dirty="0" smtClean="0">
                <a:solidFill>
                  <a:schemeClr val="tx1"/>
                </a:solidFill>
                <a:latin typeface="Consolas" panose="020B0609020204030204" pitchFamily="49" charset="0"/>
                <a:ea typeface="Calibri" panose="020F0502020204030204" pitchFamily="34" charset="0"/>
                <a:cs typeface="Times New Roman" panose="02020603050405020304" pitchFamily="18" charset="0"/>
              </a:rPr>
              <a:t>catch(Exception) </a:t>
            </a:r>
            <a:r>
              <a:rPr lang="en-US" sz="2000" dirty="0">
                <a:solidFill>
                  <a:schemeClr val="tx1"/>
                </a:solidFill>
                <a:latin typeface="Consolas" panose="020B0609020204030204" pitchFamily="49" charset="0"/>
                <a:ea typeface="Calibri" panose="020F0502020204030204" pitchFamily="34" charset="0"/>
                <a:cs typeface="Times New Roman" panose="02020603050405020304" pitchFamily="18" charset="0"/>
              </a:rPr>
              <a:t>{ throw new Exception</a:t>
            </a:r>
            <a:r>
              <a:rPr lang="en-US" sz="2000" dirty="0" smtClean="0">
                <a:solidFill>
                  <a:schemeClr val="tx1"/>
                </a:solidFill>
                <a:latin typeface="Consolas" panose="020B0609020204030204" pitchFamily="49" charset="0"/>
                <a:ea typeface="Calibri" panose="020F0502020204030204" pitchFamily="34" charset="0"/>
                <a:cs typeface="Times New Roman" panose="02020603050405020304" pitchFamily="18" charset="0"/>
              </a:rPr>
              <a:t>(); </a:t>
            </a:r>
            <a:r>
              <a:rPr lang="en-US" sz="2000" dirty="0">
                <a:solidFill>
                  <a:schemeClr val="tx1"/>
                </a:solidFill>
                <a:latin typeface="Consolas" panose="020B0609020204030204" pitchFamily="49" charset="0"/>
                <a:ea typeface="Calibri" panose="020F0502020204030204" pitchFamily="34" charset="0"/>
                <a:cs typeface="Times New Roman" panose="02020603050405020304" pitchFamily="18" charset="0"/>
              </a:rPr>
              <a:t>}</a:t>
            </a:r>
            <a:endParaRPr lang="en-US" sz="2000" b="1" dirty="0">
              <a:solidFill>
                <a:schemeClr val="tx1"/>
              </a:solidFill>
              <a:latin typeface="Consolas" panose="020B0609020204030204" pitchFamily="49" charset="0"/>
              <a:ea typeface="Segoe UI" pitchFamily="34" charset="0"/>
              <a:cs typeface="Consolas" panose="020B0609020204030204" pitchFamily="49" charset="0"/>
            </a:endParaRPr>
          </a:p>
        </p:txBody>
      </p:sp>
      <p:sp>
        <p:nvSpPr>
          <p:cNvPr id="11" name="Rectangle 10"/>
          <p:cNvSpPr/>
          <p:nvPr/>
        </p:nvSpPr>
        <p:spPr bwMode="auto">
          <a:xfrm>
            <a:off x="2149132" y="5371860"/>
            <a:ext cx="8183880" cy="59436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nSpc>
                <a:spcPct val="107000"/>
              </a:lnSpc>
            </a:pPr>
            <a:r>
              <a:rPr lang="en-US" sz="2000" dirty="0">
                <a:solidFill>
                  <a:schemeClr val="tx1"/>
                </a:solidFill>
                <a:latin typeface="Consolas" panose="020B0609020204030204" pitchFamily="49" charset="0"/>
                <a:ea typeface="Calibri" panose="020F0502020204030204" pitchFamily="34" charset="0"/>
                <a:cs typeface="Times New Roman" panose="02020603050405020304" pitchFamily="18" charset="0"/>
              </a:rPr>
              <a:t>catch(Exception e) { throw </a:t>
            </a:r>
            <a:r>
              <a:rPr lang="en-US" sz="2000" dirty="0" smtClean="0">
                <a:solidFill>
                  <a:schemeClr val="tx1"/>
                </a:solidFill>
                <a:latin typeface="Consolas" panose="020B0609020204030204" pitchFamily="49" charset="0"/>
                <a:ea typeface="Calibri" panose="020F0502020204030204" pitchFamily="34" charset="0"/>
                <a:cs typeface="Times New Roman" panose="02020603050405020304" pitchFamily="18" charset="0"/>
              </a:rPr>
              <a:t>e; }</a:t>
            </a:r>
            <a:endParaRPr lang="en-US" sz="2000" b="1" dirty="0">
              <a:solidFill>
                <a:schemeClr val="tx1"/>
              </a:solidFill>
              <a:latin typeface="Consolas" panose="020B0609020204030204" pitchFamily="49" charset="0"/>
              <a:ea typeface="Segoe UI" pitchFamily="34" charset="0"/>
              <a:cs typeface="Consolas" panose="020B0609020204030204" pitchFamily="49" charset="0"/>
            </a:endParaRPr>
          </a:p>
        </p:txBody>
      </p:sp>
      <p:sp>
        <p:nvSpPr>
          <p:cNvPr id="12" name="Rectangle 11"/>
          <p:cNvSpPr/>
          <p:nvPr/>
        </p:nvSpPr>
        <p:spPr bwMode="auto">
          <a:xfrm>
            <a:off x="2149132" y="4777500"/>
            <a:ext cx="8183880" cy="59436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nSpc>
                <a:spcPct val="107000"/>
              </a:lnSpc>
            </a:pPr>
            <a:r>
              <a:rPr lang="en-US" sz="2000" dirty="0" smtClean="0">
                <a:solidFill>
                  <a:schemeClr val="tx1"/>
                </a:solidFill>
                <a:latin typeface="Consolas" panose="020B0609020204030204" pitchFamily="49" charset="0"/>
                <a:ea typeface="Calibri" panose="020F0502020204030204" pitchFamily="34" charset="0"/>
                <a:cs typeface="Times New Roman" panose="02020603050405020304" pitchFamily="18" charset="0"/>
              </a:rPr>
              <a:t>catch(Exception) </a:t>
            </a:r>
            <a:r>
              <a:rPr lang="en-US" sz="2000" dirty="0">
                <a:solidFill>
                  <a:schemeClr val="tx1"/>
                </a:solidFill>
                <a:latin typeface="Consolas" panose="020B0609020204030204" pitchFamily="49" charset="0"/>
                <a:ea typeface="Calibri" panose="020F0502020204030204" pitchFamily="34" charset="0"/>
                <a:cs typeface="Times New Roman" panose="02020603050405020304" pitchFamily="18" charset="0"/>
              </a:rPr>
              <a:t>{ </a:t>
            </a:r>
            <a:r>
              <a:rPr lang="en-US" sz="2000" dirty="0" smtClean="0">
                <a:solidFill>
                  <a:schemeClr val="tx1"/>
                </a:solidFill>
                <a:latin typeface="Consolas" panose="020B0609020204030204" pitchFamily="49" charset="0"/>
                <a:ea typeface="Calibri" panose="020F0502020204030204" pitchFamily="34" charset="0"/>
                <a:cs typeface="Times New Roman" panose="02020603050405020304" pitchFamily="18" charset="0"/>
              </a:rPr>
              <a:t>throw; </a:t>
            </a:r>
            <a:r>
              <a:rPr lang="en-US" sz="2000" dirty="0">
                <a:solidFill>
                  <a:schemeClr val="tx1"/>
                </a:solidFill>
                <a:latin typeface="Consolas" panose="020B0609020204030204" pitchFamily="49" charset="0"/>
                <a:ea typeface="Calibri" panose="020F0502020204030204" pitchFamily="34" charset="0"/>
                <a:cs typeface="Times New Roman" panose="02020603050405020304" pitchFamily="18" charset="0"/>
              </a:rPr>
              <a:t>}</a:t>
            </a:r>
            <a:endParaRPr lang="en-US" sz="2000" b="1" dirty="0">
              <a:solidFill>
                <a:schemeClr val="tx1"/>
              </a:solidFill>
              <a:latin typeface="Consolas" panose="020B0609020204030204" pitchFamily="49" charset="0"/>
              <a:ea typeface="Segoe UI" pitchFamily="34" charset="0"/>
              <a:cs typeface="Consolas" panose="020B0609020204030204" pitchFamily="49" charset="0"/>
            </a:endParaRPr>
          </a:p>
        </p:txBody>
      </p:sp>
      <p:sp>
        <p:nvSpPr>
          <p:cNvPr id="13" name="Rectangle 12"/>
          <p:cNvSpPr/>
          <p:nvPr/>
        </p:nvSpPr>
        <p:spPr bwMode="auto">
          <a:xfrm>
            <a:off x="2149132" y="4183140"/>
            <a:ext cx="8183880" cy="59436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nSpc>
                <a:spcPct val="107000"/>
              </a:lnSpc>
            </a:pPr>
            <a:r>
              <a:rPr lang="en-US" sz="2000" dirty="0">
                <a:solidFill>
                  <a:schemeClr val="tx1"/>
                </a:solidFill>
                <a:latin typeface="Consolas" panose="020B0609020204030204" pitchFamily="49" charset="0"/>
                <a:ea typeface="Calibri" panose="020F0502020204030204" pitchFamily="34" charset="0"/>
                <a:cs typeface="Times New Roman" panose="02020603050405020304" pitchFamily="18" charset="0"/>
              </a:rPr>
              <a:t>c</a:t>
            </a:r>
            <a:r>
              <a:rPr lang="en-US" sz="2000" dirty="0" smtClean="0">
                <a:solidFill>
                  <a:schemeClr val="tx1"/>
                </a:solidFill>
                <a:latin typeface="Consolas" panose="020B0609020204030204" pitchFamily="49" charset="0"/>
                <a:ea typeface="Calibri" panose="020F0502020204030204" pitchFamily="34" charset="0"/>
                <a:cs typeface="Times New Roman" panose="02020603050405020304" pitchFamily="18" charset="0"/>
              </a:rPr>
              <a:t>atch(Exception e) { throw new Exception(e); }</a:t>
            </a:r>
            <a:endParaRPr lang="en-US" sz="2000" b="1" dirty="0">
              <a:solidFill>
                <a:schemeClr val="tx1"/>
              </a:solidFill>
              <a:latin typeface="Consolas" panose="020B0609020204030204" pitchFamily="49" charset="0"/>
              <a:ea typeface="Segoe UI" pitchFamily="34" charset="0"/>
              <a:cs typeface="Consolas" panose="020B0609020204030204" pitchFamily="49" charset="0"/>
            </a:endParaRPr>
          </a:p>
        </p:txBody>
      </p:sp>
    </p:spTree>
    <p:extLst>
      <p:ext uri="{BB962C8B-B14F-4D97-AF65-F5344CB8AC3E}">
        <p14:creationId xmlns:p14="http://schemas.microsoft.com/office/powerpoint/2010/main" val="4255438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12"/>
                                        </p:tgtEl>
                                        <p:attrNameLst>
                                          <p:attrName>fillcolor</p:attrName>
                                        </p:attrNameLst>
                                      </p:cBhvr>
                                      <p:to>
                                        <a:srgbClr val="0072C6"/>
                                      </p:to>
                                    </p:animClr>
                                    <p:set>
                                      <p:cBhvr>
                                        <p:cTn id="7" dur="500" fill="hold"/>
                                        <p:tgtEl>
                                          <p:spTgt spid="12"/>
                                        </p:tgtEl>
                                        <p:attrNameLst>
                                          <p:attrName>fill.type</p:attrName>
                                        </p:attrNameLst>
                                      </p:cBhvr>
                                      <p:to>
                                        <p:strVal val="solid"/>
                                      </p:to>
                                    </p:set>
                                    <p:set>
                                      <p:cBhvr>
                                        <p:cTn id="8" dur="500" fill="hold"/>
                                        <p:tgtEl>
                                          <p:spTgt spid="12"/>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23181" y="611398"/>
            <a:ext cx="11313278" cy="1147102"/>
          </a:xfrm>
          <a:prstGeom prst="rect">
            <a:avLst/>
          </a:prstGeom>
        </p:spPr>
        <p:txBody>
          <a:bodyPr lIns="93260" tIns="46631" rIns="93260" bIns="46631" anchor="ctr"/>
          <a:lst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65000"/>
                        <a:lumOff val="35000"/>
                      </a:schemeClr>
                    </a:gs>
                    <a:gs pos="100000">
                      <a:schemeClr val="tx1">
                        <a:lumMod val="65000"/>
                        <a:lumOff val="35000"/>
                      </a:schemeClr>
                    </a:gs>
                  </a:gsLst>
                  <a:lin ang="5400000" scaled="0"/>
                  <a:tileRect/>
                </a:gradFill>
                <a:effectLst/>
                <a:latin typeface="+mj-lt"/>
                <a:ea typeface="+mn-ea"/>
                <a:cs typeface="Arial" charset="0"/>
              </a:defRPr>
            </a:lvl1pPr>
          </a:lstStyle>
          <a:p>
            <a:endParaRPr sz="9000" dirty="0">
              <a:gradFill>
                <a:gsLst>
                  <a:gs pos="96667">
                    <a:srgbClr val="FFFFFF"/>
                  </a:gs>
                  <a:gs pos="90000">
                    <a:srgbClr val="FFFFFF"/>
                  </a:gs>
                </a:gsLst>
                <a:lin ang="5400000" scaled="0"/>
              </a:gradFill>
              <a:cs typeface="Segoe UI" pitchFamily="34" charset="0"/>
            </a:endParaRPr>
          </a:p>
        </p:txBody>
      </p:sp>
      <p:sp>
        <p:nvSpPr>
          <p:cNvPr id="2" name="Title 1"/>
          <p:cNvSpPr>
            <a:spLocks noGrp="1"/>
          </p:cNvSpPr>
          <p:nvPr>
            <p:ph type="title"/>
          </p:nvPr>
        </p:nvSpPr>
        <p:spPr/>
        <p:txBody>
          <a:bodyPr/>
          <a:lstStyle/>
          <a:p>
            <a:r>
              <a:rPr lang="en-US" dirty="0" smtClean="0"/>
              <a:t>Create and Use Types</a:t>
            </a:r>
            <a:endParaRPr lang="en-US" dirty="0"/>
          </a:p>
        </p:txBody>
      </p:sp>
    </p:spTree>
    <p:extLst>
      <p:ext uri="{BB962C8B-B14F-4D97-AF65-F5344CB8AC3E}">
        <p14:creationId xmlns:p14="http://schemas.microsoft.com/office/powerpoint/2010/main" val="2076679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2905411"/>
          </a:xfrm>
        </p:spPr>
        <p:txBody>
          <a:bodyPr/>
          <a:lstStyle/>
          <a:p>
            <a:r>
              <a:rPr lang="en-US" dirty="0" smtClean="0"/>
              <a:t>Value Types</a:t>
            </a:r>
          </a:p>
          <a:p>
            <a:pPr lvl="1"/>
            <a:r>
              <a:rPr lang="en-US" dirty="0" err="1" smtClean="0"/>
              <a:t>Structs</a:t>
            </a:r>
            <a:endParaRPr lang="en-US" dirty="0" smtClean="0"/>
          </a:p>
          <a:p>
            <a:pPr lvl="1"/>
            <a:r>
              <a:rPr lang="en-US" dirty="0" err="1" smtClean="0"/>
              <a:t>Enum</a:t>
            </a:r>
            <a:endParaRPr lang="en-US" dirty="0" smtClean="0"/>
          </a:p>
          <a:p>
            <a:r>
              <a:rPr lang="en-US" dirty="0" smtClean="0"/>
              <a:t>Reference Types</a:t>
            </a:r>
          </a:p>
          <a:p>
            <a:r>
              <a:rPr lang="en-US" dirty="0" smtClean="0"/>
              <a:t>Generics</a:t>
            </a:r>
            <a:endParaRPr lang="en-US" dirty="0"/>
          </a:p>
        </p:txBody>
      </p:sp>
      <p:sp>
        <p:nvSpPr>
          <p:cNvPr id="3" name="Title 2"/>
          <p:cNvSpPr>
            <a:spLocks noGrp="1"/>
          </p:cNvSpPr>
          <p:nvPr>
            <p:ph type="title"/>
          </p:nvPr>
        </p:nvSpPr>
        <p:spPr/>
        <p:txBody>
          <a:bodyPr/>
          <a:lstStyle/>
          <a:p>
            <a:r>
              <a:rPr lang="en-US" dirty="0" smtClean="0"/>
              <a:t>Types</a:t>
            </a:r>
            <a:endParaRPr lang="en-US" dirty="0"/>
          </a:p>
        </p:txBody>
      </p:sp>
    </p:spTree>
    <p:extLst>
      <p:ext uri="{BB962C8B-B14F-4D97-AF65-F5344CB8AC3E}">
        <p14:creationId xmlns:p14="http://schemas.microsoft.com/office/powerpoint/2010/main" val="564224634"/>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072158"/>
          </a:xfrm>
        </p:spPr>
        <p:txBody>
          <a:bodyPr/>
          <a:lstStyle/>
          <a:p>
            <a:r>
              <a:rPr lang="en-US" dirty="0" smtClean="0"/>
              <a:t>Methods</a:t>
            </a:r>
          </a:p>
          <a:p>
            <a:pPr lvl="1"/>
            <a:r>
              <a:rPr lang="en-US" dirty="0" smtClean="0"/>
              <a:t>Optional Parameters</a:t>
            </a:r>
          </a:p>
          <a:p>
            <a:pPr lvl="1"/>
            <a:r>
              <a:rPr lang="en-US" dirty="0" smtClean="0"/>
              <a:t>Named Parameters</a:t>
            </a:r>
          </a:p>
          <a:p>
            <a:pPr lvl="1"/>
            <a:r>
              <a:rPr lang="en-US" dirty="0" smtClean="0"/>
              <a:t>Parameter Attributes</a:t>
            </a:r>
          </a:p>
          <a:p>
            <a:pPr lvl="1"/>
            <a:r>
              <a:rPr lang="en-US" dirty="0" smtClean="0"/>
              <a:t>Pass by Reference vs. Value</a:t>
            </a:r>
          </a:p>
          <a:p>
            <a:r>
              <a:rPr lang="en-US" dirty="0" smtClean="0"/>
              <a:t>Static Extension Methods</a:t>
            </a:r>
          </a:p>
          <a:p>
            <a:r>
              <a:rPr lang="en-US" dirty="0" smtClean="0"/>
              <a:t>Indexers</a:t>
            </a:r>
          </a:p>
          <a:p>
            <a:r>
              <a:rPr lang="en-US" dirty="0" smtClean="0"/>
              <a:t>Static Variables</a:t>
            </a:r>
          </a:p>
          <a:p>
            <a:r>
              <a:rPr lang="en-US" dirty="0" smtClean="0"/>
              <a:t>Overloaded/</a:t>
            </a:r>
            <a:r>
              <a:rPr lang="en-US" dirty="0" err="1" smtClean="0"/>
              <a:t>Overriden</a:t>
            </a:r>
            <a:r>
              <a:rPr lang="en-US" dirty="0" smtClean="0"/>
              <a:t> Members</a:t>
            </a:r>
            <a:endParaRPr lang="en-US" dirty="0"/>
          </a:p>
        </p:txBody>
      </p:sp>
      <p:sp>
        <p:nvSpPr>
          <p:cNvPr id="3" name="Title 2"/>
          <p:cNvSpPr>
            <a:spLocks noGrp="1"/>
          </p:cNvSpPr>
          <p:nvPr>
            <p:ph type="title"/>
          </p:nvPr>
        </p:nvSpPr>
        <p:spPr/>
        <p:txBody>
          <a:bodyPr/>
          <a:lstStyle/>
          <a:p>
            <a:r>
              <a:rPr lang="en-US" dirty="0" smtClean="0"/>
              <a:t>Class Members</a:t>
            </a:r>
            <a:endParaRPr lang="en-US" dirty="0"/>
          </a:p>
        </p:txBody>
      </p:sp>
    </p:spTree>
    <p:extLst>
      <p:ext uri="{BB962C8B-B14F-4D97-AF65-F5344CB8AC3E}">
        <p14:creationId xmlns:p14="http://schemas.microsoft.com/office/powerpoint/2010/main" val="2023635952"/>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2769989"/>
          </a:xfrm>
        </p:spPr>
        <p:txBody>
          <a:bodyPr/>
          <a:lstStyle/>
          <a:p>
            <a:r>
              <a:rPr lang="en-US" dirty="0" err="1" smtClean="0"/>
              <a:t>IDisposable</a:t>
            </a:r>
            <a:endParaRPr lang="en-US" dirty="0" smtClean="0"/>
          </a:p>
          <a:p>
            <a:r>
              <a:rPr lang="en-US" dirty="0" smtClean="0"/>
              <a:t>Finalization</a:t>
            </a:r>
          </a:p>
          <a:p>
            <a:r>
              <a:rPr lang="en-US" dirty="0" smtClean="0"/>
              <a:t>Unmanaged Resources</a:t>
            </a:r>
          </a:p>
          <a:p>
            <a:r>
              <a:rPr lang="en-US" dirty="0" smtClean="0"/>
              <a:t>Garbage Collection</a:t>
            </a:r>
            <a:endParaRPr lang="en-US" dirty="0"/>
          </a:p>
        </p:txBody>
      </p:sp>
      <p:sp>
        <p:nvSpPr>
          <p:cNvPr id="3" name="Title 2"/>
          <p:cNvSpPr>
            <a:spLocks noGrp="1"/>
          </p:cNvSpPr>
          <p:nvPr>
            <p:ph type="title"/>
          </p:nvPr>
        </p:nvSpPr>
        <p:spPr/>
        <p:txBody>
          <a:bodyPr/>
          <a:lstStyle/>
          <a:p>
            <a:r>
              <a:rPr lang="en-US" dirty="0" smtClean="0"/>
              <a:t>Object Life Cycle</a:t>
            </a:r>
            <a:endParaRPr lang="en-US" dirty="0"/>
          </a:p>
        </p:txBody>
      </p:sp>
    </p:spTree>
    <p:extLst>
      <p:ext uri="{BB962C8B-B14F-4D97-AF65-F5344CB8AC3E}">
        <p14:creationId xmlns:p14="http://schemas.microsoft.com/office/powerpoint/2010/main" val="3423753055"/>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Microsoft Certifications</a:t>
            </a:r>
            <a:endParaRPr lang="en-US" dirty="0"/>
          </a:p>
        </p:txBody>
      </p:sp>
    </p:spTree>
    <p:extLst>
      <p:ext uri="{BB962C8B-B14F-4D97-AF65-F5344CB8AC3E}">
        <p14:creationId xmlns:p14="http://schemas.microsoft.com/office/powerpoint/2010/main" val="3739558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343001"/>
          </a:xfrm>
        </p:spPr>
        <p:txBody>
          <a:bodyPr/>
          <a:lstStyle/>
          <a:p>
            <a:r>
              <a:rPr lang="en-US" dirty="0" smtClean="0"/>
              <a:t>Interfaces</a:t>
            </a:r>
          </a:p>
          <a:p>
            <a:pPr lvl="1"/>
            <a:r>
              <a:rPr lang="en-US" dirty="0" smtClean="0"/>
              <a:t>Member signatures</a:t>
            </a:r>
          </a:p>
          <a:p>
            <a:r>
              <a:rPr lang="en-US" dirty="0" smtClean="0"/>
              <a:t>Base classes</a:t>
            </a:r>
          </a:p>
          <a:p>
            <a:pPr lvl="1"/>
            <a:r>
              <a:rPr lang="en-US" dirty="0" smtClean="0"/>
              <a:t>Abstract base classes</a:t>
            </a:r>
          </a:p>
          <a:p>
            <a:pPr lvl="1"/>
            <a:r>
              <a:rPr lang="en-US" dirty="0" smtClean="0"/>
              <a:t>Virtual members</a:t>
            </a:r>
          </a:p>
          <a:p>
            <a:pPr lvl="1"/>
            <a:r>
              <a:rPr lang="en-US" dirty="0" smtClean="0"/>
              <a:t>Abstract members</a:t>
            </a:r>
          </a:p>
          <a:p>
            <a:r>
              <a:rPr lang="en-US" dirty="0" smtClean="0"/>
              <a:t>Existing Interfaces</a:t>
            </a:r>
          </a:p>
          <a:p>
            <a:pPr lvl="1"/>
            <a:r>
              <a:rPr lang="en-US" dirty="0" err="1" smtClean="0"/>
              <a:t>IComparable</a:t>
            </a:r>
            <a:endParaRPr lang="en-US" dirty="0" smtClean="0"/>
          </a:p>
          <a:p>
            <a:pPr lvl="1"/>
            <a:r>
              <a:rPr lang="en-US" dirty="0" err="1" smtClean="0"/>
              <a:t>IEnumerable</a:t>
            </a:r>
            <a:endParaRPr lang="en-US" dirty="0" smtClean="0"/>
          </a:p>
          <a:p>
            <a:pPr lvl="1"/>
            <a:r>
              <a:rPr lang="en-US" dirty="0" err="1" smtClean="0"/>
              <a:t>IDisposable</a:t>
            </a:r>
            <a:endParaRPr lang="en-US" dirty="0" smtClean="0"/>
          </a:p>
          <a:p>
            <a:pPr lvl="1"/>
            <a:r>
              <a:rPr lang="en-US" dirty="0" err="1" smtClean="0"/>
              <a:t>IUnknown</a:t>
            </a:r>
            <a:endParaRPr lang="en-US" dirty="0"/>
          </a:p>
        </p:txBody>
      </p:sp>
      <p:sp>
        <p:nvSpPr>
          <p:cNvPr id="3" name="Title 2"/>
          <p:cNvSpPr>
            <a:spLocks noGrp="1"/>
          </p:cNvSpPr>
          <p:nvPr>
            <p:ph type="title"/>
          </p:nvPr>
        </p:nvSpPr>
        <p:spPr/>
        <p:txBody>
          <a:bodyPr/>
          <a:lstStyle/>
          <a:p>
            <a:r>
              <a:rPr lang="en-US" dirty="0" smtClean="0"/>
              <a:t>Class Hierarchies</a:t>
            </a:r>
            <a:endParaRPr lang="en-US" dirty="0"/>
          </a:p>
        </p:txBody>
      </p:sp>
    </p:spTree>
    <p:extLst>
      <p:ext uri="{BB962C8B-B14F-4D97-AF65-F5344CB8AC3E}">
        <p14:creationId xmlns:p14="http://schemas.microsoft.com/office/powerpoint/2010/main" val="3289301005"/>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Example Question</a:t>
            </a:r>
            <a:endParaRPr lang="en-US" dirty="0"/>
          </a:p>
        </p:txBody>
      </p:sp>
      <p:sp>
        <p:nvSpPr>
          <p:cNvPr id="5" name="Text Placeholder 4"/>
          <p:cNvSpPr>
            <a:spLocks noGrp="1"/>
          </p:cNvSpPr>
          <p:nvPr>
            <p:ph type="body" sz="quarter" idx="10"/>
          </p:nvPr>
        </p:nvSpPr>
        <p:spPr>
          <a:xfrm>
            <a:off x="274638" y="1376580"/>
            <a:ext cx="11887199" cy="1815882"/>
          </a:xfrm>
        </p:spPr>
        <p:txBody>
          <a:bodyPr/>
          <a:lstStyle/>
          <a:p>
            <a:r>
              <a:rPr lang="en-US" sz="2000" dirty="0" smtClean="0"/>
              <a:t>You have an application that reads data from a database.</a:t>
            </a:r>
          </a:p>
          <a:p>
            <a:endParaRPr lang="en-US" sz="2000" dirty="0"/>
          </a:p>
          <a:p>
            <a:r>
              <a:rPr lang="en-US" sz="2000" dirty="0" smtClean="0"/>
              <a:t>You need to combine 100+ lines of text.</a:t>
            </a:r>
          </a:p>
          <a:p>
            <a:endParaRPr lang="en-US" sz="2000" dirty="0"/>
          </a:p>
          <a:p>
            <a:r>
              <a:rPr lang="en-US" sz="2000" dirty="0" smtClean="0"/>
              <a:t>Which of these is the most efficient way to combine the different strings?</a:t>
            </a:r>
            <a:endParaRPr lang="en-US" sz="2000" dirty="0"/>
          </a:p>
        </p:txBody>
      </p:sp>
      <p:sp>
        <p:nvSpPr>
          <p:cNvPr id="6" name="Rectangle 5"/>
          <p:cNvSpPr/>
          <p:nvPr/>
        </p:nvSpPr>
        <p:spPr bwMode="auto">
          <a:xfrm>
            <a:off x="1234732" y="5961308"/>
            <a:ext cx="914400" cy="59436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b="1" dirty="0" smtClean="0">
                <a:gradFill>
                  <a:gsLst>
                    <a:gs pos="0">
                      <a:srgbClr val="FFFFFF"/>
                    </a:gs>
                    <a:gs pos="100000">
                      <a:srgbClr val="FFFFFF"/>
                    </a:gs>
                  </a:gsLst>
                  <a:lin ang="5400000" scaled="0"/>
                </a:gradFill>
                <a:ea typeface="Segoe UI" pitchFamily="34" charset="0"/>
                <a:cs typeface="Segoe UI" pitchFamily="34" charset="0"/>
              </a:rPr>
              <a:t>d.</a:t>
            </a:r>
            <a:endParaRPr lang="en-US" sz="2000" b="1"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1234732" y="5363927"/>
            <a:ext cx="914400" cy="59436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b="1" dirty="0">
                <a:gradFill>
                  <a:gsLst>
                    <a:gs pos="0">
                      <a:srgbClr val="FFFFFF"/>
                    </a:gs>
                    <a:gs pos="100000">
                      <a:srgbClr val="FFFFFF"/>
                    </a:gs>
                  </a:gsLst>
                  <a:lin ang="5400000" scaled="0"/>
                </a:gradFill>
                <a:ea typeface="Segoe UI" pitchFamily="34" charset="0"/>
                <a:cs typeface="Segoe UI" pitchFamily="34" charset="0"/>
              </a:rPr>
              <a:t>c</a:t>
            </a:r>
            <a:r>
              <a:rPr lang="en-US" sz="2000" b="1" dirty="0" smtClean="0">
                <a:gradFill>
                  <a:gsLst>
                    <a:gs pos="0">
                      <a:srgbClr val="FFFFFF"/>
                    </a:gs>
                    <a:gs pos="100000">
                      <a:srgbClr val="FFFFFF"/>
                    </a:gs>
                  </a:gsLst>
                  <a:lin ang="5400000" scaled="0"/>
                </a:gradFill>
                <a:ea typeface="Segoe UI" pitchFamily="34" charset="0"/>
                <a:cs typeface="Segoe UI" pitchFamily="34" charset="0"/>
              </a:rPr>
              <a:t>.</a:t>
            </a:r>
            <a:endParaRPr lang="en-US" sz="2000" b="1"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1234732" y="4774856"/>
            <a:ext cx="914400" cy="59436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b="1" dirty="0">
                <a:gradFill>
                  <a:gsLst>
                    <a:gs pos="0">
                      <a:srgbClr val="FFFFFF"/>
                    </a:gs>
                    <a:gs pos="100000">
                      <a:srgbClr val="FFFFFF"/>
                    </a:gs>
                  </a:gsLst>
                  <a:lin ang="5400000" scaled="0"/>
                </a:gradFill>
                <a:ea typeface="Segoe UI" pitchFamily="34" charset="0"/>
                <a:cs typeface="Segoe UI" pitchFamily="34" charset="0"/>
              </a:rPr>
              <a:t>b</a:t>
            </a:r>
            <a:r>
              <a:rPr lang="en-US" sz="2000" b="1" dirty="0" smtClean="0">
                <a:gradFill>
                  <a:gsLst>
                    <a:gs pos="0">
                      <a:srgbClr val="FFFFFF"/>
                    </a:gs>
                    <a:gs pos="100000">
                      <a:srgbClr val="FFFFFF"/>
                    </a:gs>
                  </a:gsLst>
                  <a:lin ang="5400000" scaled="0"/>
                </a:gradFill>
                <a:ea typeface="Segoe UI" pitchFamily="34" charset="0"/>
                <a:cs typeface="Segoe UI" pitchFamily="34" charset="0"/>
              </a:rPr>
              <a:t>.</a:t>
            </a:r>
            <a:endParaRPr lang="en-US" sz="2000" b="1" dirty="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bwMode="auto">
          <a:xfrm>
            <a:off x="1234732" y="4183140"/>
            <a:ext cx="914400" cy="59436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b="1" dirty="0" smtClean="0">
                <a:gradFill>
                  <a:gsLst>
                    <a:gs pos="0">
                      <a:srgbClr val="FFFFFF"/>
                    </a:gs>
                    <a:gs pos="100000">
                      <a:srgbClr val="FFFFFF"/>
                    </a:gs>
                  </a:gsLst>
                  <a:lin ang="5400000" scaled="0"/>
                </a:gradFill>
                <a:ea typeface="Segoe UI" pitchFamily="34" charset="0"/>
                <a:cs typeface="Segoe UI" pitchFamily="34" charset="0"/>
              </a:rPr>
              <a:t>a.</a:t>
            </a:r>
            <a:endParaRPr lang="en-US" sz="2000" b="1" dirty="0">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p:nvSpPr>
        <p:spPr bwMode="auto">
          <a:xfrm>
            <a:off x="2149132" y="5960931"/>
            <a:ext cx="8183880" cy="59436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nSpc>
                <a:spcPct val="107000"/>
              </a:lnSpc>
            </a:pPr>
            <a:r>
              <a:rPr lang="en-US" sz="2000" dirty="0" err="1" smtClean="0">
                <a:solidFill>
                  <a:schemeClr val="tx1"/>
                </a:solidFill>
                <a:latin typeface="Consolas" panose="020B0609020204030204" pitchFamily="49" charset="0"/>
                <a:ea typeface="Calibri" panose="020F0502020204030204" pitchFamily="34" charset="0"/>
                <a:cs typeface="Times New Roman" panose="02020603050405020304" pitchFamily="18" charset="0"/>
              </a:rPr>
              <a:t>StringWriter</a:t>
            </a:r>
            <a:r>
              <a:rPr lang="en-US" sz="2000" dirty="0" smtClean="0">
                <a:solidFill>
                  <a:schemeClr val="tx1"/>
                </a:solidFill>
                <a:latin typeface="Consolas" panose="020B0609020204030204" pitchFamily="49" charset="0"/>
                <a:ea typeface="Calibri" panose="020F0502020204030204" pitchFamily="34" charset="0"/>
                <a:cs typeface="Times New Roman" panose="02020603050405020304" pitchFamily="18" charset="0"/>
              </a:rPr>
              <a:t> class</a:t>
            </a:r>
            <a:endParaRPr lang="en-US" sz="20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angle 10"/>
          <p:cNvSpPr/>
          <p:nvPr/>
        </p:nvSpPr>
        <p:spPr bwMode="auto">
          <a:xfrm>
            <a:off x="2149132" y="5371860"/>
            <a:ext cx="8183880" cy="59436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nSpc>
                <a:spcPct val="107000"/>
              </a:lnSpc>
            </a:pPr>
            <a:r>
              <a:rPr lang="en-US" sz="2000" dirty="0" err="1" smtClean="0">
                <a:solidFill>
                  <a:schemeClr val="tx1"/>
                </a:solidFill>
                <a:latin typeface="Consolas" panose="020B0609020204030204" pitchFamily="49" charset="0"/>
                <a:ea typeface="Calibri" panose="020F0502020204030204" pitchFamily="34" charset="0"/>
                <a:cs typeface="Times New Roman" panose="02020603050405020304" pitchFamily="18" charset="0"/>
              </a:rPr>
              <a:t>StringBuilder</a:t>
            </a:r>
            <a:r>
              <a:rPr lang="en-US" sz="2000" dirty="0" smtClean="0">
                <a:solidFill>
                  <a:schemeClr val="tx1"/>
                </a:solidFill>
                <a:latin typeface="Consolas" panose="020B0609020204030204" pitchFamily="49" charset="0"/>
                <a:ea typeface="Calibri" panose="020F0502020204030204" pitchFamily="34" charset="0"/>
                <a:cs typeface="Times New Roman" panose="02020603050405020304" pitchFamily="18" charset="0"/>
              </a:rPr>
              <a:t> class</a:t>
            </a:r>
            <a:endParaRPr lang="en-US" sz="20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2" name="Rectangle 11"/>
          <p:cNvSpPr/>
          <p:nvPr/>
        </p:nvSpPr>
        <p:spPr bwMode="auto">
          <a:xfrm>
            <a:off x="2149132" y="4777500"/>
            <a:ext cx="8183880" cy="59436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nSpc>
                <a:spcPct val="107000"/>
              </a:lnSpc>
            </a:pPr>
            <a:r>
              <a:rPr lang="en-US" sz="2000" dirty="0" smtClean="0">
                <a:solidFill>
                  <a:schemeClr val="tx1"/>
                </a:solidFill>
                <a:latin typeface="Consolas" panose="020B0609020204030204" pitchFamily="49" charset="0"/>
                <a:ea typeface="Calibri" panose="020F0502020204030204" pitchFamily="34" charset="0"/>
                <a:cs typeface="Times New Roman" panose="02020603050405020304" pitchFamily="18" charset="0"/>
              </a:rPr>
              <a:t>String concatenation</a:t>
            </a:r>
            <a:endParaRPr lang="en-US" sz="20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3" name="Rectangle 12"/>
          <p:cNvSpPr/>
          <p:nvPr/>
        </p:nvSpPr>
        <p:spPr bwMode="auto">
          <a:xfrm>
            <a:off x="2149132" y="4183140"/>
            <a:ext cx="8183880" cy="59436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nSpc>
                <a:spcPct val="107000"/>
              </a:lnSpc>
            </a:pPr>
            <a:r>
              <a:rPr lang="en-US" sz="2000" dirty="0" smtClean="0">
                <a:solidFill>
                  <a:schemeClr val="tx1"/>
                </a:solidFill>
                <a:latin typeface="Consolas" panose="020B0609020204030204" pitchFamily="49" charset="0"/>
                <a:ea typeface="Calibri" panose="020F0502020204030204" pitchFamily="34" charset="0"/>
                <a:cs typeface="Times New Roman" panose="02020603050405020304" pitchFamily="18" charset="0"/>
              </a:rPr>
              <a:t>String append operator +=</a:t>
            </a:r>
            <a:endParaRPr lang="en-US" sz="2000" b="1" dirty="0">
              <a:solidFill>
                <a:schemeClr val="tx1"/>
              </a:solidFill>
              <a:latin typeface="Consolas" panose="020B0609020204030204" pitchFamily="49" charset="0"/>
              <a:ea typeface="Segoe UI" pitchFamily="34" charset="0"/>
              <a:cs typeface="Consolas" panose="020B0609020204030204" pitchFamily="49" charset="0"/>
            </a:endParaRPr>
          </a:p>
        </p:txBody>
      </p:sp>
    </p:spTree>
    <p:extLst>
      <p:ext uri="{BB962C8B-B14F-4D97-AF65-F5344CB8AC3E}">
        <p14:creationId xmlns:p14="http://schemas.microsoft.com/office/powerpoint/2010/main" val="1654506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11"/>
                                        </p:tgtEl>
                                        <p:attrNameLst>
                                          <p:attrName>fillcolor</p:attrName>
                                        </p:attrNameLst>
                                      </p:cBhvr>
                                      <p:to>
                                        <a:srgbClr val="0072C6"/>
                                      </p:to>
                                    </p:animClr>
                                    <p:set>
                                      <p:cBhvr>
                                        <p:cTn id="7" dur="500" fill="hold"/>
                                        <p:tgtEl>
                                          <p:spTgt spid="11"/>
                                        </p:tgtEl>
                                        <p:attrNameLst>
                                          <p:attrName>fill.type</p:attrName>
                                        </p:attrNameLst>
                                      </p:cBhvr>
                                      <p:to>
                                        <p:strVal val="solid"/>
                                      </p:to>
                                    </p:set>
                                    <p:set>
                                      <p:cBhvr>
                                        <p:cTn id="8" dur="500" fill="hold"/>
                                        <p:tgtEl>
                                          <p:spTgt spid="1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23181" y="611398"/>
            <a:ext cx="11313278" cy="1147102"/>
          </a:xfrm>
          <a:prstGeom prst="rect">
            <a:avLst/>
          </a:prstGeom>
        </p:spPr>
        <p:txBody>
          <a:bodyPr lIns="93260" tIns="46631" rIns="93260" bIns="46631" anchor="ctr"/>
          <a:lst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65000"/>
                        <a:lumOff val="35000"/>
                      </a:schemeClr>
                    </a:gs>
                    <a:gs pos="100000">
                      <a:schemeClr val="tx1">
                        <a:lumMod val="65000"/>
                        <a:lumOff val="35000"/>
                      </a:schemeClr>
                    </a:gs>
                  </a:gsLst>
                  <a:lin ang="5400000" scaled="0"/>
                  <a:tileRect/>
                </a:gradFill>
                <a:effectLst/>
                <a:latin typeface="+mj-lt"/>
                <a:ea typeface="+mn-ea"/>
                <a:cs typeface="Arial" charset="0"/>
              </a:defRPr>
            </a:lvl1pPr>
          </a:lstStyle>
          <a:p>
            <a:endParaRPr sz="9000" dirty="0">
              <a:gradFill>
                <a:gsLst>
                  <a:gs pos="96667">
                    <a:srgbClr val="FFFFFF"/>
                  </a:gs>
                  <a:gs pos="90000">
                    <a:srgbClr val="FFFFFF"/>
                  </a:gs>
                </a:gsLst>
                <a:lin ang="5400000" scaled="0"/>
              </a:gradFill>
              <a:cs typeface="Segoe UI" pitchFamily="34" charset="0"/>
            </a:endParaRPr>
          </a:p>
        </p:txBody>
      </p:sp>
      <p:sp>
        <p:nvSpPr>
          <p:cNvPr id="2" name="Title 1"/>
          <p:cNvSpPr>
            <a:spLocks noGrp="1"/>
          </p:cNvSpPr>
          <p:nvPr>
            <p:ph type="title"/>
          </p:nvPr>
        </p:nvSpPr>
        <p:spPr/>
        <p:txBody>
          <a:bodyPr/>
          <a:lstStyle/>
          <a:p>
            <a:r>
              <a:rPr lang="en-US" dirty="0" smtClean="0"/>
              <a:t>Debug Applications and Implement Security</a:t>
            </a:r>
            <a:endParaRPr lang="en-US" dirty="0"/>
          </a:p>
        </p:txBody>
      </p:sp>
    </p:spTree>
    <p:extLst>
      <p:ext uri="{BB962C8B-B14F-4D97-AF65-F5344CB8AC3E}">
        <p14:creationId xmlns:p14="http://schemas.microsoft.com/office/powerpoint/2010/main" val="2903325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530471"/>
          </a:xfrm>
        </p:spPr>
        <p:txBody>
          <a:bodyPr/>
          <a:lstStyle/>
          <a:p>
            <a:r>
              <a:rPr lang="en-US" dirty="0" smtClean="0"/>
              <a:t>Asymmetric</a:t>
            </a:r>
          </a:p>
          <a:p>
            <a:pPr lvl="1"/>
            <a:r>
              <a:rPr lang="en-US" dirty="0" err="1" smtClean="0"/>
              <a:t>RSACryptoServiceProvider</a:t>
            </a:r>
            <a:r>
              <a:rPr lang="en-US" dirty="0" smtClean="0"/>
              <a:t> (RSA algorithm)</a:t>
            </a:r>
          </a:p>
          <a:p>
            <a:pPr lvl="1"/>
            <a:r>
              <a:rPr lang="en-US" dirty="0" smtClean="0"/>
              <a:t>Public and Private Keys</a:t>
            </a:r>
            <a:endParaRPr lang="en-US" dirty="0"/>
          </a:p>
          <a:p>
            <a:r>
              <a:rPr lang="en-US" dirty="0" smtClean="0"/>
              <a:t>Symmetric</a:t>
            </a:r>
          </a:p>
          <a:p>
            <a:pPr lvl="1"/>
            <a:r>
              <a:rPr lang="en-US" dirty="0" err="1" smtClean="0"/>
              <a:t>CryptoStream</a:t>
            </a:r>
            <a:endParaRPr lang="en-US" dirty="0" smtClean="0"/>
          </a:p>
          <a:p>
            <a:pPr lvl="1"/>
            <a:r>
              <a:rPr lang="en-US" dirty="0" err="1" smtClean="0"/>
              <a:t>RijndaelManaged</a:t>
            </a:r>
            <a:r>
              <a:rPr lang="en-US" dirty="0" smtClean="0"/>
              <a:t> (</a:t>
            </a:r>
            <a:r>
              <a:rPr lang="en-US" dirty="0" err="1" smtClean="0"/>
              <a:t>Rijndael</a:t>
            </a:r>
            <a:r>
              <a:rPr lang="en-US" dirty="0" smtClean="0"/>
              <a:t> algorithm)</a:t>
            </a:r>
          </a:p>
          <a:p>
            <a:r>
              <a:rPr lang="en-US" dirty="0" smtClean="0"/>
              <a:t>Hashing Data</a:t>
            </a:r>
          </a:p>
          <a:p>
            <a:pPr lvl="1"/>
            <a:r>
              <a:rPr lang="en-US" dirty="0" smtClean="0"/>
              <a:t>MD5CryptoServiceProvider (MD5 Hash)</a:t>
            </a:r>
          </a:p>
          <a:p>
            <a:pPr lvl="1"/>
            <a:r>
              <a:rPr lang="en-US" dirty="0" smtClean="0"/>
              <a:t>Hash + Salt Data</a:t>
            </a:r>
            <a:endParaRPr lang="en-US" dirty="0"/>
          </a:p>
        </p:txBody>
      </p:sp>
      <p:sp>
        <p:nvSpPr>
          <p:cNvPr id="3" name="Title 2"/>
          <p:cNvSpPr>
            <a:spLocks noGrp="1"/>
          </p:cNvSpPr>
          <p:nvPr>
            <p:ph type="title"/>
          </p:nvPr>
        </p:nvSpPr>
        <p:spPr/>
        <p:txBody>
          <a:bodyPr/>
          <a:lstStyle/>
          <a:p>
            <a:r>
              <a:rPr lang="en-US" dirty="0" smtClean="0"/>
              <a:t>Encryption</a:t>
            </a:r>
            <a:endParaRPr lang="en-US" dirty="0"/>
          </a:p>
        </p:txBody>
      </p:sp>
    </p:spTree>
    <p:extLst>
      <p:ext uri="{BB962C8B-B14F-4D97-AF65-F5344CB8AC3E}">
        <p14:creationId xmlns:p14="http://schemas.microsoft.com/office/powerpoint/2010/main" val="1546817614"/>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582519"/>
          </a:xfrm>
        </p:spPr>
        <p:txBody>
          <a:bodyPr/>
          <a:lstStyle/>
          <a:p>
            <a:r>
              <a:rPr lang="en-US" dirty="0" err="1" smtClean="0"/>
              <a:t>System.Diagnostics.Trace</a:t>
            </a:r>
            <a:endParaRPr lang="en-US" dirty="0" smtClean="0"/>
          </a:p>
          <a:p>
            <a:pPr lvl="1"/>
            <a:r>
              <a:rPr lang="en-US" dirty="0" err="1" smtClean="0"/>
              <a:t>TraceListeners</a:t>
            </a:r>
            <a:endParaRPr lang="en-US" dirty="0" smtClean="0"/>
          </a:p>
          <a:p>
            <a:pPr lvl="1"/>
            <a:r>
              <a:rPr lang="en-US" dirty="0" smtClean="0"/>
              <a:t>Information, Warning, Error</a:t>
            </a:r>
          </a:p>
          <a:p>
            <a:r>
              <a:rPr lang="en-US" dirty="0" smtClean="0"/>
              <a:t>Profiling</a:t>
            </a:r>
          </a:p>
          <a:p>
            <a:r>
              <a:rPr lang="en-US" dirty="0" smtClean="0"/>
              <a:t>Performance Counters</a:t>
            </a:r>
          </a:p>
          <a:p>
            <a:r>
              <a:rPr lang="en-US" dirty="0" err="1" smtClean="0"/>
              <a:t>System.Diagnostics.EventLog</a:t>
            </a:r>
            <a:endParaRPr lang="en-US" dirty="0"/>
          </a:p>
        </p:txBody>
      </p:sp>
      <p:sp>
        <p:nvSpPr>
          <p:cNvPr id="3" name="Title 2"/>
          <p:cNvSpPr>
            <a:spLocks noGrp="1"/>
          </p:cNvSpPr>
          <p:nvPr>
            <p:ph type="title"/>
          </p:nvPr>
        </p:nvSpPr>
        <p:spPr/>
        <p:txBody>
          <a:bodyPr/>
          <a:lstStyle/>
          <a:p>
            <a:r>
              <a:rPr lang="en-US" dirty="0" smtClean="0"/>
              <a:t>Diagnostics</a:t>
            </a:r>
            <a:endParaRPr lang="en-US" dirty="0"/>
          </a:p>
        </p:txBody>
      </p:sp>
    </p:spTree>
    <p:extLst>
      <p:ext uri="{BB962C8B-B14F-4D97-AF65-F5344CB8AC3E}">
        <p14:creationId xmlns:p14="http://schemas.microsoft.com/office/powerpoint/2010/main" val="881300904"/>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853363"/>
          </a:xfrm>
        </p:spPr>
        <p:txBody>
          <a:bodyPr/>
          <a:lstStyle/>
          <a:p>
            <a:r>
              <a:rPr lang="en-US" dirty="0" smtClean="0"/>
              <a:t>Debugging</a:t>
            </a:r>
          </a:p>
          <a:p>
            <a:r>
              <a:rPr lang="en-US" dirty="0" smtClean="0"/>
              <a:t>Compiler Directives</a:t>
            </a:r>
          </a:p>
          <a:p>
            <a:r>
              <a:rPr lang="en-US" dirty="0" smtClean="0"/>
              <a:t>Build Types</a:t>
            </a:r>
          </a:p>
          <a:p>
            <a:pPr lvl="1"/>
            <a:r>
              <a:rPr lang="en-US" dirty="0" smtClean="0"/>
              <a:t>Debug, Release</a:t>
            </a:r>
          </a:p>
          <a:p>
            <a:r>
              <a:rPr lang="en-US" dirty="0" smtClean="0"/>
              <a:t>Versioning Assemblies</a:t>
            </a:r>
          </a:p>
          <a:p>
            <a:r>
              <a:rPr lang="en-US" dirty="0" smtClean="0"/>
              <a:t>Signing Assemblies using Strong Names</a:t>
            </a:r>
            <a:endParaRPr lang="en-US" dirty="0"/>
          </a:p>
        </p:txBody>
      </p:sp>
      <p:sp>
        <p:nvSpPr>
          <p:cNvPr id="3" name="Title 2"/>
          <p:cNvSpPr>
            <a:spLocks noGrp="1"/>
          </p:cNvSpPr>
          <p:nvPr>
            <p:ph type="title"/>
          </p:nvPr>
        </p:nvSpPr>
        <p:spPr/>
        <p:txBody>
          <a:bodyPr/>
          <a:lstStyle/>
          <a:p>
            <a:r>
              <a:rPr lang="en-US" dirty="0" smtClean="0"/>
              <a:t>Builds</a:t>
            </a:r>
            <a:endParaRPr lang="en-US" dirty="0"/>
          </a:p>
        </p:txBody>
      </p:sp>
    </p:spTree>
    <p:extLst>
      <p:ext uri="{BB962C8B-B14F-4D97-AF65-F5344CB8AC3E}">
        <p14:creationId xmlns:p14="http://schemas.microsoft.com/office/powerpoint/2010/main" val="2049817348"/>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Example Question</a:t>
            </a:r>
            <a:endParaRPr lang="en-US" dirty="0"/>
          </a:p>
        </p:txBody>
      </p:sp>
      <p:sp>
        <p:nvSpPr>
          <p:cNvPr id="5" name="Text Placeholder 4"/>
          <p:cNvSpPr>
            <a:spLocks noGrp="1"/>
          </p:cNvSpPr>
          <p:nvPr>
            <p:ph type="body" sz="quarter" idx="10"/>
          </p:nvPr>
        </p:nvSpPr>
        <p:spPr>
          <a:xfrm>
            <a:off x="274638" y="1376580"/>
            <a:ext cx="11887199" cy="2646878"/>
          </a:xfrm>
        </p:spPr>
        <p:txBody>
          <a:bodyPr/>
          <a:lstStyle/>
          <a:p>
            <a:r>
              <a:rPr lang="en-US" sz="2000" dirty="0" smtClean="0"/>
              <a:t>You have a web site that allows users to register new accounts with a username and password.  Passwords are hashed and salted in your system.</a:t>
            </a:r>
          </a:p>
          <a:p>
            <a:endParaRPr lang="en-US" sz="2000" dirty="0"/>
          </a:p>
          <a:p>
            <a:r>
              <a:rPr lang="en-US" sz="2000" dirty="0" smtClean="0"/>
              <a:t>At login, You need to use one of the encryption classes to hash and salt the user-provided password and verify that it matches the user’s stored password without exposing the original value of their password.</a:t>
            </a:r>
          </a:p>
          <a:p>
            <a:endParaRPr lang="en-US" sz="2000" dirty="0"/>
          </a:p>
          <a:p>
            <a:r>
              <a:rPr lang="en-US" sz="2000" dirty="0" smtClean="0"/>
              <a:t>Which of these classes can be used to encrypt the password provided at login?</a:t>
            </a:r>
            <a:endParaRPr lang="en-US" sz="2000" dirty="0"/>
          </a:p>
        </p:txBody>
      </p:sp>
      <p:sp>
        <p:nvSpPr>
          <p:cNvPr id="6" name="Rectangle 5"/>
          <p:cNvSpPr/>
          <p:nvPr/>
        </p:nvSpPr>
        <p:spPr bwMode="auto">
          <a:xfrm>
            <a:off x="1234732" y="5961308"/>
            <a:ext cx="914400" cy="59436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b="1" dirty="0" smtClean="0">
                <a:gradFill>
                  <a:gsLst>
                    <a:gs pos="0">
                      <a:srgbClr val="FFFFFF"/>
                    </a:gs>
                    <a:gs pos="100000">
                      <a:srgbClr val="FFFFFF"/>
                    </a:gs>
                  </a:gsLst>
                  <a:lin ang="5400000" scaled="0"/>
                </a:gradFill>
                <a:ea typeface="Segoe UI" pitchFamily="34" charset="0"/>
                <a:cs typeface="Segoe UI" pitchFamily="34" charset="0"/>
              </a:rPr>
              <a:t>d.</a:t>
            </a:r>
            <a:endParaRPr lang="en-US" sz="2000" b="1"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1234732" y="5363927"/>
            <a:ext cx="914400" cy="59436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b="1" dirty="0">
                <a:gradFill>
                  <a:gsLst>
                    <a:gs pos="0">
                      <a:srgbClr val="FFFFFF"/>
                    </a:gs>
                    <a:gs pos="100000">
                      <a:srgbClr val="FFFFFF"/>
                    </a:gs>
                  </a:gsLst>
                  <a:lin ang="5400000" scaled="0"/>
                </a:gradFill>
                <a:ea typeface="Segoe UI" pitchFamily="34" charset="0"/>
                <a:cs typeface="Segoe UI" pitchFamily="34" charset="0"/>
              </a:rPr>
              <a:t>c</a:t>
            </a:r>
            <a:r>
              <a:rPr lang="en-US" sz="2000" b="1" dirty="0" smtClean="0">
                <a:gradFill>
                  <a:gsLst>
                    <a:gs pos="0">
                      <a:srgbClr val="FFFFFF"/>
                    </a:gs>
                    <a:gs pos="100000">
                      <a:srgbClr val="FFFFFF"/>
                    </a:gs>
                  </a:gsLst>
                  <a:lin ang="5400000" scaled="0"/>
                </a:gradFill>
                <a:ea typeface="Segoe UI" pitchFamily="34" charset="0"/>
                <a:cs typeface="Segoe UI" pitchFamily="34" charset="0"/>
              </a:rPr>
              <a:t>.</a:t>
            </a:r>
            <a:endParaRPr lang="en-US" sz="2000" b="1"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1234732" y="4774856"/>
            <a:ext cx="914400" cy="59436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b="1" dirty="0">
                <a:gradFill>
                  <a:gsLst>
                    <a:gs pos="0">
                      <a:srgbClr val="FFFFFF"/>
                    </a:gs>
                    <a:gs pos="100000">
                      <a:srgbClr val="FFFFFF"/>
                    </a:gs>
                  </a:gsLst>
                  <a:lin ang="5400000" scaled="0"/>
                </a:gradFill>
                <a:ea typeface="Segoe UI" pitchFamily="34" charset="0"/>
                <a:cs typeface="Segoe UI" pitchFamily="34" charset="0"/>
              </a:rPr>
              <a:t>b</a:t>
            </a:r>
            <a:r>
              <a:rPr lang="en-US" sz="2000" b="1" dirty="0" smtClean="0">
                <a:gradFill>
                  <a:gsLst>
                    <a:gs pos="0">
                      <a:srgbClr val="FFFFFF"/>
                    </a:gs>
                    <a:gs pos="100000">
                      <a:srgbClr val="FFFFFF"/>
                    </a:gs>
                  </a:gsLst>
                  <a:lin ang="5400000" scaled="0"/>
                </a:gradFill>
                <a:ea typeface="Segoe UI" pitchFamily="34" charset="0"/>
                <a:cs typeface="Segoe UI" pitchFamily="34" charset="0"/>
              </a:rPr>
              <a:t>.</a:t>
            </a:r>
            <a:endParaRPr lang="en-US" sz="2000" b="1" dirty="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bwMode="auto">
          <a:xfrm>
            <a:off x="1234732" y="4183140"/>
            <a:ext cx="914400" cy="59436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b="1" dirty="0" smtClean="0">
                <a:gradFill>
                  <a:gsLst>
                    <a:gs pos="0">
                      <a:srgbClr val="FFFFFF"/>
                    </a:gs>
                    <a:gs pos="100000">
                      <a:srgbClr val="FFFFFF"/>
                    </a:gs>
                  </a:gsLst>
                  <a:lin ang="5400000" scaled="0"/>
                </a:gradFill>
                <a:ea typeface="Segoe UI" pitchFamily="34" charset="0"/>
                <a:cs typeface="Segoe UI" pitchFamily="34" charset="0"/>
              </a:rPr>
              <a:t>a.</a:t>
            </a:r>
            <a:endParaRPr lang="en-US" sz="2000" b="1" dirty="0">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p:nvSpPr>
        <p:spPr bwMode="auto">
          <a:xfrm>
            <a:off x="2149132" y="5960931"/>
            <a:ext cx="8183880" cy="59436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nSpc>
                <a:spcPct val="107000"/>
              </a:lnSpc>
            </a:pPr>
            <a:r>
              <a:rPr lang="en-US" sz="2000"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MD5CryptoServiceProvider</a:t>
            </a:r>
            <a:endParaRPr lang="en-US" sz="20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angle 10"/>
          <p:cNvSpPr/>
          <p:nvPr/>
        </p:nvSpPr>
        <p:spPr bwMode="auto">
          <a:xfrm>
            <a:off x="2149132" y="5371860"/>
            <a:ext cx="8183880" cy="59436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nSpc>
                <a:spcPct val="107000"/>
              </a:lnSpc>
            </a:pPr>
            <a:r>
              <a:rPr lang="en-US" sz="2000" dirty="0" err="1" smtClean="0">
                <a:solidFill>
                  <a:schemeClr val="tx1"/>
                </a:solidFill>
                <a:latin typeface="Consolas" panose="020B0609020204030204" pitchFamily="49" charset="0"/>
                <a:ea typeface="Calibri" panose="020F0502020204030204" pitchFamily="34" charset="0"/>
                <a:cs typeface="Times New Roman" panose="02020603050405020304" pitchFamily="18" charset="0"/>
              </a:rPr>
              <a:t>TripleDESCryptoServiceProvider</a:t>
            </a:r>
            <a:endParaRPr lang="en-US" sz="20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2" name="Rectangle 11"/>
          <p:cNvSpPr/>
          <p:nvPr/>
        </p:nvSpPr>
        <p:spPr bwMode="auto">
          <a:xfrm>
            <a:off x="2149132" y="4777500"/>
            <a:ext cx="8183880" cy="59436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nSpc>
                <a:spcPct val="107000"/>
              </a:lnSpc>
            </a:pPr>
            <a:r>
              <a:rPr lang="en-US" sz="2000" dirty="0" err="1" smtClean="0">
                <a:solidFill>
                  <a:schemeClr val="tx1"/>
                </a:solidFill>
                <a:latin typeface="Consolas" panose="020B0609020204030204" pitchFamily="49" charset="0"/>
                <a:ea typeface="Calibri" panose="020F0502020204030204" pitchFamily="34" charset="0"/>
                <a:cs typeface="Times New Roman" panose="02020603050405020304" pitchFamily="18" charset="0"/>
              </a:rPr>
              <a:t>RSACryptoServiceProvider</a:t>
            </a:r>
            <a:endParaRPr lang="en-US" sz="20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3" name="Rectangle 12"/>
          <p:cNvSpPr/>
          <p:nvPr/>
        </p:nvSpPr>
        <p:spPr bwMode="auto">
          <a:xfrm>
            <a:off x="2149132" y="4183140"/>
            <a:ext cx="8183880" cy="59436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nSpc>
                <a:spcPct val="107000"/>
              </a:lnSpc>
            </a:pPr>
            <a:r>
              <a:rPr lang="en-US" sz="2000" dirty="0" smtClean="0">
                <a:solidFill>
                  <a:schemeClr val="tx1"/>
                </a:solidFill>
                <a:latin typeface="Consolas" panose="020B0609020204030204" pitchFamily="49" charset="0"/>
                <a:ea typeface="Calibri" panose="020F0502020204030204" pitchFamily="34" charset="0"/>
                <a:cs typeface="Times New Roman" panose="02020603050405020304" pitchFamily="18" charset="0"/>
              </a:rPr>
              <a:t>SHA1CryptoServiceProvider</a:t>
            </a:r>
            <a:endParaRPr lang="en-US" sz="2000" b="1" dirty="0">
              <a:solidFill>
                <a:schemeClr val="tx1"/>
              </a:solidFill>
              <a:latin typeface="Consolas" panose="020B0609020204030204" pitchFamily="49" charset="0"/>
              <a:ea typeface="Segoe UI" pitchFamily="34" charset="0"/>
              <a:cs typeface="Consolas" panose="020B0609020204030204" pitchFamily="49" charset="0"/>
            </a:endParaRPr>
          </a:p>
        </p:txBody>
      </p:sp>
    </p:spTree>
    <p:extLst>
      <p:ext uri="{BB962C8B-B14F-4D97-AF65-F5344CB8AC3E}">
        <p14:creationId xmlns:p14="http://schemas.microsoft.com/office/powerpoint/2010/main" val="2688959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10"/>
                                        </p:tgtEl>
                                        <p:attrNameLst>
                                          <p:attrName>fillcolor</p:attrName>
                                        </p:attrNameLst>
                                      </p:cBhvr>
                                      <p:to>
                                        <a:srgbClr val="0072C6"/>
                                      </p:to>
                                    </p:animClr>
                                    <p:set>
                                      <p:cBhvr>
                                        <p:cTn id="7" dur="500" fill="hold"/>
                                        <p:tgtEl>
                                          <p:spTgt spid="10"/>
                                        </p:tgtEl>
                                        <p:attrNameLst>
                                          <p:attrName>fill.type</p:attrName>
                                        </p:attrNameLst>
                                      </p:cBhvr>
                                      <p:to>
                                        <p:strVal val="solid"/>
                                      </p:to>
                                    </p:set>
                                    <p:set>
                                      <p:cBhvr>
                                        <p:cTn id="8" dur="500" fill="hold"/>
                                        <p:tgtEl>
                                          <p:spTgt spid="1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23181" y="611398"/>
            <a:ext cx="11313278" cy="1147102"/>
          </a:xfrm>
          <a:prstGeom prst="rect">
            <a:avLst/>
          </a:prstGeom>
        </p:spPr>
        <p:txBody>
          <a:bodyPr lIns="93260" tIns="46631" rIns="93260" bIns="46631" anchor="ctr"/>
          <a:lst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65000"/>
                        <a:lumOff val="35000"/>
                      </a:schemeClr>
                    </a:gs>
                    <a:gs pos="100000">
                      <a:schemeClr val="tx1">
                        <a:lumMod val="65000"/>
                        <a:lumOff val="35000"/>
                      </a:schemeClr>
                    </a:gs>
                  </a:gsLst>
                  <a:lin ang="5400000" scaled="0"/>
                  <a:tileRect/>
                </a:gradFill>
                <a:effectLst/>
                <a:latin typeface="+mj-lt"/>
                <a:ea typeface="+mn-ea"/>
                <a:cs typeface="Arial" charset="0"/>
              </a:defRPr>
            </a:lvl1pPr>
          </a:lstStyle>
          <a:p>
            <a:endParaRPr sz="9000" dirty="0">
              <a:gradFill>
                <a:gsLst>
                  <a:gs pos="96667">
                    <a:srgbClr val="FFFFFF"/>
                  </a:gs>
                  <a:gs pos="90000">
                    <a:srgbClr val="FFFFFF"/>
                  </a:gs>
                </a:gsLst>
                <a:lin ang="5400000" scaled="0"/>
              </a:gradFill>
              <a:cs typeface="Segoe UI" pitchFamily="34" charset="0"/>
            </a:endParaRPr>
          </a:p>
        </p:txBody>
      </p:sp>
      <p:sp>
        <p:nvSpPr>
          <p:cNvPr id="2" name="Title 1"/>
          <p:cNvSpPr>
            <a:spLocks noGrp="1"/>
          </p:cNvSpPr>
          <p:nvPr>
            <p:ph type="title"/>
          </p:nvPr>
        </p:nvSpPr>
        <p:spPr/>
        <p:txBody>
          <a:bodyPr/>
          <a:lstStyle/>
          <a:p>
            <a:r>
              <a:rPr lang="en-US" dirty="0" smtClean="0"/>
              <a:t>Implement Data Access</a:t>
            </a:r>
            <a:endParaRPr lang="en-US" dirty="0"/>
          </a:p>
        </p:txBody>
      </p:sp>
    </p:spTree>
    <p:extLst>
      <p:ext uri="{BB962C8B-B14F-4D97-AF65-F5344CB8AC3E}">
        <p14:creationId xmlns:p14="http://schemas.microsoft.com/office/powerpoint/2010/main" val="221801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936736"/>
          </a:xfrm>
        </p:spPr>
        <p:txBody>
          <a:bodyPr/>
          <a:lstStyle/>
          <a:p>
            <a:r>
              <a:rPr lang="en-US" dirty="0" smtClean="0"/>
              <a:t>Working with Files</a:t>
            </a:r>
          </a:p>
          <a:p>
            <a:pPr lvl="1"/>
            <a:r>
              <a:rPr lang="en-US" dirty="0" err="1" smtClean="0"/>
              <a:t>File.ReadAllLines</a:t>
            </a:r>
            <a:r>
              <a:rPr lang="en-US" dirty="0" smtClean="0"/>
              <a:t>, </a:t>
            </a:r>
            <a:r>
              <a:rPr lang="en-US" dirty="0" err="1" smtClean="0"/>
              <a:t>File.ReadLine</a:t>
            </a:r>
            <a:endParaRPr lang="en-US" dirty="0" smtClean="0"/>
          </a:p>
          <a:p>
            <a:pPr lvl="1"/>
            <a:r>
              <a:rPr lang="en-US" dirty="0" err="1" smtClean="0"/>
              <a:t>File.WriteAllLines</a:t>
            </a:r>
            <a:endParaRPr lang="en-US" dirty="0" smtClean="0"/>
          </a:p>
          <a:p>
            <a:r>
              <a:rPr lang="en-US" dirty="0" smtClean="0"/>
              <a:t>Streams</a:t>
            </a:r>
          </a:p>
          <a:p>
            <a:pPr lvl="1"/>
            <a:r>
              <a:rPr lang="en-US" dirty="0" err="1" smtClean="0"/>
              <a:t>CryptoStream</a:t>
            </a:r>
            <a:endParaRPr lang="en-US" dirty="0" smtClean="0"/>
          </a:p>
          <a:p>
            <a:pPr lvl="1"/>
            <a:r>
              <a:rPr lang="en-US" dirty="0" err="1" smtClean="0"/>
              <a:t>FileStream</a:t>
            </a:r>
            <a:endParaRPr lang="en-US" dirty="0" smtClean="0"/>
          </a:p>
          <a:p>
            <a:pPr lvl="1"/>
            <a:r>
              <a:rPr lang="en-US" dirty="0" err="1" smtClean="0"/>
              <a:t>MemoryStream</a:t>
            </a:r>
            <a:endParaRPr lang="en-US" dirty="0" smtClean="0"/>
          </a:p>
          <a:p>
            <a:r>
              <a:rPr lang="en-US" dirty="0" err="1" smtClean="0"/>
              <a:t>System.Net</a:t>
            </a:r>
            <a:endParaRPr lang="en-US" dirty="0" smtClean="0"/>
          </a:p>
          <a:p>
            <a:pPr lvl="1"/>
            <a:r>
              <a:rPr lang="en-US" dirty="0" err="1" smtClean="0"/>
              <a:t>WebRequest</a:t>
            </a:r>
            <a:r>
              <a:rPr lang="en-US" dirty="0" smtClean="0"/>
              <a:t>, </a:t>
            </a:r>
            <a:r>
              <a:rPr lang="en-US" dirty="0" err="1" smtClean="0"/>
              <a:t>WebResponse</a:t>
            </a:r>
            <a:endParaRPr lang="en-US" dirty="0" smtClean="0"/>
          </a:p>
          <a:p>
            <a:pPr lvl="1"/>
            <a:r>
              <a:rPr lang="en-US" dirty="0" err="1" smtClean="0"/>
              <a:t>HttpWebRequest</a:t>
            </a:r>
            <a:r>
              <a:rPr lang="en-US" dirty="0" smtClean="0"/>
              <a:t>, </a:t>
            </a:r>
            <a:r>
              <a:rPr lang="en-US" dirty="0" err="1" smtClean="0"/>
              <a:t>HttpWebResponse</a:t>
            </a:r>
            <a:endParaRPr lang="en-US" dirty="0"/>
          </a:p>
        </p:txBody>
      </p:sp>
      <p:sp>
        <p:nvSpPr>
          <p:cNvPr id="3" name="Title 2"/>
          <p:cNvSpPr>
            <a:spLocks noGrp="1"/>
          </p:cNvSpPr>
          <p:nvPr>
            <p:ph type="title"/>
          </p:nvPr>
        </p:nvSpPr>
        <p:spPr/>
        <p:txBody>
          <a:bodyPr/>
          <a:lstStyle/>
          <a:p>
            <a:r>
              <a:rPr lang="en-US" dirty="0" smtClean="0"/>
              <a:t>I/O Operations</a:t>
            </a:r>
            <a:endParaRPr lang="en-US" dirty="0"/>
          </a:p>
        </p:txBody>
      </p:sp>
    </p:spTree>
    <p:extLst>
      <p:ext uri="{BB962C8B-B14F-4D97-AF65-F5344CB8AC3E}">
        <p14:creationId xmlns:p14="http://schemas.microsoft.com/office/powerpoint/2010/main" val="1459447602"/>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530471"/>
          </a:xfrm>
        </p:spPr>
        <p:txBody>
          <a:bodyPr/>
          <a:lstStyle/>
          <a:p>
            <a:r>
              <a:rPr lang="en-US" dirty="0" smtClean="0"/>
              <a:t>LINQ to XML</a:t>
            </a:r>
          </a:p>
          <a:p>
            <a:pPr lvl="1"/>
            <a:r>
              <a:rPr lang="en-US" dirty="0" err="1" smtClean="0"/>
              <a:t>XDocument.Load</a:t>
            </a:r>
            <a:endParaRPr lang="en-US" dirty="0" smtClean="0"/>
          </a:p>
          <a:p>
            <a:pPr lvl="1"/>
            <a:r>
              <a:rPr lang="en-US" dirty="0" err="1" smtClean="0"/>
              <a:t>XElement</a:t>
            </a:r>
            <a:endParaRPr lang="en-US" dirty="0" smtClean="0"/>
          </a:p>
          <a:p>
            <a:pPr lvl="1"/>
            <a:r>
              <a:rPr lang="en-US" dirty="0" err="1" smtClean="0"/>
              <a:t>XAttribute</a:t>
            </a:r>
            <a:endParaRPr lang="en-US" dirty="0" smtClean="0"/>
          </a:p>
          <a:p>
            <a:r>
              <a:rPr lang="en-US" dirty="0" smtClean="0"/>
              <a:t>Classic</a:t>
            </a:r>
          </a:p>
          <a:p>
            <a:pPr lvl="1"/>
            <a:r>
              <a:rPr lang="en-US" dirty="0" err="1" smtClean="0"/>
              <a:t>XmlReader</a:t>
            </a:r>
            <a:r>
              <a:rPr lang="en-US" dirty="0" smtClean="0"/>
              <a:t>, </a:t>
            </a:r>
            <a:r>
              <a:rPr lang="en-US" dirty="0" err="1" smtClean="0"/>
              <a:t>XmlTextReader</a:t>
            </a:r>
            <a:endParaRPr lang="en-US" dirty="0" smtClean="0"/>
          </a:p>
          <a:p>
            <a:pPr lvl="1"/>
            <a:r>
              <a:rPr lang="en-US" dirty="0" err="1" smtClean="0"/>
              <a:t>XmlWriter</a:t>
            </a:r>
            <a:endParaRPr lang="en-US" dirty="0" smtClean="0"/>
          </a:p>
          <a:p>
            <a:pPr lvl="1"/>
            <a:r>
              <a:rPr lang="en-US" dirty="0" err="1" smtClean="0"/>
              <a:t>XmlNavigator</a:t>
            </a:r>
            <a:endParaRPr lang="en-US" dirty="0" smtClean="0"/>
          </a:p>
          <a:p>
            <a:endParaRPr lang="en-US" dirty="0"/>
          </a:p>
        </p:txBody>
      </p:sp>
      <p:sp>
        <p:nvSpPr>
          <p:cNvPr id="3" name="Title 2"/>
          <p:cNvSpPr>
            <a:spLocks noGrp="1"/>
          </p:cNvSpPr>
          <p:nvPr>
            <p:ph type="title"/>
          </p:nvPr>
        </p:nvSpPr>
        <p:spPr/>
        <p:txBody>
          <a:bodyPr/>
          <a:lstStyle/>
          <a:p>
            <a:r>
              <a:rPr lang="en-US" dirty="0" smtClean="0"/>
              <a:t>Working with XML</a:t>
            </a:r>
            <a:endParaRPr lang="en-US" dirty="0"/>
          </a:p>
        </p:txBody>
      </p:sp>
    </p:spTree>
    <p:extLst>
      <p:ext uri="{BB962C8B-B14F-4D97-AF65-F5344CB8AC3E}">
        <p14:creationId xmlns:p14="http://schemas.microsoft.com/office/powerpoint/2010/main" val="283207352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9" y="295274"/>
            <a:ext cx="5486399" cy="917575"/>
          </a:xfrm>
        </p:spPr>
        <p:txBody>
          <a:bodyPr/>
          <a:lstStyle/>
          <a:p>
            <a:r>
              <a:rPr lang="en-US" dirty="0" smtClean="0"/>
              <a:t>For You</a:t>
            </a:r>
            <a:endParaRPr lang="en-US" dirty="0"/>
          </a:p>
        </p:txBody>
      </p:sp>
      <p:sp>
        <p:nvSpPr>
          <p:cNvPr id="5" name="Text Placeholder 4"/>
          <p:cNvSpPr>
            <a:spLocks noGrp="1"/>
          </p:cNvSpPr>
          <p:nvPr>
            <p:ph type="body" sz="quarter" idx="10"/>
          </p:nvPr>
        </p:nvSpPr>
        <p:spPr>
          <a:xfrm>
            <a:off x="274639" y="1212849"/>
            <a:ext cx="5486399" cy="3982629"/>
          </a:xfrm>
        </p:spPr>
        <p:txBody>
          <a:bodyPr/>
          <a:lstStyle/>
          <a:p>
            <a:r>
              <a:rPr lang="en-US" dirty="0" smtClean="0"/>
              <a:t>Increased confidence in your abilities at work</a:t>
            </a:r>
          </a:p>
          <a:p>
            <a:r>
              <a:rPr lang="en-US" dirty="0" smtClean="0"/>
              <a:t>Enhanced product knowledge</a:t>
            </a:r>
          </a:p>
          <a:p>
            <a:r>
              <a:rPr lang="en-US" dirty="0" smtClean="0"/>
              <a:t>Learn about certification to educate your coworkers and bosses</a:t>
            </a:r>
            <a:endParaRPr lang="en-US" dirty="0"/>
          </a:p>
        </p:txBody>
      </p:sp>
      <p:sp>
        <p:nvSpPr>
          <p:cNvPr id="6" name="Text Placeholder 5"/>
          <p:cNvSpPr>
            <a:spLocks noGrp="1"/>
          </p:cNvSpPr>
          <p:nvPr>
            <p:ph type="body" sz="quarter" idx="11"/>
          </p:nvPr>
        </p:nvSpPr>
        <p:spPr>
          <a:xfrm>
            <a:off x="6675439" y="1212849"/>
            <a:ext cx="5486399" cy="5287601"/>
          </a:xfrm>
        </p:spPr>
        <p:txBody>
          <a:bodyPr/>
          <a:lstStyle/>
          <a:p>
            <a:r>
              <a:rPr lang="en-US" dirty="0" smtClean="0"/>
              <a:t>Shows drive and initiative</a:t>
            </a:r>
          </a:p>
          <a:p>
            <a:r>
              <a:rPr lang="en-US" dirty="0" smtClean="0"/>
              <a:t>Demonstrate mastery of a product</a:t>
            </a:r>
          </a:p>
          <a:p>
            <a:r>
              <a:rPr lang="en-US" dirty="0" smtClean="0"/>
              <a:t>Sets you apart from your peers</a:t>
            </a:r>
          </a:p>
          <a:p>
            <a:r>
              <a:rPr lang="en-US" dirty="0" smtClean="0"/>
              <a:t>Recognition inside and outside of Microsoft</a:t>
            </a:r>
          </a:p>
          <a:p>
            <a:r>
              <a:rPr lang="en-US" b="1" dirty="0" smtClean="0"/>
              <a:t>Completely achievable at TechEd</a:t>
            </a:r>
            <a:endParaRPr lang="en-US" b="1" dirty="0"/>
          </a:p>
        </p:txBody>
      </p:sp>
      <p:sp>
        <p:nvSpPr>
          <p:cNvPr id="7" name="Title 3"/>
          <p:cNvSpPr txBox="1">
            <a:spLocks/>
          </p:cNvSpPr>
          <p:nvPr/>
        </p:nvSpPr>
        <p:spPr>
          <a:xfrm>
            <a:off x="6675438" y="295273"/>
            <a:ext cx="5486399"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smtClean="0"/>
              <a:t>For Your Career</a:t>
            </a:r>
            <a:endParaRPr lang="en-US" dirty="0"/>
          </a:p>
        </p:txBody>
      </p:sp>
    </p:spTree>
    <p:extLst>
      <p:ext uri="{BB962C8B-B14F-4D97-AF65-F5344CB8AC3E}">
        <p14:creationId xmlns:p14="http://schemas.microsoft.com/office/powerpoint/2010/main" val="671409544"/>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447098"/>
          </a:xfrm>
        </p:spPr>
        <p:txBody>
          <a:bodyPr/>
          <a:lstStyle/>
          <a:p>
            <a:r>
              <a:rPr lang="en-US" dirty="0" smtClean="0"/>
              <a:t>Binary Serialization</a:t>
            </a:r>
          </a:p>
          <a:p>
            <a:r>
              <a:rPr lang="en-US" dirty="0" smtClean="0"/>
              <a:t>Custom Serialization</a:t>
            </a:r>
          </a:p>
          <a:p>
            <a:r>
              <a:rPr lang="en-US" dirty="0" smtClean="0"/>
              <a:t>XML </a:t>
            </a:r>
            <a:r>
              <a:rPr lang="en-US" dirty="0" err="1" smtClean="0"/>
              <a:t>Serializer</a:t>
            </a:r>
            <a:endParaRPr lang="en-US" dirty="0" smtClean="0"/>
          </a:p>
          <a:p>
            <a:r>
              <a:rPr lang="en-US" dirty="0" smtClean="0"/>
              <a:t>Data Contract </a:t>
            </a:r>
            <a:r>
              <a:rPr lang="en-US" dirty="0" err="1" smtClean="0"/>
              <a:t>Serializer</a:t>
            </a:r>
            <a:endParaRPr lang="en-US" dirty="0" smtClean="0"/>
          </a:p>
          <a:p>
            <a:r>
              <a:rPr lang="en-US" dirty="0" smtClean="0"/>
              <a:t>Data Contract JSON </a:t>
            </a:r>
            <a:r>
              <a:rPr lang="en-US" dirty="0" err="1" smtClean="0"/>
              <a:t>Serializer</a:t>
            </a:r>
            <a:endParaRPr lang="en-US" dirty="0"/>
          </a:p>
        </p:txBody>
      </p:sp>
      <p:sp>
        <p:nvSpPr>
          <p:cNvPr id="3" name="Title 2"/>
          <p:cNvSpPr>
            <a:spLocks noGrp="1"/>
          </p:cNvSpPr>
          <p:nvPr>
            <p:ph type="title"/>
          </p:nvPr>
        </p:nvSpPr>
        <p:spPr/>
        <p:txBody>
          <a:bodyPr/>
          <a:lstStyle/>
          <a:p>
            <a:r>
              <a:rPr lang="en-US" dirty="0" smtClean="0"/>
              <a:t>Serializing Data</a:t>
            </a:r>
            <a:endParaRPr lang="en-US" dirty="0"/>
          </a:p>
        </p:txBody>
      </p:sp>
    </p:spTree>
    <p:extLst>
      <p:ext uri="{BB962C8B-B14F-4D97-AF65-F5344CB8AC3E}">
        <p14:creationId xmlns:p14="http://schemas.microsoft.com/office/powerpoint/2010/main" val="669261970"/>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207579"/>
          </a:xfrm>
        </p:spPr>
        <p:txBody>
          <a:bodyPr/>
          <a:lstStyle/>
          <a:p>
            <a:r>
              <a:rPr lang="en-US" dirty="0" smtClean="0"/>
              <a:t>Operators</a:t>
            </a:r>
          </a:p>
          <a:p>
            <a:pPr lvl="1"/>
            <a:r>
              <a:rPr lang="en-US" dirty="0" smtClean="0"/>
              <a:t>Projection</a:t>
            </a:r>
          </a:p>
          <a:p>
            <a:pPr lvl="1"/>
            <a:r>
              <a:rPr lang="en-US" dirty="0" smtClean="0"/>
              <a:t>Join</a:t>
            </a:r>
          </a:p>
          <a:p>
            <a:pPr lvl="1"/>
            <a:r>
              <a:rPr lang="en-US" dirty="0" smtClean="0"/>
              <a:t>Group</a:t>
            </a:r>
          </a:p>
          <a:p>
            <a:pPr lvl="1"/>
            <a:r>
              <a:rPr lang="en-US" dirty="0" smtClean="0"/>
              <a:t>Take</a:t>
            </a:r>
          </a:p>
          <a:p>
            <a:pPr lvl="1"/>
            <a:r>
              <a:rPr lang="en-US" dirty="0" smtClean="0"/>
              <a:t>Skip</a:t>
            </a:r>
          </a:p>
          <a:p>
            <a:pPr lvl="1"/>
            <a:r>
              <a:rPr lang="en-US" dirty="0" smtClean="0"/>
              <a:t>Aggregate</a:t>
            </a:r>
          </a:p>
          <a:p>
            <a:r>
              <a:rPr lang="en-US" dirty="0" smtClean="0"/>
              <a:t>Writing LINQ extension method</a:t>
            </a:r>
          </a:p>
          <a:p>
            <a:r>
              <a:rPr lang="en-US" dirty="0" smtClean="0"/>
              <a:t>Query Syntax vs. Lambda Syntax</a:t>
            </a:r>
          </a:p>
          <a:p>
            <a:r>
              <a:rPr lang="en-US" dirty="0" smtClean="0"/>
              <a:t>Deferred Query Execution</a:t>
            </a:r>
            <a:endParaRPr lang="en-US" dirty="0"/>
          </a:p>
        </p:txBody>
      </p:sp>
      <p:sp>
        <p:nvSpPr>
          <p:cNvPr id="3" name="Title 2"/>
          <p:cNvSpPr>
            <a:spLocks noGrp="1"/>
          </p:cNvSpPr>
          <p:nvPr>
            <p:ph type="title"/>
          </p:nvPr>
        </p:nvSpPr>
        <p:spPr/>
        <p:txBody>
          <a:bodyPr/>
          <a:lstStyle/>
          <a:p>
            <a:r>
              <a:rPr lang="en-US" dirty="0" smtClean="0"/>
              <a:t>LINQ</a:t>
            </a:r>
            <a:endParaRPr lang="en-US" dirty="0"/>
          </a:p>
        </p:txBody>
      </p:sp>
    </p:spTree>
    <p:extLst>
      <p:ext uri="{BB962C8B-B14F-4D97-AF65-F5344CB8AC3E}">
        <p14:creationId xmlns:p14="http://schemas.microsoft.com/office/powerpoint/2010/main" val="9213693"/>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478423"/>
          </a:xfrm>
        </p:spPr>
        <p:txBody>
          <a:bodyPr/>
          <a:lstStyle/>
          <a:p>
            <a:r>
              <a:rPr lang="en-US" dirty="0" smtClean="0"/>
              <a:t>Generic Collections</a:t>
            </a:r>
          </a:p>
          <a:p>
            <a:pPr lvl="1"/>
            <a:r>
              <a:rPr lang="en-US" dirty="0" smtClean="0"/>
              <a:t>Dictionary&lt;T</a:t>
            </a:r>
            <a:r>
              <a:rPr lang="en-US" dirty="0"/>
              <a:t>, U&gt;</a:t>
            </a:r>
          </a:p>
          <a:p>
            <a:pPr lvl="1"/>
            <a:r>
              <a:rPr lang="en-US" dirty="0" smtClean="0"/>
              <a:t>List&lt;T&gt;</a:t>
            </a:r>
          </a:p>
          <a:p>
            <a:pPr lvl="1"/>
            <a:r>
              <a:rPr lang="en-US" dirty="0" smtClean="0"/>
              <a:t>Queue&lt;T&gt;</a:t>
            </a:r>
          </a:p>
          <a:p>
            <a:pPr lvl="1"/>
            <a:r>
              <a:rPr lang="en-US" dirty="0" err="1" smtClean="0"/>
              <a:t>SortedList</a:t>
            </a:r>
            <a:r>
              <a:rPr lang="en-US" dirty="0" smtClean="0"/>
              <a:t>&lt;T, U&gt;</a:t>
            </a:r>
          </a:p>
          <a:p>
            <a:pPr lvl="1"/>
            <a:r>
              <a:rPr lang="en-US" dirty="0" smtClean="0"/>
              <a:t>Stack&lt;T&gt;</a:t>
            </a:r>
          </a:p>
          <a:p>
            <a:r>
              <a:rPr lang="en-US" dirty="0" err="1" smtClean="0"/>
              <a:t>ArrayList</a:t>
            </a:r>
            <a:endParaRPr lang="en-US" dirty="0" smtClean="0"/>
          </a:p>
          <a:p>
            <a:r>
              <a:rPr lang="en-US" dirty="0" err="1" smtClean="0"/>
              <a:t>Hashtable</a:t>
            </a:r>
            <a:endParaRPr lang="en-US" dirty="0" smtClean="0"/>
          </a:p>
          <a:p>
            <a:r>
              <a:rPr lang="en-US" dirty="0" smtClean="0"/>
              <a:t>Queue</a:t>
            </a:r>
          </a:p>
          <a:p>
            <a:r>
              <a:rPr lang="en-US" dirty="0" smtClean="0"/>
              <a:t>Stack</a:t>
            </a:r>
            <a:endParaRPr lang="en-US" dirty="0"/>
          </a:p>
        </p:txBody>
      </p:sp>
      <p:sp>
        <p:nvSpPr>
          <p:cNvPr id="3" name="Title 2"/>
          <p:cNvSpPr>
            <a:spLocks noGrp="1"/>
          </p:cNvSpPr>
          <p:nvPr>
            <p:ph type="title"/>
          </p:nvPr>
        </p:nvSpPr>
        <p:spPr/>
        <p:txBody>
          <a:bodyPr/>
          <a:lstStyle/>
          <a:p>
            <a:r>
              <a:rPr lang="en-US" dirty="0" smtClean="0"/>
              <a:t>Collections</a:t>
            </a:r>
            <a:endParaRPr lang="en-US" dirty="0"/>
          </a:p>
        </p:txBody>
      </p:sp>
    </p:spTree>
    <p:extLst>
      <p:ext uri="{BB962C8B-B14F-4D97-AF65-F5344CB8AC3E}">
        <p14:creationId xmlns:p14="http://schemas.microsoft.com/office/powerpoint/2010/main" val="2931308534"/>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Example Question</a:t>
            </a:r>
            <a:endParaRPr lang="en-US" dirty="0"/>
          </a:p>
        </p:txBody>
      </p:sp>
      <p:sp>
        <p:nvSpPr>
          <p:cNvPr id="5" name="Text Placeholder 4"/>
          <p:cNvSpPr>
            <a:spLocks noGrp="1"/>
          </p:cNvSpPr>
          <p:nvPr>
            <p:ph type="body" sz="quarter" idx="10"/>
          </p:nvPr>
        </p:nvSpPr>
        <p:spPr>
          <a:xfrm>
            <a:off x="274638" y="1376580"/>
            <a:ext cx="11887199" cy="1815882"/>
          </a:xfrm>
        </p:spPr>
        <p:txBody>
          <a:bodyPr/>
          <a:lstStyle/>
          <a:p>
            <a:r>
              <a:rPr lang="en-US" sz="2000" dirty="0" smtClean="0"/>
              <a:t>You have a service application that receives JSON data from client devices.</a:t>
            </a:r>
          </a:p>
          <a:p>
            <a:endParaRPr lang="en-US" sz="2000" dirty="0"/>
          </a:p>
          <a:p>
            <a:r>
              <a:rPr lang="en-US" sz="2000" dirty="0" smtClean="0"/>
              <a:t>You need to </a:t>
            </a:r>
            <a:r>
              <a:rPr lang="en-US" sz="2000" dirty="0" err="1" smtClean="0"/>
              <a:t>deserialize</a:t>
            </a:r>
            <a:r>
              <a:rPr lang="en-US" sz="2000" dirty="0" smtClean="0"/>
              <a:t> the JSON strings to a pre-defined type.</a:t>
            </a:r>
          </a:p>
          <a:p>
            <a:endParaRPr lang="en-US" sz="2000" dirty="0"/>
          </a:p>
          <a:p>
            <a:r>
              <a:rPr lang="en-US" sz="2000" dirty="0" smtClean="0"/>
              <a:t>Which of these classes can be used to </a:t>
            </a:r>
            <a:r>
              <a:rPr lang="en-US" sz="2000" dirty="0" err="1" smtClean="0"/>
              <a:t>deserialize</a:t>
            </a:r>
            <a:r>
              <a:rPr lang="en-US" sz="2000" dirty="0" smtClean="0"/>
              <a:t> your JSON strings?</a:t>
            </a:r>
            <a:endParaRPr lang="en-US" sz="2000" dirty="0"/>
          </a:p>
        </p:txBody>
      </p:sp>
      <p:sp>
        <p:nvSpPr>
          <p:cNvPr id="6" name="Rectangle 5"/>
          <p:cNvSpPr/>
          <p:nvPr/>
        </p:nvSpPr>
        <p:spPr bwMode="auto">
          <a:xfrm>
            <a:off x="1234732" y="5961308"/>
            <a:ext cx="914400" cy="59436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b="1" dirty="0" smtClean="0">
                <a:gradFill>
                  <a:gsLst>
                    <a:gs pos="0">
                      <a:srgbClr val="FFFFFF"/>
                    </a:gs>
                    <a:gs pos="100000">
                      <a:srgbClr val="FFFFFF"/>
                    </a:gs>
                  </a:gsLst>
                  <a:lin ang="5400000" scaled="0"/>
                </a:gradFill>
                <a:ea typeface="Segoe UI" pitchFamily="34" charset="0"/>
                <a:cs typeface="Segoe UI" pitchFamily="34" charset="0"/>
              </a:rPr>
              <a:t>d.</a:t>
            </a:r>
            <a:endParaRPr lang="en-US" sz="2000" b="1"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1234732" y="5363927"/>
            <a:ext cx="914400" cy="59436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b="1" dirty="0">
                <a:gradFill>
                  <a:gsLst>
                    <a:gs pos="0">
                      <a:srgbClr val="FFFFFF"/>
                    </a:gs>
                    <a:gs pos="100000">
                      <a:srgbClr val="FFFFFF"/>
                    </a:gs>
                  </a:gsLst>
                  <a:lin ang="5400000" scaled="0"/>
                </a:gradFill>
                <a:ea typeface="Segoe UI" pitchFamily="34" charset="0"/>
                <a:cs typeface="Segoe UI" pitchFamily="34" charset="0"/>
              </a:rPr>
              <a:t>c</a:t>
            </a:r>
            <a:r>
              <a:rPr lang="en-US" sz="2000" b="1" dirty="0" smtClean="0">
                <a:gradFill>
                  <a:gsLst>
                    <a:gs pos="0">
                      <a:srgbClr val="FFFFFF"/>
                    </a:gs>
                    <a:gs pos="100000">
                      <a:srgbClr val="FFFFFF"/>
                    </a:gs>
                  </a:gsLst>
                  <a:lin ang="5400000" scaled="0"/>
                </a:gradFill>
                <a:ea typeface="Segoe UI" pitchFamily="34" charset="0"/>
                <a:cs typeface="Segoe UI" pitchFamily="34" charset="0"/>
              </a:rPr>
              <a:t>.</a:t>
            </a:r>
            <a:endParaRPr lang="en-US" sz="2000" b="1"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1234732" y="4774856"/>
            <a:ext cx="914400" cy="59436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b="1" dirty="0">
                <a:gradFill>
                  <a:gsLst>
                    <a:gs pos="0">
                      <a:srgbClr val="FFFFFF"/>
                    </a:gs>
                    <a:gs pos="100000">
                      <a:srgbClr val="FFFFFF"/>
                    </a:gs>
                  </a:gsLst>
                  <a:lin ang="5400000" scaled="0"/>
                </a:gradFill>
                <a:ea typeface="Segoe UI" pitchFamily="34" charset="0"/>
                <a:cs typeface="Segoe UI" pitchFamily="34" charset="0"/>
              </a:rPr>
              <a:t>b</a:t>
            </a:r>
            <a:r>
              <a:rPr lang="en-US" sz="2000" b="1" dirty="0" smtClean="0">
                <a:gradFill>
                  <a:gsLst>
                    <a:gs pos="0">
                      <a:srgbClr val="FFFFFF"/>
                    </a:gs>
                    <a:gs pos="100000">
                      <a:srgbClr val="FFFFFF"/>
                    </a:gs>
                  </a:gsLst>
                  <a:lin ang="5400000" scaled="0"/>
                </a:gradFill>
                <a:ea typeface="Segoe UI" pitchFamily="34" charset="0"/>
                <a:cs typeface="Segoe UI" pitchFamily="34" charset="0"/>
              </a:rPr>
              <a:t>.</a:t>
            </a:r>
            <a:endParaRPr lang="en-US" sz="2000" b="1" dirty="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bwMode="auto">
          <a:xfrm>
            <a:off x="1234732" y="4183140"/>
            <a:ext cx="914400" cy="59436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b="1" dirty="0" smtClean="0">
                <a:gradFill>
                  <a:gsLst>
                    <a:gs pos="0">
                      <a:srgbClr val="FFFFFF"/>
                    </a:gs>
                    <a:gs pos="100000">
                      <a:srgbClr val="FFFFFF"/>
                    </a:gs>
                  </a:gsLst>
                  <a:lin ang="5400000" scaled="0"/>
                </a:gradFill>
                <a:ea typeface="Segoe UI" pitchFamily="34" charset="0"/>
                <a:cs typeface="Segoe UI" pitchFamily="34" charset="0"/>
              </a:rPr>
              <a:t>a.</a:t>
            </a:r>
            <a:endParaRPr lang="en-US" sz="2000" b="1" dirty="0">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p:nvSpPr>
        <p:spPr bwMode="auto">
          <a:xfrm>
            <a:off x="2149132" y="5960931"/>
            <a:ext cx="8183880" cy="59436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nSpc>
                <a:spcPct val="107000"/>
              </a:lnSpc>
            </a:pPr>
            <a:r>
              <a:rPr lang="en-US" sz="2000" dirty="0" err="1" smtClean="0">
                <a:solidFill>
                  <a:schemeClr val="tx1"/>
                </a:solidFill>
                <a:latin typeface="Calibri" panose="020F0502020204030204" pitchFamily="34" charset="0"/>
                <a:ea typeface="Calibri" panose="020F0502020204030204" pitchFamily="34" charset="0"/>
                <a:cs typeface="Times New Roman" panose="02020603050405020304" pitchFamily="18" charset="0"/>
              </a:rPr>
              <a:t>SoapFormatter</a:t>
            </a:r>
            <a:endParaRPr lang="en-US" sz="20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angle 10"/>
          <p:cNvSpPr/>
          <p:nvPr/>
        </p:nvSpPr>
        <p:spPr bwMode="auto">
          <a:xfrm>
            <a:off x="2149132" y="5371860"/>
            <a:ext cx="8183880" cy="59436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nSpc>
                <a:spcPct val="107000"/>
              </a:lnSpc>
            </a:pPr>
            <a:r>
              <a:rPr lang="en-US" sz="2000" dirty="0" err="1" smtClean="0">
                <a:solidFill>
                  <a:schemeClr val="tx1"/>
                </a:solidFill>
                <a:latin typeface="Consolas" panose="020B0609020204030204" pitchFamily="49" charset="0"/>
                <a:ea typeface="Calibri" panose="020F0502020204030204" pitchFamily="34" charset="0"/>
                <a:cs typeface="Times New Roman" panose="02020603050405020304" pitchFamily="18" charset="0"/>
              </a:rPr>
              <a:t>DataContractJsonSerializer</a:t>
            </a:r>
            <a:endParaRPr lang="en-US" sz="20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2" name="Rectangle 11"/>
          <p:cNvSpPr/>
          <p:nvPr/>
        </p:nvSpPr>
        <p:spPr bwMode="auto">
          <a:xfrm>
            <a:off x="2149132" y="4777500"/>
            <a:ext cx="8183880" cy="59436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nSpc>
                <a:spcPct val="107000"/>
              </a:lnSpc>
            </a:pPr>
            <a:r>
              <a:rPr lang="en-US" sz="2000" dirty="0" err="1" smtClean="0">
                <a:solidFill>
                  <a:schemeClr val="tx1"/>
                </a:solidFill>
                <a:latin typeface="Consolas" panose="020B0609020204030204" pitchFamily="49" charset="0"/>
                <a:ea typeface="Calibri" panose="020F0502020204030204" pitchFamily="34" charset="0"/>
                <a:cs typeface="Times New Roman" panose="02020603050405020304" pitchFamily="18" charset="0"/>
              </a:rPr>
              <a:t>DataContractSerializer</a:t>
            </a:r>
            <a:endParaRPr lang="en-US" sz="20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3" name="Rectangle 12"/>
          <p:cNvSpPr/>
          <p:nvPr/>
        </p:nvSpPr>
        <p:spPr bwMode="auto">
          <a:xfrm>
            <a:off x="2149132" y="4183140"/>
            <a:ext cx="8183880" cy="59436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nSpc>
                <a:spcPct val="107000"/>
              </a:lnSpc>
            </a:pPr>
            <a:r>
              <a:rPr lang="en-US" sz="2000" dirty="0" err="1" smtClean="0">
                <a:solidFill>
                  <a:schemeClr val="tx1"/>
                </a:solidFill>
                <a:latin typeface="Consolas" panose="020B0609020204030204" pitchFamily="49" charset="0"/>
                <a:ea typeface="Calibri" panose="020F0502020204030204" pitchFamily="34" charset="0"/>
                <a:cs typeface="Times New Roman" panose="02020603050405020304" pitchFamily="18" charset="0"/>
              </a:rPr>
              <a:t>XmlObjectSerializer</a:t>
            </a:r>
            <a:endParaRPr lang="en-US" sz="2000" b="1" dirty="0">
              <a:solidFill>
                <a:schemeClr val="tx1"/>
              </a:solidFill>
              <a:latin typeface="Consolas" panose="020B0609020204030204" pitchFamily="49" charset="0"/>
              <a:ea typeface="Segoe UI" pitchFamily="34" charset="0"/>
              <a:cs typeface="Consolas" panose="020B0609020204030204" pitchFamily="49" charset="0"/>
            </a:endParaRPr>
          </a:p>
        </p:txBody>
      </p:sp>
    </p:spTree>
    <p:extLst>
      <p:ext uri="{BB962C8B-B14F-4D97-AF65-F5344CB8AC3E}">
        <p14:creationId xmlns:p14="http://schemas.microsoft.com/office/powerpoint/2010/main" val="3148737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11"/>
                                        </p:tgtEl>
                                        <p:attrNameLst>
                                          <p:attrName>fillcolor</p:attrName>
                                        </p:attrNameLst>
                                      </p:cBhvr>
                                      <p:to>
                                        <a:srgbClr val="0072C6"/>
                                      </p:to>
                                    </p:animClr>
                                    <p:set>
                                      <p:cBhvr>
                                        <p:cTn id="7" dur="500" fill="hold"/>
                                        <p:tgtEl>
                                          <p:spTgt spid="11"/>
                                        </p:tgtEl>
                                        <p:attrNameLst>
                                          <p:attrName>fill.type</p:attrName>
                                        </p:attrNameLst>
                                      </p:cBhvr>
                                      <p:to>
                                        <p:strVal val="solid"/>
                                      </p:to>
                                    </p:set>
                                    <p:set>
                                      <p:cBhvr>
                                        <p:cTn id="8" dur="500" fill="hold"/>
                                        <p:tgtEl>
                                          <p:spTgt spid="1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Example Question</a:t>
            </a:r>
            <a:endParaRPr lang="en-US" dirty="0"/>
          </a:p>
        </p:txBody>
      </p:sp>
      <p:sp>
        <p:nvSpPr>
          <p:cNvPr id="5" name="Text Placeholder 4"/>
          <p:cNvSpPr>
            <a:spLocks noGrp="1"/>
          </p:cNvSpPr>
          <p:nvPr>
            <p:ph type="body" sz="quarter" idx="10"/>
          </p:nvPr>
        </p:nvSpPr>
        <p:spPr>
          <a:xfrm>
            <a:off x="274638" y="1376580"/>
            <a:ext cx="11887199" cy="2831544"/>
          </a:xfrm>
        </p:spPr>
        <p:txBody>
          <a:bodyPr/>
          <a:lstStyle/>
          <a:p>
            <a:r>
              <a:rPr lang="en-US" sz="2000" dirty="0" smtClean="0"/>
              <a:t>You have an application that queries a list:</a:t>
            </a:r>
          </a:p>
          <a:p>
            <a:endParaRPr lang="en-US" sz="2000" dirty="0"/>
          </a:p>
          <a:p>
            <a:r>
              <a:rPr lang="fr-FR" sz="2000" dirty="0" err="1">
                <a:solidFill>
                  <a:schemeClr val="accent1"/>
                </a:solidFill>
              </a:rPr>
              <a:t>int</a:t>
            </a:r>
            <a:r>
              <a:rPr lang="fr-FR" sz="2000" dirty="0"/>
              <a:t>[] values = { 1, 3, 5, 7, 9 </a:t>
            </a:r>
            <a:r>
              <a:rPr lang="fr-FR" sz="2000" dirty="0" smtClean="0"/>
              <a:t>}; </a:t>
            </a:r>
            <a:r>
              <a:rPr lang="en-US" sz="2000" dirty="0" err="1" smtClean="0">
                <a:solidFill>
                  <a:schemeClr val="accent1"/>
                </a:solidFill>
              </a:rPr>
              <a:t>int</a:t>
            </a:r>
            <a:r>
              <a:rPr lang="en-US" sz="2000" dirty="0" smtClean="0">
                <a:solidFill>
                  <a:schemeClr val="accent1"/>
                </a:solidFill>
              </a:rPr>
              <a:t> </a:t>
            </a:r>
            <a:r>
              <a:rPr lang="en-US" sz="2000" dirty="0"/>
              <a:t>threshold = 6;</a:t>
            </a:r>
          </a:p>
          <a:p>
            <a:r>
              <a:rPr lang="en-US" sz="2000" dirty="0" err="1">
                <a:solidFill>
                  <a:schemeClr val="accent1"/>
                </a:solidFill>
              </a:rPr>
              <a:t>var</a:t>
            </a:r>
            <a:r>
              <a:rPr lang="en-US" sz="2000" dirty="0">
                <a:solidFill>
                  <a:schemeClr val="accent1"/>
                </a:solidFill>
              </a:rPr>
              <a:t> </a:t>
            </a:r>
            <a:r>
              <a:rPr lang="en-US" sz="2000" dirty="0" err="1"/>
              <a:t>highValues</a:t>
            </a:r>
            <a:r>
              <a:rPr lang="en-US" sz="2000" dirty="0"/>
              <a:t> = </a:t>
            </a:r>
            <a:r>
              <a:rPr lang="en-US" sz="2000" dirty="0">
                <a:solidFill>
                  <a:srgbClr val="0072C6"/>
                </a:solidFill>
              </a:rPr>
              <a:t>from</a:t>
            </a:r>
            <a:r>
              <a:rPr lang="en-US" sz="2000" dirty="0">
                <a:solidFill>
                  <a:schemeClr val="tx2"/>
                </a:solidFill>
              </a:rPr>
              <a:t> </a:t>
            </a:r>
            <a:r>
              <a:rPr lang="en-US" sz="2000" dirty="0"/>
              <a:t>v </a:t>
            </a:r>
            <a:r>
              <a:rPr lang="en-US" sz="2000" dirty="0">
                <a:solidFill>
                  <a:schemeClr val="accent1"/>
                </a:solidFill>
              </a:rPr>
              <a:t>in</a:t>
            </a:r>
            <a:r>
              <a:rPr lang="en-US" sz="2000" dirty="0"/>
              <a:t> values </a:t>
            </a:r>
            <a:r>
              <a:rPr lang="en-US" sz="2000" dirty="0">
                <a:solidFill>
                  <a:schemeClr val="accent1"/>
                </a:solidFill>
              </a:rPr>
              <a:t>where</a:t>
            </a:r>
            <a:r>
              <a:rPr lang="en-US" sz="2000" dirty="0"/>
              <a:t> v &gt;= threshold </a:t>
            </a:r>
            <a:r>
              <a:rPr lang="en-US" sz="2000" dirty="0">
                <a:solidFill>
                  <a:schemeClr val="accent1"/>
                </a:solidFill>
              </a:rPr>
              <a:t>select</a:t>
            </a:r>
            <a:r>
              <a:rPr lang="en-US" sz="2000" dirty="0"/>
              <a:t> v;</a:t>
            </a:r>
          </a:p>
          <a:p>
            <a:r>
              <a:rPr lang="en-US" sz="2000" dirty="0"/>
              <a:t>threshold = </a:t>
            </a:r>
            <a:r>
              <a:rPr lang="en-US" sz="2000" dirty="0" smtClean="0"/>
              <a:t>3;</a:t>
            </a:r>
            <a:endParaRPr lang="en-US" sz="2000" dirty="0"/>
          </a:p>
          <a:p>
            <a:r>
              <a:rPr lang="en-US" sz="2000" dirty="0" err="1" smtClean="0">
                <a:solidFill>
                  <a:schemeClr val="accent1"/>
                </a:solidFill>
              </a:rPr>
              <a:t>var</a:t>
            </a:r>
            <a:r>
              <a:rPr lang="en-US" sz="2000" dirty="0" smtClean="0">
                <a:solidFill>
                  <a:schemeClr val="accent1"/>
                </a:solidFill>
              </a:rPr>
              <a:t> </a:t>
            </a:r>
            <a:r>
              <a:rPr lang="en-US" sz="2000" dirty="0"/>
              <a:t>results = </a:t>
            </a:r>
            <a:r>
              <a:rPr lang="en-US" sz="2000" dirty="0" err="1"/>
              <a:t>highValues.ToList</a:t>
            </a:r>
            <a:r>
              <a:rPr lang="en-US" sz="2000" dirty="0"/>
              <a:t>();</a:t>
            </a:r>
          </a:p>
          <a:p>
            <a:endParaRPr lang="en-US" sz="2000" dirty="0"/>
          </a:p>
          <a:p>
            <a:r>
              <a:rPr lang="en-US" sz="2000" dirty="0" smtClean="0"/>
              <a:t>What is the contents of the result list?</a:t>
            </a:r>
            <a:endParaRPr lang="en-US" sz="2000" dirty="0"/>
          </a:p>
        </p:txBody>
      </p:sp>
      <p:sp>
        <p:nvSpPr>
          <p:cNvPr id="6" name="Rectangle 5"/>
          <p:cNvSpPr/>
          <p:nvPr/>
        </p:nvSpPr>
        <p:spPr bwMode="auto">
          <a:xfrm>
            <a:off x="1234732" y="5961308"/>
            <a:ext cx="914400" cy="59436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b="1" dirty="0" smtClean="0">
                <a:gradFill>
                  <a:gsLst>
                    <a:gs pos="0">
                      <a:srgbClr val="FFFFFF"/>
                    </a:gs>
                    <a:gs pos="100000">
                      <a:srgbClr val="FFFFFF"/>
                    </a:gs>
                  </a:gsLst>
                  <a:lin ang="5400000" scaled="0"/>
                </a:gradFill>
                <a:ea typeface="Segoe UI" pitchFamily="34" charset="0"/>
                <a:cs typeface="Segoe UI" pitchFamily="34" charset="0"/>
              </a:rPr>
              <a:t>d.</a:t>
            </a:r>
            <a:endParaRPr lang="en-US" sz="2000" b="1"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1234732" y="5363927"/>
            <a:ext cx="914400" cy="59436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b="1" dirty="0">
                <a:gradFill>
                  <a:gsLst>
                    <a:gs pos="0">
                      <a:srgbClr val="FFFFFF"/>
                    </a:gs>
                    <a:gs pos="100000">
                      <a:srgbClr val="FFFFFF"/>
                    </a:gs>
                  </a:gsLst>
                  <a:lin ang="5400000" scaled="0"/>
                </a:gradFill>
                <a:ea typeface="Segoe UI" pitchFamily="34" charset="0"/>
                <a:cs typeface="Segoe UI" pitchFamily="34" charset="0"/>
              </a:rPr>
              <a:t>c</a:t>
            </a:r>
            <a:r>
              <a:rPr lang="en-US" sz="2000" b="1" dirty="0" smtClean="0">
                <a:gradFill>
                  <a:gsLst>
                    <a:gs pos="0">
                      <a:srgbClr val="FFFFFF"/>
                    </a:gs>
                    <a:gs pos="100000">
                      <a:srgbClr val="FFFFFF"/>
                    </a:gs>
                  </a:gsLst>
                  <a:lin ang="5400000" scaled="0"/>
                </a:gradFill>
                <a:ea typeface="Segoe UI" pitchFamily="34" charset="0"/>
                <a:cs typeface="Segoe UI" pitchFamily="34" charset="0"/>
              </a:rPr>
              <a:t>.</a:t>
            </a:r>
            <a:endParaRPr lang="en-US" sz="2000" b="1"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1234732" y="4774856"/>
            <a:ext cx="914400" cy="59436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b="1" dirty="0">
                <a:gradFill>
                  <a:gsLst>
                    <a:gs pos="0">
                      <a:srgbClr val="FFFFFF"/>
                    </a:gs>
                    <a:gs pos="100000">
                      <a:srgbClr val="FFFFFF"/>
                    </a:gs>
                  </a:gsLst>
                  <a:lin ang="5400000" scaled="0"/>
                </a:gradFill>
                <a:ea typeface="Segoe UI" pitchFamily="34" charset="0"/>
                <a:cs typeface="Segoe UI" pitchFamily="34" charset="0"/>
              </a:rPr>
              <a:t>b</a:t>
            </a:r>
            <a:r>
              <a:rPr lang="en-US" sz="2000" b="1" dirty="0" smtClean="0">
                <a:gradFill>
                  <a:gsLst>
                    <a:gs pos="0">
                      <a:srgbClr val="FFFFFF"/>
                    </a:gs>
                    <a:gs pos="100000">
                      <a:srgbClr val="FFFFFF"/>
                    </a:gs>
                  </a:gsLst>
                  <a:lin ang="5400000" scaled="0"/>
                </a:gradFill>
                <a:ea typeface="Segoe UI" pitchFamily="34" charset="0"/>
                <a:cs typeface="Segoe UI" pitchFamily="34" charset="0"/>
              </a:rPr>
              <a:t>.</a:t>
            </a:r>
            <a:endParaRPr lang="en-US" sz="2000" b="1" dirty="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bwMode="auto">
          <a:xfrm>
            <a:off x="1234732" y="4183140"/>
            <a:ext cx="914400" cy="59436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b="1" dirty="0" smtClean="0">
                <a:gradFill>
                  <a:gsLst>
                    <a:gs pos="0">
                      <a:srgbClr val="FFFFFF"/>
                    </a:gs>
                    <a:gs pos="100000">
                      <a:srgbClr val="FFFFFF"/>
                    </a:gs>
                  </a:gsLst>
                  <a:lin ang="5400000" scaled="0"/>
                </a:gradFill>
                <a:ea typeface="Segoe UI" pitchFamily="34" charset="0"/>
                <a:cs typeface="Segoe UI" pitchFamily="34" charset="0"/>
              </a:rPr>
              <a:t>a.</a:t>
            </a:r>
            <a:endParaRPr lang="en-US" sz="2000" b="1" dirty="0">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p:nvSpPr>
        <p:spPr bwMode="auto">
          <a:xfrm>
            <a:off x="2149132" y="5960931"/>
            <a:ext cx="8183880" cy="59436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nSpc>
                <a:spcPct val="107000"/>
              </a:lnSpc>
            </a:pPr>
            <a:r>
              <a:rPr lang="en-US" sz="2000" dirty="0" smtClean="0">
                <a:solidFill>
                  <a:schemeClr val="tx1"/>
                </a:solidFill>
                <a:latin typeface="Consolas" panose="020B0609020204030204" pitchFamily="49" charset="0"/>
                <a:ea typeface="Calibri" panose="020F0502020204030204" pitchFamily="34" charset="0"/>
                <a:cs typeface="Times New Roman" panose="02020603050405020304" pitchFamily="18" charset="0"/>
              </a:rPr>
              <a:t>{ 5, 7, 9 }</a:t>
            </a:r>
            <a:endParaRPr lang="en-US" sz="20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angle 10"/>
          <p:cNvSpPr/>
          <p:nvPr/>
        </p:nvSpPr>
        <p:spPr bwMode="auto">
          <a:xfrm>
            <a:off x="2149132" y="5371860"/>
            <a:ext cx="8183880" cy="59436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nSpc>
                <a:spcPct val="107000"/>
              </a:lnSpc>
            </a:pPr>
            <a:r>
              <a:rPr lang="en-US" sz="2000" dirty="0" smtClean="0">
                <a:solidFill>
                  <a:schemeClr val="tx1"/>
                </a:solidFill>
                <a:latin typeface="Consolas" panose="020B0609020204030204" pitchFamily="49" charset="0"/>
                <a:ea typeface="Calibri" panose="020F0502020204030204" pitchFamily="34" charset="0"/>
                <a:cs typeface="Times New Roman" panose="02020603050405020304" pitchFamily="18" charset="0"/>
              </a:rPr>
              <a:t>{ 1, 3, 5, 7, 9 }</a:t>
            </a:r>
            <a:endParaRPr lang="en-US" sz="20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2" name="Rectangle 11"/>
          <p:cNvSpPr/>
          <p:nvPr/>
        </p:nvSpPr>
        <p:spPr bwMode="auto">
          <a:xfrm>
            <a:off x="2149132" y="4777500"/>
            <a:ext cx="8183880" cy="59436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nSpc>
                <a:spcPct val="107000"/>
              </a:lnSpc>
            </a:pPr>
            <a:r>
              <a:rPr lang="en-US" sz="2000" dirty="0" smtClean="0">
                <a:solidFill>
                  <a:schemeClr val="tx1"/>
                </a:solidFill>
                <a:latin typeface="Consolas" panose="020B0609020204030204" pitchFamily="49" charset="0"/>
                <a:ea typeface="Calibri" panose="020F0502020204030204" pitchFamily="34" charset="0"/>
                <a:cs typeface="Times New Roman" panose="02020603050405020304" pitchFamily="18" charset="0"/>
              </a:rPr>
              <a:t>{ 7, 9 }</a:t>
            </a:r>
            <a:endParaRPr lang="en-US" sz="20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3" name="Rectangle 12"/>
          <p:cNvSpPr/>
          <p:nvPr/>
        </p:nvSpPr>
        <p:spPr bwMode="auto">
          <a:xfrm>
            <a:off x="2149132" y="4183140"/>
            <a:ext cx="8183880" cy="59436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nSpc>
                <a:spcPct val="107000"/>
              </a:lnSpc>
            </a:pPr>
            <a:r>
              <a:rPr lang="en-US" sz="2000" dirty="0" smtClean="0">
                <a:solidFill>
                  <a:schemeClr val="tx1"/>
                </a:solidFill>
                <a:latin typeface="Consolas" panose="020B0609020204030204" pitchFamily="49" charset="0"/>
                <a:ea typeface="Calibri" panose="020F0502020204030204" pitchFamily="34" charset="0"/>
                <a:cs typeface="Times New Roman" panose="02020603050405020304" pitchFamily="18" charset="0"/>
              </a:rPr>
              <a:t>{ 3, 5, 7, 9 }</a:t>
            </a:r>
            <a:endParaRPr lang="en-US" sz="2000" b="1" dirty="0">
              <a:solidFill>
                <a:schemeClr val="tx1"/>
              </a:solidFill>
              <a:latin typeface="Consolas" panose="020B0609020204030204" pitchFamily="49" charset="0"/>
              <a:ea typeface="Segoe UI" pitchFamily="34" charset="0"/>
              <a:cs typeface="Consolas" panose="020B0609020204030204" pitchFamily="49" charset="0"/>
            </a:endParaRPr>
          </a:p>
        </p:txBody>
      </p:sp>
    </p:spTree>
    <p:extLst>
      <p:ext uri="{BB962C8B-B14F-4D97-AF65-F5344CB8AC3E}">
        <p14:creationId xmlns:p14="http://schemas.microsoft.com/office/powerpoint/2010/main" val="778888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13"/>
                                        </p:tgtEl>
                                        <p:attrNameLst>
                                          <p:attrName>fillcolor</p:attrName>
                                        </p:attrNameLst>
                                      </p:cBhvr>
                                      <p:to>
                                        <a:srgbClr val="0072C6"/>
                                      </p:to>
                                    </p:animClr>
                                    <p:set>
                                      <p:cBhvr>
                                        <p:cTn id="7" dur="500" fill="hold"/>
                                        <p:tgtEl>
                                          <p:spTgt spid="13"/>
                                        </p:tgtEl>
                                        <p:attrNameLst>
                                          <p:attrName>fill.type</p:attrName>
                                        </p:attrNameLst>
                                      </p:cBhvr>
                                      <p:to>
                                        <p:strVal val="solid"/>
                                      </p:to>
                                    </p:set>
                                    <p:set>
                                      <p:cBhvr>
                                        <p:cTn id="8" dur="500" fill="hold"/>
                                        <p:tgtEl>
                                          <p:spTgt spid="1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grpSp>
        <p:nvGrpSpPr>
          <p:cNvPr id="13" name="Group 12"/>
          <p:cNvGrpSpPr/>
          <p:nvPr/>
        </p:nvGrpSpPr>
        <p:grpSpPr>
          <a:xfrm>
            <a:off x="5997643" y="1214472"/>
            <a:ext cx="5486404" cy="2748820"/>
            <a:chOff x="5997643" y="1214472"/>
            <a:chExt cx="5486404" cy="2748820"/>
          </a:xfrm>
        </p:grpSpPr>
        <p:sp>
          <p:nvSpPr>
            <p:cNvPr id="14" name="Arrow Bar"/>
            <p:cNvSpPr/>
            <p:nvPr/>
          </p:nvSpPr>
          <p:spPr bwMode="gray">
            <a:xfrm>
              <a:off x="5997647" y="1214472"/>
              <a:ext cx="5486400" cy="1841377"/>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274320" tIns="45718" rIns="91436" bIns="45718" numCol="1" rtlCol="0" anchor="ctr" anchorCtr="0" compatLnSpc="1">
              <a:prstTxWarp prst="textNoShape">
                <a:avLst/>
              </a:prstTxWarp>
            </a:bodyPr>
            <a:lstStyle/>
            <a:p>
              <a:pPr defTabSz="914099"/>
              <a:r>
                <a:rPr lang="en-US" sz="4000" dirty="0">
                  <a:gradFill>
                    <a:gsLst>
                      <a:gs pos="2917">
                        <a:srgbClr val="FFFFFF">
                          <a:alpha val="9804"/>
                        </a:srgbClr>
                      </a:gs>
                      <a:gs pos="30000">
                        <a:srgbClr val="FFFFFF"/>
                      </a:gs>
                    </a:gsLst>
                    <a:lin ang="5400000" scaled="0"/>
                  </a:gradFill>
                  <a:latin typeface="Segoe UI" pitchFamily="34" charset="0"/>
                  <a:ea typeface="Segoe UI" pitchFamily="34" charset="0"/>
                  <a:cs typeface="Segoe UI" pitchFamily="34" charset="0"/>
                </a:rPr>
                <a:t>Learning</a:t>
              </a:r>
            </a:p>
          </p:txBody>
        </p:sp>
        <p:sp>
          <p:nvSpPr>
            <p:cNvPr id="15" name="Rectangle 14"/>
            <p:cNvSpPr/>
            <p:nvPr/>
          </p:nvSpPr>
          <p:spPr bwMode="auto">
            <a:xfrm>
              <a:off x="5997643" y="3046651"/>
              <a:ext cx="5481391" cy="916641"/>
            </a:xfrm>
            <a:prstGeom prst="rect">
              <a:avLst/>
            </a:prstGeom>
            <a:solidFill>
              <a:srgbClr val="FFFFFF"/>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82880" tIns="45718" rIns="91436" bIns="45718" numCol="1" rtlCol="0" anchor="ctr" anchorCtr="0" compatLnSpc="1">
              <a:prstTxWarp prst="textNoShape">
                <a:avLst/>
              </a:prstTxWarp>
            </a:bodyPr>
            <a:lstStyle/>
            <a:p>
              <a:pP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16" name="Rectangle 15"/>
            <p:cNvSpPr/>
            <p:nvPr/>
          </p:nvSpPr>
          <p:spPr>
            <a:xfrm>
              <a:off x="6570121" y="3108285"/>
              <a:ext cx="4242253" cy="338554"/>
            </a:xfrm>
            <a:prstGeom prst="rect">
              <a:avLst/>
            </a:prstGeom>
          </p:spPr>
          <p:txBody>
            <a:bodyPr wrap="none" lIns="182880">
              <a:spAutoFit/>
            </a:bodyPr>
            <a:lstStyle/>
            <a:p>
              <a:pPr marL="0" lvl="1">
                <a:tabLst>
                  <a:tab pos="1828800" algn="l"/>
                </a:tabLst>
              </a:pPr>
              <a:r>
                <a:rPr lang="en-US" sz="1600" dirty="0">
                  <a:gradFill>
                    <a:gsLst>
                      <a:gs pos="1250">
                        <a:schemeClr val="bg1"/>
                      </a:gs>
                      <a:gs pos="100000">
                        <a:schemeClr val="bg1"/>
                      </a:gs>
                    </a:gsLst>
                    <a:lin ang="5400000" scaled="0"/>
                  </a:gradFill>
                  <a:latin typeface="Segoe UI" pitchFamily="34" charset="0"/>
                  <a:ea typeface="Segoe UI" pitchFamily="34" charset="0"/>
                  <a:cs typeface="Segoe UI" pitchFamily="34" charset="0"/>
                </a:rPr>
                <a:t>Microsoft Certification &amp; Training Resources</a:t>
              </a:r>
            </a:p>
          </p:txBody>
        </p:sp>
        <p:sp>
          <p:nvSpPr>
            <p:cNvPr id="17" name="Rectangle 16"/>
            <p:cNvSpPr/>
            <p:nvPr/>
          </p:nvSpPr>
          <p:spPr bwMode="white">
            <a:xfrm>
              <a:off x="6591784" y="3459509"/>
              <a:ext cx="4620541" cy="369332"/>
            </a:xfrm>
            <a:prstGeom prst="rect">
              <a:avLst/>
            </a:prstGeom>
          </p:spPr>
          <p:txBody>
            <a:bodyPr wrap="square" lIns="182880">
              <a:spAutoFit/>
            </a:bodyPr>
            <a:lstStyle/>
            <a:p>
              <a:r>
                <a:rPr lang="en-US" dirty="0">
                  <a:solidFill>
                    <a:srgbClr val="FFFFFF"/>
                  </a:solidFill>
                  <a:hlinkClick r:id="rId3"/>
                </a:rPr>
                <a:t>www.microsoft.com/learning </a:t>
              </a:r>
              <a:endParaRPr lang="en-US" sz="1600" dirty="0"/>
            </a:p>
          </p:txBody>
        </p:sp>
        <p:sp>
          <p:nvSpPr>
            <p:cNvPr id="18" name="Freeform 19"/>
            <p:cNvSpPr>
              <a:spLocks noEditPoints="1"/>
            </p:cNvSpPr>
            <p:nvPr/>
          </p:nvSpPr>
          <p:spPr bwMode="black">
            <a:xfrm>
              <a:off x="6168926" y="3307327"/>
              <a:ext cx="393700" cy="395287"/>
            </a:xfrm>
            <a:custGeom>
              <a:avLst/>
              <a:gdLst>
                <a:gd name="T0" fmla="*/ 82 w 150"/>
                <a:gd name="T1" fmla="*/ 43 h 150"/>
                <a:gd name="T2" fmla="*/ 80 w 150"/>
                <a:gd name="T3" fmla="*/ 47 h 150"/>
                <a:gd name="T4" fmla="*/ 75 w 150"/>
                <a:gd name="T5" fmla="*/ 49 h 150"/>
                <a:gd name="T6" fmla="*/ 69 w 150"/>
                <a:gd name="T7" fmla="*/ 47 h 150"/>
                <a:gd name="T8" fmla="*/ 67 w 150"/>
                <a:gd name="T9" fmla="*/ 43 h 150"/>
                <a:gd name="T10" fmla="*/ 69 w 150"/>
                <a:gd name="T11" fmla="*/ 38 h 150"/>
                <a:gd name="T12" fmla="*/ 75 w 150"/>
                <a:gd name="T13" fmla="*/ 36 h 150"/>
                <a:gd name="T14" fmla="*/ 80 w 150"/>
                <a:gd name="T15" fmla="*/ 38 h 150"/>
                <a:gd name="T16" fmla="*/ 82 w 150"/>
                <a:gd name="T17" fmla="*/ 43 h 150"/>
                <a:gd name="T18" fmla="*/ 68 w 150"/>
                <a:gd name="T19" fmla="*/ 114 h 150"/>
                <a:gd name="T20" fmla="*/ 81 w 150"/>
                <a:gd name="T21" fmla="*/ 114 h 150"/>
                <a:gd name="T22" fmla="*/ 81 w 150"/>
                <a:gd name="T23" fmla="*/ 60 h 150"/>
                <a:gd name="T24" fmla="*/ 68 w 150"/>
                <a:gd name="T25" fmla="*/ 60 h 150"/>
                <a:gd name="T26" fmla="*/ 68 w 150"/>
                <a:gd name="T27" fmla="*/ 114 h 150"/>
                <a:gd name="T28" fmla="*/ 150 w 150"/>
                <a:gd name="T29" fmla="*/ 75 h 150"/>
                <a:gd name="T30" fmla="*/ 75 w 150"/>
                <a:gd name="T31" fmla="*/ 0 h 150"/>
                <a:gd name="T32" fmla="*/ 0 w 150"/>
                <a:gd name="T33" fmla="*/ 75 h 150"/>
                <a:gd name="T34" fmla="*/ 75 w 150"/>
                <a:gd name="T35" fmla="*/ 150 h 150"/>
                <a:gd name="T36" fmla="*/ 150 w 150"/>
                <a:gd name="T37" fmla="*/ 75 h 150"/>
                <a:gd name="T38" fmla="*/ 140 w 150"/>
                <a:gd name="T39" fmla="*/ 75 h 150"/>
                <a:gd name="T40" fmla="*/ 75 w 150"/>
                <a:gd name="T41" fmla="*/ 140 h 150"/>
                <a:gd name="T42" fmla="*/ 9 w 150"/>
                <a:gd name="T43" fmla="*/ 75 h 150"/>
                <a:gd name="T44" fmla="*/ 75 w 150"/>
                <a:gd name="T45" fmla="*/ 10 h 150"/>
                <a:gd name="T46" fmla="*/ 140 w 150"/>
                <a:gd name="T47" fmla="*/ 7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0" h="150">
                  <a:moveTo>
                    <a:pt x="82" y="43"/>
                  </a:moveTo>
                  <a:cubicBezTo>
                    <a:pt x="82" y="44"/>
                    <a:pt x="81" y="46"/>
                    <a:pt x="80" y="47"/>
                  </a:cubicBezTo>
                  <a:cubicBezTo>
                    <a:pt x="79" y="48"/>
                    <a:pt x="77" y="49"/>
                    <a:pt x="75" y="49"/>
                  </a:cubicBezTo>
                  <a:cubicBezTo>
                    <a:pt x="73" y="49"/>
                    <a:pt x="71" y="48"/>
                    <a:pt x="69" y="47"/>
                  </a:cubicBezTo>
                  <a:cubicBezTo>
                    <a:pt x="68" y="46"/>
                    <a:pt x="67" y="44"/>
                    <a:pt x="67" y="43"/>
                  </a:cubicBezTo>
                  <a:cubicBezTo>
                    <a:pt x="67" y="41"/>
                    <a:pt x="68" y="39"/>
                    <a:pt x="69" y="38"/>
                  </a:cubicBezTo>
                  <a:cubicBezTo>
                    <a:pt x="71" y="37"/>
                    <a:pt x="73" y="36"/>
                    <a:pt x="75" y="36"/>
                  </a:cubicBezTo>
                  <a:cubicBezTo>
                    <a:pt x="77" y="36"/>
                    <a:pt x="79" y="37"/>
                    <a:pt x="80" y="38"/>
                  </a:cubicBezTo>
                  <a:cubicBezTo>
                    <a:pt x="81" y="39"/>
                    <a:pt x="82" y="41"/>
                    <a:pt x="82" y="43"/>
                  </a:cubicBezTo>
                  <a:moveTo>
                    <a:pt x="68" y="114"/>
                  </a:moveTo>
                  <a:cubicBezTo>
                    <a:pt x="81" y="114"/>
                    <a:pt x="81" y="114"/>
                    <a:pt x="81" y="114"/>
                  </a:cubicBezTo>
                  <a:cubicBezTo>
                    <a:pt x="81" y="60"/>
                    <a:pt x="81" y="60"/>
                    <a:pt x="81" y="60"/>
                  </a:cubicBezTo>
                  <a:cubicBezTo>
                    <a:pt x="68" y="60"/>
                    <a:pt x="68" y="60"/>
                    <a:pt x="68" y="60"/>
                  </a:cubicBezTo>
                  <a:lnTo>
                    <a:pt x="68" y="114"/>
                  </a:lnTo>
                  <a:close/>
                  <a:moveTo>
                    <a:pt x="150" y="75"/>
                  </a:moveTo>
                  <a:cubicBezTo>
                    <a:pt x="150" y="34"/>
                    <a:pt x="116" y="0"/>
                    <a:pt x="75" y="0"/>
                  </a:cubicBezTo>
                  <a:cubicBezTo>
                    <a:pt x="33" y="0"/>
                    <a:pt x="0" y="34"/>
                    <a:pt x="0" y="75"/>
                  </a:cubicBezTo>
                  <a:cubicBezTo>
                    <a:pt x="0" y="116"/>
                    <a:pt x="33" y="150"/>
                    <a:pt x="75" y="150"/>
                  </a:cubicBezTo>
                  <a:cubicBezTo>
                    <a:pt x="116" y="150"/>
                    <a:pt x="150" y="116"/>
                    <a:pt x="150" y="75"/>
                  </a:cubicBezTo>
                  <a:close/>
                  <a:moveTo>
                    <a:pt x="140" y="75"/>
                  </a:moveTo>
                  <a:cubicBezTo>
                    <a:pt x="140" y="111"/>
                    <a:pt x="111" y="140"/>
                    <a:pt x="75" y="140"/>
                  </a:cubicBezTo>
                  <a:cubicBezTo>
                    <a:pt x="39" y="140"/>
                    <a:pt x="9" y="111"/>
                    <a:pt x="9" y="75"/>
                  </a:cubicBezTo>
                  <a:cubicBezTo>
                    <a:pt x="9" y="39"/>
                    <a:pt x="39" y="10"/>
                    <a:pt x="75" y="10"/>
                  </a:cubicBezTo>
                  <a:cubicBezTo>
                    <a:pt x="111" y="10"/>
                    <a:pt x="140" y="39"/>
                    <a:pt x="140" y="75"/>
                  </a:cubicBez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19" name="Group 18"/>
          <p:cNvGrpSpPr/>
          <p:nvPr/>
        </p:nvGrpSpPr>
        <p:grpSpPr>
          <a:xfrm>
            <a:off x="5987589" y="3946350"/>
            <a:ext cx="5491447" cy="2734059"/>
            <a:chOff x="5987589" y="3946350"/>
            <a:chExt cx="5491447" cy="2734059"/>
          </a:xfrm>
        </p:grpSpPr>
        <p:sp>
          <p:nvSpPr>
            <p:cNvPr id="20" name="Title Tile"/>
            <p:cNvSpPr/>
            <p:nvPr/>
          </p:nvSpPr>
          <p:spPr bwMode="gray">
            <a:xfrm>
              <a:off x="5997647" y="3946350"/>
              <a:ext cx="5481387" cy="1835295"/>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274320" tIns="45718" rIns="91436" bIns="45718" numCol="1" rtlCol="0" anchor="ctr" anchorCtr="0" compatLnSpc="1">
              <a:prstTxWarp prst="textNoShape">
                <a:avLst/>
              </a:prstTxWarp>
            </a:bodyPr>
            <a:lstStyle/>
            <a:p>
              <a:pPr defTabSz="914099"/>
              <a:r>
                <a:rPr lang="en-US" sz="4000" dirty="0" err="1" smtClean="0">
                  <a:gradFill>
                    <a:gsLst>
                      <a:gs pos="2917">
                        <a:srgbClr val="FFFFFF">
                          <a:alpha val="9804"/>
                        </a:srgbClr>
                      </a:gs>
                      <a:gs pos="30000">
                        <a:srgbClr val="FFFFFF"/>
                      </a:gs>
                    </a:gsLst>
                    <a:lin ang="5400000" scaled="0"/>
                  </a:gradFill>
                  <a:latin typeface="Segoe UI" pitchFamily="34" charset="0"/>
                  <a:ea typeface="Segoe UI" pitchFamily="34" charset="0"/>
                  <a:cs typeface="Segoe UI" pitchFamily="34" charset="0"/>
                </a:rPr>
                <a:t>msdn</a:t>
              </a:r>
              <a:endParaRPr lang="en-US" sz="4000" dirty="0">
                <a:gradFill>
                  <a:gsLst>
                    <a:gs pos="2917">
                      <a:srgbClr val="FFFFFF">
                        <a:alpha val="9804"/>
                      </a:srgbClr>
                    </a:gs>
                    <a:gs pos="30000">
                      <a:srgbClr val="FFFFFF"/>
                    </a:gs>
                  </a:gsLst>
                  <a:lin ang="5400000" scaled="0"/>
                </a:gradFill>
                <a:latin typeface="Segoe UI" pitchFamily="34" charset="0"/>
                <a:ea typeface="Segoe UI" pitchFamily="34" charset="0"/>
                <a:cs typeface="Segoe UI" pitchFamily="34" charset="0"/>
              </a:endParaRPr>
            </a:p>
          </p:txBody>
        </p:sp>
        <p:sp>
          <p:nvSpPr>
            <p:cNvPr id="21" name="Rectangle 20"/>
            <p:cNvSpPr/>
            <p:nvPr/>
          </p:nvSpPr>
          <p:spPr bwMode="auto">
            <a:xfrm>
              <a:off x="5987589" y="5766010"/>
              <a:ext cx="5491447" cy="914399"/>
            </a:xfrm>
            <a:prstGeom prst="rect">
              <a:avLst/>
            </a:prstGeom>
            <a:solidFill>
              <a:srgbClr val="FFFFFF"/>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82880" tIns="45718" rIns="91436" bIns="45718" numCol="1" rtlCol="0" anchor="ctr" anchorCtr="0" compatLnSpc="1">
              <a:prstTxWarp prst="textNoShape">
                <a:avLst/>
              </a:prstTxWarp>
            </a:bodyPr>
            <a:lstStyle/>
            <a:p>
              <a:pP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2" name="Rectangle 21"/>
            <p:cNvSpPr/>
            <p:nvPr/>
          </p:nvSpPr>
          <p:spPr>
            <a:xfrm>
              <a:off x="6562627" y="5827493"/>
              <a:ext cx="2564292" cy="338554"/>
            </a:xfrm>
            <a:prstGeom prst="rect">
              <a:avLst/>
            </a:prstGeom>
          </p:spPr>
          <p:txBody>
            <a:bodyPr wrap="none" lIns="182880">
              <a:spAutoFit/>
            </a:bodyPr>
            <a:lstStyle/>
            <a:p>
              <a:pPr marL="0" lvl="1">
                <a:tabLst>
                  <a:tab pos="1828800" algn="l"/>
                </a:tabLst>
              </a:pPr>
              <a:r>
                <a:rPr lang="en-US" sz="1600" dirty="0">
                  <a:gradFill>
                    <a:gsLst>
                      <a:gs pos="1250">
                        <a:schemeClr val="bg1"/>
                      </a:gs>
                      <a:gs pos="100000">
                        <a:schemeClr val="bg1"/>
                      </a:gs>
                    </a:gsLst>
                    <a:lin ang="5400000" scaled="0"/>
                  </a:gradFill>
                  <a:latin typeface="Segoe UI" pitchFamily="34" charset="0"/>
                  <a:ea typeface="Segoe UI" pitchFamily="34" charset="0"/>
                  <a:cs typeface="Segoe UI" pitchFamily="34" charset="0"/>
                </a:rPr>
                <a:t>Resources for Developers</a:t>
              </a:r>
            </a:p>
          </p:txBody>
        </p:sp>
        <p:sp>
          <p:nvSpPr>
            <p:cNvPr id="23" name="Rectangle 22"/>
            <p:cNvSpPr/>
            <p:nvPr/>
          </p:nvSpPr>
          <p:spPr bwMode="white">
            <a:xfrm>
              <a:off x="6569972" y="6177859"/>
              <a:ext cx="4642353" cy="369332"/>
            </a:xfrm>
            <a:prstGeom prst="rect">
              <a:avLst/>
            </a:prstGeom>
          </p:spPr>
          <p:txBody>
            <a:bodyPr wrap="square" lIns="182880">
              <a:spAutoFit/>
            </a:bodyPr>
            <a:lstStyle/>
            <a:p>
              <a:r>
                <a:rPr lang="en-US" dirty="0">
                  <a:solidFill>
                    <a:srgbClr val="FFFFFF"/>
                  </a:solidFill>
                  <a:hlinkClick r:id="rId4"/>
                </a:rPr>
                <a:t>http://microsoft.com/msdn </a:t>
              </a:r>
              <a:endParaRPr lang="en-US" dirty="0">
                <a:solidFill>
                  <a:srgbClr val="FFFFFF"/>
                </a:solidFill>
              </a:endParaRPr>
            </a:p>
          </p:txBody>
        </p:sp>
        <p:sp>
          <p:nvSpPr>
            <p:cNvPr id="24" name="Freeform 57"/>
            <p:cNvSpPr>
              <a:spLocks noEditPoints="1"/>
            </p:cNvSpPr>
            <p:nvPr/>
          </p:nvSpPr>
          <p:spPr bwMode="black">
            <a:xfrm>
              <a:off x="6168926" y="6020803"/>
              <a:ext cx="404813" cy="404812"/>
            </a:xfrm>
            <a:custGeom>
              <a:avLst/>
              <a:gdLst>
                <a:gd name="T0" fmla="*/ 77 w 154"/>
                <a:gd name="T1" fmla="*/ 154 h 154"/>
                <a:gd name="T2" fmla="*/ 0 w 154"/>
                <a:gd name="T3" fmla="*/ 77 h 154"/>
                <a:gd name="T4" fmla="*/ 77 w 154"/>
                <a:gd name="T5" fmla="*/ 0 h 154"/>
                <a:gd name="T6" fmla="*/ 154 w 154"/>
                <a:gd name="T7" fmla="*/ 77 h 154"/>
                <a:gd name="T8" fmla="*/ 77 w 154"/>
                <a:gd name="T9" fmla="*/ 154 h 154"/>
                <a:gd name="T10" fmla="*/ 77 w 154"/>
                <a:gd name="T11" fmla="*/ 10 h 154"/>
                <a:gd name="T12" fmla="*/ 10 w 154"/>
                <a:gd name="T13" fmla="*/ 77 h 154"/>
                <a:gd name="T14" fmla="*/ 77 w 154"/>
                <a:gd name="T15" fmla="*/ 145 h 154"/>
                <a:gd name="T16" fmla="*/ 144 w 154"/>
                <a:gd name="T17" fmla="*/ 77 h 154"/>
                <a:gd name="T18" fmla="*/ 77 w 154"/>
                <a:gd name="T19" fmla="*/ 10 h 154"/>
                <a:gd name="T20" fmla="*/ 102 w 154"/>
                <a:gd name="T21" fmla="*/ 49 h 154"/>
                <a:gd name="T22" fmla="*/ 52 w 154"/>
                <a:gd name="T23" fmla="*/ 49 h 154"/>
                <a:gd name="T24" fmla="*/ 44 w 154"/>
                <a:gd name="T25" fmla="*/ 58 h 154"/>
                <a:gd name="T26" fmla="*/ 44 w 154"/>
                <a:gd name="T27" fmla="*/ 90 h 154"/>
                <a:gd name="T28" fmla="*/ 52 w 154"/>
                <a:gd name="T29" fmla="*/ 99 h 154"/>
                <a:gd name="T30" fmla="*/ 64 w 154"/>
                <a:gd name="T31" fmla="*/ 99 h 154"/>
                <a:gd name="T32" fmla="*/ 90 w 154"/>
                <a:gd name="T33" fmla="*/ 116 h 154"/>
                <a:gd name="T34" fmla="*/ 85 w 154"/>
                <a:gd name="T35" fmla="*/ 99 h 154"/>
                <a:gd name="T36" fmla="*/ 102 w 154"/>
                <a:gd name="T37" fmla="*/ 99 h 154"/>
                <a:gd name="T38" fmla="*/ 110 w 154"/>
                <a:gd name="T39" fmla="*/ 91 h 154"/>
                <a:gd name="T40" fmla="*/ 110 w 154"/>
                <a:gd name="T41" fmla="*/ 58 h 154"/>
                <a:gd name="T42" fmla="*/ 102 w 154"/>
                <a:gd name="T43" fmla="*/ 49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4" h="154">
                  <a:moveTo>
                    <a:pt x="77" y="154"/>
                  </a:moveTo>
                  <a:cubicBezTo>
                    <a:pt x="34" y="154"/>
                    <a:pt x="0" y="120"/>
                    <a:pt x="0" y="77"/>
                  </a:cubicBezTo>
                  <a:cubicBezTo>
                    <a:pt x="0" y="35"/>
                    <a:pt x="34" y="0"/>
                    <a:pt x="77" y="0"/>
                  </a:cubicBezTo>
                  <a:cubicBezTo>
                    <a:pt x="120" y="0"/>
                    <a:pt x="154" y="35"/>
                    <a:pt x="154" y="77"/>
                  </a:cubicBezTo>
                  <a:cubicBezTo>
                    <a:pt x="154" y="120"/>
                    <a:pt x="120" y="154"/>
                    <a:pt x="77" y="154"/>
                  </a:cubicBezTo>
                  <a:close/>
                  <a:moveTo>
                    <a:pt x="77" y="10"/>
                  </a:moveTo>
                  <a:cubicBezTo>
                    <a:pt x="40" y="10"/>
                    <a:pt x="10" y="40"/>
                    <a:pt x="10" y="77"/>
                  </a:cubicBezTo>
                  <a:cubicBezTo>
                    <a:pt x="10" y="114"/>
                    <a:pt x="40" y="145"/>
                    <a:pt x="77" y="145"/>
                  </a:cubicBezTo>
                  <a:cubicBezTo>
                    <a:pt x="114" y="145"/>
                    <a:pt x="144" y="114"/>
                    <a:pt x="144" y="77"/>
                  </a:cubicBezTo>
                  <a:cubicBezTo>
                    <a:pt x="144" y="40"/>
                    <a:pt x="114" y="10"/>
                    <a:pt x="77" y="10"/>
                  </a:cubicBezTo>
                  <a:close/>
                  <a:moveTo>
                    <a:pt x="102" y="49"/>
                  </a:moveTo>
                  <a:cubicBezTo>
                    <a:pt x="52" y="49"/>
                    <a:pt x="52" y="49"/>
                    <a:pt x="52" y="49"/>
                  </a:cubicBezTo>
                  <a:cubicBezTo>
                    <a:pt x="48" y="49"/>
                    <a:pt x="44" y="53"/>
                    <a:pt x="44" y="58"/>
                  </a:cubicBezTo>
                  <a:cubicBezTo>
                    <a:pt x="44" y="90"/>
                    <a:pt x="44" y="90"/>
                    <a:pt x="44" y="90"/>
                  </a:cubicBezTo>
                  <a:cubicBezTo>
                    <a:pt x="44" y="95"/>
                    <a:pt x="47" y="99"/>
                    <a:pt x="52" y="99"/>
                  </a:cubicBezTo>
                  <a:cubicBezTo>
                    <a:pt x="64" y="99"/>
                    <a:pt x="64" y="99"/>
                    <a:pt x="64" y="99"/>
                  </a:cubicBezTo>
                  <a:cubicBezTo>
                    <a:pt x="90" y="116"/>
                    <a:pt x="90" y="116"/>
                    <a:pt x="90" y="116"/>
                  </a:cubicBezTo>
                  <a:cubicBezTo>
                    <a:pt x="85" y="99"/>
                    <a:pt x="85" y="99"/>
                    <a:pt x="85" y="99"/>
                  </a:cubicBezTo>
                  <a:cubicBezTo>
                    <a:pt x="102" y="99"/>
                    <a:pt x="102" y="99"/>
                    <a:pt x="102" y="99"/>
                  </a:cubicBezTo>
                  <a:cubicBezTo>
                    <a:pt x="107" y="99"/>
                    <a:pt x="110" y="95"/>
                    <a:pt x="110" y="91"/>
                  </a:cubicBezTo>
                  <a:cubicBezTo>
                    <a:pt x="110" y="58"/>
                    <a:pt x="110" y="58"/>
                    <a:pt x="110" y="58"/>
                  </a:cubicBezTo>
                  <a:cubicBezTo>
                    <a:pt x="110" y="53"/>
                    <a:pt x="107" y="49"/>
                    <a:pt x="102" y="49"/>
                  </a:cubicBezTo>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25" name="Group 24"/>
          <p:cNvGrpSpPr/>
          <p:nvPr/>
        </p:nvGrpSpPr>
        <p:grpSpPr>
          <a:xfrm>
            <a:off x="274639" y="3947146"/>
            <a:ext cx="5476342" cy="2733263"/>
            <a:chOff x="274639" y="3947146"/>
            <a:chExt cx="5476342" cy="2733263"/>
          </a:xfrm>
        </p:grpSpPr>
        <p:sp>
          <p:nvSpPr>
            <p:cNvPr id="26" name="TechEd Tile"/>
            <p:cNvSpPr/>
            <p:nvPr/>
          </p:nvSpPr>
          <p:spPr bwMode="gray">
            <a:xfrm>
              <a:off x="274639" y="3947146"/>
              <a:ext cx="5476339" cy="1834500"/>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274320" tIns="45718" rIns="91436" bIns="45718" numCol="1" rtlCol="0" anchor="ctr" anchorCtr="0" compatLnSpc="1">
              <a:prstTxWarp prst="textNoShape">
                <a:avLst/>
              </a:prstTxWarp>
            </a:bodyPr>
            <a:lstStyle/>
            <a:p>
              <a:pPr defTabSz="914099"/>
              <a:r>
                <a:rPr lang="en-US" sz="4000" dirty="0" smtClean="0">
                  <a:gradFill>
                    <a:gsLst>
                      <a:gs pos="2917">
                        <a:srgbClr val="FFFFFF">
                          <a:alpha val="9804"/>
                        </a:srgbClr>
                      </a:gs>
                      <a:gs pos="30000">
                        <a:srgbClr val="FFFFFF"/>
                      </a:gs>
                    </a:gsLst>
                    <a:lin ang="5400000" scaled="0"/>
                  </a:gradFill>
                  <a:latin typeface="Segoe UI" pitchFamily="34" charset="0"/>
                  <a:ea typeface="Segoe UI" pitchFamily="34" charset="0"/>
                  <a:cs typeface="Segoe UI" pitchFamily="34" charset="0"/>
                </a:rPr>
                <a:t>TechNet</a:t>
              </a:r>
              <a:endParaRPr lang="en-US" sz="4000" dirty="0">
                <a:gradFill>
                  <a:gsLst>
                    <a:gs pos="2917">
                      <a:srgbClr val="FFFFFF">
                        <a:alpha val="9804"/>
                      </a:srgbClr>
                    </a:gs>
                    <a:gs pos="30000">
                      <a:srgbClr val="FFFFFF"/>
                    </a:gs>
                  </a:gsLst>
                  <a:lin ang="5400000" scaled="0"/>
                </a:gradFill>
                <a:latin typeface="Segoe UI" pitchFamily="34" charset="0"/>
                <a:ea typeface="Segoe UI" pitchFamily="34" charset="0"/>
                <a:cs typeface="Segoe UI" pitchFamily="34" charset="0"/>
              </a:endParaRPr>
            </a:p>
          </p:txBody>
        </p:sp>
        <p:sp>
          <p:nvSpPr>
            <p:cNvPr id="27" name="Rectangle 26"/>
            <p:cNvSpPr/>
            <p:nvPr/>
          </p:nvSpPr>
          <p:spPr bwMode="auto">
            <a:xfrm>
              <a:off x="274639" y="5766010"/>
              <a:ext cx="5476342" cy="914399"/>
            </a:xfrm>
            <a:prstGeom prst="rect">
              <a:avLst/>
            </a:prstGeom>
            <a:solidFill>
              <a:srgbClr val="FFFFFF"/>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82880" tIns="45718" rIns="91436" bIns="45718" numCol="1" rtlCol="0" anchor="ctr" anchorCtr="0" compatLnSpc="1">
              <a:prstTxWarp prst="textNoShape">
                <a:avLst/>
              </a:prstTxWarp>
            </a:bodyPr>
            <a:lstStyle/>
            <a:p>
              <a:pP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8" name="Rectangle 27"/>
            <p:cNvSpPr/>
            <p:nvPr/>
          </p:nvSpPr>
          <p:spPr>
            <a:xfrm>
              <a:off x="862109" y="5827493"/>
              <a:ext cx="2940805" cy="338554"/>
            </a:xfrm>
            <a:prstGeom prst="rect">
              <a:avLst/>
            </a:prstGeom>
          </p:spPr>
          <p:txBody>
            <a:bodyPr wrap="none" lIns="182880">
              <a:spAutoFit/>
            </a:bodyPr>
            <a:lstStyle/>
            <a:p>
              <a:pPr marL="0" lvl="1">
                <a:tabLst>
                  <a:tab pos="1828800" algn="l"/>
                </a:tabLst>
              </a:pPr>
              <a:r>
                <a:rPr lang="en-US" sz="1600" dirty="0">
                  <a:gradFill>
                    <a:gsLst>
                      <a:gs pos="1250">
                        <a:schemeClr val="bg1"/>
                      </a:gs>
                      <a:gs pos="100000">
                        <a:schemeClr val="bg1"/>
                      </a:gs>
                    </a:gsLst>
                    <a:lin ang="5400000" scaled="0"/>
                  </a:gradFill>
                  <a:latin typeface="Segoe UI" pitchFamily="34" charset="0"/>
                  <a:ea typeface="Segoe UI" pitchFamily="34" charset="0"/>
                  <a:cs typeface="Segoe UI" pitchFamily="34" charset="0"/>
                </a:rPr>
                <a:t>Resources for IT Professionals</a:t>
              </a:r>
            </a:p>
          </p:txBody>
        </p:sp>
        <p:sp>
          <p:nvSpPr>
            <p:cNvPr id="29" name="Rectangle 28"/>
            <p:cNvSpPr/>
            <p:nvPr/>
          </p:nvSpPr>
          <p:spPr bwMode="white">
            <a:xfrm>
              <a:off x="860289" y="6177859"/>
              <a:ext cx="4169859" cy="369332"/>
            </a:xfrm>
            <a:prstGeom prst="rect">
              <a:avLst/>
            </a:prstGeom>
          </p:spPr>
          <p:txBody>
            <a:bodyPr wrap="square" lIns="182880">
              <a:spAutoFit/>
            </a:bodyPr>
            <a:lstStyle/>
            <a:p>
              <a:pPr lvl="0">
                <a:spcBef>
                  <a:spcPts val="600"/>
                </a:spcBef>
                <a:buSzPct val="120000"/>
                <a:tabLst>
                  <a:tab pos="1828800" algn="l"/>
                </a:tabLst>
                <a:defRPr/>
              </a:pPr>
              <a:r>
                <a:rPr lang="en-US" dirty="0">
                  <a:solidFill>
                    <a:srgbClr val="FFFFFF"/>
                  </a:solidFill>
                  <a:hlinkClick r:id="rId5"/>
                </a:rPr>
                <a:t>http://microsoft.com/technet  </a:t>
              </a:r>
              <a:endParaRPr lang="en-US" dirty="0">
                <a:solidFill>
                  <a:srgbClr val="FFFFFF"/>
                </a:solidFill>
              </a:endParaRPr>
            </a:p>
          </p:txBody>
        </p:sp>
        <p:sp>
          <p:nvSpPr>
            <p:cNvPr id="30" name="Freeform 54"/>
            <p:cNvSpPr>
              <a:spLocks noEditPoints="1"/>
            </p:cNvSpPr>
            <p:nvPr/>
          </p:nvSpPr>
          <p:spPr bwMode="black">
            <a:xfrm>
              <a:off x="444595" y="6020803"/>
              <a:ext cx="441325" cy="404812"/>
            </a:xfrm>
            <a:custGeom>
              <a:avLst/>
              <a:gdLst>
                <a:gd name="T0" fmla="*/ 84 w 168"/>
                <a:gd name="T1" fmla="*/ 0 h 154"/>
                <a:gd name="T2" fmla="*/ 30 w 168"/>
                <a:gd name="T3" fmla="*/ 22 h 154"/>
                <a:gd name="T4" fmla="*/ 30 w 168"/>
                <a:gd name="T5" fmla="*/ 131 h 154"/>
                <a:gd name="T6" fmla="*/ 84 w 168"/>
                <a:gd name="T7" fmla="*/ 154 h 154"/>
                <a:gd name="T8" fmla="*/ 138 w 168"/>
                <a:gd name="T9" fmla="*/ 131 h 154"/>
                <a:gd name="T10" fmla="*/ 138 w 168"/>
                <a:gd name="T11" fmla="*/ 22 h 154"/>
                <a:gd name="T12" fmla="*/ 84 w 168"/>
                <a:gd name="T13" fmla="*/ 0 h 154"/>
                <a:gd name="T14" fmla="*/ 84 w 168"/>
                <a:gd name="T15" fmla="*/ 10 h 154"/>
                <a:gd name="T16" fmla="*/ 84 w 168"/>
                <a:gd name="T17" fmla="*/ 10 h 154"/>
                <a:gd name="T18" fmla="*/ 131 w 168"/>
                <a:gd name="T19" fmla="*/ 30 h 154"/>
                <a:gd name="T20" fmla="*/ 131 w 168"/>
                <a:gd name="T21" fmla="*/ 124 h 154"/>
                <a:gd name="T22" fmla="*/ 84 w 168"/>
                <a:gd name="T23" fmla="*/ 143 h 154"/>
                <a:gd name="T24" fmla="*/ 37 w 168"/>
                <a:gd name="T25" fmla="*/ 124 h 154"/>
                <a:gd name="T26" fmla="*/ 18 w 168"/>
                <a:gd name="T27" fmla="*/ 77 h 154"/>
                <a:gd name="T28" fmla="*/ 37 w 168"/>
                <a:gd name="T29" fmla="*/ 30 h 154"/>
                <a:gd name="T30" fmla="*/ 84 w 168"/>
                <a:gd name="T31" fmla="*/ 10 h 154"/>
                <a:gd name="T32" fmla="*/ 114 w 168"/>
                <a:gd name="T33" fmla="*/ 64 h 154"/>
                <a:gd name="T34" fmla="*/ 95 w 168"/>
                <a:gd name="T35" fmla="*/ 83 h 154"/>
                <a:gd name="T36" fmla="*/ 91 w 168"/>
                <a:gd name="T37" fmla="*/ 103 h 154"/>
                <a:gd name="T38" fmla="*/ 77 w 168"/>
                <a:gd name="T39" fmla="*/ 89 h 154"/>
                <a:gd name="T40" fmla="*/ 51 w 168"/>
                <a:gd name="T41" fmla="*/ 109 h 154"/>
                <a:gd name="T42" fmla="*/ 51 w 168"/>
                <a:gd name="T43" fmla="*/ 109 h 154"/>
                <a:gd name="T44" fmla="*/ 51 w 168"/>
                <a:gd name="T45" fmla="*/ 109 h 154"/>
                <a:gd name="T46" fmla="*/ 51 w 168"/>
                <a:gd name="T47" fmla="*/ 109 h 154"/>
                <a:gd name="T48" fmla="*/ 51 w 168"/>
                <a:gd name="T49" fmla="*/ 109 h 154"/>
                <a:gd name="T50" fmla="*/ 71 w 168"/>
                <a:gd name="T51" fmla="*/ 84 h 154"/>
                <a:gd name="T52" fmla="*/ 57 w 168"/>
                <a:gd name="T53" fmla="*/ 70 h 154"/>
                <a:gd name="T54" fmla="*/ 78 w 168"/>
                <a:gd name="T55" fmla="*/ 66 h 154"/>
                <a:gd name="T56" fmla="*/ 97 w 168"/>
                <a:gd name="T57" fmla="*/ 46 h 154"/>
                <a:gd name="T58" fmla="*/ 101 w 168"/>
                <a:gd name="T59" fmla="*/ 35 h 154"/>
                <a:gd name="T60" fmla="*/ 126 w 168"/>
                <a:gd name="T61" fmla="*/ 60 h 154"/>
                <a:gd name="T62" fmla="*/ 114 w 168"/>
                <a:gd name="T63" fmla="*/ 6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54">
                  <a:moveTo>
                    <a:pt x="84" y="0"/>
                  </a:moveTo>
                  <a:cubicBezTo>
                    <a:pt x="64" y="0"/>
                    <a:pt x="45" y="7"/>
                    <a:pt x="30" y="22"/>
                  </a:cubicBezTo>
                  <a:cubicBezTo>
                    <a:pt x="0" y="52"/>
                    <a:pt x="0" y="101"/>
                    <a:pt x="30" y="131"/>
                  </a:cubicBezTo>
                  <a:cubicBezTo>
                    <a:pt x="45" y="146"/>
                    <a:pt x="64" y="154"/>
                    <a:pt x="84" y="154"/>
                  </a:cubicBezTo>
                  <a:cubicBezTo>
                    <a:pt x="104" y="154"/>
                    <a:pt x="123" y="146"/>
                    <a:pt x="138" y="131"/>
                  </a:cubicBezTo>
                  <a:cubicBezTo>
                    <a:pt x="168" y="101"/>
                    <a:pt x="168" y="52"/>
                    <a:pt x="138" y="22"/>
                  </a:cubicBezTo>
                  <a:cubicBezTo>
                    <a:pt x="123" y="7"/>
                    <a:pt x="104" y="0"/>
                    <a:pt x="84" y="0"/>
                  </a:cubicBezTo>
                  <a:moveTo>
                    <a:pt x="84" y="10"/>
                  </a:moveTo>
                  <a:cubicBezTo>
                    <a:pt x="84" y="10"/>
                    <a:pt x="84" y="10"/>
                    <a:pt x="84" y="10"/>
                  </a:cubicBezTo>
                  <a:cubicBezTo>
                    <a:pt x="102" y="10"/>
                    <a:pt x="118" y="17"/>
                    <a:pt x="131" y="30"/>
                  </a:cubicBezTo>
                  <a:cubicBezTo>
                    <a:pt x="157" y="56"/>
                    <a:pt x="157" y="98"/>
                    <a:pt x="131" y="124"/>
                  </a:cubicBezTo>
                  <a:cubicBezTo>
                    <a:pt x="118" y="136"/>
                    <a:pt x="102" y="143"/>
                    <a:pt x="84" y="143"/>
                  </a:cubicBezTo>
                  <a:cubicBezTo>
                    <a:pt x="66" y="143"/>
                    <a:pt x="50" y="136"/>
                    <a:pt x="37" y="124"/>
                  </a:cubicBezTo>
                  <a:cubicBezTo>
                    <a:pt x="25" y="111"/>
                    <a:pt x="18" y="94"/>
                    <a:pt x="18" y="77"/>
                  </a:cubicBezTo>
                  <a:cubicBezTo>
                    <a:pt x="18" y="59"/>
                    <a:pt x="25" y="42"/>
                    <a:pt x="37" y="30"/>
                  </a:cubicBezTo>
                  <a:cubicBezTo>
                    <a:pt x="50" y="17"/>
                    <a:pt x="66" y="10"/>
                    <a:pt x="84" y="10"/>
                  </a:cubicBezTo>
                  <a:moveTo>
                    <a:pt x="114" y="64"/>
                  </a:moveTo>
                  <a:cubicBezTo>
                    <a:pt x="95" y="83"/>
                    <a:pt x="95" y="83"/>
                    <a:pt x="95" y="83"/>
                  </a:cubicBezTo>
                  <a:cubicBezTo>
                    <a:pt x="98" y="90"/>
                    <a:pt x="97" y="98"/>
                    <a:pt x="91" y="103"/>
                  </a:cubicBezTo>
                  <a:cubicBezTo>
                    <a:pt x="77" y="89"/>
                    <a:pt x="77" y="89"/>
                    <a:pt x="77" y="89"/>
                  </a:cubicBezTo>
                  <a:cubicBezTo>
                    <a:pt x="62" y="102"/>
                    <a:pt x="53" y="110"/>
                    <a:pt x="51" y="109"/>
                  </a:cubicBezTo>
                  <a:cubicBezTo>
                    <a:pt x="51" y="109"/>
                    <a:pt x="51" y="109"/>
                    <a:pt x="51" y="109"/>
                  </a:cubicBezTo>
                  <a:cubicBezTo>
                    <a:pt x="51" y="109"/>
                    <a:pt x="51" y="109"/>
                    <a:pt x="51" y="109"/>
                  </a:cubicBezTo>
                  <a:cubicBezTo>
                    <a:pt x="51" y="109"/>
                    <a:pt x="51" y="109"/>
                    <a:pt x="51" y="109"/>
                  </a:cubicBezTo>
                  <a:cubicBezTo>
                    <a:pt x="51" y="109"/>
                    <a:pt x="51" y="109"/>
                    <a:pt x="51" y="109"/>
                  </a:cubicBezTo>
                  <a:cubicBezTo>
                    <a:pt x="51" y="108"/>
                    <a:pt x="58" y="98"/>
                    <a:pt x="71" y="84"/>
                  </a:cubicBezTo>
                  <a:cubicBezTo>
                    <a:pt x="57" y="70"/>
                    <a:pt x="57" y="70"/>
                    <a:pt x="57" y="70"/>
                  </a:cubicBezTo>
                  <a:cubicBezTo>
                    <a:pt x="63" y="64"/>
                    <a:pt x="71" y="63"/>
                    <a:pt x="78" y="66"/>
                  </a:cubicBezTo>
                  <a:cubicBezTo>
                    <a:pt x="97" y="46"/>
                    <a:pt x="97" y="46"/>
                    <a:pt x="97" y="46"/>
                  </a:cubicBezTo>
                  <a:cubicBezTo>
                    <a:pt x="96" y="42"/>
                    <a:pt x="97" y="38"/>
                    <a:pt x="101" y="35"/>
                  </a:cubicBezTo>
                  <a:cubicBezTo>
                    <a:pt x="126" y="60"/>
                    <a:pt x="126" y="60"/>
                    <a:pt x="126" y="60"/>
                  </a:cubicBezTo>
                  <a:cubicBezTo>
                    <a:pt x="123" y="63"/>
                    <a:pt x="118" y="65"/>
                    <a:pt x="114" y="64"/>
                  </a:cubicBez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31" name="Group 30"/>
          <p:cNvGrpSpPr/>
          <p:nvPr/>
        </p:nvGrpSpPr>
        <p:grpSpPr>
          <a:xfrm>
            <a:off x="274639" y="1214472"/>
            <a:ext cx="5476342" cy="2742476"/>
            <a:chOff x="274639" y="1214472"/>
            <a:chExt cx="5476342" cy="2742476"/>
          </a:xfrm>
        </p:grpSpPr>
        <p:sp>
          <p:nvSpPr>
            <p:cNvPr id="32" name="Rectangle 31"/>
            <p:cNvSpPr/>
            <p:nvPr/>
          </p:nvSpPr>
          <p:spPr bwMode="auto">
            <a:xfrm>
              <a:off x="274639" y="3040063"/>
              <a:ext cx="5476342" cy="916885"/>
            </a:xfrm>
            <a:prstGeom prst="rect">
              <a:avLst/>
            </a:prstGeom>
            <a:solidFill>
              <a:srgbClr val="FFFFFF"/>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82880" tIns="45718" rIns="91436" bIns="45718" numCol="1" rtlCol="0" anchor="ctr" anchorCtr="0" compatLnSpc="1">
              <a:prstTxWarp prst="textNoShape">
                <a:avLst/>
              </a:prstTxWarp>
            </a:bodyPr>
            <a:lstStyle/>
            <a:p>
              <a:pP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3" name="Rectangle 32"/>
            <p:cNvSpPr/>
            <p:nvPr/>
          </p:nvSpPr>
          <p:spPr>
            <a:xfrm>
              <a:off x="860289" y="3101713"/>
              <a:ext cx="2154116" cy="338554"/>
            </a:xfrm>
            <a:prstGeom prst="rect">
              <a:avLst/>
            </a:prstGeom>
          </p:spPr>
          <p:txBody>
            <a:bodyPr wrap="none" lIns="182880">
              <a:spAutoFit/>
            </a:bodyPr>
            <a:lstStyle/>
            <a:p>
              <a:pPr marL="0" lvl="1">
                <a:tabLst>
                  <a:tab pos="1828800" algn="l"/>
                </a:tabLst>
              </a:pPr>
              <a:r>
                <a:rPr lang="en-US" sz="1600" dirty="0" smtClean="0">
                  <a:gradFill>
                    <a:gsLst>
                      <a:gs pos="1250">
                        <a:schemeClr val="bg1"/>
                      </a:gs>
                      <a:gs pos="100000">
                        <a:schemeClr val="bg1"/>
                      </a:gs>
                    </a:gsLst>
                    <a:lin ang="5400000" scaled="0"/>
                  </a:gradFill>
                  <a:latin typeface="Segoe UI" pitchFamily="34" charset="0"/>
                  <a:ea typeface="Segoe UI" pitchFamily="34" charset="0"/>
                  <a:cs typeface="Segoe UI" pitchFamily="34" charset="0"/>
                </a:rPr>
                <a:t>Sessions on Demand</a:t>
              </a:r>
              <a:endParaRPr lang="en-US" sz="1600" dirty="0">
                <a:gradFill>
                  <a:gsLst>
                    <a:gs pos="1250">
                      <a:schemeClr val="bg1"/>
                    </a:gs>
                    <a:gs pos="100000">
                      <a:schemeClr val="bg1"/>
                    </a:gs>
                  </a:gsLst>
                  <a:lin ang="5400000" scaled="0"/>
                </a:gradFill>
                <a:latin typeface="Segoe UI" pitchFamily="34" charset="0"/>
                <a:ea typeface="Segoe UI" pitchFamily="34" charset="0"/>
                <a:cs typeface="Segoe UI" pitchFamily="34" charset="0"/>
              </a:endParaRPr>
            </a:p>
          </p:txBody>
        </p:sp>
        <p:sp>
          <p:nvSpPr>
            <p:cNvPr id="34" name="Rectangle 33"/>
            <p:cNvSpPr/>
            <p:nvPr/>
          </p:nvSpPr>
          <p:spPr bwMode="white">
            <a:xfrm>
              <a:off x="862108" y="3453031"/>
              <a:ext cx="4642203" cy="369332"/>
            </a:xfrm>
            <a:prstGeom prst="rect">
              <a:avLst/>
            </a:prstGeom>
          </p:spPr>
          <p:txBody>
            <a:bodyPr wrap="square" lIns="182880">
              <a:spAutoFit/>
            </a:bodyPr>
            <a:lstStyle/>
            <a:p>
              <a:r>
                <a:rPr lang="en-US" u="sng" dirty="0">
                  <a:hlinkClick r:id="rId6"/>
                </a:rPr>
                <a:t>http://channel9.msdn.com/Events/TechEd</a:t>
              </a:r>
              <a:endParaRPr lang="en-US" dirty="0"/>
            </a:p>
          </p:txBody>
        </p:sp>
        <p:sp>
          <p:nvSpPr>
            <p:cNvPr id="35" name="Freeform 25"/>
            <p:cNvSpPr>
              <a:spLocks noEditPoints="1"/>
            </p:cNvSpPr>
            <p:nvPr/>
          </p:nvSpPr>
          <p:spPr bwMode="black">
            <a:xfrm flipH="1">
              <a:off x="468408" y="3294205"/>
              <a:ext cx="393700" cy="393700"/>
            </a:xfrm>
            <a:custGeom>
              <a:avLst/>
              <a:gdLst>
                <a:gd name="T0" fmla="*/ 50 w 150"/>
                <a:gd name="T1" fmla="*/ 75 h 150"/>
                <a:gd name="T2" fmla="*/ 90 w 150"/>
                <a:gd name="T3" fmla="*/ 45 h 150"/>
                <a:gd name="T4" fmla="*/ 90 w 150"/>
                <a:gd name="T5" fmla="*/ 105 h 150"/>
                <a:gd name="T6" fmla="*/ 50 w 150"/>
                <a:gd name="T7" fmla="*/ 75 h 150"/>
                <a:gd name="T8" fmla="*/ 75 w 150"/>
                <a:gd name="T9" fmla="*/ 140 h 150"/>
                <a:gd name="T10" fmla="*/ 10 w 150"/>
                <a:gd name="T11" fmla="*/ 75 h 150"/>
                <a:gd name="T12" fmla="*/ 75 w 150"/>
                <a:gd name="T13" fmla="*/ 10 h 150"/>
                <a:gd name="T14" fmla="*/ 140 w 150"/>
                <a:gd name="T15" fmla="*/ 75 h 150"/>
                <a:gd name="T16" fmla="*/ 75 w 150"/>
                <a:gd name="T17" fmla="*/ 140 h 150"/>
                <a:gd name="T18" fmla="*/ 75 w 150"/>
                <a:gd name="T19" fmla="*/ 150 h 150"/>
                <a:gd name="T20" fmla="*/ 150 w 150"/>
                <a:gd name="T21" fmla="*/ 75 h 150"/>
                <a:gd name="T22" fmla="*/ 75 w 150"/>
                <a:gd name="T23" fmla="*/ 0 h 150"/>
                <a:gd name="T24" fmla="*/ 0 w 150"/>
                <a:gd name="T25" fmla="*/ 75 h 150"/>
                <a:gd name="T26" fmla="*/ 75 w 150"/>
                <a:gd name="T27"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150">
                  <a:moveTo>
                    <a:pt x="50" y="75"/>
                  </a:moveTo>
                  <a:cubicBezTo>
                    <a:pt x="90" y="45"/>
                    <a:pt x="90" y="45"/>
                    <a:pt x="90" y="45"/>
                  </a:cubicBezTo>
                  <a:cubicBezTo>
                    <a:pt x="90" y="105"/>
                    <a:pt x="90" y="105"/>
                    <a:pt x="90" y="105"/>
                  </a:cubicBezTo>
                  <a:lnTo>
                    <a:pt x="50" y="75"/>
                  </a:lnTo>
                  <a:close/>
                  <a:moveTo>
                    <a:pt x="75" y="140"/>
                  </a:moveTo>
                  <a:cubicBezTo>
                    <a:pt x="39" y="140"/>
                    <a:pt x="10" y="111"/>
                    <a:pt x="10" y="75"/>
                  </a:cubicBezTo>
                  <a:cubicBezTo>
                    <a:pt x="10" y="39"/>
                    <a:pt x="39" y="10"/>
                    <a:pt x="75" y="10"/>
                  </a:cubicBezTo>
                  <a:cubicBezTo>
                    <a:pt x="111" y="10"/>
                    <a:pt x="140" y="39"/>
                    <a:pt x="140" y="75"/>
                  </a:cubicBezTo>
                  <a:cubicBezTo>
                    <a:pt x="140" y="111"/>
                    <a:pt x="111" y="140"/>
                    <a:pt x="75" y="140"/>
                  </a:cubicBezTo>
                  <a:moveTo>
                    <a:pt x="75" y="150"/>
                  </a:moveTo>
                  <a:cubicBezTo>
                    <a:pt x="116" y="150"/>
                    <a:pt x="150" y="116"/>
                    <a:pt x="150" y="75"/>
                  </a:cubicBezTo>
                  <a:cubicBezTo>
                    <a:pt x="150" y="34"/>
                    <a:pt x="116" y="0"/>
                    <a:pt x="75" y="0"/>
                  </a:cubicBezTo>
                  <a:cubicBezTo>
                    <a:pt x="34" y="0"/>
                    <a:pt x="0" y="34"/>
                    <a:pt x="0" y="75"/>
                  </a:cubicBezTo>
                  <a:cubicBezTo>
                    <a:pt x="0" y="116"/>
                    <a:pt x="34" y="150"/>
                    <a:pt x="75" y="150"/>
                  </a:cubicBezTo>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pic>
          <p:nvPicPr>
            <p:cNvPr id="36" name="Picture 35"/>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274639" y="1214472"/>
              <a:ext cx="5474682" cy="1841152"/>
            </a:xfrm>
            <a:prstGeom prst="rect">
              <a:avLst/>
            </a:prstGeom>
          </p:spPr>
        </p:pic>
      </p:grpSp>
    </p:spTree>
    <p:extLst>
      <p:ext uri="{BB962C8B-B14F-4D97-AF65-F5344CB8AC3E}">
        <p14:creationId xmlns:p14="http://schemas.microsoft.com/office/powerpoint/2010/main" val="172167998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750"/>
                                        <p:tgtEl>
                                          <p:spTgt spid="31"/>
                                        </p:tgtEl>
                                      </p:cBhvr>
                                    </p:animEffect>
                                  </p:childTnLst>
                                </p:cTn>
                              </p:par>
                              <p:par>
                                <p:cTn id="8" presetID="63" presetClass="path" presetSubtype="0" decel="100000" fill="hold" nodeType="withEffect">
                                  <p:stCondLst>
                                    <p:cond delay="0"/>
                                  </p:stCondLst>
                                  <p:childTnLst>
                                    <p:animMotion origin="layout" path="M -0.02413 3.26827E-6 L 0 3.26827E-6 " pathEditMode="relative" rAng="0" ptsTypes="AA">
                                      <p:cBhvr>
                                        <p:cTn id="9" dur="750" fill="hold"/>
                                        <p:tgtEl>
                                          <p:spTgt spid="31"/>
                                        </p:tgtEl>
                                        <p:attrNameLst>
                                          <p:attrName>ppt_x</p:attrName>
                                          <p:attrName>ppt_y</p:attrName>
                                        </p:attrNameLst>
                                      </p:cBhvr>
                                      <p:rCtr x="1200" y="0"/>
                                    </p:animMotion>
                                  </p:childTnLst>
                                </p:cTn>
                              </p:par>
                              <p:par>
                                <p:cTn id="10" presetID="10" presetClass="entr" presetSubtype="0" fill="hold" nodeType="withEffect">
                                  <p:stCondLst>
                                    <p:cond delay="10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750"/>
                                        <p:tgtEl>
                                          <p:spTgt spid="13"/>
                                        </p:tgtEl>
                                      </p:cBhvr>
                                    </p:animEffect>
                                  </p:childTnLst>
                                </p:cTn>
                              </p:par>
                              <p:par>
                                <p:cTn id="13" presetID="63" presetClass="path" presetSubtype="0" decel="100000" fill="hold" nodeType="withEffect">
                                  <p:stCondLst>
                                    <p:cond delay="100"/>
                                  </p:stCondLst>
                                  <p:childTnLst>
                                    <p:animMotion origin="layout" path="M -0.02413 3.26827E-6 L 0 3.26827E-6 " pathEditMode="relative" rAng="0" ptsTypes="AA">
                                      <p:cBhvr>
                                        <p:cTn id="14" dur="750" fill="hold"/>
                                        <p:tgtEl>
                                          <p:spTgt spid="13"/>
                                        </p:tgtEl>
                                        <p:attrNameLst>
                                          <p:attrName>ppt_x</p:attrName>
                                          <p:attrName>ppt_y</p:attrName>
                                        </p:attrNameLst>
                                      </p:cBhvr>
                                      <p:rCtr x="1200" y="0"/>
                                    </p:animMotion>
                                  </p:childTnLst>
                                </p:cTn>
                              </p:par>
                              <p:par>
                                <p:cTn id="15" presetID="10" presetClass="entr" presetSubtype="0" fill="hold" nodeType="withEffect">
                                  <p:stCondLst>
                                    <p:cond delay="20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750"/>
                                        <p:tgtEl>
                                          <p:spTgt spid="25"/>
                                        </p:tgtEl>
                                      </p:cBhvr>
                                    </p:animEffect>
                                  </p:childTnLst>
                                </p:cTn>
                              </p:par>
                              <p:par>
                                <p:cTn id="18" presetID="63" presetClass="path" presetSubtype="0" decel="100000" fill="hold" nodeType="withEffect">
                                  <p:stCondLst>
                                    <p:cond delay="200"/>
                                  </p:stCondLst>
                                  <p:childTnLst>
                                    <p:animMotion origin="layout" path="M -0.02413 3.26827E-6 L 0 3.26827E-6 " pathEditMode="relative" rAng="0" ptsTypes="AA">
                                      <p:cBhvr>
                                        <p:cTn id="19" dur="750" fill="hold"/>
                                        <p:tgtEl>
                                          <p:spTgt spid="25"/>
                                        </p:tgtEl>
                                        <p:attrNameLst>
                                          <p:attrName>ppt_x</p:attrName>
                                          <p:attrName>ppt_y</p:attrName>
                                        </p:attrNameLst>
                                      </p:cBhvr>
                                      <p:rCtr x="1200" y="0"/>
                                    </p:animMotion>
                                  </p:childTnLst>
                                </p:cTn>
                              </p:par>
                              <p:par>
                                <p:cTn id="20" presetID="10" presetClass="entr" presetSubtype="0" fill="hold" nodeType="withEffect">
                                  <p:stCondLst>
                                    <p:cond delay="30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750"/>
                                        <p:tgtEl>
                                          <p:spTgt spid="19"/>
                                        </p:tgtEl>
                                      </p:cBhvr>
                                    </p:animEffect>
                                  </p:childTnLst>
                                </p:cTn>
                              </p:par>
                              <p:par>
                                <p:cTn id="23" presetID="63" presetClass="path" presetSubtype="0" decel="100000" fill="hold" nodeType="withEffect">
                                  <p:stCondLst>
                                    <p:cond delay="300"/>
                                  </p:stCondLst>
                                  <p:childTnLst>
                                    <p:animMotion origin="layout" path="M -0.02413 3.26827E-6 L 0 3.26827E-6 " pathEditMode="relative" rAng="0" ptsTypes="AA">
                                      <p:cBhvr>
                                        <p:cTn id="24" dur="750" fill="hold"/>
                                        <p:tgtEl>
                                          <p:spTgt spid="19"/>
                                        </p:tgtEl>
                                        <p:attrNameLst>
                                          <p:attrName>ppt_x</p:attrName>
                                          <p:attrName>ppt_y</p:attrName>
                                        </p:attrNameLst>
                                      </p:cBhvr>
                                      <p:rCtr x="12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0" y="2125663"/>
            <a:ext cx="12436475" cy="4868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Complete an evaluation </a:t>
            </a:r>
            <a:r>
              <a:rPr lang="en-US" dirty="0" smtClean="0"/>
              <a:t>and </a:t>
            </a:r>
            <a:r>
              <a:rPr lang="en-US" dirty="0"/>
              <a:t>enter to win!</a:t>
            </a:r>
          </a:p>
        </p:txBody>
      </p:sp>
      <p:pic>
        <p:nvPicPr>
          <p:cNvPr id="5" name="Xbox kinect"/>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2233400"/>
            <a:ext cx="6514743" cy="4653388"/>
          </a:xfrm>
          <a:prstGeom prst="rect">
            <a:avLst/>
          </a:prstGeom>
          <a:noFill/>
          <a:extLst>
            <a:ext uri="{909E8E84-426E-40DD-AFC4-6F175D3DCCD1}">
              <a14:hiddenFill xmlns:a14="http://schemas.microsoft.com/office/drawing/2010/main">
                <a:solidFill>
                  <a:srgbClr val="FFFFFF"/>
                </a:solidFill>
              </a14:hiddenFill>
            </a:ext>
          </a:extLst>
        </p:spPr>
      </p:pic>
      <p:pic>
        <p:nvPicPr>
          <p:cNvPr id="6" name="hat"/>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229896" y="3711718"/>
            <a:ext cx="3474370" cy="2174248"/>
          </a:xfrm>
          <a:prstGeom prst="rect">
            <a:avLst/>
          </a:prstGeom>
          <a:noFill/>
          <a:effectLst>
            <a:outerShdw blurRad="203200" dist="317500" dir="5400000" sx="90000" sy="-19000" rotWithShape="0">
              <a:prstClr val="black">
                <a:alpha val="15000"/>
              </a:prstClr>
            </a:outerShdw>
          </a:effectLst>
          <a:extLst>
            <a:ext uri="{909E8E84-426E-40DD-AFC4-6F175D3DCCD1}">
              <a14:hiddenFill xmlns:a14="http://schemas.microsoft.com/office/drawing/2010/main">
                <a:solidFill>
                  <a:srgbClr val="FFFFFF"/>
                </a:solidFill>
              </a14:hiddenFill>
            </a:ext>
          </a:extLst>
        </p:spPr>
      </p:pic>
      <p:pic>
        <p:nvPicPr>
          <p:cNvPr id="4" name="Best Buy gc"/>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218238" y="2602966"/>
            <a:ext cx="3474680" cy="2174442"/>
          </a:xfrm>
          <a:prstGeom prst="rect">
            <a:avLst/>
          </a:prstGeom>
          <a:noFill/>
          <a:effectLst>
            <a:outerShdw blurRad="203200" dist="317500" dir="5400000" sx="90000" sy="-19000" rotWithShape="0">
              <a:prstClr val="black">
                <a:alpha val="1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25878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750"/>
                                        <p:tgtEl>
                                          <p:spTgt spid="5"/>
                                        </p:tgtEl>
                                      </p:cBhvr>
                                    </p:animEffect>
                                  </p:childTnLst>
                                </p:cTn>
                              </p:par>
                              <p:par>
                                <p:cTn id="8" presetID="63" presetClass="path" presetSubtype="0" decel="100000" fill="hold" nodeType="withEffect">
                                  <p:stCondLst>
                                    <p:cond delay="0"/>
                                  </p:stCondLst>
                                  <p:childTnLst>
                                    <p:animMotion origin="layout" path="M -0.02413 1.59782E-6 L 4.84555E-6 1.59782E-6 " pathEditMode="relative" rAng="0" ptsTypes="AA">
                                      <p:cBhvr>
                                        <p:cTn id="9" dur="750" fill="hold"/>
                                        <p:tgtEl>
                                          <p:spTgt spid="5"/>
                                        </p:tgtEl>
                                        <p:attrNameLst>
                                          <p:attrName>ppt_x</p:attrName>
                                          <p:attrName>ppt_y</p:attrName>
                                        </p:attrNameLst>
                                      </p:cBhvr>
                                      <p:rCtr x="1200" y="0"/>
                                    </p:animMotion>
                                  </p:childTnLst>
                                </p:cTn>
                              </p:par>
                              <p:par>
                                <p:cTn id="10" presetID="10" presetClass="entr" presetSubtype="0" fill="hold" nodeType="withEffect">
                                  <p:stCondLst>
                                    <p:cond delay="20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750"/>
                                        <p:tgtEl>
                                          <p:spTgt spid="4"/>
                                        </p:tgtEl>
                                      </p:cBhvr>
                                    </p:animEffect>
                                  </p:childTnLst>
                                </p:cTn>
                              </p:par>
                              <p:par>
                                <p:cTn id="13" presetID="63" presetClass="path" presetSubtype="0" decel="100000" fill="hold" nodeType="withEffect">
                                  <p:stCondLst>
                                    <p:cond delay="200"/>
                                  </p:stCondLst>
                                  <p:childTnLst>
                                    <p:animMotion origin="layout" path="M -0.02413 -2.55107E-6 L 2.31044E-6 -2.55107E-6 " pathEditMode="relative" rAng="0" ptsTypes="AA">
                                      <p:cBhvr>
                                        <p:cTn id="14" dur="750" fill="hold"/>
                                        <p:tgtEl>
                                          <p:spTgt spid="4"/>
                                        </p:tgtEl>
                                        <p:attrNameLst>
                                          <p:attrName>ppt_x</p:attrName>
                                          <p:attrName>ppt_y</p:attrName>
                                        </p:attrNameLst>
                                      </p:cBhvr>
                                      <p:rCtr x="1200" y="0"/>
                                    </p:animMotion>
                                  </p:childTnLst>
                                </p:cTn>
                              </p:par>
                              <p:par>
                                <p:cTn id="15" presetID="10" presetClass="entr" presetSubtype="0" fill="hold" nodeType="withEffect">
                                  <p:stCondLst>
                                    <p:cond delay="40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750"/>
                                        <p:tgtEl>
                                          <p:spTgt spid="6"/>
                                        </p:tgtEl>
                                      </p:cBhvr>
                                    </p:animEffect>
                                  </p:childTnLst>
                                </p:cTn>
                              </p:par>
                              <p:par>
                                <p:cTn id="18" presetID="63" presetClass="path" presetSubtype="0" decel="100000" fill="hold" nodeType="withEffect">
                                  <p:stCondLst>
                                    <p:cond delay="400"/>
                                  </p:stCondLst>
                                  <p:childTnLst>
                                    <p:animMotion origin="layout" path="M -0.02413 1.49796E-7 L 1.39392E-6 1.49796E-7 " pathEditMode="relative" rAng="0" ptsTypes="AA">
                                      <p:cBhvr>
                                        <p:cTn id="19" dur="750" fill="hold"/>
                                        <p:tgtEl>
                                          <p:spTgt spid="6"/>
                                        </p:tgtEl>
                                        <p:attrNameLst>
                                          <p:attrName>ppt_x</p:attrName>
                                          <p:attrName>ppt_y</p:attrName>
                                        </p:attrNameLst>
                                      </p:cBhvr>
                                      <p:rCtr x="12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Evaluate this session</a:t>
            </a:r>
            <a:endParaRPr lang="en-US" dirty="0"/>
          </a:p>
        </p:txBody>
      </p:sp>
      <p:sp>
        <p:nvSpPr>
          <p:cNvPr id="3" name="Isosceles Triangle 2"/>
          <p:cNvSpPr/>
          <p:nvPr/>
        </p:nvSpPr>
        <p:spPr bwMode="auto">
          <a:xfrm rot="5400000">
            <a:off x="6872971" y="3384644"/>
            <a:ext cx="4554072" cy="903013"/>
          </a:xfrm>
          <a:prstGeom prst="triangle">
            <a:avLst/>
          </a:prstGeom>
          <a:gradFill flip="none" rotWithShape="1">
            <a:gsLst>
              <a:gs pos="0">
                <a:schemeClr val="tx1"/>
              </a:gs>
              <a:gs pos="100000">
                <a:schemeClr val="tx1">
                  <a:alpha val="0"/>
                </a:schemeClr>
              </a:gs>
            </a:gsLst>
            <a:lin ang="5400000" scaled="1"/>
            <a:tileRect/>
          </a:gra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err="1">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 name="TextBox 4"/>
          <p:cNvSpPr txBox="1"/>
          <p:nvPr/>
        </p:nvSpPr>
        <p:spPr>
          <a:xfrm>
            <a:off x="292249" y="2488234"/>
            <a:ext cx="4572318" cy="3003899"/>
          </a:xfrm>
          <a:prstGeom prst="rect">
            <a:avLst/>
          </a:prstGeom>
          <a:noFill/>
        </p:spPr>
        <p:txBody>
          <a:bodyPr wrap="square" lIns="182880" tIns="146304" rIns="182880" bIns="146304" rtlCol="0">
            <a:spAutoFit/>
          </a:bodyPr>
          <a:lstStyle/>
          <a:p>
            <a:pPr lvl="0"/>
            <a:r>
              <a:rPr lang="en-US" sz="4400" b="1" dirty="0">
                <a:gradFill>
                  <a:gsLst>
                    <a:gs pos="83000">
                      <a:srgbClr val="FFFFFF"/>
                    </a:gs>
                    <a:gs pos="100000">
                      <a:srgbClr val="0072C6">
                        <a:lumMod val="30000"/>
                        <a:lumOff val="70000"/>
                      </a:srgbClr>
                    </a:gs>
                  </a:gsLst>
                  <a:lin ang="5400000" scaled="1"/>
                </a:gradFill>
              </a:rPr>
              <a:t>Scan this </a:t>
            </a:r>
            <a:r>
              <a:rPr lang="en-US" sz="4400" b="1" dirty="0" smtClean="0">
                <a:gradFill>
                  <a:gsLst>
                    <a:gs pos="83000">
                      <a:srgbClr val="FFFFFF"/>
                    </a:gs>
                    <a:gs pos="100000">
                      <a:srgbClr val="0072C6">
                        <a:lumMod val="30000"/>
                        <a:lumOff val="70000"/>
                      </a:srgbClr>
                    </a:gs>
                  </a:gsLst>
                  <a:lin ang="5400000" scaled="1"/>
                </a:gradFill>
              </a:rPr>
              <a:t/>
            </a:r>
            <a:br>
              <a:rPr lang="en-US" sz="4400" b="1" dirty="0" smtClean="0">
                <a:gradFill>
                  <a:gsLst>
                    <a:gs pos="83000">
                      <a:srgbClr val="FFFFFF"/>
                    </a:gs>
                    <a:gs pos="100000">
                      <a:srgbClr val="0072C6">
                        <a:lumMod val="30000"/>
                        <a:lumOff val="70000"/>
                      </a:srgbClr>
                    </a:gs>
                  </a:gsLst>
                  <a:lin ang="5400000" scaled="1"/>
                </a:gradFill>
              </a:rPr>
            </a:br>
            <a:r>
              <a:rPr lang="en-US" sz="4400" b="1" dirty="0" smtClean="0">
                <a:gradFill>
                  <a:gsLst>
                    <a:gs pos="83000">
                      <a:srgbClr val="FFFFFF"/>
                    </a:gs>
                    <a:gs pos="100000">
                      <a:srgbClr val="0072C6">
                        <a:lumMod val="30000"/>
                        <a:lumOff val="70000"/>
                      </a:srgbClr>
                    </a:gs>
                  </a:gsLst>
                  <a:lin ang="5400000" scaled="1"/>
                </a:gradFill>
              </a:rPr>
              <a:t>QR </a:t>
            </a:r>
            <a:r>
              <a:rPr lang="en-US" sz="4400" b="1" dirty="0">
                <a:gradFill>
                  <a:gsLst>
                    <a:gs pos="83000">
                      <a:srgbClr val="FFFFFF"/>
                    </a:gs>
                    <a:gs pos="100000">
                      <a:srgbClr val="0072C6">
                        <a:lumMod val="30000"/>
                        <a:lumOff val="70000"/>
                      </a:srgbClr>
                    </a:gs>
                  </a:gsLst>
                  <a:lin ang="5400000" scaled="1"/>
                </a:gradFill>
              </a:rPr>
              <a:t>code </a:t>
            </a:r>
            <a:r>
              <a:rPr lang="en-US" sz="4400" b="1" dirty="0" smtClean="0">
                <a:gradFill>
                  <a:gsLst>
                    <a:gs pos="83000">
                      <a:srgbClr val="FFFFFF"/>
                    </a:gs>
                    <a:gs pos="100000">
                      <a:srgbClr val="0072C6">
                        <a:lumMod val="30000"/>
                        <a:lumOff val="70000"/>
                      </a:srgbClr>
                    </a:gs>
                  </a:gsLst>
                  <a:lin ang="5400000" scaled="1"/>
                </a:gradFill>
              </a:rPr>
              <a:t/>
            </a:r>
            <a:br>
              <a:rPr lang="en-US" sz="4400" b="1" dirty="0" smtClean="0">
                <a:gradFill>
                  <a:gsLst>
                    <a:gs pos="83000">
                      <a:srgbClr val="FFFFFF"/>
                    </a:gs>
                    <a:gs pos="100000">
                      <a:srgbClr val="0072C6">
                        <a:lumMod val="30000"/>
                        <a:lumOff val="70000"/>
                      </a:srgbClr>
                    </a:gs>
                  </a:gsLst>
                  <a:lin ang="5400000" scaled="1"/>
                </a:gradFill>
              </a:rPr>
            </a:br>
            <a:r>
              <a:rPr lang="en-US" sz="4400" dirty="0" smtClean="0">
                <a:gradFill>
                  <a:gsLst>
                    <a:gs pos="83000">
                      <a:srgbClr val="FFFFFF"/>
                    </a:gs>
                    <a:gs pos="100000">
                      <a:srgbClr val="0072C6">
                        <a:lumMod val="30000"/>
                        <a:lumOff val="70000"/>
                      </a:srgbClr>
                    </a:gs>
                  </a:gsLst>
                  <a:lin ang="5400000" scaled="1"/>
                </a:gradFill>
              </a:rPr>
              <a:t>to evaluate </a:t>
            </a:r>
            <a:br>
              <a:rPr lang="en-US" sz="4400" dirty="0" smtClean="0">
                <a:gradFill>
                  <a:gsLst>
                    <a:gs pos="83000">
                      <a:srgbClr val="FFFFFF"/>
                    </a:gs>
                    <a:gs pos="100000">
                      <a:srgbClr val="0072C6">
                        <a:lumMod val="30000"/>
                        <a:lumOff val="70000"/>
                      </a:srgbClr>
                    </a:gs>
                  </a:gsLst>
                  <a:lin ang="5400000" scaled="1"/>
                </a:gradFill>
              </a:rPr>
            </a:br>
            <a:r>
              <a:rPr lang="en-US" sz="4400" dirty="0" smtClean="0">
                <a:gradFill>
                  <a:gsLst>
                    <a:gs pos="83000">
                      <a:srgbClr val="FFFFFF"/>
                    </a:gs>
                    <a:gs pos="100000">
                      <a:srgbClr val="0072C6">
                        <a:lumMod val="30000"/>
                        <a:lumOff val="70000"/>
                      </a:srgbClr>
                    </a:gs>
                  </a:gsLst>
                  <a:lin ang="5400000" scaled="1"/>
                </a:gradFill>
              </a:rPr>
              <a:t>this </a:t>
            </a:r>
            <a:r>
              <a:rPr lang="en-US" sz="4400" dirty="0">
                <a:gradFill>
                  <a:gsLst>
                    <a:gs pos="83000">
                      <a:srgbClr val="FFFFFF"/>
                    </a:gs>
                    <a:gs pos="100000">
                      <a:srgbClr val="0072C6">
                        <a:lumMod val="30000"/>
                        <a:lumOff val="70000"/>
                      </a:srgbClr>
                    </a:gs>
                  </a:gsLst>
                  <a:lin ang="5400000" scaled="1"/>
                </a:gradFill>
              </a:rPr>
              <a:t>session.</a:t>
            </a:r>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133220" y="1668463"/>
            <a:ext cx="4572000" cy="45720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29847" y="1669943"/>
            <a:ext cx="2353260" cy="4569436"/>
          </a:xfrm>
          <a:prstGeom prst="rect">
            <a:avLst/>
          </a:prstGeom>
        </p:spPr>
      </p:pic>
    </p:spTree>
    <p:extLst>
      <p:ext uri="{BB962C8B-B14F-4D97-AF65-F5344CB8AC3E}">
        <p14:creationId xmlns:p14="http://schemas.microsoft.com/office/powerpoint/2010/main" val="592859843"/>
      </p:ext>
    </p:extLst>
  </p:cSld>
  <p:clrMapOvr>
    <a:masterClrMapping/>
  </p:clrMapOvr>
  <p:transition spd="slow">
    <p:push/>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invGray">
          <a:xfrm>
            <a:off x="459230" y="3145040"/>
            <a:ext cx="3288506" cy="704445"/>
          </a:xfrm>
          <a:prstGeom prst="rect">
            <a:avLst/>
          </a:prstGeom>
        </p:spPr>
      </p:pic>
      <p:sp>
        <p:nvSpPr>
          <p:cNvPr id="5" name="Text Box 3"/>
          <p:cNvSpPr txBox="1">
            <a:spLocks noChangeArrowheads="1"/>
          </p:cNvSpPr>
          <p:nvPr/>
        </p:nvSpPr>
        <p:spPr bwMode="blackWhite">
          <a:xfrm>
            <a:off x="273051" y="6079032"/>
            <a:ext cx="10974388" cy="618631"/>
          </a:xfrm>
          <a:prstGeom prst="rect">
            <a:avLst/>
          </a:prstGeom>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2014 </a:t>
            </a:r>
            <a:r>
              <a:rPr lang="en-US" sz="700" dirty="0">
                <a:gradFill>
                  <a:gsLst>
                    <a:gs pos="0">
                      <a:schemeClr val="tx1"/>
                    </a:gs>
                    <a:gs pos="100000">
                      <a:schemeClr val="tx1"/>
                    </a:gs>
                  </a:gsLst>
                  <a:lin ang="5400000" scaled="0"/>
                </a:gradFill>
                <a:cs typeface="Segoe UI" pitchFamily="34" charset="0"/>
              </a:rPr>
              <a:t>Microsoft Corporation. All rights reserved. Microsoft, Windows, </a:t>
            </a:r>
            <a:r>
              <a:rPr lang="en-US" sz="700" dirty="0" smtClean="0">
                <a:gradFill>
                  <a:gsLst>
                    <a:gs pos="0">
                      <a:schemeClr val="tx1"/>
                    </a:gs>
                    <a:gs pos="100000">
                      <a:schemeClr val="tx1"/>
                    </a:gs>
                  </a:gsLst>
                  <a:lin ang="5400000" scaled="0"/>
                </a:gradFill>
                <a:cs typeface="Segoe UI" pitchFamily="34" charset="0"/>
              </a:rPr>
              <a:t>and </a:t>
            </a:r>
            <a:r>
              <a:rPr lang="en-US" sz="700" dirty="0">
                <a:gradFill>
                  <a:gsLst>
                    <a:gs pos="0">
                      <a:schemeClr val="tx1"/>
                    </a:gs>
                    <a:gs pos="100000">
                      <a:schemeClr val="tx1"/>
                    </a:gs>
                  </a:gsLst>
                  <a:lin ang="5400000" scaled="0"/>
                </a:gradFill>
                <a:cs typeface="Segoe UI" pitchFamily="34" charset="0"/>
              </a:rPr>
              <a:t>other product names are or may be registered trademarks and/or trademarks in the U.S. and/or other countries.</a:t>
            </a:r>
          </a:p>
          <a:p>
            <a:pPr defTabSz="932290" eaLnBrk="0" hangingPunct="0"/>
            <a:r>
              <a:rPr lang="en-US" sz="700" dirty="0">
                <a:gradFill>
                  <a:gsLst>
                    <a:gs pos="0">
                      <a:schemeClr val="tx1"/>
                    </a:gs>
                    <a:gs pos="100000">
                      <a:schemeClr val="tx1"/>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9" name="TechEd 2014 logo white"/>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1257316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MCSE and MCSD Certifications</a:t>
            </a:r>
            <a:endParaRPr lang="en-US" dirty="0"/>
          </a:p>
        </p:txBody>
      </p:sp>
      <p:grpSp>
        <p:nvGrpSpPr>
          <p:cNvPr id="3" name="Group 2"/>
          <p:cNvGrpSpPr/>
          <p:nvPr/>
        </p:nvGrpSpPr>
        <p:grpSpPr>
          <a:xfrm>
            <a:off x="6297687" y="4049068"/>
            <a:ext cx="2586420" cy="2648592"/>
            <a:chOff x="442083" y="1371595"/>
            <a:chExt cx="2541588" cy="2541588"/>
          </a:xfrm>
        </p:grpSpPr>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083" y="1371595"/>
              <a:ext cx="2541588" cy="2541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54755" y="3474728"/>
              <a:ext cx="2488863" cy="236274"/>
            </a:xfrm>
            <a:prstGeom prst="rect">
              <a:avLst/>
            </a:prstGeom>
            <a:noFill/>
          </p:spPr>
          <p:txBody>
            <a:bodyPr wrap="square" lIns="0" tIns="0" rIns="0" bIns="0" rtlCol="0">
              <a:spAutoFit/>
            </a:bodyPr>
            <a:lstStyle/>
            <a:p>
              <a:pPr algn="ctr"/>
              <a:r>
                <a:rPr lang="en-US" sz="1600" b="1" dirty="0">
                  <a:gradFill>
                    <a:gsLst>
                      <a:gs pos="0">
                        <a:srgbClr val="FFFFFF">
                          <a:lumMod val="75000"/>
                          <a:lumOff val="25000"/>
                        </a:srgbClr>
                      </a:gs>
                      <a:gs pos="80000">
                        <a:srgbClr val="FFFFFF">
                          <a:lumMod val="65000"/>
                          <a:lumOff val="35000"/>
                        </a:srgbClr>
                      </a:gs>
                    </a:gsLst>
                    <a:lin ang="16200000" scaled="0"/>
                  </a:gradFill>
                  <a:latin typeface="Segoe UI Light" pitchFamily="34" charset="0"/>
                </a:rPr>
                <a:t>Web Applications</a:t>
              </a:r>
            </a:p>
          </p:txBody>
        </p:sp>
      </p:grpSp>
      <p:grpSp>
        <p:nvGrpSpPr>
          <p:cNvPr id="6" name="Group 5"/>
          <p:cNvGrpSpPr/>
          <p:nvPr/>
        </p:nvGrpSpPr>
        <p:grpSpPr>
          <a:xfrm>
            <a:off x="9012082" y="4049069"/>
            <a:ext cx="2586420" cy="2648593"/>
            <a:chOff x="3285981" y="1367233"/>
            <a:chExt cx="2541588" cy="2541588"/>
          </a:xfrm>
        </p:grpSpPr>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5981" y="1367233"/>
              <a:ext cx="2541588" cy="2541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3296965" y="3456436"/>
              <a:ext cx="2519615" cy="236274"/>
            </a:xfrm>
            <a:prstGeom prst="rect">
              <a:avLst/>
            </a:prstGeom>
            <a:noFill/>
            <a:ln>
              <a:noFill/>
            </a:ln>
          </p:spPr>
          <p:txBody>
            <a:bodyPr wrap="square" lIns="0" tIns="0" rIns="0" bIns="0" rtlCol="0">
              <a:spAutoFit/>
            </a:bodyPr>
            <a:lstStyle/>
            <a:p>
              <a:pPr algn="ctr"/>
              <a:r>
                <a:rPr lang="en-US" sz="1600" b="1" dirty="0" smtClean="0">
                  <a:gradFill>
                    <a:gsLst>
                      <a:gs pos="0">
                        <a:srgbClr val="FFFFFF">
                          <a:lumMod val="75000"/>
                          <a:lumOff val="25000"/>
                        </a:srgbClr>
                      </a:gs>
                      <a:gs pos="80000">
                        <a:srgbClr val="FFFFFF">
                          <a:lumMod val="65000"/>
                          <a:lumOff val="35000"/>
                        </a:srgbClr>
                      </a:gs>
                    </a:gsLst>
                    <a:lin ang="16200000" scaled="0"/>
                  </a:gradFill>
                  <a:latin typeface="Segoe UI Light" pitchFamily="34" charset="0"/>
                </a:rPr>
                <a:t>SharePoint Apps</a:t>
              </a:r>
              <a:endParaRPr lang="en-US" sz="1600" b="1" dirty="0">
                <a:gradFill>
                  <a:gsLst>
                    <a:gs pos="0">
                      <a:srgbClr val="FFFFFF">
                        <a:lumMod val="75000"/>
                        <a:lumOff val="25000"/>
                      </a:srgbClr>
                    </a:gs>
                    <a:gs pos="80000">
                      <a:srgbClr val="FFFFFF">
                        <a:lumMod val="65000"/>
                        <a:lumOff val="35000"/>
                      </a:srgbClr>
                    </a:gs>
                  </a:gsLst>
                  <a:lin ang="16200000" scaled="0"/>
                </a:gradFill>
                <a:latin typeface="Segoe UI Light" pitchFamily="34" charset="0"/>
              </a:endParaRPr>
            </a:p>
          </p:txBody>
        </p:sp>
      </p:grpSp>
      <p:grpSp>
        <p:nvGrpSpPr>
          <p:cNvPr id="9" name="Group 8"/>
          <p:cNvGrpSpPr/>
          <p:nvPr/>
        </p:nvGrpSpPr>
        <p:grpSpPr>
          <a:xfrm>
            <a:off x="6283757" y="1241370"/>
            <a:ext cx="2586420" cy="2648593"/>
            <a:chOff x="3300984" y="1300734"/>
            <a:chExt cx="2542032" cy="2542032"/>
          </a:xfrm>
        </p:grpSpPr>
        <p:pic>
          <p:nvPicPr>
            <p:cNvPr id="10" name="Picture 3" descr="C:\Users\regines\Documents\CertV3\mcse tiles\MSL-CertificationTiles-MCSE-Cloud-Femal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00984" y="1300734"/>
              <a:ext cx="2542032" cy="2542032"/>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3327350" y="3440845"/>
              <a:ext cx="2489298" cy="241019"/>
            </a:xfrm>
            <a:prstGeom prst="rect">
              <a:avLst/>
            </a:prstGeom>
            <a:noFill/>
            <a:ln>
              <a:noFill/>
            </a:ln>
          </p:spPr>
          <p:txBody>
            <a:bodyPr wrap="square" lIns="0" tIns="0" rIns="0" bIns="0" rtlCol="0">
              <a:spAutoFit/>
            </a:bodyPr>
            <a:lstStyle/>
            <a:p>
              <a:pPr algn="ctr"/>
              <a:r>
                <a:rPr lang="en-US" sz="1600" dirty="0">
                  <a:gradFill>
                    <a:gsLst>
                      <a:gs pos="0">
                        <a:srgbClr val="FFFFFF">
                          <a:lumMod val="75000"/>
                          <a:lumOff val="25000"/>
                        </a:srgbClr>
                      </a:gs>
                      <a:gs pos="80000">
                        <a:srgbClr val="FFFFFF">
                          <a:lumMod val="65000"/>
                          <a:lumOff val="35000"/>
                        </a:srgbClr>
                      </a:gs>
                    </a:gsLst>
                    <a:lin ang="16200000" scaled="0"/>
                  </a:gradFill>
                  <a:latin typeface="Segoe UI Light" pitchFamily="34" charset="0"/>
                </a:rPr>
                <a:t>Server Infrastructure</a:t>
              </a:r>
            </a:p>
          </p:txBody>
        </p:sp>
      </p:grpSp>
      <p:grpSp>
        <p:nvGrpSpPr>
          <p:cNvPr id="12" name="Group 11"/>
          <p:cNvGrpSpPr/>
          <p:nvPr/>
        </p:nvGrpSpPr>
        <p:grpSpPr>
          <a:xfrm>
            <a:off x="9012080" y="1241371"/>
            <a:ext cx="2586420" cy="2648593"/>
            <a:chOff x="5193515" y="163946"/>
            <a:chExt cx="2542032" cy="2542032"/>
          </a:xfrm>
        </p:grpSpPr>
        <p:pic>
          <p:nvPicPr>
            <p:cNvPr id="13" name="Picture 2" descr="C:\Users\regines\Documents\CertV3\mcse tiles\MSL-CertificationTiles-MCSE-Cloud-Femal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3515" y="163946"/>
              <a:ext cx="2542032" cy="2542032"/>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5528325" y="2304056"/>
              <a:ext cx="1894389" cy="241019"/>
            </a:xfrm>
            <a:prstGeom prst="rect">
              <a:avLst/>
            </a:prstGeom>
            <a:noFill/>
          </p:spPr>
          <p:txBody>
            <a:bodyPr wrap="none" lIns="0" tIns="0" rIns="0" bIns="0" rtlCol="0">
              <a:spAutoFit/>
            </a:bodyPr>
            <a:lstStyle/>
            <a:p>
              <a:r>
                <a:rPr lang="en-US" sz="1600" dirty="0">
                  <a:gradFill>
                    <a:gsLst>
                      <a:gs pos="0">
                        <a:srgbClr val="FFFFFF">
                          <a:lumMod val="75000"/>
                          <a:lumOff val="25000"/>
                        </a:srgbClr>
                      </a:gs>
                      <a:gs pos="80000">
                        <a:srgbClr val="FFFFFF">
                          <a:lumMod val="65000"/>
                          <a:lumOff val="35000"/>
                        </a:srgbClr>
                      </a:gs>
                    </a:gsLst>
                    <a:lin ang="16200000" scaled="0"/>
                  </a:gradFill>
                  <a:latin typeface="Segoe UI Light" pitchFamily="34" charset="0"/>
                </a:rPr>
                <a:t>Desktop Infrastructure</a:t>
              </a:r>
            </a:p>
          </p:txBody>
        </p:sp>
      </p:grpSp>
      <p:grpSp>
        <p:nvGrpSpPr>
          <p:cNvPr id="15" name="Group 14"/>
          <p:cNvGrpSpPr/>
          <p:nvPr/>
        </p:nvGrpSpPr>
        <p:grpSpPr>
          <a:xfrm>
            <a:off x="614383" y="4006457"/>
            <a:ext cx="2586420" cy="2648593"/>
            <a:chOff x="451144" y="2798877"/>
            <a:chExt cx="1920399" cy="2009240"/>
          </a:xfrm>
        </p:grpSpPr>
        <p:pic>
          <p:nvPicPr>
            <p:cNvPr id="16" name="Picture 2" descr="C:\Users\regines\Documents\CertV3\mcse tiles\MSL-CertificationTiles-MCS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144" y="2798877"/>
              <a:ext cx="1920399" cy="2009240"/>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750071" y="4480954"/>
              <a:ext cx="1322544" cy="190503"/>
            </a:xfrm>
            <a:prstGeom prst="rect">
              <a:avLst/>
            </a:prstGeom>
            <a:noFill/>
          </p:spPr>
          <p:txBody>
            <a:bodyPr wrap="none" lIns="0" tIns="0" rIns="0" bIns="0" rtlCol="0">
              <a:spAutoFit/>
            </a:bodyPr>
            <a:lstStyle/>
            <a:p>
              <a:r>
                <a:rPr lang="en-US" sz="1600" b="1" dirty="0">
                  <a:gradFill>
                    <a:gsLst>
                      <a:gs pos="0">
                        <a:srgbClr val="FFFFFF">
                          <a:lumMod val="75000"/>
                          <a:lumOff val="25000"/>
                        </a:srgbClr>
                      </a:gs>
                      <a:gs pos="80000">
                        <a:srgbClr val="FFFFFF">
                          <a:lumMod val="65000"/>
                          <a:lumOff val="35000"/>
                        </a:srgbClr>
                      </a:gs>
                    </a:gsLst>
                    <a:lin ang="16200000" scaled="0"/>
                  </a:gradFill>
                  <a:latin typeface="Segoe UI Light" pitchFamily="34" charset="0"/>
                </a:rPr>
                <a:t>Business Intelligence</a:t>
              </a:r>
            </a:p>
          </p:txBody>
        </p:sp>
      </p:grpSp>
      <p:grpSp>
        <p:nvGrpSpPr>
          <p:cNvPr id="18" name="Group 17"/>
          <p:cNvGrpSpPr/>
          <p:nvPr/>
        </p:nvGrpSpPr>
        <p:grpSpPr>
          <a:xfrm>
            <a:off x="3433131" y="4027761"/>
            <a:ext cx="2586420" cy="2648593"/>
            <a:chOff x="2523940" y="2814545"/>
            <a:chExt cx="1920399" cy="2009240"/>
          </a:xfrm>
        </p:grpSpPr>
        <p:pic>
          <p:nvPicPr>
            <p:cNvPr id="19" name="Picture 2" descr="C:\Users\regines\Documents\CertV3\mcse tiles\MSL-CertificationTiles-MCS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23940" y="2814545"/>
              <a:ext cx="1920399" cy="2009240"/>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3035964" y="4480460"/>
              <a:ext cx="896351" cy="190503"/>
            </a:xfrm>
            <a:prstGeom prst="rect">
              <a:avLst/>
            </a:prstGeom>
            <a:noFill/>
          </p:spPr>
          <p:txBody>
            <a:bodyPr wrap="none" lIns="0" tIns="0" rIns="0" bIns="0" rtlCol="0">
              <a:spAutoFit/>
            </a:bodyPr>
            <a:lstStyle/>
            <a:p>
              <a:r>
                <a:rPr lang="en-US" sz="1600" b="1" dirty="0">
                  <a:gradFill>
                    <a:gsLst>
                      <a:gs pos="0">
                        <a:srgbClr val="FFFFFF">
                          <a:lumMod val="75000"/>
                          <a:lumOff val="25000"/>
                        </a:srgbClr>
                      </a:gs>
                      <a:gs pos="80000">
                        <a:srgbClr val="FFFFFF">
                          <a:lumMod val="65000"/>
                          <a:lumOff val="35000"/>
                        </a:srgbClr>
                      </a:gs>
                    </a:gsLst>
                    <a:lin ang="16200000" scaled="0"/>
                  </a:gradFill>
                  <a:latin typeface="Segoe UI Light" pitchFamily="34" charset="0"/>
                </a:rPr>
                <a:t>Data Platform</a:t>
              </a:r>
            </a:p>
          </p:txBody>
        </p:sp>
      </p:grpSp>
      <p:grpSp>
        <p:nvGrpSpPr>
          <p:cNvPr id="21" name="Group 20"/>
          <p:cNvGrpSpPr/>
          <p:nvPr/>
        </p:nvGrpSpPr>
        <p:grpSpPr>
          <a:xfrm>
            <a:off x="614383" y="1243112"/>
            <a:ext cx="2586420" cy="2648593"/>
            <a:chOff x="2523941" y="797432"/>
            <a:chExt cx="1950170" cy="1950170"/>
          </a:xfrm>
        </p:grpSpPr>
        <p:pic>
          <p:nvPicPr>
            <p:cNvPr id="22" name="Picture 3" descr="C:\Users\regines\Documents\CertV3\mcse tiles\MSL-CertificationTiles-MCSE-Female.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23941" y="797432"/>
              <a:ext cx="1950170" cy="1950170"/>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2565924" y="2440140"/>
              <a:ext cx="1866203" cy="184903"/>
            </a:xfrm>
            <a:prstGeom prst="rect">
              <a:avLst/>
            </a:prstGeom>
            <a:noFill/>
            <a:ln>
              <a:noFill/>
            </a:ln>
          </p:spPr>
          <p:txBody>
            <a:bodyPr wrap="square" lIns="0" tIns="0" rIns="0" bIns="0" rtlCol="0">
              <a:spAutoFit/>
            </a:bodyPr>
            <a:lstStyle/>
            <a:p>
              <a:pPr algn="ctr"/>
              <a:r>
                <a:rPr lang="en-US" sz="1600" dirty="0">
                  <a:gradFill>
                    <a:gsLst>
                      <a:gs pos="0">
                        <a:srgbClr val="FFFFFF">
                          <a:lumMod val="75000"/>
                          <a:lumOff val="25000"/>
                        </a:srgbClr>
                      </a:gs>
                      <a:gs pos="80000">
                        <a:srgbClr val="FFFFFF">
                          <a:lumMod val="65000"/>
                          <a:lumOff val="35000"/>
                        </a:srgbClr>
                      </a:gs>
                    </a:gsLst>
                    <a:lin ang="16200000" scaled="0"/>
                  </a:gradFill>
                  <a:latin typeface="Segoe UI Light" pitchFamily="34" charset="0"/>
                </a:rPr>
                <a:t>Private Cloud</a:t>
              </a:r>
            </a:p>
          </p:txBody>
        </p:sp>
      </p:grpSp>
      <p:sp>
        <p:nvSpPr>
          <p:cNvPr id="24" name="Rectangle 23"/>
          <p:cNvSpPr>
            <a:spLocks noChangeAspect="1"/>
          </p:cNvSpPr>
          <p:nvPr/>
        </p:nvSpPr>
        <p:spPr bwMode="auto">
          <a:xfrm>
            <a:off x="3433131" y="1243120"/>
            <a:ext cx="2586420" cy="2648595"/>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588" tIns="46588" rIns="46588" bIns="46588" numCol="1" spcCol="0" rtlCol="0" fromWordArt="0" anchor="t" anchorCtr="0" forceAA="0" compatLnSpc="1">
            <a:prstTxWarp prst="textNoShape">
              <a:avLst/>
            </a:prstTxWarp>
            <a:noAutofit/>
          </a:bodyPr>
          <a:lstStyle/>
          <a:p>
            <a:endParaRPr lang="en-US" sz="2400" dirty="0">
              <a:solidFill>
                <a:srgbClr val="FFFFFF"/>
              </a:solidFill>
            </a:endParaRPr>
          </a:p>
        </p:txBody>
      </p:sp>
      <p:pic>
        <p:nvPicPr>
          <p:cNvPr id="25" name="Picture 2" descr="\\MAGNUM\Projects\Microsoft\Cloud Power FY12\Design\ICONS_PNG\Devices.png"/>
          <p:cNvPicPr>
            <a:picLocks noChangeAspect="1" noChangeArrowheads="1"/>
          </p:cNvPicPr>
          <p:nvPr/>
        </p:nvPicPr>
        <p:blipFill>
          <a:blip r:embed="rId7" cstate="print">
            <a:lum bright="100000" contrast="100000"/>
          </a:blip>
          <a:stretch>
            <a:fillRect/>
          </a:stretch>
        </p:blipFill>
        <p:spPr bwMode="auto">
          <a:xfrm>
            <a:off x="3716835" y="1641303"/>
            <a:ext cx="1935750" cy="1935750"/>
          </a:xfrm>
          <a:prstGeom prst="rect">
            <a:avLst/>
          </a:prstGeom>
          <a:noFill/>
          <a:ln>
            <a:noFill/>
          </a:ln>
        </p:spPr>
      </p:pic>
    </p:spTree>
    <p:extLst>
      <p:ext uri="{BB962C8B-B14F-4D97-AF65-F5344CB8AC3E}">
        <p14:creationId xmlns:p14="http://schemas.microsoft.com/office/powerpoint/2010/main" val="3388113173"/>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Increased Rigor</a:t>
            </a:r>
            <a:endParaRPr lang="en-US" dirty="0"/>
          </a:p>
        </p:txBody>
      </p:sp>
      <p:sp>
        <p:nvSpPr>
          <p:cNvPr id="6" name="Text Placeholder 5"/>
          <p:cNvSpPr>
            <a:spLocks noGrp="1"/>
          </p:cNvSpPr>
          <p:nvPr>
            <p:ph type="body" sz="quarter" idx="4294967295"/>
          </p:nvPr>
        </p:nvSpPr>
        <p:spPr>
          <a:xfrm>
            <a:off x="274638" y="1212850"/>
            <a:ext cx="11887200" cy="4124206"/>
          </a:xfrm>
          <a:prstGeom prst="rect">
            <a:avLst/>
          </a:prstGeom>
        </p:spPr>
        <p:txBody>
          <a:bodyPr/>
          <a:lstStyle/>
          <a:p>
            <a:pPr marL="0" indent="0">
              <a:buNone/>
            </a:pPr>
            <a:r>
              <a:rPr lang="en-US" dirty="0" smtClean="0">
                <a:gradFill>
                  <a:gsLst>
                    <a:gs pos="2920">
                      <a:schemeClr val="tx2"/>
                    </a:gs>
                    <a:gs pos="39000">
                      <a:schemeClr val="tx2"/>
                    </a:gs>
                  </a:gsLst>
                  <a:lin ang="5400000" scaled="0"/>
                </a:gradFill>
              </a:rPr>
              <a:t>Reflection </a:t>
            </a:r>
            <a:r>
              <a:rPr lang="en-US" dirty="0">
                <a:gradFill>
                  <a:gsLst>
                    <a:gs pos="2920">
                      <a:schemeClr val="tx2"/>
                    </a:gs>
                    <a:gs pos="39000">
                      <a:schemeClr val="tx2"/>
                    </a:gs>
                  </a:gsLst>
                  <a:lin ang="5400000" scaled="0"/>
                </a:gradFill>
              </a:rPr>
              <a:t>of the real world</a:t>
            </a:r>
          </a:p>
          <a:p>
            <a:pPr marL="0" lvl="1" indent="0">
              <a:buNone/>
            </a:pPr>
            <a:r>
              <a:rPr lang="en-US" sz="2000" dirty="0"/>
              <a:t>Learn more, validate more</a:t>
            </a:r>
          </a:p>
          <a:p>
            <a:pPr marL="0" lvl="1" indent="0">
              <a:buNone/>
            </a:pPr>
            <a:r>
              <a:rPr lang="en-US" sz="2000" dirty="0"/>
              <a:t>Solutions are more complex, questions must reflect that</a:t>
            </a:r>
          </a:p>
          <a:p>
            <a:pPr marL="0" lvl="1" indent="0">
              <a:buNone/>
            </a:pPr>
            <a:r>
              <a:rPr lang="en-US" sz="2000" dirty="0"/>
              <a:t>Best way to measure candidates know what they know</a:t>
            </a:r>
          </a:p>
          <a:p>
            <a:pPr marL="0" indent="0">
              <a:buNone/>
            </a:pPr>
            <a:r>
              <a:rPr lang="en-US" dirty="0">
                <a:gradFill>
                  <a:gsLst>
                    <a:gs pos="2920">
                      <a:schemeClr val="tx2"/>
                    </a:gs>
                    <a:gs pos="39000">
                      <a:schemeClr val="tx2"/>
                    </a:gs>
                  </a:gsLst>
                  <a:lin ang="5400000" scaled="0"/>
                </a:gradFill>
              </a:rPr>
              <a:t>New item types</a:t>
            </a:r>
          </a:p>
          <a:p>
            <a:pPr marL="0" lvl="1" indent="0">
              <a:buNone/>
            </a:pPr>
            <a:r>
              <a:rPr lang="en-US" sz="2000" dirty="0"/>
              <a:t>Fewer multiple choice</a:t>
            </a:r>
          </a:p>
          <a:p>
            <a:pPr marL="0" lvl="1" indent="0">
              <a:buNone/>
            </a:pPr>
            <a:r>
              <a:rPr lang="en-US" sz="2000" dirty="0"/>
              <a:t>Case studies</a:t>
            </a:r>
          </a:p>
          <a:p>
            <a:pPr marL="215900" lvl="2" indent="0">
              <a:buNone/>
            </a:pPr>
            <a:r>
              <a:rPr lang="en-US" sz="2000" dirty="0"/>
              <a:t>Scenario based</a:t>
            </a:r>
          </a:p>
          <a:p>
            <a:pPr marL="215900" lvl="2" indent="0">
              <a:buNone/>
            </a:pPr>
            <a:r>
              <a:rPr lang="en-US" sz="2000" dirty="0"/>
              <a:t>See big picture and make decisions</a:t>
            </a:r>
          </a:p>
          <a:p>
            <a:pPr marL="0" lvl="1" indent="0">
              <a:buNone/>
            </a:pPr>
            <a:r>
              <a:rPr lang="en-US" sz="2000" dirty="0"/>
              <a:t>Innovative item types</a:t>
            </a:r>
          </a:p>
        </p:txBody>
      </p:sp>
    </p:spTree>
    <p:extLst>
      <p:ext uri="{BB962C8B-B14F-4D97-AF65-F5344CB8AC3E}">
        <p14:creationId xmlns:p14="http://schemas.microsoft.com/office/powerpoint/2010/main" val="2184394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Exam Tips</a:t>
            </a:r>
            <a:endParaRPr lang="en-US" dirty="0"/>
          </a:p>
        </p:txBody>
      </p:sp>
    </p:spTree>
    <p:extLst>
      <p:ext uri="{BB962C8B-B14F-4D97-AF65-F5344CB8AC3E}">
        <p14:creationId xmlns:p14="http://schemas.microsoft.com/office/powerpoint/2010/main" val="2812420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Exam Basics</a:t>
            </a:r>
            <a:endParaRPr lang="en-US" dirty="0"/>
          </a:p>
        </p:txBody>
      </p:sp>
      <p:sp>
        <p:nvSpPr>
          <p:cNvPr id="6" name="Text Placeholder 5"/>
          <p:cNvSpPr>
            <a:spLocks noGrp="1"/>
          </p:cNvSpPr>
          <p:nvPr>
            <p:ph type="body" sz="quarter" idx="4294967295"/>
          </p:nvPr>
        </p:nvSpPr>
        <p:spPr>
          <a:xfrm>
            <a:off x="274638" y="1212850"/>
            <a:ext cx="11887200" cy="3447098"/>
          </a:xfrm>
          <a:prstGeom prst="rect">
            <a:avLst/>
          </a:prstGeom>
        </p:spPr>
        <p:txBody>
          <a:bodyPr/>
          <a:lstStyle/>
          <a:p>
            <a:pPr marL="0" indent="0">
              <a:buNone/>
            </a:pPr>
            <a:r>
              <a:rPr lang="en-US" dirty="0" smtClean="0">
                <a:gradFill>
                  <a:gsLst>
                    <a:gs pos="2920">
                      <a:schemeClr val="tx2"/>
                    </a:gs>
                    <a:gs pos="39000">
                      <a:schemeClr val="tx2"/>
                    </a:gs>
                  </a:gsLst>
                  <a:lin ang="5400000" scaled="0"/>
                </a:gradFill>
              </a:rPr>
              <a:t>40-60 questions</a:t>
            </a:r>
          </a:p>
          <a:p>
            <a:pPr marL="0" indent="0">
              <a:buNone/>
            </a:pPr>
            <a:r>
              <a:rPr lang="en-US" dirty="0" smtClean="0">
                <a:gradFill>
                  <a:gsLst>
                    <a:gs pos="2920">
                      <a:schemeClr val="tx2"/>
                    </a:gs>
                    <a:gs pos="39000">
                      <a:schemeClr val="tx2"/>
                    </a:gs>
                  </a:gsLst>
                  <a:lin ang="5400000" scaled="0"/>
                </a:gradFill>
              </a:rPr>
              <a:t>1-4 hours to complete the exam</a:t>
            </a:r>
          </a:p>
          <a:p>
            <a:pPr marL="0" indent="0">
              <a:buNone/>
            </a:pPr>
            <a:r>
              <a:rPr lang="en-US" dirty="0" smtClean="0">
                <a:gradFill>
                  <a:gsLst>
                    <a:gs pos="2920">
                      <a:schemeClr val="tx2"/>
                    </a:gs>
                    <a:gs pos="39000">
                      <a:schemeClr val="tx2"/>
                    </a:gs>
                  </a:gsLst>
                  <a:lin ang="5400000" scaled="0"/>
                </a:gradFill>
              </a:rPr>
              <a:t>Can review questions</a:t>
            </a:r>
            <a:endParaRPr lang="en-US" dirty="0">
              <a:gradFill>
                <a:gsLst>
                  <a:gs pos="2920">
                    <a:schemeClr val="tx2"/>
                  </a:gs>
                  <a:gs pos="39000">
                    <a:schemeClr val="tx2"/>
                  </a:gs>
                </a:gsLst>
                <a:lin ang="5400000" scaled="0"/>
              </a:gradFill>
            </a:endParaRPr>
          </a:p>
          <a:p>
            <a:pPr marL="0" lvl="1" indent="0">
              <a:buNone/>
            </a:pPr>
            <a:r>
              <a:rPr lang="en-US" sz="2000" dirty="0" smtClean="0"/>
              <a:t>Cannot move between case studies</a:t>
            </a:r>
          </a:p>
          <a:p>
            <a:pPr marL="0" indent="0">
              <a:buNone/>
            </a:pPr>
            <a:r>
              <a:rPr lang="en-US" dirty="0" smtClean="0">
                <a:gradFill>
                  <a:gsLst>
                    <a:gs pos="2920">
                      <a:schemeClr val="tx2"/>
                    </a:gs>
                    <a:gs pos="39000">
                      <a:schemeClr val="tx2"/>
                    </a:gs>
                  </a:gsLst>
                  <a:lin ang="5400000" scaled="0"/>
                </a:gradFill>
              </a:rPr>
              <a:t>700 is passing</a:t>
            </a:r>
          </a:p>
          <a:p>
            <a:pPr marL="0" lvl="1" indent="0">
              <a:buNone/>
            </a:pPr>
            <a:r>
              <a:rPr lang="en-US" sz="2000" dirty="0" smtClean="0"/>
              <a:t>700 is not 70%</a:t>
            </a:r>
            <a:endParaRPr lang="en-US" sz="2000" dirty="0"/>
          </a:p>
        </p:txBody>
      </p:sp>
    </p:spTree>
    <p:extLst>
      <p:ext uri="{BB962C8B-B14F-4D97-AF65-F5344CB8AC3E}">
        <p14:creationId xmlns:p14="http://schemas.microsoft.com/office/powerpoint/2010/main" val="3545314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738664"/>
          </a:xfrm>
        </p:spPr>
        <p:txBody>
          <a:bodyPr/>
          <a:lstStyle/>
          <a:p>
            <a:pPr marL="0" indent="0">
              <a:buNone/>
            </a:pPr>
            <a:r>
              <a:rPr lang="en-US" dirty="0" smtClean="0"/>
              <a:t>All questions have a consistent anatomy:</a:t>
            </a:r>
            <a:endParaRPr lang="en-US" dirty="0"/>
          </a:p>
        </p:txBody>
      </p:sp>
      <p:sp>
        <p:nvSpPr>
          <p:cNvPr id="2" name="Title 1"/>
          <p:cNvSpPr>
            <a:spLocks noGrp="1"/>
          </p:cNvSpPr>
          <p:nvPr>
            <p:ph type="title"/>
          </p:nvPr>
        </p:nvSpPr>
        <p:spPr/>
        <p:txBody>
          <a:bodyPr/>
          <a:lstStyle/>
          <a:p>
            <a:r>
              <a:rPr lang="en-US" dirty="0" smtClean="0"/>
              <a:t>How to interpret questions</a:t>
            </a:r>
            <a:endParaRPr lang="en-US" dirty="0"/>
          </a:p>
        </p:txBody>
      </p:sp>
      <p:sp>
        <p:nvSpPr>
          <p:cNvPr id="3" name="Rectangle 2"/>
          <p:cNvSpPr/>
          <p:nvPr/>
        </p:nvSpPr>
        <p:spPr bwMode="auto">
          <a:xfrm>
            <a:off x="655637" y="4640262"/>
            <a:ext cx="5476342" cy="18288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11480" tIns="146304" rIns="4114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3600" dirty="0" smtClean="0">
                <a:gradFill>
                  <a:gsLst>
                    <a:gs pos="0">
                      <a:srgbClr val="FFFFFF"/>
                    </a:gs>
                    <a:gs pos="100000">
                      <a:srgbClr val="FFFFFF"/>
                    </a:gs>
                  </a:gsLst>
                  <a:lin ang="5400000" scaled="0"/>
                </a:gradFill>
                <a:ea typeface="Segoe UI" pitchFamily="34" charset="0"/>
                <a:cs typeface="Segoe UI" pitchFamily="34" charset="0"/>
              </a:rPr>
              <a:t>One or Multiple Correct Answers</a:t>
            </a:r>
          </a:p>
        </p:txBody>
      </p:sp>
      <p:sp>
        <p:nvSpPr>
          <p:cNvPr id="37" name="Rectangle 36"/>
          <p:cNvSpPr/>
          <p:nvPr/>
        </p:nvSpPr>
        <p:spPr bwMode="auto">
          <a:xfrm>
            <a:off x="655637" y="2819574"/>
            <a:ext cx="5476342" cy="1828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11480" tIns="146304" rIns="4114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3600" dirty="0" smtClean="0">
                <a:gradFill>
                  <a:gsLst>
                    <a:gs pos="0">
                      <a:srgbClr val="FFFFFF"/>
                    </a:gs>
                    <a:gs pos="100000">
                      <a:srgbClr val="FFFFFF"/>
                    </a:gs>
                  </a:gsLst>
                  <a:lin ang="5400000" scaled="0"/>
                </a:gradFill>
                <a:ea typeface="Segoe UI" pitchFamily="34" charset="0"/>
                <a:cs typeface="Segoe UI" pitchFamily="34" charset="0"/>
              </a:rPr>
              <a:t>Business Problem</a:t>
            </a:r>
          </a:p>
        </p:txBody>
      </p:sp>
      <p:sp>
        <p:nvSpPr>
          <p:cNvPr id="38" name="Rectangle 37"/>
          <p:cNvSpPr/>
          <p:nvPr/>
        </p:nvSpPr>
        <p:spPr bwMode="auto">
          <a:xfrm>
            <a:off x="6284379" y="2811462"/>
            <a:ext cx="5476342" cy="1828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11480" tIns="146304" rIns="4114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3600" dirty="0" smtClean="0">
                <a:gradFill>
                  <a:gsLst>
                    <a:gs pos="0">
                      <a:srgbClr val="FFFFFF"/>
                    </a:gs>
                    <a:gs pos="100000">
                      <a:srgbClr val="FFFFFF"/>
                    </a:gs>
                  </a:gsLst>
                  <a:lin ang="5400000" scaled="0"/>
                </a:gradFill>
                <a:ea typeface="Segoe UI" pitchFamily="34" charset="0"/>
                <a:cs typeface="Segoe UI" pitchFamily="34" charset="0"/>
              </a:rPr>
              <a:t>Goal Statement</a:t>
            </a:r>
          </a:p>
        </p:txBody>
      </p:sp>
      <p:sp>
        <p:nvSpPr>
          <p:cNvPr id="39" name="Rectangle 38"/>
          <p:cNvSpPr/>
          <p:nvPr/>
        </p:nvSpPr>
        <p:spPr bwMode="auto">
          <a:xfrm>
            <a:off x="6284379" y="4632187"/>
            <a:ext cx="5476342" cy="18288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11480" tIns="146304" rIns="4114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3600" dirty="0" smtClean="0">
                <a:gradFill>
                  <a:gsLst>
                    <a:gs pos="0">
                      <a:srgbClr val="FFFFFF"/>
                    </a:gs>
                    <a:gs pos="100000">
                      <a:srgbClr val="FFFFFF"/>
                    </a:gs>
                  </a:gsLst>
                  <a:lin ang="5400000" scaled="0"/>
                </a:gradFill>
                <a:ea typeface="Segoe UI" pitchFamily="34" charset="0"/>
                <a:cs typeface="Segoe UI" pitchFamily="34" charset="0"/>
              </a:rPr>
              <a:t>Multiple Distracters</a:t>
            </a:r>
          </a:p>
        </p:txBody>
      </p:sp>
    </p:spTree>
    <p:extLst>
      <p:ext uri="{BB962C8B-B14F-4D97-AF65-F5344CB8AC3E}">
        <p14:creationId xmlns:p14="http://schemas.microsoft.com/office/powerpoint/2010/main" val="128507539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15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150"/>
                                        <p:tgtEl>
                                          <p:spTgt spid="3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5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fade">
                                      <p:cBhvr>
                                        <p:cTn id="22" dur="15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7" grpId="0" animBg="1"/>
      <p:bldP spid="38" grpId="0" animBg="1"/>
      <p:bldP spid="39" grpId="0" animBg="1"/>
    </p:bldLst>
  </p:timing>
</p:sld>
</file>

<file path=ppt/theme/theme1.xml><?xml version="1.0" encoding="utf-8"?>
<a:theme xmlns:a="http://schemas.openxmlformats.org/drawingml/2006/main" name="TechEd 2014 Dk Blue">
  <a:themeElements>
    <a:clrScheme name="TechEd 2014 Dark template">
      <a:dk1>
        <a:srgbClr val="000000"/>
      </a:dk1>
      <a:lt1>
        <a:srgbClr val="FFFFFF"/>
      </a:lt1>
      <a:dk2>
        <a:srgbClr val="002050"/>
      </a:dk2>
      <a:lt2>
        <a:srgbClr val="00BCF2"/>
      </a:lt2>
      <a:accent1>
        <a:srgbClr val="0072C6"/>
      </a:accent1>
      <a:accent2>
        <a:srgbClr val="7FBA00"/>
      </a:accent2>
      <a:accent3>
        <a:srgbClr val="DC3C00"/>
      </a:accent3>
      <a:accent4>
        <a:srgbClr val="68217A"/>
      </a:accent4>
      <a:accent5>
        <a:srgbClr val="009E49"/>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2014_Template.potx" id="{95E3EB79-C98D-48EC-837A-72F77512253C}" vid="{482A9A90-448C-4DC9-8D68-B61A5FDF0B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230e9df3-be65-4c73-a93b-d1236ebd677e">
      <Value>9</Value>
      <Value>18</Value>
      <Value>17</Value>
      <Value>16</Value>
    </TaxCatchAll>
    <Event_x0020_End_x0020_Date xmlns="e36bfbf9-5e42-489c-a259-4c54eb22cb57">2014-05-15T07:00:00+00:00</Event_x0020_End_x0020_Date>
    <Event_x0020_Start_x0020_Date xmlns="e36bfbf9-5e42-489c-a259-4c54eb22cb57">2014-05-12T07:00:00+00:00</Event_x0020_Start_x0020_Date>
    <MS_x0020_Speaker xmlns="e36bfbf9-5e42-489c-a259-4c54eb22cb57">
      <UserInfo>
        <DisplayName/>
        <AccountId xsi:nil="true"/>
        <AccountType/>
      </UserInfo>
    </MS_x0020_Speaker>
    <External_x0020_Speaker xmlns="e36bfbf9-5e42-489c-a259-4c54eb22cb57">Sidney Andrews</External_x0020_Speaker>
    <Session_x0020_Code xmlns="e36bfbf9-5e42-489c-a259-4c54eb22cb57">EXM09</Session_x0020_Code>
    <Presentation_x0020_Date xmlns="e36bfbf9-5e42-489c-a259-4c54eb22cb57">2014-05-14T00:00:00-04:00</Presentation_x0020_Date>
    <MS_x0020_Content_x0020_Owner xmlns="e36bfbf9-5e42-489c-a259-4c54eb22cb57">
      <UserInfo>
        <DisplayName/>
        <AccountId xsi:nil="true"/>
        <AccountType/>
      </UserInfo>
    </MS_x0020_Content_x0020_Owner>
    <o359a72c0e394a2bbc3ef6c803acc180 xmlns="e36bfbf9-5e42-489c-a259-4c54eb22cb57">
      <Terms xmlns="http://schemas.microsoft.com/office/infopath/2007/PartnerControls">
        <TermInfo xmlns="http://schemas.microsoft.com/office/infopath/2007/PartnerControls">
          <TermName xmlns="http://schemas.microsoft.com/office/infopath/2007/PartnerControls">George R. Brown Convention Center</TermName>
          <TermId xmlns="http://schemas.microsoft.com/office/infopath/2007/PartnerControls">6c33c07d-d6c4-4c5e-b5d0-7afd8a7a4e7d</TermId>
        </TermInfo>
      </Terms>
    </o359a72c0e394a2bbc3ef6c803acc180>
    <o05f84fa51b8493184c53e88c1048d4a xmlns="e36bfbf9-5e42-489c-a259-4c54eb22cb57">
      <Terms xmlns="http://schemas.microsoft.com/office/infopath/2007/PartnerControls"/>
    </o05f84fa51b8493184c53e88c1048d4a>
    <g9dd8d57dc62470db6c80d9bb76f6f98 xmlns="e36bfbf9-5e42-489c-a259-4c54eb22cb57">
      <Terms xmlns="http://schemas.microsoft.com/office/infopath/2007/PartnerControls"/>
    </g9dd8d57dc62470db6c80d9bb76f6f98>
    <ha6fe286c6b34f98b7bef39f1ccb86a0 xmlns="e36bfbf9-5e42-489c-a259-4c54eb22cb57">
      <Terms xmlns="http://schemas.microsoft.com/office/infopath/2007/PartnerControls"/>
    </ha6fe286c6b34f98b7bef39f1ccb86a0>
    <o915802bd8fb417bbe5f6f423fd076a0 xmlns="e36bfbf9-5e42-489c-a259-4c54eb22cb57">
      <Terms xmlns="http://schemas.microsoft.com/office/infopath/2007/PartnerControls">
        <TermInfo xmlns="http://schemas.microsoft.com/office/infopath/2007/PartnerControls">
          <TermName xmlns="http://schemas.microsoft.com/office/infopath/2007/PartnerControls">developers</TermName>
          <TermId xmlns="http://schemas.microsoft.com/office/infopath/2007/PartnerControls">8e4a08dc-5d95-4156-ab65-f22579a1592a</TermId>
        </TermInfo>
      </Terms>
    </o915802bd8fb417bbe5f6f423fd076a0>
    <i23d7ba649194ae1bace8707520bbe5b xmlns="e36bfbf9-5e42-489c-a259-4c54eb22cb57">
      <Terms xmlns="http://schemas.microsoft.com/office/infopath/2007/PartnerControls">
        <TermInfo xmlns="http://schemas.microsoft.com/office/infopath/2007/PartnerControls">
          <TermName xmlns="http://schemas.microsoft.com/office/infopath/2007/PartnerControls">Microsoft Tech Ed</TermName>
          <TermId xmlns="http://schemas.microsoft.com/office/infopath/2007/PartnerControls">30c8c6b6-2916-412b-8e18-b132d138380c</TermId>
        </TermInfo>
      </Terms>
    </i23d7ba649194ae1bace8707520bbe5b>
    <l3c4e8b902d24cac82560b32d42c7cb4 xmlns="e36bfbf9-5e42-489c-a259-4c54eb22cb57">
      <Terms xmlns="http://schemas.microsoft.com/office/infopath/2007/PartnerControls">
        <TermInfo xmlns="http://schemas.microsoft.com/office/infopath/2007/PartnerControls">
          <TermName xmlns="http://schemas.microsoft.com/office/infopath/2007/PartnerControls">Houston</TermName>
          <TermId xmlns="http://schemas.microsoft.com/office/infopath/2007/PartnerControls">b97448fd-4b6d-4055-9328-60bf1c4ceb26</TermId>
        </TermInfo>
      </Terms>
    </l3c4e8b902d24cac82560b32d42c7cb4>
    <LikesCount xmlns="http://schemas.microsoft.com/sharepoint/v3" xsi:nil="true"/>
    <Ratings xmlns="http://schemas.microsoft.com/sharepoint/v3" xsi:nil="true"/>
    <LikedBy xmlns="http://schemas.microsoft.com/sharepoint/v3">
      <UserInfo>
        <DisplayName/>
        <AccountId xsi:nil="true"/>
        <AccountType/>
      </UserInfo>
    </LikedBy>
    <TaxKeywordTaxHTField xmlns="230e9df3-be65-4c73-a93b-d1236ebd677e">
      <Terms xmlns="http://schemas.microsoft.com/office/infopath/2007/PartnerControls"/>
    </TaxKeywordTaxHTField>
    <RatedBy xmlns="http://schemas.microsoft.com/sharepoint/v3">
      <UserInfo>
        <DisplayName/>
        <AccountId xsi:nil="true"/>
        <AccountType/>
      </UserInfo>
    </RatedBy>
  </documentManagement>
</p:properties>
</file>

<file path=customXml/item3.xml><?xml version="1.0" encoding="utf-8"?>
<ct:contentTypeSchema xmlns:ct="http://schemas.microsoft.com/office/2006/metadata/contentType" xmlns:ma="http://schemas.microsoft.com/office/2006/metadata/properties/metaAttributes" ct:_="" ma:_="" ma:contentTypeName="PresentationsDoc" ma:contentTypeID="0x010100CBE8A0D253ED1A4AAAE93FF9B973EB7E0027C1F5D9CEFE6046B3BCA4D310D11AA7" ma:contentTypeVersion="24" ma:contentTypeDescription="" ma:contentTypeScope="" ma:versionID="efeefb7694abe0c79a474bd3a2625cb2">
  <xsd:schema xmlns:xsd="http://www.w3.org/2001/XMLSchema" xmlns:xs="http://www.w3.org/2001/XMLSchema" xmlns:p="http://schemas.microsoft.com/office/2006/metadata/properties" xmlns:ns1="http://schemas.microsoft.com/sharepoint/v3" xmlns:ns2="e36bfbf9-5e42-489c-a259-4c54eb22cb57" xmlns:ns3="230e9df3-be65-4c73-a93b-d1236ebd677e" targetNamespace="http://schemas.microsoft.com/office/2006/metadata/properties" ma:root="true" ma:fieldsID="fd7b0a58d9cd620cb6d262cd5cbd3c93" ns1:_="" ns2:_="" ns3:_="">
    <xsd:import namespace="http://schemas.microsoft.com/sharepoint/v3"/>
    <xsd:import namespace="e36bfbf9-5e42-489c-a259-4c54eb22cb57"/>
    <xsd:import namespace="230e9df3-be65-4c73-a93b-d1236ebd677e"/>
    <xsd:element name="properties">
      <xsd:complexType>
        <xsd:sequence>
          <xsd:element name="documentManagement">
            <xsd:complexType>
              <xsd:all>
                <xsd:element ref="ns2:i23d7ba649194ae1bace8707520bbe5b" minOccurs="0"/>
                <xsd:element ref="ns3:TaxCatchAll" minOccurs="0"/>
                <xsd:element ref="ns3:TaxCatchAllLabel" minOccurs="0"/>
                <xsd:element ref="ns2:l3c4e8b902d24cac82560b32d42c7cb4" minOccurs="0"/>
                <xsd:element ref="ns2:o359a72c0e394a2bbc3ef6c803acc180"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915802bd8fb417bbe5f6f423fd076a0" minOccurs="0"/>
                <xsd:element ref="ns2:g9dd8d57dc62470db6c80d9bb76f6f98" minOccurs="0"/>
                <xsd:element ref="ns2:ha6fe286c6b34f98b7bef39f1ccb86a0" minOccurs="0"/>
                <xsd:element ref="ns2:Session_x0020_Code" minOccurs="0"/>
                <xsd:element ref="ns2:MS_x0020_Content_x0020_Owner" minOccurs="0"/>
                <xsd:element ref="ns2:o05f84fa51b8493184c53e88c1048d4a" minOccurs="0"/>
                <xsd:element ref="ns2:SharedWithUsers" minOccurs="0"/>
                <xsd:element ref="ns3:TaxKeywordTaxHTField" minOccurs="0"/>
                <xsd:element ref="ns1:AverageRating" minOccurs="0"/>
                <xsd:element ref="ns1:RatingCount" minOccurs="0"/>
                <xsd:element ref="ns1:RatedBy" minOccurs="0"/>
                <xsd:element ref="ns1:Ratings" minOccurs="0"/>
                <xsd:element ref="ns1:LikesCount" minOccurs="0"/>
                <xsd:element ref="ns1:LikedB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4" nillable="true" ma:displayName="Rating (0-5)" ma:decimals="2" ma:description="Average value of all the ratings that have been submitted" ma:internalName="AverageRating" ma:readOnly="true">
      <xsd:simpleType>
        <xsd:restriction base="dms:Number"/>
      </xsd:simpleType>
    </xsd:element>
    <xsd:element name="RatingCount" ma:index="35" nillable="true" ma:displayName="Number of Ratings" ma:decimals="0" ma:description="Number of ratings submitted" ma:internalName="RatingCount" ma:readOnly="true">
      <xsd:simpleType>
        <xsd:restriction base="dms:Number"/>
      </xsd:simpleType>
    </xsd:element>
    <xsd:element name="RatedBy" ma:index="36" nillable="true" ma:displayName="Rated By" ma:description="Users rated the item." ma:hidden="true" ma:list="UserInfo" ma:internalName="Rat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atings" ma:index="37" nillable="true" ma:displayName="User ratings" ma:description="User ratings for the item" ma:hidden="true" ma:internalName="Ratings">
      <xsd:simpleType>
        <xsd:restriction base="dms:Note"/>
      </xsd:simpleType>
    </xsd:element>
    <xsd:element name="LikesCount" ma:index="38" nillable="true" ma:displayName="Number of Likes" ma:internalName="LikesCount">
      <xsd:simpleType>
        <xsd:restriction base="dms:Unknown"/>
      </xsd:simpleType>
    </xsd:element>
    <xsd:element name="LikedBy" ma:index="39" nillable="true" ma:displayName="Liked By" ma:hidden="true" ma:list="UserInfo" ma:internalName="Lik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e36bfbf9-5e42-489c-a259-4c54eb22cb57" elementFormDefault="qualified">
    <xsd:import namespace="http://schemas.microsoft.com/office/2006/documentManagement/types"/>
    <xsd:import namespace="http://schemas.microsoft.com/office/infopath/2007/PartnerControls"/>
    <xsd:element name="i23d7ba649194ae1bace8707520bbe5b" ma:index="8" nillable="true" ma:taxonomy="true" ma:internalName="i23d7ba649194ae1bace8707520bbe5b" ma:taxonomyFieldName="Event_x0020_Name" ma:displayName="Event Name" ma:default="" ma:fieldId="{223d7ba6-4919-4ae1-bace-8707520bbe5b}"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l3c4e8b902d24cac82560b32d42c7cb4" ma:index="12" nillable="true" ma:taxonomy="true" ma:internalName="l3c4e8b902d24cac82560b32d42c7cb4" ma:taxonomyFieldName="Event_x0020_Location" ma:displayName="Event Location" ma:default="" ma:fieldId="{53c4e8b9-02d2-4cac-8256-0b32d42c7cb4}"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o359a72c0e394a2bbc3ef6c803acc180" ma:index="14" nillable="true" ma:taxonomy="true" ma:internalName="o359a72c0e394a2bbc3ef6c803acc180" ma:taxonomyFieldName="Event_x0020_Venue" ma:displayName="Event Venue" ma:default="" ma:fieldId="{8359a72c-0e39-4a2b-bc3e-f6c803acc180}"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915802bd8fb417bbe5f6f423fd076a0" ma:index="21" nillable="true" ma:taxonomy="true" ma:internalName="o915802bd8fb417bbe5f6f423fd076a0" ma:taxonomyFieldName="Audience1" ma:displayName="Audience" ma:default="" ma:fieldId="{8915802b-d8fb-417b-be5f-6f423fd076a0}"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g9dd8d57dc62470db6c80d9bb76f6f98" ma:index="23" nillable="true" ma:taxonomy="true" ma:internalName="g9dd8d57dc62470db6c80d9bb76f6f98" ma:taxonomyFieldName="Product" ma:displayName="Product" ma:default="" ma:fieldId="{09dd8d57-dc62-470d-b6c8-0d9bb76f6f98}" ma:sspId="e385fb40-52d4-4fae-9c5b-3e8ff8a5878e" ma:termSetId="9bb0a48c-16c3-4e7a-9e9e-0bc708463e1a" ma:anchorId="00000000-0000-0000-0000-000000000000" ma:open="false" ma:isKeyword="false">
      <xsd:complexType>
        <xsd:sequence>
          <xsd:element ref="pc:Terms" minOccurs="0" maxOccurs="1"/>
        </xsd:sequence>
      </xsd:complexType>
    </xsd:element>
    <xsd:element name="ha6fe286c6b34f98b7bef39f1ccb86a0" ma:index="25" nillable="true" ma:taxonomy="true" ma:internalName="ha6fe286c6b34f98b7bef39f1ccb86a0" ma:taxonomyFieldName="Campaign" ma:displayName="Campaign" ma:default="" ma:fieldId="{1a6fe286-c6b3-4f98-b7be-f39f1ccb86a0}" ma:sspId="e385fb40-52d4-4fae-9c5b-3e8ff8a5878e" ma:termSetId="eb6054b1-3a98-4c79-97b4-d20150dd266e" ma:anchorId="00000000-0000-0000-0000-000000000000" ma:open="false" ma:isKeyword="false">
      <xsd:complexType>
        <xsd:sequence>
          <xsd:element ref="pc:Terms" minOccurs="0" maxOccurs="1"/>
        </xsd:sequence>
      </xsd:complexType>
    </xsd:element>
    <xsd:element name="Session_x0020_Code" ma:index="27" nillable="true" ma:displayName="Session Code" ma:internalName="Session_x0020_Code">
      <xsd:simpleType>
        <xsd:restriction base="dms:Text">
          <xsd:maxLength value="255"/>
        </xsd:restriction>
      </xsd:simpleType>
    </xsd:element>
    <xsd:element name="MS_x0020_Content_x0020_Owner" ma:index="28"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o05f84fa51b8493184c53e88c1048d4a" ma:index="29" nillable="true" ma:taxonomy="true" ma:internalName="o05f84fa51b8493184c53e88c1048d4a" ma:taxonomyFieldName="Track" ma:displayName="Track" ma:default="" ma:fieldId="{805f84fa-51b8-4931-84c5-3e88c1048d4a}" ma:sspId="e385fb40-52d4-4fae-9c5b-3e8ff8a5878e" ma:termSetId="da6d8183-76e5-42e9-8164-851f077ee475" ma:anchorId="00000000-0000-0000-0000-000000000000" ma:open="true" ma:isKeyword="false">
      <xsd:complexType>
        <xsd:sequence>
          <xsd:element ref="pc:Terms" minOccurs="0" maxOccurs="1"/>
        </xsd:sequence>
      </xsd:complexType>
    </xsd:element>
    <xsd:element name="SharedWithUsers" ma:index="3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hidden="true" ma:list="{7c5dec5b-b2d6-455d-9cd7-2e081f89458c}" ma:internalName="TaxCatchAll" ma:showField="CatchAllData" ma:web="e36bfbf9-5e42-489c-a259-4c54eb22cb57">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7c5dec5b-b2d6-455d-9cd7-2e081f89458c}" ma:internalName="TaxCatchAllLabel" ma:readOnly="true" ma:showField="CatchAllDataLabel" ma:web="e36bfbf9-5e42-489c-a259-4c54eb22cb57">
      <xsd:complexType>
        <xsd:complexContent>
          <xsd:extension base="dms:MultiChoiceLookup">
            <xsd:sequence>
              <xsd:element name="Value" type="dms:Lookup" maxOccurs="unbounded" minOccurs="0" nillable="true"/>
            </xsd:sequence>
          </xsd:extension>
        </xsd:complexContent>
      </xsd:complexType>
    </xsd:element>
    <xsd:element name="TaxKeywordTaxHTField" ma:index="33"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www.w3.org/XML/1998/namespace"/>
    <ds:schemaRef ds:uri="http://purl.org/dc/terms/"/>
    <ds:schemaRef ds:uri="http://purl.org/dc/elements/1.1/"/>
    <ds:schemaRef ds:uri="http://schemas.openxmlformats.org/package/2006/metadata/core-properties"/>
    <ds:schemaRef ds:uri="http://schemas.microsoft.com/office/2006/documentManagement/types"/>
    <ds:schemaRef ds:uri="e36bfbf9-5e42-489c-a259-4c54eb22cb57"/>
    <ds:schemaRef ds:uri="230e9df3-be65-4c73-a93b-d1236ebd677e"/>
    <ds:schemaRef ds:uri="http://purl.org/dc/dcmitype/"/>
    <ds:schemaRef ds:uri="http://schemas.microsoft.com/sharepoint/v3"/>
    <ds:schemaRef ds:uri="http://schemas.microsoft.com/office/infopath/2007/PartnerControls"/>
    <ds:schemaRef ds:uri="http://schemas.microsoft.com/office/2006/metadata/properties"/>
  </ds:schemaRefs>
</ds:datastoreItem>
</file>

<file path=customXml/itemProps3.xml><?xml version="1.0" encoding="utf-8"?>
<ds:datastoreItem xmlns:ds="http://schemas.openxmlformats.org/officeDocument/2006/customXml" ds:itemID="{5D89E042-4A0F-4D22-AC9C-BB5B833EE55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36bfbf9-5e42-489c-a259-4c54eb22cb57"/>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TENA14Speaker_PPT_Template</Template>
  <TotalTime>723</TotalTime>
  <Words>5698</Words>
  <Application>Microsoft Office PowerPoint</Application>
  <PresentationFormat>Custom</PresentationFormat>
  <Paragraphs>437</Paragraphs>
  <Slides>48</Slides>
  <Notes>38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Arial</vt:lpstr>
      <vt:lpstr>Calibri</vt:lpstr>
      <vt:lpstr>Consolas</vt:lpstr>
      <vt:lpstr>Segoe UI</vt:lpstr>
      <vt:lpstr>Segoe UI Light</vt:lpstr>
      <vt:lpstr>Times New Roman</vt:lpstr>
      <vt:lpstr>Wingdings</vt:lpstr>
      <vt:lpstr>TechEd 2014 Dk Blue</vt:lpstr>
      <vt:lpstr>Exam Prep: 70-483 Programming in C#</vt:lpstr>
      <vt:lpstr>Session Objectives</vt:lpstr>
      <vt:lpstr>Microsoft Certifications</vt:lpstr>
      <vt:lpstr>For You</vt:lpstr>
      <vt:lpstr>MCSE and MCSD Certifications</vt:lpstr>
      <vt:lpstr>Increased Rigor</vt:lpstr>
      <vt:lpstr>Exam Tips</vt:lpstr>
      <vt:lpstr>Exam Basics</vt:lpstr>
      <vt:lpstr>How to interpret questions</vt:lpstr>
      <vt:lpstr>Questions are not intended to trick you</vt:lpstr>
      <vt:lpstr>Exam Scoring</vt:lpstr>
      <vt:lpstr>Study Resources</vt:lpstr>
      <vt:lpstr>Microsoft Learning Website</vt:lpstr>
      <vt:lpstr>Microsoft Learning Website</vt:lpstr>
      <vt:lpstr>Microsoft Virtual Academy</vt:lpstr>
      <vt:lpstr>Microsoft Press</vt:lpstr>
      <vt:lpstr>Exam Topics</vt:lpstr>
      <vt:lpstr>Exam Outline</vt:lpstr>
      <vt:lpstr>Topics Outline</vt:lpstr>
      <vt:lpstr>Manage Program Flow</vt:lpstr>
      <vt:lpstr>Asynchronous Processing</vt:lpstr>
      <vt:lpstr>Multithreading</vt:lpstr>
      <vt:lpstr>Program Flow</vt:lpstr>
      <vt:lpstr>Events and Callbacks</vt:lpstr>
      <vt:lpstr>Example Question</vt:lpstr>
      <vt:lpstr>Create and Use Types</vt:lpstr>
      <vt:lpstr>Types</vt:lpstr>
      <vt:lpstr>Class Members</vt:lpstr>
      <vt:lpstr>Object Life Cycle</vt:lpstr>
      <vt:lpstr>Class Hierarchies</vt:lpstr>
      <vt:lpstr>Example Question</vt:lpstr>
      <vt:lpstr>Debug Applications and Implement Security</vt:lpstr>
      <vt:lpstr>Encryption</vt:lpstr>
      <vt:lpstr>Diagnostics</vt:lpstr>
      <vt:lpstr>Builds</vt:lpstr>
      <vt:lpstr>Example Question</vt:lpstr>
      <vt:lpstr>Implement Data Access</vt:lpstr>
      <vt:lpstr>I/O Operations</vt:lpstr>
      <vt:lpstr>Working with XML</vt:lpstr>
      <vt:lpstr>Serializing Data</vt:lpstr>
      <vt:lpstr>LINQ</vt:lpstr>
      <vt:lpstr>Collections</vt:lpstr>
      <vt:lpstr>Example Question</vt:lpstr>
      <vt:lpstr>Example Question</vt:lpstr>
      <vt:lpstr>Resources</vt:lpstr>
      <vt:lpstr>Complete an evaluation and enter to win!</vt:lpstr>
      <vt:lpstr>Evaluate this session</vt:lpstr>
      <vt:lpstr>PowerPoint Presentation</vt:lpstr>
    </vt:vector>
  </TitlesOfParts>
  <Manager>&lt;Speech writer name goes here&gt;</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 Prep: 70-483 - Programming in C#</dc:title>
  <dc:subject>TechEd 2014</dc:subject>
  <dc:creator>Sidney Andrews</dc:creator>
  <cp:keywords/>
  <dc:description>Template: Jordan Cayabyab, Artitudes Design
Formatting: 
Audience Type:</dc:description>
  <cp:lastModifiedBy>testadmin</cp:lastModifiedBy>
  <cp:revision>34</cp:revision>
  <dcterms:created xsi:type="dcterms:W3CDTF">2014-05-06T03:41:35Z</dcterms:created>
  <dcterms:modified xsi:type="dcterms:W3CDTF">2014-05-15T20:56:50Z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0x010100CBE8A0D253ED1A4AAAE93FF9B973EB7E0027C1F5D9CEFE6046B3BCA4D310D11AA7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18;#George R. Brown Convention Center|6c33c07d-d6c4-4c5e-b5d0-7afd8a7a4e7d</vt:lpwstr>
  </property>
  <property fmtid="{D5CDD505-2E9C-101B-9397-08002B2CF9AE}" pid="7" name="Track">
    <vt:lpwstr/>
  </property>
  <property fmtid="{D5CDD505-2E9C-101B-9397-08002B2CF9AE}" pid="8" name="Event Location">
    <vt:lpwstr>17;#Houston|b97448fd-4b6d-4055-9328-60bf1c4ceb26</vt:lpwstr>
  </property>
  <property fmtid="{D5CDD505-2E9C-101B-9397-08002B2CF9AE}" pid="9" name="Campaign">
    <vt:lpwstr/>
  </property>
  <property fmtid="{D5CDD505-2E9C-101B-9397-08002B2CF9AE}" pid="10" name="Audience1">
    <vt:lpwstr>9;#developers|8e4a08dc-5d95-4156-ab65-f22579a1592a</vt:lpwstr>
  </property>
  <property fmtid="{D5CDD505-2E9C-101B-9397-08002B2CF9AE}" pid="11" name="Event Name">
    <vt:lpwstr>16;#Microsoft Tech Ed|30c8c6b6-2916-412b-8e18-b132d138380c</vt:lpwstr>
  </property>
  <property fmtid="{D5CDD505-2E9C-101B-9397-08002B2CF9AE}" pid="12" name="TaxKeyword">
    <vt:lpwstr/>
  </property>
</Properties>
</file>