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9E0DCD-EE19-4E31-88A5-C395D1549C32}" v="13" dt="2024-10-07T12:09:38.2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143" autoAdjust="0"/>
  </p:normalViewPr>
  <p:slideViewPr>
    <p:cSldViewPr snapToGrid="0">
      <p:cViewPr varScale="1">
        <p:scale>
          <a:sx n="64" d="100"/>
          <a:sy n="64" d="100"/>
        </p:scale>
        <p:origin x="13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jan sengupta" userId="c003b8ff54eb0138" providerId="LiveId" clId="{C69E0DCD-EE19-4E31-88A5-C395D1549C32}"/>
    <pc:docChg chg="undo custSel addSld delSld modSld">
      <pc:chgData name="srijan sengupta" userId="c003b8ff54eb0138" providerId="LiveId" clId="{C69E0DCD-EE19-4E31-88A5-C395D1549C32}" dt="2024-10-07T12:09:38.205" v="102" actId="1076"/>
      <pc:docMkLst>
        <pc:docMk/>
      </pc:docMkLst>
      <pc:sldChg chg="modSp new mod modNotesTx">
        <pc:chgData name="srijan sengupta" userId="c003b8ff54eb0138" providerId="LiveId" clId="{C69E0DCD-EE19-4E31-88A5-C395D1549C32}" dt="2024-10-07T12:04:23.179" v="12"/>
        <pc:sldMkLst>
          <pc:docMk/>
          <pc:sldMk cId="4020031750" sldId="257"/>
        </pc:sldMkLst>
        <pc:spChg chg="mod">
          <ac:chgData name="srijan sengupta" userId="c003b8ff54eb0138" providerId="LiveId" clId="{C69E0DCD-EE19-4E31-88A5-C395D1549C32}" dt="2024-10-07T12:03:51.137" v="5" actId="14100"/>
          <ac:spMkLst>
            <pc:docMk/>
            <pc:sldMk cId="4020031750" sldId="257"/>
            <ac:spMk id="2" creationId="{572B2548-B982-0524-A4FF-956F0F2F0899}"/>
          </ac:spMkLst>
        </pc:spChg>
        <pc:spChg chg="mod">
          <ac:chgData name="srijan sengupta" userId="c003b8ff54eb0138" providerId="LiveId" clId="{C69E0DCD-EE19-4E31-88A5-C395D1549C32}" dt="2024-10-07T12:04:12.511" v="11" actId="14100"/>
          <ac:spMkLst>
            <pc:docMk/>
            <pc:sldMk cId="4020031750" sldId="257"/>
            <ac:spMk id="3" creationId="{AF40DFFE-C481-B18F-779B-920080E96C73}"/>
          </ac:spMkLst>
        </pc:spChg>
      </pc:sldChg>
      <pc:sldChg chg="addSp modSp new mod setBg modNotesTx">
        <pc:chgData name="srijan sengupta" userId="c003b8ff54eb0138" providerId="LiveId" clId="{C69E0DCD-EE19-4E31-88A5-C395D1549C32}" dt="2024-10-07T12:09:38.205" v="102" actId="1076"/>
        <pc:sldMkLst>
          <pc:docMk/>
          <pc:sldMk cId="3010743370" sldId="258"/>
        </pc:sldMkLst>
        <pc:spChg chg="mod">
          <ac:chgData name="srijan sengupta" userId="c003b8ff54eb0138" providerId="LiveId" clId="{C69E0DCD-EE19-4E31-88A5-C395D1549C32}" dt="2024-10-07T12:09:32.073" v="100" actId="122"/>
          <ac:spMkLst>
            <pc:docMk/>
            <pc:sldMk cId="3010743370" sldId="258"/>
            <ac:spMk id="2" creationId="{E6382F24-E557-BDD2-98E2-D46D5B39B6CE}"/>
          </ac:spMkLst>
        </pc:spChg>
        <pc:spChg chg="mod">
          <ac:chgData name="srijan sengupta" userId="c003b8ff54eb0138" providerId="LiveId" clId="{C69E0DCD-EE19-4E31-88A5-C395D1549C32}" dt="2024-10-07T12:09:35.623" v="101" actId="1076"/>
          <ac:spMkLst>
            <pc:docMk/>
            <pc:sldMk cId="3010743370" sldId="258"/>
            <ac:spMk id="3" creationId="{E4681A3B-6F52-7331-E778-33B5BF7D1BA5}"/>
          </ac:spMkLst>
        </pc:spChg>
        <pc:spChg chg="add">
          <ac:chgData name="srijan sengupta" userId="c003b8ff54eb0138" providerId="LiveId" clId="{C69E0DCD-EE19-4E31-88A5-C395D1549C32}" dt="2024-10-07T12:04:54.692" v="19" actId="26606"/>
          <ac:spMkLst>
            <pc:docMk/>
            <pc:sldMk cId="3010743370" sldId="258"/>
            <ac:spMk id="1031" creationId="{B9F89C22-0475-4427-B7C8-0269AD40E3EC}"/>
          </ac:spMkLst>
        </pc:spChg>
        <pc:picChg chg="add mod">
          <ac:chgData name="srijan sengupta" userId="c003b8ff54eb0138" providerId="LiveId" clId="{C69E0DCD-EE19-4E31-88A5-C395D1549C32}" dt="2024-10-07T12:09:38.205" v="102" actId="1076"/>
          <ac:picMkLst>
            <pc:docMk/>
            <pc:sldMk cId="3010743370" sldId="258"/>
            <ac:picMk id="1026" creationId="{37A3A3E5-013A-F4CD-37D1-1A220115408B}"/>
          </ac:picMkLst>
        </pc:picChg>
      </pc:sldChg>
      <pc:sldChg chg="modSp new mod modNotesTx">
        <pc:chgData name="srijan sengupta" userId="c003b8ff54eb0138" providerId="LiveId" clId="{C69E0DCD-EE19-4E31-88A5-C395D1549C32}" dt="2024-10-07T12:08:14.791" v="79" actId="2710"/>
        <pc:sldMkLst>
          <pc:docMk/>
          <pc:sldMk cId="1409888214" sldId="259"/>
        </pc:sldMkLst>
        <pc:spChg chg="mod">
          <ac:chgData name="srijan sengupta" userId="c003b8ff54eb0138" providerId="LiveId" clId="{C69E0DCD-EE19-4E31-88A5-C395D1549C32}" dt="2024-10-07T12:08:07.623" v="77" actId="403"/>
          <ac:spMkLst>
            <pc:docMk/>
            <pc:sldMk cId="1409888214" sldId="259"/>
            <ac:spMk id="2" creationId="{5A4F9A56-FE02-CFAA-28B5-DC30A761E06E}"/>
          </ac:spMkLst>
        </pc:spChg>
        <pc:spChg chg="mod">
          <ac:chgData name="srijan sengupta" userId="c003b8ff54eb0138" providerId="LiveId" clId="{C69E0DCD-EE19-4E31-88A5-C395D1549C32}" dt="2024-10-07T12:08:14.791" v="79" actId="2710"/>
          <ac:spMkLst>
            <pc:docMk/>
            <pc:sldMk cId="1409888214" sldId="259"/>
            <ac:spMk id="3" creationId="{6D28B15B-D0FD-577B-C7E9-11AFDAB56BF1}"/>
          </ac:spMkLst>
        </pc:spChg>
      </pc:sldChg>
      <pc:sldChg chg="addSp delSp modSp add del mod setBg delDesignElem modNotesTx">
        <pc:chgData name="srijan sengupta" userId="c003b8ff54eb0138" providerId="LiveId" clId="{C69E0DCD-EE19-4E31-88A5-C395D1549C32}" dt="2024-10-07T12:09:19.677" v="98" actId="1076"/>
        <pc:sldMkLst>
          <pc:docMk/>
          <pc:sldMk cId="2575616627" sldId="260"/>
        </pc:sldMkLst>
        <pc:spChg chg="mod">
          <ac:chgData name="srijan sengupta" userId="c003b8ff54eb0138" providerId="LiveId" clId="{C69E0DCD-EE19-4E31-88A5-C395D1549C32}" dt="2024-10-07T12:08:53.703" v="85" actId="14100"/>
          <ac:spMkLst>
            <pc:docMk/>
            <pc:sldMk cId="2575616627" sldId="260"/>
            <ac:spMk id="2" creationId="{E6382F24-E557-BDD2-98E2-D46D5B39B6CE}"/>
          </ac:spMkLst>
        </pc:spChg>
        <pc:spChg chg="mod">
          <ac:chgData name="srijan sengupta" userId="c003b8ff54eb0138" providerId="LiveId" clId="{C69E0DCD-EE19-4E31-88A5-C395D1549C32}" dt="2024-10-07T12:09:16.427" v="96" actId="255"/>
          <ac:spMkLst>
            <pc:docMk/>
            <pc:sldMk cId="2575616627" sldId="260"/>
            <ac:spMk id="3" creationId="{E4681A3B-6F52-7331-E778-33B5BF7D1BA5}"/>
          </ac:spMkLst>
        </pc:spChg>
        <pc:spChg chg="del">
          <ac:chgData name="srijan sengupta" userId="c003b8ff54eb0138" providerId="LiveId" clId="{C69E0DCD-EE19-4E31-88A5-C395D1549C32}" dt="2024-10-07T12:05:12.771" v="23"/>
          <ac:spMkLst>
            <pc:docMk/>
            <pc:sldMk cId="2575616627" sldId="260"/>
            <ac:spMk id="1031" creationId="{B9F89C22-0475-4427-B7C8-0269AD40E3EC}"/>
          </ac:spMkLst>
        </pc:spChg>
        <pc:picChg chg="del">
          <ac:chgData name="srijan sengupta" userId="c003b8ff54eb0138" providerId="LiveId" clId="{C69E0DCD-EE19-4E31-88A5-C395D1549C32}" dt="2024-10-07T12:05:34.598" v="30" actId="478"/>
          <ac:picMkLst>
            <pc:docMk/>
            <pc:sldMk cId="2575616627" sldId="260"/>
            <ac:picMk id="1026" creationId="{37A3A3E5-013A-F4CD-37D1-1A220115408B}"/>
          </ac:picMkLst>
        </pc:picChg>
        <pc:picChg chg="add mod">
          <ac:chgData name="srijan sengupta" userId="c003b8ff54eb0138" providerId="LiveId" clId="{C69E0DCD-EE19-4E31-88A5-C395D1549C32}" dt="2024-10-07T12:09:19.677" v="98" actId="1076"/>
          <ac:picMkLst>
            <pc:docMk/>
            <pc:sldMk cId="2575616627" sldId="260"/>
            <ac:picMk id="2050" creationId="{77E86438-A6A5-3D96-157E-7018C6DBFFE4}"/>
          </ac:picMkLst>
        </pc:picChg>
      </pc:sldChg>
      <pc:sldChg chg="modSp new mod modNotesTx">
        <pc:chgData name="srijan sengupta" userId="c003b8ff54eb0138" providerId="LiveId" clId="{C69E0DCD-EE19-4E31-88A5-C395D1549C32}" dt="2024-10-07T12:08:36.171" v="80" actId="2710"/>
        <pc:sldMkLst>
          <pc:docMk/>
          <pc:sldMk cId="1925091546" sldId="261"/>
        </pc:sldMkLst>
        <pc:spChg chg="mod">
          <ac:chgData name="srijan sengupta" userId="c003b8ff54eb0138" providerId="LiveId" clId="{C69E0DCD-EE19-4E31-88A5-C395D1549C32}" dt="2024-10-07T12:07:44.026" v="68" actId="403"/>
          <ac:spMkLst>
            <pc:docMk/>
            <pc:sldMk cId="1925091546" sldId="261"/>
            <ac:spMk id="2" creationId="{3EBAAC56-5D18-C4BE-035A-59932E4B33E7}"/>
          </ac:spMkLst>
        </pc:spChg>
        <pc:spChg chg="mod">
          <ac:chgData name="srijan sengupta" userId="c003b8ff54eb0138" providerId="LiveId" clId="{C69E0DCD-EE19-4E31-88A5-C395D1549C32}" dt="2024-10-07T12:08:36.171" v="80" actId="2710"/>
          <ac:spMkLst>
            <pc:docMk/>
            <pc:sldMk cId="1925091546" sldId="261"/>
            <ac:spMk id="3" creationId="{B156B258-4BB4-DC7E-4CC4-069B112C0C12}"/>
          </ac:spMkLst>
        </pc:spChg>
      </pc:sldChg>
      <pc:sldChg chg="modSp new mod modNotesTx">
        <pc:chgData name="srijan sengupta" userId="c003b8ff54eb0138" providerId="LiveId" clId="{C69E0DCD-EE19-4E31-88A5-C395D1549C32}" dt="2024-10-07T12:07:57.622" v="70" actId="123"/>
        <pc:sldMkLst>
          <pc:docMk/>
          <pc:sldMk cId="712837759" sldId="262"/>
        </pc:sldMkLst>
        <pc:spChg chg="mod">
          <ac:chgData name="srijan sengupta" userId="c003b8ff54eb0138" providerId="LiveId" clId="{C69E0DCD-EE19-4E31-88A5-C395D1549C32}" dt="2024-10-07T12:07:31.064" v="59" actId="403"/>
          <ac:spMkLst>
            <pc:docMk/>
            <pc:sldMk cId="712837759" sldId="262"/>
            <ac:spMk id="2" creationId="{8DD0C13C-116D-C839-9384-AEAD8C029587}"/>
          </ac:spMkLst>
        </pc:spChg>
        <pc:spChg chg="mod">
          <ac:chgData name="srijan sengupta" userId="c003b8ff54eb0138" providerId="LiveId" clId="{C69E0DCD-EE19-4E31-88A5-C395D1549C32}" dt="2024-10-07T12:07:57.622" v="70" actId="123"/>
          <ac:spMkLst>
            <pc:docMk/>
            <pc:sldMk cId="712837759" sldId="262"/>
            <ac:spMk id="3" creationId="{95BEBC23-519D-E087-2787-E82EC9051153}"/>
          </ac:spMkLst>
        </pc:spChg>
      </pc:sldChg>
      <pc:sldChg chg="addSp modSp new">
        <pc:chgData name="srijan sengupta" userId="c003b8ff54eb0138" providerId="LiveId" clId="{C69E0DCD-EE19-4E31-88A5-C395D1549C32}" dt="2024-10-07T12:07:18.542" v="52" actId="1076"/>
        <pc:sldMkLst>
          <pc:docMk/>
          <pc:sldMk cId="3392735450" sldId="263"/>
        </pc:sldMkLst>
        <pc:picChg chg="add mod">
          <ac:chgData name="srijan sengupta" userId="c003b8ff54eb0138" providerId="LiveId" clId="{C69E0DCD-EE19-4E31-88A5-C395D1549C32}" dt="2024-10-07T12:07:18.542" v="52" actId="1076"/>
          <ac:picMkLst>
            <pc:docMk/>
            <pc:sldMk cId="3392735450" sldId="263"/>
            <ac:picMk id="3074" creationId="{89C2F3CF-50F8-0886-E0A4-7C05FF62253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2DB9C1-CC20-40DD-985B-1F385AA1A9EB}" type="datetimeFigureOut">
              <a:rPr lang="en-IN" smtClean="0"/>
              <a:t>07-10-2024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AFC0EF-BA4F-412F-803C-B6B1A91D12CA}" type="slidenum">
              <a:rPr lang="en-IN" smtClean="0"/>
              <a:t>‹#›</a:t>
            </a:fld>
            <a:endParaRPr lang="en-IN"/>
          </a:p>
        </p:txBody>
      </p:sp>
    </p:spTree>
    <p:extLst>
      <p:ext uri="{BB962C8B-B14F-4D97-AF65-F5344CB8AC3E}">
        <p14:creationId xmlns:p14="http://schemas.microsoft.com/office/powerpoint/2010/main" val="3781020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igitalcommons.georgiasouthern.edu/cgi/viewcontent.cgi?article=3883&amp;context=etd"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www.theseus.fi/bitstream/handle/10024/334447/Baidauletov%20D.%20%26%20Salehin%20F.%20-%20Integrating%20Modern%20Front-End%20Methodologies%20and%20Workflow%20in%20the%20Context%20of%20E-Commerce.pdf?sequence=2" TargetMode="External"/><Relationship Id="rId4" Type="http://schemas.openxmlformats.org/officeDocument/2006/relationships/hyperlink" Target="https://link.springer.com/article/10.1007/s10489-022-04278-6"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This web application focuses on the management of currency rates. The application will produce existing rates, and a new data input will be taken without interruption to view all the rates. Different technologies and frameworks have been used for the creation of this project to design an interactive interface and a powerful backend system.</a:t>
            </a:r>
            <a:endParaRPr lang="en-IN" dirty="0"/>
          </a:p>
        </p:txBody>
      </p:sp>
      <p:sp>
        <p:nvSpPr>
          <p:cNvPr id="4" name="Slide Number Placeholder 3"/>
          <p:cNvSpPr>
            <a:spLocks noGrp="1"/>
          </p:cNvSpPr>
          <p:nvPr>
            <p:ph type="sldNum" sz="quarter" idx="5"/>
          </p:nvPr>
        </p:nvSpPr>
        <p:spPr/>
        <p:txBody>
          <a:bodyPr/>
          <a:lstStyle/>
          <a:p>
            <a:fld id="{04AFC0EF-BA4F-412F-803C-B6B1A91D12CA}" type="slidenum">
              <a:rPr lang="en-IN" smtClean="0"/>
              <a:t>2</a:t>
            </a:fld>
            <a:endParaRPr lang="en-IN"/>
          </a:p>
        </p:txBody>
      </p:sp>
    </p:spTree>
    <p:extLst>
      <p:ext uri="{BB962C8B-B14F-4D97-AF65-F5344CB8AC3E}">
        <p14:creationId xmlns:p14="http://schemas.microsoft.com/office/powerpoint/2010/main" val="3262396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The front end of the web application has been developed using </a:t>
            </a:r>
            <a:r>
              <a:rPr lang="en-US" sz="1800" b="1" i="1" u="none" strike="noStrike" dirty="0">
                <a:solidFill>
                  <a:srgbClr val="000000"/>
                </a:solidFill>
                <a:effectLst/>
                <a:latin typeface="Times New Roman" panose="02020603050405020304" pitchFamily="18" charset="0"/>
              </a:rPr>
              <a:t>HTML</a:t>
            </a:r>
            <a:r>
              <a:rPr lang="en-US" sz="1800" b="0" i="0" u="none" strike="noStrike" dirty="0">
                <a:solidFill>
                  <a:srgbClr val="000000"/>
                </a:solidFill>
                <a:effectLst/>
                <a:latin typeface="Times New Roman" panose="02020603050405020304" pitchFamily="18" charset="0"/>
              </a:rPr>
              <a:t>, </a:t>
            </a:r>
            <a:r>
              <a:rPr lang="en-US" sz="1800" b="1" i="1" u="none" strike="noStrike" dirty="0">
                <a:solidFill>
                  <a:srgbClr val="000000"/>
                </a:solidFill>
                <a:effectLst/>
                <a:latin typeface="Times New Roman" panose="02020603050405020304" pitchFamily="18" charset="0"/>
              </a:rPr>
              <a:t>CSS</a:t>
            </a:r>
            <a:r>
              <a:rPr lang="en-US" sz="1800" b="0" i="0" u="none" strike="noStrike" dirty="0">
                <a:solidFill>
                  <a:srgbClr val="000000"/>
                </a:solidFill>
                <a:effectLst/>
                <a:latin typeface="Times New Roman" panose="02020603050405020304" pitchFamily="18" charset="0"/>
              </a:rPr>
              <a:t>, and </a:t>
            </a:r>
            <a:r>
              <a:rPr lang="en-US" sz="1800" b="1" i="1" u="none" strike="noStrike" dirty="0">
                <a:solidFill>
                  <a:srgbClr val="000000"/>
                </a:solidFill>
                <a:effectLst/>
                <a:latin typeface="Times New Roman" panose="02020603050405020304" pitchFamily="18" charset="0"/>
              </a:rPr>
              <a:t>JavaScript</a:t>
            </a:r>
            <a:r>
              <a:rPr lang="en-US" sz="1800" b="0" i="0" u="none" strike="noStrike" dirty="0">
                <a:solidFill>
                  <a:srgbClr val="000000"/>
                </a:solidFill>
                <a:effectLst/>
                <a:latin typeface="Times New Roman" panose="02020603050405020304" pitchFamily="18" charset="0"/>
              </a:rPr>
              <a:t>. The HTML structure has created the basic structure of the application with different areas for displaying current currency rates and a form to insert new currency data. The user interface of the application is quite intuitive and easy to navigate. As for style, CSS is applied in styling the application, offering it an excellent view and ensuring that the user has an advantage when it comes to its efficient usability (</a:t>
            </a:r>
            <a:r>
              <a:rPr lang="en-US" sz="1800" b="0" i="0" u="none" strike="noStrike" dirty="0" err="1">
                <a:solidFill>
                  <a:srgbClr val="000000"/>
                </a:solidFill>
                <a:effectLst/>
                <a:latin typeface="Times New Roman" panose="02020603050405020304" pitchFamily="18" charset="0"/>
              </a:rPr>
              <a:t>Odeniran</a:t>
            </a:r>
            <a:r>
              <a:rPr lang="en-US" sz="1800" b="0" i="0" u="none" strike="noStrike" dirty="0">
                <a:solidFill>
                  <a:srgbClr val="000000"/>
                </a:solidFill>
                <a:effectLst/>
                <a:latin typeface="Times New Roman" panose="02020603050405020304" pitchFamily="18" charset="0"/>
              </a:rPr>
              <a:t>, 2023). The design focused on responsibility to ensure that the application fits well with different sizes of screens and devices. JavaScript: This has been very important in the dynamic aspects of the application. The currency rates have been hardcoded into the script, and on click of the "Get Data" button, users can fetch and display the latest rates.</a:t>
            </a:r>
            <a:endParaRPr lang="en-IN" dirty="0"/>
          </a:p>
        </p:txBody>
      </p:sp>
      <p:sp>
        <p:nvSpPr>
          <p:cNvPr id="4" name="Slide Number Placeholder 3"/>
          <p:cNvSpPr>
            <a:spLocks noGrp="1"/>
          </p:cNvSpPr>
          <p:nvPr>
            <p:ph type="sldNum" sz="quarter" idx="5"/>
          </p:nvPr>
        </p:nvSpPr>
        <p:spPr/>
        <p:txBody>
          <a:bodyPr/>
          <a:lstStyle/>
          <a:p>
            <a:fld id="{04AFC0EF-BA4F-412F-803C-B6B1A91D12CA}" type="slidenum">
              <a:rPr lang="en-IN" smtClean="0"/>
              <a:t>3</a:t>
            </a:fld>
            <a:endParaRPr lang="en-IN"/>
          </a:p>
        </p:txBody>
      </p:sp>
    </p:spTree>
    <p:extLst>
      <p:ext uri="{BB962C8B-B14F-4D97-AF65-F5344CB8AC3E}">
        <p14:creationId xmlns:p14="http://schemas.microsoft.com/office/powerpoint/2010/main" val="355075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PHP was used at the back end to catch the form submission from the front end, with a structured approach toward addressing user input for proper new currency rate handling and storage in a MySQL database. The PHP script has created an active connection with the database making use of </a:t>
            </a:r>
            <a:r>
              <a:rPr lang="en-US" sz="1800" b="1" i="1" u="none" strike="noStrike" dirty="0">
                <a:solidFill>
                  <a:srgbClr val="000000"/>
                </a:solidFill>
                <a:effectLst/>
                <a:latin typeface="Times New Roman" panose="02020603050405020304" pitchFamily="18" charset="0"/>
              </a:rPr>
              <a:t>my </a:t>
            </a:r>
            <a:r>
              <a:rPr lang="en-US" sz="1800" b="1" i="1" u="none" strike="noStrike" dirty="0" err="1">
                <a:solidFill>
                  <a:srgbClr val="000000"/>
                </a:solidFill>
                <a:effectLst/>
                <a:latin typeface="Times New Roman" panose="02020603050405020304" pitchFamily="18" charset="0"/>
              </a:rPr>
              <a:t>sql</a:t>
            </a:r>
            <a:r>
              <a:rPr lang="en-US" sz="1800" b="0" i="0" u="none" strike="noStrike" dirty="0">
                <a:solidFill>
                  <a:srgbClr val="000000"/>
                </a:solidFill>
                <a:effectLst/>
                <a:latin typeface="Times New Roman" panose="02020603050405020304" pitchFamily="18" charset="0"/>
              </a:rPr>
              <a:t> extension, ensuring secure interaction with the database. Designed a PHP file specifically to handle form submission - `</a:t>
            </a:r>
            <a:r>
              <a:rPr lang="en-US" sz="1800" b="0" i="0" u="none" strike="noStrike" dirty="0" err="1">
                <a:solidFill>
                  <a:srgbClr val="000000"/>
                </a:solidFill>
                <a:effectLst/>
                <a:latin typeface="Times New Roman" panose="02020603050405020304" pitchFamily="18" charset="0"/>
              </a:rPr>
              <a:t>submit_data.php</a:t>
            </a:r>
            <a:r>
              <a:rPr lang="en-US" sz="1800" b="0" i="0" u="none" strike="noStrike" dirty="0">
                <a:solidFill>
                  <a:srgbClr val="000000"/>
                </a:solidFill>
                <a:effectLst/>
                <a:latin typeface="Times New Roman" panose="02020603050405020304" pitchFamily="18" charset="0"/>
              </a:rPr>
              <a:t>`. It involved adding validation checks to ensure that the submitted currency code and rate go through proper formatting before being inserted into the database (Goh </a:t>
            </a:r>
            <a:r>
              <a:rPr lang="en-US" sz="1800" b="0" i="1" u="none" strike="noStrike" dirty="0">
                <a:solidFill>
                  <a:srgbClr val="000000"/>
                </a:solidFill>
                <a:effectLst/>
                <a:latin typeface="Times New Roman" panose="02020603050405020304" pitchFamily="18" charset="0"/>
              </a:rPr>
              <a:t>et al., </a:t>
            </a:r>
            <a:r>
              <a:rPr lang="en-US" sz="1800" b="0" i="0" u="none" strike="noStrike" dirty="0">
                <a:solidFill>
                  <a:srgbClr val="000000"/>
                </a:solidFill>
                <a:effectLst/>
                <a:latin typeface="Times New Roman" panose="02020603050405020304" pitchFamily="18" charset="0"/>
              </a:rPr>
              <a:t>2023). The approach of prepared statements prevent SQL injection attacks.</a:t>
            </a:r>
            <a:endParaRPr lang="en-IN" dirty="0"/>
          </a:p>
        </p:txBody>
      </p:sp>
      <p:sp>
        <p:nvSpPr>
          <p:cNvPr id="4" name="Slide Number Placeholder 3"/>
          <p:cNvSpPr>
            <a:spLocks noGrp="1"/>
          </p:cNvSpPr>
          <p:nvPr>
            <p:ph type="sldNum" sz="quarter" idx="5"/>
          </p:nvPr>
        </p:nvSpPr>
        <p:spPr/>
        <p:txBody>
          <a:bodyPr/>
          <a:lstStyle/>
          <a:p>
            <a:fld id="{04AFC0EF-BA4F-412F-803C-B6B1A91D12CA}" type="slidenum">
              <a:rPr lang="en-IN" smtClean="0"/>
              <a:t>4</a:t>
            </a:fld>
            <a:endParaRPr lang="en-IN"/>
          </a:p>
        </p:txBody>
      </p:sp>
    </p:spTree>
    <p:extLst>
      <p:ext uri="{BB962C8B-B14F-4D97-AF65-F5344CB8AC3E}">
        <p14:creationId xmlns:p14="http://schemas.microsoft.com/office/powerpoint/2010/main" val="2256332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The database has been administered using phpMyAdmin, it's easy to administer the data. The structure has been created via SQL script, defining the involved tables and columns thereof (</a:t>
            </a:r>
            <a:r>
              <a:rPr lang="en-US" sz="1800" b="0" i="0" u="none" strike="noStrike" dirty="0" err="1">
                <a:solidFill>
                  <a:srgbClr val="000000"/>
                </a:solidFill>
                <a:effectLst/>
                <a:latin typeface="Times New Roman" panose="02020603050405020304" pitchFamily="18" charset="0"/>
              </a:rPr>
              <a:t>Baidauletov</a:t>
            </a:r>
            <a:r>
              <a:rPr lang="en-US" sz="1800" b="0" i="0" u="none" strike="noStrike" dirty="0">
                <a:solidFill>
                  <a:srgbClr val="000000"/>
                </a:solidFill>
                <a:effectLst/>
                <a:latin typeface="Times New Roman" panose="02020603050405020304" pitchFamily="18" charset="0"/>
              </a:rPr>
              <a:t>, and </a:t>
            </a:r>
            <a:r>
              <a:rPr lang="en-US" sz="1800" b="0" i="0" u="none" strike="noStrike" dirty="0" err="1">
                <a:solidFill>
                  <a:srgbClr val="000000"/>
                </a:solidFill>
                <a:effectLst/>
                <a:latin typeface="Times New Roman" panose="02020603050405020304" pitchFamily="18" charset="0"/>
              </a:rPr>
              <a:t>Salehin</a:t>
            </a:r>
            <a:r>
              <a:rPr lang="en-US" sz="1800" b="0" i="0" u="none" strike="noStrike" dirty="0">
                <a:solidFill>
                  <a:srgbClr val="000000"/>
                </a:solidFill>
                <a:effectLst/>
                <a:latin typeface="Times New Roman" panose="02020603050405020304" pitchFamily="18" charset="0"/>
              </a:rPr>
              <a:t>, 2020). Using this configuration made the administration of the data straightforward and ensured that all records were well-kept.</a:t>
            </a:r>
            <a:endParaRPr lang="en-IN" dirty="0"/>
          </a:p>
        </p:txBody>
      </p:sp>
      <p:sp>
        <p:nvSpPr>
          <p:cNvPr id="4" name="Slide Number Placeholder 3"/>
          <p:cNvSpPr>
            <a:spLocks noGrp="1"/>
          </p:cNvSpPr>
          <p:nvPr>
            <p:ph type="sldNum" sz="quarter" idx="5"/>
          </p:nvPr>
        </p:nvSpPr>
        <p:spPr/>
        <p:txBody>
          <a:bodyPr/>
          <a:lstStyle/>
          <a:p>
            <a:fld id="{04AFC0EF-BA4F-412F-803C-B6B1A91D12CA}" type="slidenum">
              <a:rPr lang="en-IN" smtClean="0"/>
              <a:t>5</a:t>
            </a:fld>
            <a:endParaRPr lang="en-IN"/>
          </a:p>
        </p:txBody>
      </p:sp>
    </p:spTree>
    <p:extLst>
      <p:ext uri="{BB962C8B-B14F-4D97-AF65-F5344CB8AC3E}">
        <p14:creationId xmlns:p14="http://schemas.microsoft.com/office/powerpoint/2010/main" val="1018971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The web application has successfully combined front-end and back-end technologies to offer fluent functionality for managing currency rates. This application has enabled users to enter and view currency data easily, therefore ensuring that it is securely processed and stored. Such successful implementation demonstrates good practice in web development and delivers practical tools for accessing currency information efficiently to users. The application not only completes the purpose but also establishes a base for possible further improvements and features in the future.</a:t>
            </a:r>
            <a:endParaRPr lang="en-IN" dirty="0"/>
          </a:p>
        </p:txBody>
      </p:sp>
      <p:sp>
        <p:nvSpPr>
          <p:cNvPr id="4" name="Slide Number Placeholder 3"/>
          <p:cNvSpPr>
            <a:spLocks noGrp="1"/>
          </p:cNvSpPr>
          <p:nvPr>
            <p:ph type="sldNum" sz="quarter" idx="5"/>
          </p:nvPr>
        </p:nvSpPr>
        <p:spPr/>
        <p:txBody>
          <a:bodyPr/>
          <a:lstStyle/>
          <a:p>
            <a:fld id="{04AFC0EF-BA4F-412F-803C-B6B1A91D12CA}" type="slidenum">
              <a:rPr lang="en-IN" smtClean="0"/>
              <a:t>6</a:t>
            </a:fld>
            <a:endParaRPr lang="en-IN"/>
          </a:p>
        </p:txBody>
      </p:sp>
    </p:spTree>
    <p:extLst>
      <p:ext uri="{BB962C8B-B14F-4D97-AF65-F5344CB8AC3E}">
        <p14:creationId xmlns:p14="http://schemas.microsoft.com/office/powerpoint/2010/main" val="1420447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1200"/>
              </a:spcBef>
              <a:spcAft>
                <a:spcPts val="1200"/>
              </a:spcAft>
            </a:pPr>
            <a:r>
              <a:rPr lang="en-IN" sz="1200" b="0" i="0" u="none" strike="noStrike" dirty="0" err="1">
                <a:solidFill>
                  <a:srgbClr val="000000"/>
                </a:solidFill>
                <a:effectLst/>
                <a:latin typeface="Times New Roman" panose="02020603050405020304" pitchFamily="18" charset="0"/>
              </a:rPr>
              <a:t>Odeniran</a:t>
            </a:r>
            <a:r>
              <a:rPr lang="en-IN" sz="1200" b="0" i="0" u="none" strike="noStrike" dirty="0">
                <a:solidFill>
                  <a:srgbClr val="000000"/>
                </a:solidFill>
                <a:effectLst/>
                <a:latin typeface="Times New Roman" panose="02020603050405020304" pitchFamily="18" charset="0"/>
              </a:rPr>
              <a:t>, Q., 2023. Comparative Analysis of </a:t>
            </a:r>
            <a:r>
              <a:rPr lang="en-IN" sz="1200" b="0" i="0" u="none" strike="noStrike" dirty="0" err="1">
                <a:solidFill>
                  <a:srgbClr val="000000"/>
                </a:solidFill>
                <a:effectLst/>
                <a:latin typeface="Times New Roman" panose="02020603050405020304" pitchFamily="18" charset="0"/>
              </a:rPr>
              <a:t>Fullstack</a:t>
            </a:r>
            <a:r>
              <a:rPr lang="en-IN" sz="1200" b="0" i="0" u="none" strike="noStrike" dirty="0">
                <a:solidFill>
                  <a:srgbClr val="000000"/>
                </a:solidFill>
                <a:effectLst/>
                <a:latin typeface="Times New Roman" panose="02020603050405020304" pitchFamily="18" charset="0"/>
              </a:rPr>
              <a:t> Development Technologies: Frontend, Backend and Database. Retrieved from:</a:t>
            </a:r>
            <a:r>
              <a:rPr lang="en-IN" sz="1200" b="0" i="0" u="none" strike="noStrike" dirty="0">
                <a:solidFill>
                  <a:srgbClr val="000000"/>
                </a:solidFill>
                <a:effectLst/>
                <a:latin typeface="Times New Roman" panose="02020603050405020304" pitchFamily="18" charset="0"/>
                <a:hlinkClick r:id="rId3"/>
              </a:rPr>
              <a:t> </a:t>
            </a:r>
            <a:r>
              <a:rPr lang="en-IN" sz="1200" b="0" i="0" u="sng" strike="noStrike" dirty="0">
                <a:solidFill>
                  <a:srgbClr val="1155CC"/>
                </a:solidFill>
                <a:effectLst/>
                <a:latin typeface="Times New Roman" panose="02020603050405020304" pitchFamily="18" charset="0"/>
                <a:hlinkClick r:id="rId3"/>
              </a:rPr>
              <a:t>https://digitalcommons.georgiasouthern.edu/cgi/viewcontent.cgi?article=3883&amp;context=etd</a:t>
            </a:r>
            <a:r>
              <a:rPr lang="en-IN" sz="1200" b="0" i="0" u="none" strike="noStrike" dirty="0">
                <a:solidFill>
                  <a:srgbClr val="000000"/>
                </a:solidFill>
                <a:effectLst/>
                <a:latin typeface="Times New Roman" panose="02020603050405020304" pitchFamily="18" charset="0"/>
              </a:rPr>
              <a:t> [Retrieved on: 25.09.2024]</a:t>
            </a:r>
            <a:endParaRPr lang="en-IN" b="0" dirty="0">
              <a:effectLst/>
            </a:endParaRPr>
          </a:p>
          <a:p>
            <a:pPr algn="just" rtl="0">
              <a:spcBef>
                <a:spcPts val="1200"/>
              </a:spcBef>
              <a:spcAft>
                <a:spcPts val="1200"/>
              </a:spcAft>
            </a:pPr>
            <a:r>
              <a:rPr lang="en-IN" sz="1200" b="0" i="0" u="none" strike="noStrike" dirty="0">
                <a:solidFill>
                  <a:srgbClr val="000000"/>
                </a:solidFill>
                <a:effectLst/>
                <a:latin typeface="Times New Roman" panose="02020603050405020304" pitchFamily="18" charset="0"/>
              </a:rPr>
              <a:t>Goh, H.A., Ho, C.K. and Abas, F.S., 2023. Front-end deep learning web apps development and deployment: a review. Applied Intelligence, 53(12), pp.15923-15945. Retrieved from:</a:t>
            </a:r>
            <a:r>
              <a:rPr lang="en-IN" sz="1200" b="0" i="0" u="none" strike="noStrike" dirty="0">
                <a:solidFill>
                  <a:srgbClr val="000000"/>
                </a:solidFill>
                <a:effectLst/>
                <a:latin typeface="Times New Roman" panose="02020603050405020304" pitchFamily="18" charset="0"/>
                <a:hlinkClick r:id="rId4"/>
              </a:rPr>
              <a:t> </a:t>
            </a:r>
            <a:r>
              <a:rPr lang="en-IN" sz="1200" b="0" i="0" u="sng" strike="noStrike" dirty="0">
                <a:solidFill>
                  <a:srgbClr val="1155CC"/>
                </a:solidFill>
                <a:effectLst/>
                <a:latin typeface="Times New Roman" panose="02020603050405020304" pitchFamily="18" charset="0"/>
                <a:hlinkClick r:id="rId4"/>
              </a:rPr>
              <a:t>https://link.springer.com/article/10.1007/s10489-022-04278-6</a:t>
            </a:r>
            <a:r>
              <a:rPr lang="en-IN" sz="1200" b="0" i="0" u="none" strike="noStrike" dirty="0">
                <a:solidFill>
                  <a:srgbClr val="000000"/>
                </a:solidFill>
                <a:effectLst/>
                <a:latin typeface="Times New Roman" panose="02020603050405020304" pitchFamily="18" charset="0"/>
              </a:rPr>
              <a:t> [Retrieved on: 25.09.2024]</a:t>
            </a:r>
            <a:endParaRPr lang="en-IN" b="0" dirty="0">
              <a:effectLst/>
            </a:endParaRPr>
          </a:p>
          <a:p>
            <a:r>
              <a:rPr lang="en-IN" sz="1200" b="0" i="0" u="none" strike="noStrike" dirty="0" err="1">
                <a:solidFill>
                  <a:srgbClr val="000000"/>
                </a:solidFill>
                <a:effectLst/>
                <a:latin typeface="Times New Roman" panose="02020603050405020304" pitchFamily="18" charset="0"/>
              </a:rPr>
              <a:t>Baidauletov</a:t>
            </a:r>
            <a:r>
              <a:rPr lang="en-IN" sz="1200" b="0" i="0" u="none" strike="noStrike" dirty="0">
                <a:solidFill>
                  <a:srgbClr val="000000"/>
                </a:solidFill>
                <a:effectLst/>
                <a:latin typeface="Times New Roman" panose="02020603050405020304" pitchFamily="18" charset="0"/>
              </a:rPr>
              <a:t>, D. and </a:t>
            </a:r>
            <a:r>
              <a:rPr lang="en-IN" sz="1200" b="0" i="0" u="none" strike="noStrike" dirty="0" err="1">
                <a:solidFill>
                  <a:srgbClr val="000000"/>
                </a:solidFill>
                <a:effectLst/>
                <a:latin typeface="Times New Roman" panose="02020603050405020304" pitchFamily="18" charset="0"/>
              </a:rPr>
              <a:t>Salehin</a:t>
            </a:r>
            <a:r>
              <a:rPr lang="en-IN" sz="1200" b="0" i="0" u="none" strike="noStrike" dirty="0">
                <a:solidFill>
                  <a:srgbClr val="000000"/>
                </a:solidFill>
                <a:effectLst/>
                <a:latin typeface="Times New Roman" panose="02020603050405020304" pitchFamily="18" charset="0"/>
              </a:rPr>
              <a:t>, F., 2020. Integrating Modern Front-end Methodologies and Workflow in the Context of E-commerce Systems. Retrieved from:</a:t>
            </a:r>
            <a:r>
              <a:rPr lang="en-IN" sz="1200" b="0" i="0" u="none" strike="noStrike" dirty="0">
                <a:solidFill>
                  <a:srgbClr val="000000"/>
                </a:solidFill>
                <a:effectLst/>
                <a:latin typeface="Times New Roman" panose="02020603050405020304" pitchFamily="18" charset="0"/>
                <a:hlinkClick r:id="rId5"/>
              </a:rPr>
              <a:t> </a:t>
            </a:r>
            <a:r>
              <a:rPr lang="en-IN" sz="1200" b="0" i="0" u="sng" strike="noStrike" dirty="0">
                <a:solidFill>
                  <a:srgbClr val="1155CC"/>
                </a:solidFill>
                <a:effectLst/>
                <a:latin typeface="Times New Roman" panose="02020603050405020304" pitchFamily="18" charset="0"/>
                <a:hlinkClick r:id="rId5"/>
              </a:rPr>
              <a:t>https://www.theseus.fi/bitstream/handle/10024/334447/Baidauletov%20D.%20%26%20Salehin%20F.%20-%20Integrating%20Modern%20Front-End%20Methodologies%20and%20Workflow%20in%20the%20Context%20of%20E-Commerce.pdf?sequence=2</a:t>
            </a:r>
            <a:r>
              <a:rPr lang="en-IN" sz="1200" b="0" i="0" u="none" strike="noStrike" dirty="0">
                <a:solidFill>
                  <a:srgbClr val="000000"/>
                </a:solidFill>
                <a:effectLst/>
                <a:latin typeface="Times New Roman" panose="02020603050405020304" pitchFamily="18" charset="0"/>
              </a:rPr>
              <a:t> [Retrieved on: 25.09.2024]</a:t>
            </a:r>
            <a:endParaRPr lang="en-IN" dirty="0"/>
          </a:p>
          <a:p>
            <a:endParaRPr lang="en-IN" dirty="0"/>
          </a:p>
        </p:txBody>
      </p:sp>
      <p:sp>
        <p:nvSpPr>
          <p:cNvPr id="4" name="Slide Number Placeholder 3"/>
          <p:cNvSpPr>
            <a:spLocks noGrp="1"/>
          </p:cNvSpPr>
          <p:nvPr>
            <p:ph type="sldNum" sz="quarter" idx="5"/>
          </p:nvPr>
        </p:nvSpPr>
        <p:spPr/>
        <p:txBody>
          <a:bodyPr/>
          <a:lstStyle/>
          <a:p>
            <a:fld id="{04AFC0EF-BA4F-412F-803C-B6B1A91D12CA}" type="slidenum">
              <a:rPr lang="en-IN" smtClean="0"/>
              <a:t>7</a:t>
            </a:fld>
            <a:endParaRPr lang="en-IN"/>
          </a:p>
        </p:txBody>
      </p:sp>
    </p:spTree>
    <p:extLst>
      <p:ext uri="{BB962C8B-B14F-4D97-AF65-F5344CB8AC3E}">
        <p14:creationId xmlns:p14="http://schemas.microsoft.com/office/powerpoint/2010/main" val="452732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10/7/2024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10/7/2024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10/7/2024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10/7/2024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10/7/2024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igitalcommons.georgiasouthern.edu/cgi/viewcontent.cgi?article=3883&amp;context=et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theseus.fi/bitstream/handle/10024/334447/Baidauletov%20D.%20%26%20Salehin%20F.%20-%20Integrating%20Modern%20Front-End%20Methodologies%20and%20Workflow%20in%20the%20Context%20of%20E-Commerce.pdf?sequence=2" TargetMode="External"/><Relationship Id="rId4" Type="http://schemas.openxmlformats.org/officeDocument/2006/relationships/hyperlink" Target="https://link.springer.com/article/10.1007/s10489-022-04278-6"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57E07-4077-AE57-7106-22BF2B9B03D8}"/>
              </a:ext>
            </a:extLst>
          </p:cNvPr>
          <p:cNvSpPr>
            <a:spLocks noGrp="1"/>
          </p:cNvSpPr>
          <p:nvPr>
            <p:ph type="ctrTitle"/>
          </p:nvPr>
        </p:nvSpPr>
        <p:spPr>
          <a:xfrm>
            <a:off x="1915385" y="2583584"/>
            <a:ext cx="8361229" cy="2098226"/>
          </a:xfrm>
        </p:spPr>
        <p:txBody>
          <a:bodyPr/>
          <a:lstStyle/>
          <a:p>
            <a:r>
              <a:rPr lang="en-US" sz="3600" b="1" i="0" u="none" strike="noStrike" dirty="0">
                <a:solidFill>
                  <a:srgbClr val="000000"/>
                </a:solidFill>
                <a:effectLst/>
                <a:latin typeface="Times New Roman" panose="02020603050405020304" pitchFamily="18" charset="0"/>
              </a:rPr>
              <a:t>DEVELOPMENT OF A DYNAMIC CURRENCY MANAGEMENT WEB APPLICATION: A COMPREHENSIVE FRONT-END AND BACK-END INTEGRATION</a:t>
            </a:r>
            <a:endParaRPr lang="en-IN" sz="3600" dirty="0"/>
          </a:p>
        </p:txBody>
      </p:sp>
    </p:spTree>
    <p:extLst>
      <p:ext uri="{BB962C8B-B14F-4D97-AF65-F5344CB8AC3E}">
        <p14:creationId xmlns:p14="http://schemas.microsoft.com/office/powerpoint/2010/main" val="971412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2548-B982-0524-A4FF-956F0F2F0899}"/>
              </a:ext>
            </a:extLst>
          </p:cNvPr>
          <p:cNvSpPr>
            <a:spLocks noGrp="1"/>
          </p:cNvSpPr>
          <p:nvPr>
            <p:ph type="title"/>
          </p:nvPr>
        </p:nvSpPr>
        <p:spPr>
          <a:xfrm>
            <a:off x="1371600" y="685800"/>
            <a:ext cx="9601200" cy="880533"/>
          </a:xfrm>
        </p:spPr>
        <p:txBody>
          <a:bodyPr>
            <a:normAutofit/>
          </a:bodyPr>
          <a:lstStyle/>
          <a:p>
            <a:pPr algn="ctr"/>
            <a:r>
              <a:rPr lang="en-IN" sz="3000" b="1" i="0" u="none" strike="noStrike" dirty="0">
                <a:solidFill>
                  <a:srgbClr val="000000"/>
                </a:solidFill>
                <a:effectLst/>
                <a:latin typeface="Times New Roman" panose="02020603050405020304" pitchFamily="18" charset="0"/>
              </a:rPr>
              <a:t>Introduction</a:t>
            </a:r>
            <a:endParaRPr lang="en-IN" sz="3000" dirty="0"/>
          </a:p>
        </p:txBody>
      </p:sp>
      <p:sp>
        <p:nvSpPr>
          <p:cNvPr id="3" name="Content Placeholder 2">
            <a:extLst>
              <a:ext uri="{FF2B5EF4-FFF2-40B4-BE49-F238E27FC236}">
                <a16:creationId xmlns:a16="http://schemas.microsoft.com/office/drawing/2014/main" id="{AF40DFFE-C481-B18F-779B-920080E96C73}"/>
              </a:ext>
            </a:extLst>
          </p:cNvPr>
          <p:cNvSpPr>
            <a:spLocks noGrp="1"/>
          </p:cNvSpPr>
          <p:nvPr>
            <p:ph idx="1"/>
          </p:nvPr>
        </p:nvSpPr>
        <p:spPr>
          <a:xfrm>
            <a:off x="1371600" y="1566333"/>
            <a:ext cx="8845826" cy="3581400"/>
          </a:xfrm>
        </p:spPr>
        <p:txBody>
          <a:bodyPr>
            <a:normAutofit/>
          </a:bodyPr>
          <a:lstStyle/>
          <a:p>
            <a:pPr algn="just"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This web application focuses on the management of currency rates</a:t>
            </a:r>
          </a:p>
          <a:p>
            <a:pPr algn="just"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The application will produce existing rates, and a new data input will be taken without interruption to view all the rates.</a:t>
            </a:r>
          </a:p>
          <a:p>
            <a:pPr algn="just"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 Different technologies and frameworks have been used for the creation of this project to design an interactive interface and a powerful backend system.</a:t>
            </a:r>
          </a:p>
        </p:txBody>
      </p:sp>
    </p:spTree>
    <p:extLst>
      <p:ext uri="{BB962C8B-B14F-4D97-AF65-F5344CB8AC3E}">
        <p14:creationId xmlns:p14="http://schemas.microsoft.com/office/powerpoint/2010/main" val="4020031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82F24-E557-BDD2-98E2-D46D5B39B6CE}"/>
              </a:ext>
            </a:extLst>
          </p:cNvPr>
          <p:cNvSpPr>
            <a:spLocks noGrp="1"/>
          </p:cNvSpPr>
          <p:nvPr>
            <p:ph type="title"/>
          </p:nvPr>
        </p:nvSpPr>
        <p:spPr>
          <a:xfrm>
            <a:off x="1023562" y="685800"/>
            <a:ext cx="10493524" cy="1485900"/>
          </a:xfrm>
        </p:spPr>
        <p:txBody>
          <a:bodyPr>
            <a:normAutofit/>
          </a:bodyPr>
          <a:lstStyle/>
          <a:p>
            <a:pPr algn="ctr"/>
            <a:r>
              <a:rPr lang="en-IN" b="1" i="0" u="none" strike="noStrike" dirty="0">
                <a:effectLst/>
                <a:latin typeface="Times New Roman" panose="02020603050405020304" pitchFamily="18" charset="0"/>
              </a:rPr>
              <a:t>Front End Development</a:t>
            </a:r>
            <a:endParaRPr lang="en-IN" dirty="0"/>
          </a:p>
        </p:txBody>
      </p:sp>
      <p:sp>
        <p:nvSpPr>
          <p:cNvPr id="1031" name="Rectangle 1030">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E4681A3B-6F52-7331-E778-33B5BF7D1BA5}"/>
              </a:ext>
            </a:extLst>
          </p:cNvPr>
          <p:cNvSpPr>
            <a:spLocks noGrp="1"/>
          </p:cNvSpPr>
          <p:nvPr>
            <p:ph idx="1"/>
          </p:nvPr>
        </p:nvSpPr>
        <p:spPr>
          <a:xfrm>
            <a:off x="1023563" y="1650578"/>
            <a:ext cx="5072437" cy="3581400"/>
          </a:xfrm>
        </p:spPr>
        <p:txBody>
          <a:bodyPr>
            <a:normAutofit/>
          </a:bodyPr>
          <a:lstStyle/>
          <a:p>
            <a:pPr algn="just" rtl="0" fontAlgn="base">
              <a:spcBef>
                <a:spcPts val="0"/>
              </a:spcBef>
              <a:spcAft>
                <a:spcPts val="0"/>
              </a:spcAft>
              <a:buFont typeface="Arial" panose="020B0604020202020204" pitchFamily="34" charset="0"/>
              <a:buChar char="•"/>
            </a:pPr>
            <a:r>
              <a:rPr lang="en-US" sz="1700" b="0" i="0" u="none" strike="noStrike" dirty="0">
                <a:effectLst/>
                <a:latin typeface="Times New Roman" panose="02020603050405020304" pitchFamily="18" charset="0"/>
              </a:rPr>
              <a:t>The front end of the web application has been developed using HTML, CSS, and JavaScript.</a:t>
            </a:r>
          </a:p>
          <a:p>
            <a:pPr algn="just" rtl="0" fontAlgn="base">
              <a:spcBef>
                <a:spcPts val="0"/>
              </a:spcBef>
              <a:spcAft>
                <a:spcPts val="0"/>
              </a:spcAft>
              <a:buFont typeface="Arial" panose="020B0604020202020204" pitchFamily="34" charset="0"/>
              <a:buChar char="•"/>
            </a:pPr>
            <a:r>
              <a:rPr lang="en-US" sz="1700" b="0" i="0" u="none" strike="noStrike" dirty="0">
                <a:effectLst/>
                <a:latin typeface="Times New Roman" panose="02020603050405020304" pitchFamily="18" charset="0"/>
              </a:rPr>
              <a:t>The HTML structure has created the basic structure of the application with different areas for displaying current currency rates and a form to insert new currency data.</a:t>
            </a:r>
          </a:p>
          <a:p>
            <a:pPr algn="just" rtl="0" fontAlgn="base">
              <a:spcBef>
                <a:spcPts val="0"/>
              </a:spcBef>
              <a:spcAft>
                <a:spcPts val="0"/>
              </a:spcAft>
              <a:buFont typeface="Arial" panose="020B0604020202020204" pitchFamily="34" charset="0"/>
              <a:buChar char="•"/>
            </a:pPr>
            <a:r>
              <a:rPr lang="en-US" sz="1700" b="0" i="0" u="none" strike="noStrike" dirty="0">
                <a:effectLst/>
                <a:latin typeface="Times New Roman" panose="02020603050405020304" pitchFamily="18" charset="0"/>
              </a:rPr>
              <a:t>CSS is applied in styling the application, offering it an excellent view and ensuring that the user has an advantage when it comes to its efficient usability</a:t>
            </a:r>
          </a:p>
          <a:p>
            <a:pPr algn="just" rtl="0" fontAlgn="base">
              <a:spcBef>
                <a:spcPts val="0"/>
              </a:spcBef>
              <a:spcAft>
                <a:spcPts val="0"/>
              </a:spcAft>
              <a:buFont typeface="Arial" panose="020B0604020202020204" pitchFamily="34" charset="0"/>
              <a:buChar char="•"/>
            </a:pPr>
            <a:r>
              <a:rPr lang="en-US" sz="1700" b="0" i="0" u="none" strike="noStrike" dirty="0">
                <a:effectLst/>
                <a:latin typeface="Times New Roman" panose="02020603050405020304" pitchFamily="18" charset="0"/>
              </a:rPr>
              <a:t>The currency rates have been hardcoded into the script, and on click of the "Get Data" button, users can fetch and display the latest rates using JavaScript. </a:t>
            </a:r>
          </a:p>
          <a:p>
            <a:pPr algn="just"/>
            <a:endParaRPr lang="en-IN" sz="1700" dirty="0"/>
          </a:p>
        </p:txBody>
      </p:sp>
      <p:pic>
        <p:nvPicPr>
          <p:cNvPr id="1026" name="Picture 2" descr="A screenshot of a currency rate&#10;&#10;Description automatically generated">
            <a:extLst>
              <a:ext uri="{FF2B5EF4-FFF2-40B4-BE49-F238E27FC236}">
                <a16:creationId xmlns:a16="http://schemas.microsoft.com/office/drawing/2014/main" id="{37A3A3E5-013A-F4CD-37D1-1A220115408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11641" y="2048583"/>
            <a:ext cx="5105445" cy="2220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743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82F24-E557-BDD2-98E2-D46D5B39B6CE}"/>
              </a:ext>
            </a:extLst>
          </p:cNvPr>
          <p:cNvSpPr>
            <a:spLocks noGrp="1"/>
          </p:cNvSpPr>
          <p:nvPr>
            <p:ph type="title"/>
          </p:nvPr>
        </p:nvSpPr>
        <p:spPr>
          <a:xfrm>
            <a:off x="1371600" y="685800"/>
            <a:ext cx="10164901" cy="1485900"/>
          </a:xfrm>
        </p:spPr>
        <p:txBody>
          <a:bodyPr>
            <a:normAutofit/>
          </a:bodyPr>
          <a:lstStyle/>
          <a:p>
            <a:pPr algn="ctr"/>
            <a:r>
              <a:rPr lang="en-IN" sz="4100" b="1" i="0" u="none" strike="noStrike" dirty="0">
                <a:effectLst/>
                <a:latin typeface="Times New Roman" panose="02020603050405020304" pitchFamily="18" charset="0"/>
              </a:rPr>
              <a:t>Back-end Development</a:t>
            </a:r>
            <a:endParaRPr lang="en-IN" sz="4100" dirty="0"/>
          </a:p>
        </p:txBody>
      </p:sp>
      <p:sp>
        <p:nvSpPr>
          <p:cNvPr id="3" name="Content Placeholder 2">
            <a:extLst>
              <a:ext uri="{FF2B5EF4-FFF2-40B4-BE49-F238E27FC236}">
                <a16:creationId xmlns:a16="http://schemas.microsoft.com/office/drawing/2014/main" id="{E4681A3B-6F52-7331-E778-33B5BF7D1BA5}"/>
              </a:ext>
            </a:extLst>
          </p:cNvPr>
          <p:cNvSpPr>
            <a:spLocks noGrp="1"/>
          </p:cNvSpPr>
          <p:nvPr>
            <p:ph idx="1"/>
          </p:nvPr>
        </p:nvSpPr>
        <p:spPr>
          <a:xfrm>
            <a:off x="1371600" y="1730775"/>
            <a:ext cx="3282694" cy="4285014"/>
          </a:xfrm>
        </p:spPr>
        <p:txBody>
          <a:bodyPr>
            <a:noAutofit/>
          </a:bodyPr>
          <a:lstStyle/>
          <a:p>
            <a:pPr algn="just" rtl="0" fontAlgn="base">
              <a:spcBef>
                <a:spcPts val="1200"/>
              </a:spcBef>
              <a:spcAft>
                <a:spcPts val="0"/>
              </a:spcAft>
              <a:buFont typeface="Arial" panose="020B0604020202020204" pitchFamily="34" charset="0"/>
              <a:buChar char="•"/>
            </a:pPr>
            <a:r>
              <a:rPr lang="en-US" sz="1700" b="0" i="0" u="none" strike="noStrike" dirty="0">
                <a:effectLst/>
                <a:latin typeface="Times New Roman" panose="02020603050405020304" pitchFamily="18" charset="0"/>
              </a:rPr>
              <a:t>PHP was used at the back end to catch the form submission from the front end, with a structured approach toward addressing user input for proper new currency rate handling and storage in a MySQL database.</a:t>
            </a:r>
          </a:p>
          <a:p>
            <a:pPr algn="just" rtl="0" fontAlgn="base">
              <a:spcBef>
                <a:spcPts val="0"/>
              </a:spcBef>
              <a:spcAft>
                <a:spcPts val="1200"/>
              </a:spcAft>
              <a:buFont typeface="Arial" panose="020B0604020202020204" pitchFamily="34" charset="0"/>
              <a:buChar char="•"/>
            </a:pPr>
            <a:r>
              <a:rPr lang="en-US" sz="1700" b="0" i="0" u="none" strike="noStrike" dirty="0">
                <a:effectLst/>
                <a:latin typeface="Times New Roman" panose="02020603050405020304" pitchFamily="18" charset="0"/>
              </a:rPr>
              <a:t>Designed a PHP file specifically to handle form submission “</a:t>
            </a:r>
            <a:r>
              <a:rPr lang="en-US" sz="1700" b="0" i="0" u="none" strike="noStrike" dirty="0" err="1">
                <a:effectLst/>
                <a:latin typeface="Times New Roman" panose="02020603050405020304" pitchFamily="18" charset="0"/>
              </a:rPr>
              <a:t>submit_data.php</a:t>
            </a:r>
            <a:r>
              <a:rPr lang="en-US" sz="1700" b="0" i="0" u="none" strike="noStrike" dirty="0">
                <a:effectLst/>
                <a:latin typeface="Times New Roman" panose="02020603050405020304" pitchFamily="18" charset="0"/>
              </a:rPr>
              <a:t>”</a:t>
            </a:r>
          </a:p>
          <a:p>
            <a:pPr algn="just" rtl="0" fontAlgn="base">
              <a:spcBef>
                <a:spcPts val="1200"/>
              </a:spcBef>
              <a:spcAft>
                <a:spcPts val="0"/>
              </a:spcAft>
              <a:buFont typeface="Arial" panose="020B0604020202020204" pitchFamily="34" charset="0"/>
              <a:buChar char="•"/>
            </a:pPr>
            <a:r>
              <a:rPr lang="en-US" sz="1700" b="0" i="0" u="none" strike="noStrike" dirty="0">
                <a:effectLst/>
                <a:latin typeface="Times New Roman" panose="02020603050405020304" pitchFamily="18" charset="0"/>
              </a:rPr>
              <a:t>It involved adding validation checks to ensure that the submitted currency code and rate go through proper formatting before being inserted into the database</a:t>
            </a:r>
          </a:p>
          <a:p>
            <a:pPr algn="just"/>
            <a:endParaRPr lang="en-IN" sz="1700" dirty="0"/>
          </a:p>
        </p:txBody>
      </p:sp>
      <p:pic>
        <p:nvPicPr>
          <p:cNvPr id="2050" name="Picture 2" descr="A screenshot of a computer&#10;&#10;Description automatically generated">
            <a:extLst>
              <a:ext uri="{FF2B5EF4-FFF2-40B4-BE49-F238E27FC236}">
                <a16:creationId xmlns:a16="http://schemas.microsoft.com/office/drawing/2014/main" id="{77E86438-A6A5-3D96-157E-7018C6DBFF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36865" y="2067659"/>
            <a:ext cx="6517065" cy="3014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616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F9A56-FE02-CFAA-28B5-DC30A761E06E}"/>
              </a:ext>
            </a:extLst>
          </p:cNvPr>
          <p:cNvSpPr>
            <a:spLocks noGrp="1"/>
          </p:cNvSpPr>
          <p:nvPr>
            <p:ph type="title"/>
          </p:nvPr>
        </p:nvSpPr>
        <p:spPr/>
        <p:txBody>
          <a:bodyPr>
            <a:normAutofit/>
          </a:bodyPr>
          <a:lstStyle/>
          <a:p>
            <a:pPr algn="ctr"/>
            <a:r>
              <a:rPr lang="en-IN" sz="3600" b="1" i="0" u="none" strike="noStrike" dirty="0">
                <a:solidFill>
                  <a:srgbClr val="000000"/>
                </a:solidFill>
                <a:effectLst/>
                <a:latin typeface="Times New Roman" panose="02020603050405020304" pitchFamily="18" charset="0"/>
              </a:rPr>
              <a:t>Database Management </a:t>
            </a:r>
            <a:endParaRPr lang="en-IN" sz="7200" dirty="0"/>
          </a:p>
        </p:txBody>
      </p:sp>
      <p:sp>
        <p:nvSpPr>
          <p:cNvPr id="3" name="Content Placeholder 2">
            <a:extLst>
              <a:ext uri="{FF2B5EF4-FFF2-40B4-BE49-F238E27FC236}">
                <a16:creationId xmlns:a16="http://schemas.microsoft.com/office/drawing/2014/main" id="{6D28B15B-D0FD-577B-C7E9-11AFDAB56BF1}"/>
              </a:ext>
            </a:extLst>
          </p:cNvPr>
          <p:cNvSpPr>
            <a:spLocks noGrp="1"/>
          </p:cNvSpPr>
          <p:nvPr>
            <p:ph idx="1"/>
          </p:nvPr>
        </p:nvSpPr>
        <p:spPr>
          <a:xfrm>
            <a:off x="1371600" y="1638300"/>
            <a:ext cx="9601200" cy="3581400"/>
          </a:xfrm>
        </p:spPr>
        <p:txBody>
          <a:bodyPr/>
          <a:lstStyle/>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database has been administered using phpMyAdmin, it's easy to administer the data.</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he structure has been created via SQL script, defining the involved tables and columns thereof.</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Using this configuration made the administration of the data straightforward and ensured that all records were well-kept.</a:t>
            </a:r>
          </a:p>
        </p:txBody>
      </p:sp>
    </p:spTree>
    <p:extLst>
      <p:ext uri="{BB962C8B-B14F-4D97-AF65-F5344CB8AC3E}">
        <p14:creationId xmlns:p14="http://schemas.microsoft.com/office/powerpoint/2010/main" val="1409888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AAC56-5D18-C4BE-035A-59932E4B33E7}"/>
              </a:ext>
            </a:extLst>
          </p:cNvPr>
          <p:cNvSpPr>
            <a:spLocks noGrp="1"/>
          </p:cNvSpPr>
          <p:nvPr>
            <p:ph type="title"/>
          </p:nvPr>
        </p:nvSpPr>
        <p:spPr/>
        <p:txBody>
          <a:bodyPr>
            <a:normAutofit/>
          </a:bodyPr>
          <a:lstStyle/>
          <a:p>
            <a:pPr algn="ctr"/>
            <a:r>
              <a:rPr lang="en-IN" b="1" i="0" u="none" strike="noStrike" dirty="0">
                <a:solidFill>
                  <a:srgbClr val="000000"/>
                </a:solidFill>
                <a:effectLst/>
                <a:latin typeface="Times New Roman" panose="02020603050405020304" pitchFamily="18" charset="0"/>
              </a:rPr>
              <a:t>Conclusion</a:t>
            </a:r>
            <a:endParaRPr lang="en-IN" sz="8800" dirty="0"/>
          </a:p>
        </p:txBody>
      </p:sp>
      <p:sp>
        <p:nvSpPr>
          <p:cNvPr id="3" name="Content Placeholder 2">
            <a:extLst>
              <a:ext uri="{FF2B5EF4-FFF2-40B4-BE49-F238E27FC236}">
                <a16:creationId xmlns:a16="http://schemas.microsoft.com/office/drawing/2014/main" id="{B156B258-4BB4-DC7E-4CC4-069B112C0C12}"/>
              </a:ext>
            </a:extLst>
          </p:cNvPr>
          <p:cNvSpPr>
            <a:spLocks noGrp="1"/>
          </p:cNvSpPr>
          <p:nvPr>
            <p:ph idx="1"/>
          </p:nvPr>
        </p:nvSpPr>
        <p:spPr>
          <a:xfrm>
            <a:off x="1371600" y="1638300"/>
            <a:ext cx="9601200" cy="3581400"/>
          </a:xfrm>
        </p:spPr>
        <p:txBody>
          <a:bodyPr/>
          <a:lstStyle/>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web application has successfully combined front-end and back-end technologies to offer fluent functionality for managing currency rates.</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This application has enabled users to enter and view currency data easily, therefore ensuring that it is securely processed and stored.</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application not only completes the purpose but also establishes a base for possible further improvements and features in the future.</a:t>
            </a:r>
          </a:p>
          <a:p>
            <a:pPr>
              <a:lnSpc>
                <a:spcPct val="150000"/>
              </a:lnSpc>
            </a:pPr>
            <a:endParaRPr lang="en-IN" dirty="0"/>
          </a:p>
        </p:txBody>
      </p:sp>
    </p:spTree>
    <p:extLst>
      <p:ext uri="{BB962C8B-B14F-4D97-AF65-F5344CB8AC3E}">
        <p14:creationId xmlns:p14="http://schemas.microsoft.com/office/powerpoint/2010/main" val="1925091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0C13C-116D-C839-9384-AEAD8C029587}"/>
              </a:ext>
            </a:extLst>
          </p:cNvPr>
          <p:cNvSpPr>
            <a:spLocks noGrp="1"/>
          </p:cNvSpPr>
          <p:nvPr>
            <p:ph type="title"/>
          </p:nvPr>
        </p:nvSpPr>
        <p:spPr/>
        <p:txBody>
          <a:bodyPr>
            <a:normAutofit/>
          </a:bodyPr>
          <a:lstStyle/>
          <a:p>
            <a:pPr algn="ctr"/>
            <a:r>
              <a:rPr lang="en-IN" sz="3600" b="1" i="0" u="none" strike="noStrike" dirty="0">
                <a:solidFill>
                  <a:srgbClr val="000000"/>
                </a:solidFill>
                <a:effectLst/>
                <a:latin typeface="Times New Roman" panose="02020603050405020304" pitchFamily="18" charset="0"/>
              </a:rPr>
              <a:t>Reference List </a:t>
            </a:r>
            <a:endParaRPr lang="en-IN" sz="7200" dirty="0"/>
          </a:p>
        </p:txBody>
      </p:sp>
      <p:sp>
        <p:nvSpPr>
          <p:cNvPr id="3" name="Content Placeholder 2">
            <a:extLst>
              <a:ext uri="{FF2B5EF4-FFF2-40B4-BE49-F238E27FC236}">
                <a16:creationId xmlns:a16="http://schemas.microsoft.com/office/drawing/2014/main" id="{95BEBC23-519D-E087-2787-E82EC9051153}"/>
              </a:ext>
            </a:extLst>
          </p:cNvPr>
          <p:cNvSpPr>
            <a:spLocks noGrp="1"/>
          </p:cNvSpPr>
          <p:nvPr>
            <p:ph idx="1"/>
          </p:nvPr>
        </p:nvSpPr>
        <p:spPr>
          <a:xfrm>
            <a:off x="1295400" y="1638300"/>
            <a:ext cx="9601200" cy="3581400"/>
          </a:xfrm>
        </p:spPr>
        <p:txBody>
          <a:bodyPr>
            <a:normAutofit fontScale="92500" lnSpcReduction="10000"/>
          </a:bodyPr>
          <a:lstStyle/>
          <a:p>
            <a:pPr algn="just" rtl="0">
              <a:spcBef>
                <a:spcPts val="1200"/>
              </a:spcBef>
              <a:spcAft>
                <a:spcPts val="1200"/>
              </a:spcAft>
            </a:pPr>
            <a:r>
              <a:rPr lang="en-IN" sz="1800" b="0" i="0" u="none" strike="noStrike" dirty="0" err="1">
                <a:solidFill>
                  <a:srgbClr val="000000"/>
                </a:solidFill>
                <a:effectLst/>
                <a:latin typeface="Times New Roman" panose="02020603050405020304" pitchFamily="18" charset="0"/>
              </a:rPr>
              <a:t>Odeniran</a:t>
            </a:r>
            <a:r>
              <a:rPr lang="en-IN" sz="1800" b="0" i="0" u="none" strike="noStrike" dirty="0">
                <a:solidFill>
                  <a:srgbClr val="000000"/>
                </a:solidFill>
                <a:effectLst/>
                <a:latin typeface="Times New Roman" panose="02020603050405020304" pitchFamily="18" charset="0"/>
              </a:rPr>
              <a:t>, Q., 2023. Comparative Analysis of </a:t>
            </a:r>
            <a:r>
              <a:rPr lang="en-IN" sz="1800" b="0" i="0" u="none" strike="noStrike" dirty="0" err="1">
                <a:solidFill>
                  <a:srgbClr val="000000"/>
                </a:solidFill>
                <a:effectLst/>
                <a:latin typeface="Times New Roman" panose="02020603050405020304" pitchFamily="18" charset="0"/>
              </a:rPr>
              <a:t>Fullstack</a:t>
            </a:r>
            <a:r>
              <a:rPr lang="en-IN" sz="1800" b="0" i="0" u="none" strike="noStrike" dirty="0">
                <a:solidFill>
                  <a:srgbClr val="000000"/>
                </a:solidFill>
                <a:effectLst/>
                <a:latin typeface="Times New Roman" panose="02020603050405020304" pitchFamily="18" charset="0"/>
              </a:rPr>
              <a:t> Development Technologies: Frontend, Backend and Database. Retrieved from:</a:t>
            </a:r>
            <a:r>
              <a:rPr lang="en-IN" sz="1800" b="0" i="0" u="none" strike="noStrike" dirty="0">
                <a:solidFill>
                  <a:srgbClr val="000000"/>
                </a:solidFill>
                <a:effectLst/>
                <a:latin typeface="Times New Roman" panose="02020603050405020304" pitchFamily="18" charset="0"/>
                <a:hlinkClick r:id="rId3"/>
              </a:rPr>
              <a:t> </a:t>
            </a:r>
            <a:r>
              <a:rPr lang="en-IN" sz="1800" b="0" i="0" u="sng" strike="noStrike" dirty="0">
                <a:solidFill>
                  <a:srgbClr val="1155CC"/>
                </a:solidFill>
                <a:effectLst/>
                <a:latin typeface="Times New Roman" panose="02020603050405020304" pitchFamily="18" charset="0"/>
                <a:hlinkClick r:id="rId3"/>
              </a:rPr>
              <a:t>https://digitalcommons.georgiasouthern.edu/cgi/viewcontent.cgi?article=3883&amp;context=etd</a:t>
            </a:r>
            <a:r>
              <a:rPr lang="en-IN" sz="1800" b="0" i="0" u="none" strike="noStrike" dirty="0">
                <a:solidFill>
                  <a:srgbClr val="000000"/>
                </a:solidFill>
                <a:effectLst/>
                <a:latin typeface="Times New Roman" panose="02020603050405020304" pitchFamily="18" charset="0"/>
              </a:rPr>
              <a:t> [Retrieved on: 25.09.2024]</a:t>
            </a:r>
            <a:endParaRPr lang="en-IN" b="0" dirty="0">
              <a:effectLst/>
            </a:endParaRPr>
          </a:p>
          <a:p>
            <a:pPr algn="just" rtl="0">
              <a:spcBef>
                <a:spcPts val="1200"/>
              </a:spcBef>
              <a:spcAft>
                <a:spcPts val="1200"/>
              </a:spcAft>
            </a:pPr>
            <a:r>
              <a:rPr lang="en-IN" sz="1800" b="0" i="0" u="none" strike="noStrike" dirty="0">
                <a:solidFill>
                  <a:srgbClr val="000000"/>
                </a:solidFill>
                <a:effectLst/>
                <a:latin typeface="Times New Roman" panose="02020603050405020304" pitchFamily="18" charset="0"/>
              </a:rPr>
              <a:t>Goh, H.A., Ho, C.K. and Abas, F.S., 2023. Front-end deep learning web apps development and deployment: a review. Applied Intelligence, 53(12), pp.15923-15945. Retrieved from:</a:t>
            </a:r>
            <a:r>
              <a:rPr lang="en-IN" sz="1800" b="0" i="0" u="none" strike="noStrike" dirty="0">
                <a:solidFill>
                  <a:srgbClr val="000000"/>
                </a:solidFill>
                <a:effectLst/>
                <a:latin typeface="Times New Roman" panose="02020603050405020304" pitchFamily="18" charset="0"/>
                <a:hlinkClick r:id="rId4"/>
              </a:rPr>
              <a:t> </a:t>
            </a:r>
            <a:r>
              <a:rPr lang="en-IN" sz="1800" b="0" i="0" u="sng" strike="noStrike" dirty="0">
                <a:solidFill>
                  <a:srgbClr val="1155CC"/>
                </a:solidFill>
                <a:effectLst/>
                <a:latin typeface="Times New Roman" panose="02020603050405020304" pitchFamily="18" charset="0"/>
                <a:hlinkClick r:id="rId4"/>
              </a:rPr>
              <a:t>https://link.springer.com/article/10.1007/s10489-022-04278-6</a:t>
            </a:r>
            <a:r>
              <a:rPr lang="en-IN" sz="1800" b="0" i="0" u="none" strike="noStrike" dirty="0">
                <a:solidFill>
                  <a:srgbClr val="000000"/>
                </a:solidFill>
                <a:effectLst/>
                <a:latin typeface="Times New Roman" panose="02020603050405020304" pitchFamily="18" charset="0"/>
              </a:rPr>
              <a:t> [Retrieved on: 25.09.2024]</a:t>
            </a:r>
            <a:endParaRPr lang="en-IN" b="0" dirty="0">
              <a:effectLst/>
            </a:endParaRPr>
          </a:p>
          <a:p>
            <a:pPr algn="just"/>
            <a:r>
              <a:rPr lang="en-IN" sz="1800" b="0" i="0" u="none" strike="noStrike" dirty="0" err="1">
                <a:solidFill>
                  <a:srgbClr val="000000"/>
                </a:solidFill>
                <a:effectLst/>
                <a:latin typeface="Times New Roman" panose="02020603050405020304" pitchFamily="18" charset="0"/>
              </a:rPr>
              <a:t>Baidauletov</a:t>
            </a:r>
            <a:r>
              <a:rPr lang="en-IN" sz="1800" b="0" i="0" u="none" strike="noStrike" dirty="0">
                <a:solidFill>
                  <a:srgbClr val="000000"/>
                </a:solidFill>
                <a:effectLst/>
                <a:latin typeface="Times New Roman" panose="02020603050405020304" pitchFamily="18" charset="0"/>
              </a:rPr>
              <a:t>, D. and </a:t>
            </a:r>
            <a:r>
              <a:rPr lang="en-IN" sz="1800" b="0" i="0" u="none" strike="noStrike" dirty="0" err="1">
                <a:solidFill>
                  <a:srgbClr val="000000"/>
                </a:solidFill>
                <a:effectLst/>
                <a:latin typeface="Times New Roman" panose="02020603050405020304" pitchFamily="18" charset="0"/>
              </a:rPr>
              <a:t>Salehin</a:t>
            </a:r>
            <a:r>
              <a:rPr lang="en-IN" sz="1800" b="0" i="0" u="none" strike="noStrike" dirty="0">
                <a:solidFill>
                  <a:srgbClr val="000000"/>
                </a:solidFill>
                <a:effectLst/>
                <a:latin typeface="Times New Roman" panose="02020603050405020304" pitchFamily="18" charset="0"/>
              </a:rPr>
              <a:t>, F., 2020. Integrating Modern Front-end Methodologies and Workflow in the Context of E-commerce Systems. Retrieved from:</a:t>
            </a:r>
            <a:r>
              <a:rPr lang="en-IN" sz="1800" b="0" i="0" u="none" strike="noStrike" dirty="0">
                <a:solidFill>
                  <a:srgbClr val="000000"/>
                </a:solidFill>
                <a:effectLst/>
                <a:latin typeface="Times New Roman" panose="02020603050405020304" pitchFamily="18" charset="0"/>
                <a:hlinkClick r:id="rId5"/>
              </a:rPr>
              <a:t> </a:t>
            </a:r>
            <a:r>
              <a:rPr lang="en-IN" sz="1800" b="0" i="0" u="sng" strike="noStrike" dirty="0">
                <a:solidFill>
                  <a:srgbClr val="1155CC"/>
                </a:solidFill>
                <a:effectLst/>
                <a:latin typeface="Times New Roman" panose="02020603050405020304" pitchFamily="18" charset="0"/>
                <a:hlinkClick r:id="rId5"/>
              </a:rPr>
              <a:t>https://www.theseus.fi/bitstream/handle/10024/334447/Baidauletov%20D.%20%26%20Salehin%20F.%20-%20Integrating%20Modern%20Front-End%20Methodologies%20and%20Workflow%20in%20the%20Context%20of%20E-Commerce.pdf?sequence=2</a:t>
            </a:r>
            <a:r>
              <a:rPr lang="en-IN" sz="1800" b="0" i="0" u="none" strike="noStrike" dirty="0">
                <a:solidFill>
                  <a:srgbClr val="000000"/>
                </a:solidFill>
                <a:effectLst/>
                <a:latin typeface="Times New Roman" panose="02020603050405020304" pitchFamily="18" charset="0"/>
              </a:rPr>
              <a:t> [Retrieved on: 25.09.2024]</a:t>
            </a:r>
            <a:endParaRPr lang="en-IN" dirty="0"/>
          </a:p>
        </p:txBody>
      </p:sp>
    </p:spTree>
    <p:extLst>
      <p:ext uri="{BB962C8B-B14F-4D97-AF65-F5344CB8AC3E}">
        <p14:creationId xmlns:p14="http://schemas.microsoft.com/office/powerpoint/2010/main" val="712837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ank You Images – Browse 320,827 Stock Photos, Vectors, and Video | Adobe  Stock">
            <a:extLst>
              <a:ext uri="{FF2B5EF4-FFF2-40B4-BE49-F238E27FC236}">
                <a16:creationId xmlns:a16="http://schemas.microsoft.com/office/drawing/2014/main" id="{89C2F3CF-50F8-0886-E0A4-7C05FF622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627" y="1100890"/>
            <a:ext cx="608647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73545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{B60BFEC3-8242-4875-816D-32BE17C0C85A}tf10001105</Template>
  <TotalTime>7</TotalTime>
  <Words>1265</Words>
  <Application>Microsoft Office PowerPoint</Application>
  <PresentationFormat>Widescreen</PresentationFormat>
  <Paragraphs>40</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Franklin Gothic Book</vt:lpstr>
      <vt:lpstr>Times New Roman</vt:lpstr>
      <vt:lpstr>Crop</vt:lpstr>
      <vt:lpstr>DEVELOPMENT OF A DYNAMIC CURRENCY MANAGEMENT WEB APPLICATION: A COMPREHENSIVE FRONT-END AND BACK-END INTEGRATION</vt:lpstr>
      <vt:lpstr>Introduction</vt:lpstr>
      <vt:lpstr>Front End Development</vt:lpstr>
      <vt:lpstr>Back-end Development</vt:lpstr>
      <vt:lpstr>Database Management </vt:lpstr>
      <vt:lpstr>Conclusion</vt:lpstr>
      <vt:lpstr>Reference List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srijan sengupta</dc:creator>
  <cp:lastModifiedBy>srijan sengupta</cp:lastModifiedBy>
  <cp:revision>1</cp:revision>
  <dcterms:created xsi:type="dcterms:W3CDTF">2024-10-07T12:02:18Z</dcterms:created>
  <dcterms:modified xsi:type="dcterms:W3CDTF">2024-10-07T12:09:38Z</dcterms:modified>
</cp:coreProperties>
</file>