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79" r:id="rId2"/>
    <p:sldId id="258" r:id="rId3"/>
    <p:sldId id="294" r:id="rId4"/>
    <p:sldId id="259" r:id="rId5"/>
    <p:sldId id="282" r:id="rId6"/>
    <p:sldId id="261" r:id="rId7"/>
    <p:sldId id="262" r:id="rId8"/>
    <p:sldId id="263" r:id="rId9"/>
    <p:sldId id="264" r:id="rId10"/>
    <p:sldId id="265" r:id="rId11"/>
    <p:sldId id="266" r:id="rId12"/>
    <p:sldId id="289" r:id="rId13"/>
    <p:sldId id="267" r:id="rId14"/>
    <p:sldId id="288" r:id="rId15"/>
    <p:sldId id="269" r:id="rId16"/>
    <p:sldId id="284" r:id="rId17"/>
    <p:sldId id="285" r:id="rId18"/>
    <p:sldId id="293" r:id="rId19"/>
    <p:sldId id="286" r:id="rId20"/>
    <p:sldId id="287" r:id="rId21"/>
    <p:sldId id="301" r:id="rId22"/>
    <p:sldId id="270" r:id="rId23"/>
    <p:sldId id="297" r:id="rId24"/>
    <p:sldId id="302" r:id="rId25"/>
    <p:sldId id="303" r:id="rId26"/>
    <p:sldId id="273" r:id="rId27"/>
    <p:sldId id="296" r:id="rId28"/>
    <p:sldId id="299" r:id="rId29"/>
    <p:sldId id="292" r:id="rId30"/>
    <p:sldId id="275" r:id="rId31"/>
    <p:sldId id="295" r:id="rId32"/>
    <p:sldId id="274" r:id="rId33"/>
    <p:sldId id="272" r:id="rId34"/>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74" autoAdjust="0"/>
  </p:normalViewPr>
  <p:slideViewPr>
    <p:cSldViewPr>
      <p:cViewPr varScale="1">
        <p:scale>
          <a:sx n="89" d="100"/>
          <a:sy n="89" d="100"/>
        </p:scale>
        <p:origin x="-61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89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3A02B10-CC25-4CF2-B96E-0FB3DE27540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5C854DD-F3A7-4FC4-B2D8-B7D9F3B3E1FB}" type="slidenum">
              <a:rPr lang="en-US" smtClean="0"/>
              <a:pPr/>
              <a:t>6</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t>In domain specific declarative languages, the information relevant to their problem domains is built into the language. A browser knows what a table, button, text box, url etc. is. Databases know what a join, selection, projection etc is. Since there is a infinite number problems domains, general purpose declarative languages lack such information. This must be provided by the programmer, prior to stating the desired goal of computation. In LP, relations are used for this purpose. Another difference is that domain specific declarative languages come built in with specialized/optimized algorithms for solving problems in that domain. General purpose languages come built in with general purpose problem solving algorithms.  They often support mechanisms to alter these algorithms for if needed.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3A02B10-CC25-4CF2-B96E-0FB3DE275408}" type="slidenum">
              <a:rPr lang="en-US" smtClean="0"/>
              <a:pPr>
                <a:defRPr/>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89EBCC5-A755-4A81-B163-B7E11D836C8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91AC5E-4973-4AFD-8D46-99399B77B52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E7E03B-21D1-452C-9723-C1964E5A4FA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a:lstStyle/>
          <a:p>
            <a:pPr lvl="0"/>
            <a:endParaRPr lang="en-US" noProof="0" smtClean="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3A72902-63A1-4CEE-9A48-CCF39B659E7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F5BF32-0A2A-43DE-A10B-E016CBE822C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913000-0F46-47E6-8154-73CE44CF63B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78E83D-3B6B-43D6-A974-44D39CD4E4E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C2C486-0136-46A8-BB8C-ACA64176706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97C7892-31D1-4B03-A8A6-927DE2B6A51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D623761-11C4-4465-839F-295BD1F4E1E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8D1EA0-234C-45BD-B7FE-919E51C6D5A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A1BDA3A-7ABF-4D31-BFB3-82E6602A2E0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0800000" scaled="1"/>
            <a:tileRect/>
          </a:gra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7EA331A-4C47-4ADE-A7FF-EC997BEB5A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oshan@mpprogramming.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mpprogramming.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www.mpprogramming.com/downloads/prebeta-1.1.zip" TargetMode="External"/><Relationship Id="rId3" Type="http://schemas.openxmlformats.org/officeDocument/2006/relationships/hyperlink" Target="http://www.mpprogramming.com/downloads/betaTutorial.pdf" TargetMode="External"/><Relationship Id="rId7" Type="http://schemas.openxmlformats.org/officeDocument/2006/relationships/hyperlink" Target="http://www.mpprogramming.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roshan@mpprogramming.com" TargetMode="External"/><Relationship Id="rId5" Type="http://schemas.openxmlformats.org/officeDocument/2006/relationships/hyperlink" Target="http://mpprogramming.com/downloads/betaDesignDoc.pdf" TargetMode="External"/><Relationship Id="rId4" Type="http://schemas.openxmlformats.org/officeDocument/2006/relationships/hyperlink" Target="http://mpprogramming.com/downloads/betaRefManual.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685800" y="457200"/>
            <a:ext cx="7848600" cy="1470025"/>
          </a:xfrm>
          <a:noFill/>
        </p:spPr>
        <p:txBody>
          <a:bodyPr/>
          <a:lstStyle/>
          <a:p>
            <a:pPr eaLnBrk="1" hangingPunct="1"/>
            <a:r>
              <a:rPr lang="en-US" sz="4200" dirty="0" smtClean="0">
                <a:solidFill>
                  <a:schemeClr val="tx1"/>
                </a:solidFill>
              </a:rPr>
              <a:t>Logic paradigm for C++</a:t>
            </a:r>
            <a:br>
              <a:rPr lang="en-US" sz="42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 General purpose declarative programming</a:t>
            </a:r>
          </a:p>
        </p:txBody>
      </p:sp>
      <p:sp>
        <p:nvSpPr>
          <p:cNvPr id="2053" name="Rectangle 3"/>
          <p:cNvSpPr>
            <a:spLocks noGrp="1" noChangeArrowheads="1"/>
          </p:cNvSpPr>
          <p:nvPr>
            <p:ph type="subTitle" idx="1"/>
          </p:nvPr>
        </p:nvSpPr>
        <p:spPr>
          <a:xfrm>
            <a:off x="2667000" y="3352800"/>
            <a:ext cx="3581400" cy="3276600"/>
          </a:xfrm>
          <a:noFill/>
        </p:spPr>
        <p:txBody>
          <a:bodyPr/>
          <a:lstStyle/>
          <a:p>
            <a:pPr eaLnBrk="1" hangingPunct="1"/>
            <a:r>
              <a:rPr lang="en-US" sz="1800" dirty="0" smtClean="0"/>
              <a:t>BoostCon</a:t>
            </a:r>
          </a:p>
          <a:p>
            <a:pPr eaLnBrk="1" hangingPunct="1"/>
            <a:r>
              <a:rPr lang="en-US" sz="1800" dirty="0" smtClean="0"/>
              <a:t>May 13</a:t>
            </a:r>
            <a:r>
              <a:rPr lang="en-US" sz="1800" baseline="30000" dirty="0" smtClean="0"/>
              <a:t>th</a:t>
            </a:r>
            <a:r>
              <a:rPr lang="en-US" sz="1800" dirty="0" smtClean="0"/>
              <a:t>,  2010</a:t>
            </a:r>
          </a:p>
          <a:p>
            <a:pPr eaLnBrk="1" hangingPunct="1"/>
            <a:endParaRPr lang="en-US" sz="1800" b="1" dirty="0" smtClean="0"/>
          </a:p>
          <a:p>
            <a:pPr eaLnBrk="1" hangingPunct="1"/>
            <a:endParaRPr lang="en-US" sz="1800" b="1" dirty="0" smtClean="0"/>
          </a:p>
          <a:p>
            <a:pPr eaLnBrk="1" hangingPunct="1"/>
            <a:endParaRPr lang="en-US" sz="1800" b="1" dirty="0" smtClean="0"/>
          </a:p>
          <a:p>
            <a:pPr eaLnBrk="1" hangingPunct="1"/>
            <a:endParaRPr lang="en-US" sz="1800" b="1" dirty="0" smtClean="0"/>
          </a:p>
          <a:p>
            <a:pPr eaLnBrk="1" hangingPunct="1"/>
            <a:endParaRPr lang="en-US" sz="1800" b="1" dirty="0" smtClean="0"/>
          </a:p>
          <a:p>
            <a:pPr eaLnBrk="1" hangingPunct="1"/>
            <a:r>
              <a:rPr lang="en-US" sz="1800" b="1" dirty="0" smtClean="0"/>
              <a:t>Roshan Naik</a:t>
            </a:r>
            <a:endParaRPr lang="en-US" sz="1800" dirty="0" smtClean="0"/>
          </a:p>
          <a:p>
            <a:pPr eaLnBrk="1" hangingPunct="1"/>
            <a:r>
              <a:rPr lang="en-US" sz="1800" dirty="0" smtClean="0">
                <a:hlinkClick r:id="rId2"/>
              </a:rPr>
              <a:t>roshan@mpprogramming.com</a:t>
            </a:r>
            <a:endParaRPr lang="en-US" sz="1800" dirty="0" smtClean="0"/>
          </a:p>
          <a:p>
            <a:pPr eaLnBrk="1" hangingPunct="1"/>
            <a:endParaRPr lang="en-US" sz="1800" dirty="0" smtClean="0"/>
          </a:p>
        </p:txBody>
      </p:sp>
    </p:spTree>
  </p:cSld>
  <p:clrMapOvr>
    <a:masterClrMapping/>
  </p:clrMapOvr>
  <p:transition advTm="17592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smtClean="0"/>
              <a:t>Functions vs. Relations</a:t>
            </a:r>
          </a:p>
        </p:txBody>
      </p:sp>
      <p:sp>
        <p:nvSpPr>
          <p:cNvPr id="11267" name="Rectangle 3"/>
          <p:cNvSpPr>
            <a:spLocks noGrp="1" noChangeArrowheads="1"/>
          </p:cNvSpPr>
          <p:nvPr>
            <p:ph type="body" idx="1"/>
          </p:nvPr>
        </p:nvSpPr>
        <p:spPr>
          <a:xfrm>
            <a:off x="63500" y="1676400"/>
            <a:ext cx="8229600" cy="4800600"/>
          </a:xfrm>
        </p:spPr>
        <p:txBody>
          <a:bodyPr/>
          <a:lstStyle/>
          <a:p>
            <a:pPr eaLnBrk="1" hangingPunct="1"/>
            <a:r>
              <a:rPr lang="en-US" sz="3600" dirty="0" smtClean="0">
                <a:solidFill>
                  <a:srgbClr val="000000"/>
                </a:solidFill>
                <a:ea typeface="Times New Roman" pitchFamily="18" charset="0"/>
                <a:cs typeface="Courier New" pitchFamily="49" charset="0"/>
              </a:rPr>
              <a:t>As a relation</a:t>
            </a:r>
          </a:p>
          <a:p>
            <a:pPr eaLnBrk="1" hangingPunct="1">
              <a:buFontTx/>
              <a:buNone/>
            </a:pPr>
            <a:r>
              <a:rPr lang="en-US" sz="2000" dirty="0" smtClean="0">
                <a:solidFill>
                  <a:srgbClr val="008000"/>
                </a:solidFill>
                <a:latin typeface="Courier New" pitchFamily="49" charset="0"/>
                <a:ea typeface="Times New Roman" pitchFamily="18" charset="0"/>
                <a:cs typeface="Courier New" pitchFamily="49" charset="0"/>
              </a:rPr>
              <a:t>// declarative reading : </a:t>
            </a:r>
            <a:r>
              <a:rPr lang="en-US" sz="2000" b="1" dirty="0" err="1" smtClean="0">
                <a:solidFill>
                  <a:srgbClr val="008000"/>
                </a:solidFill>
                <a:latin typeface="Courier New" pitchFamily="49" charset="0"/>
                <a:ea typeface="Times New Roman" pitchFamily="18" charset="0"/>
                <a:cs typeface="Courier New" pitchFamily="49" charset="0"/>
              </a:rPr>
              <a:t>p’s</a:t>
            </a:r>
            <a:r>
              <a:rPr lang="en-US" sz="2000" b="1" dirty="0" smtClean="0">
                <a:solidFill>
                  <a:srgbClr val="008000"/>
                </a:solidFill>
                <a:latin typeface="Courier New" pitchFamily="49" charset="0"/>
                <a:ea typeface="Times New Roman" pitchFamily="18" charset="0"/>
                <a:cs typeface="Courier New" pitchFamily="49" charset="0"/>
              </a:rPr>
              <a:t> gender is g</a:t>
            </a:r>
            <a:endParaRPr lang="en-US" sz="2000" b="1" dirty="0" smtClean="0">
              <a:solidFill>
                <a:srgbClr val="000000"/>
              </a:solidFill>
              <a:latin typeface="Courier New" pitchFamily="49" charset="0"/>
              <a:ea typeface="Times New Roman" pitchFamily="18" charset="0"/>
              <a:cs typeface="Courier New" pitchFamily="49" charset="0"/>
            </a:endParaRPr>
          </a:p>
          <a:p>
            <a:pPr eaLnBrk="1" hangingPunct="1">
              <a:buFontTx/>
              <a:buNone/>
            </a:pPr>
            <a:r>
              <a:rPr lang="en-US" sz="2000" b="1" dirty="0" smtClean="0">
                <a:solidFill>
                  <a:srgbClr val="000000"/>
                </a:solidFill>
                <a:latin typeface="Courier New" pitchFamily="49" charset="0"/>
                <a:ea typeface="Times New Roman" pitchFamily="18" charset="0"/>
                <a:cs typeface="Courier New" pitchFamily="49" charset="0"/>
              </a:rPr>
              <a:t>relation</a:t>
            </a:r>
            <a:r>
              <a:rPr lang="en-US" sz="2000" dirty="0" smtClean="0">
                <a:solidFill>
                  <a:srgbClr val="000000"/>
                </a:solidFill>
                <a:latin typeface="Courier New" pitchFamily="49" charset="0"/>
                <a:ea typeface="Times New Roman" pitchFamily="18" charset="0"/>
                <a:cs typeface="Courier New" pitchFamily="49" charset="0"/>
              </a:rPr>
              <a:t> </a:t>
            </a:r>
            <a:r>
              <a:rPr lang="en-US" sz="2000" b="1" dirty="0" smtClean="0">
                <a:solidFill>
                  <a:schemeClr val="hlink"/>
                </a:solidFill>
                <a:latin typeface="Courier New" pitchFamily="49" charset="0"/>
                <a:ea typeface="Times New Roman" pitchFamily="18" charset="0"/>
                <a:cs typeface="Courier New" pitchFamily="49" charset="0"/>
              </a:rPr>
              <a:t>gender</a:t>
            </a:r>
            <a:r>
              <a:rPr lang="en-US" sz="2000" dirty="0" smtClean="0">
                <a:solidFill>
                  <a:srgbClr val="000000"/>
                </a:solidFill>
                <a:latin typeface="Courier New" pitchFamily="49" charset="0"/>
                <a:ea typeface="Times New Roman" pitchFamily="18" charset="0"/>
                <a:cs typeface="Courier New" pitchFamily="49" charset="0"/>
              </a:rPr>
              <a:t>(</a:t>
            </a:r>
            <a:r>
              <a:rPr lang="en-US" sz="2000" b="1" dirty="0" smtClean="0">
                <a:solidFill>
                  <a:srgbClr val="000000"/>
                </a:solidFill>
                <a:latin typeface="Courier New" pitchFamily="49" charset="0"/>
                <a:ea typeface="Times New Roman" pitchFamily="18" charset="0"/>
                <a:cs typeface="Courier New" pitchFamily="49" charset="0"/>
              </a:rPr>
              <a:t>lref</a:t>
            </a:r>
            <a:r>
              <a:rPr lang="en-US" sz="2000" dirty="0" smtClean="0">
                <a:solidFill>
                  <a:srgbClr val="000000"/>
                </a:solidFill>
                <a:latin typeface="Courier New" pitchFamily="49" charset="0"/>
                <a:ea typeface="Times New Roman" pitchFamily="18" charset="0"/>
                <a:cs typeface="Courier New" pitchFamily="49" charset="0"/>
              </a:rPr>
              <a:t>&lt;string&gt; p, </a:t>
            </a:r>
            <a:r>
              <a:rPr lang="en-US" sz="2000" b="1" dirty="0" smtClean="0">
                <a:solidFill>
                  <a:srgbClr val="000000"/>
                </a:solidFill>
                <a:latin typeface="Courier New" pitchFamily="49" charset="0"/>
                <a:ea typeface="Times New Roman" pitchFamily="18" charset="0"/>
                <a:cs typeface="Courier New" pitchFamily="49" charset="0"/>
              </a:rPr>
              <a:t>lref</a:t>
            </a:r>
            <a:r>
              <a:rPr lang="en-US" sz="2000" dirty="0" smtClean="0">
                <a:solidFill>
                  <a:srgbClr val="000000"/>
                </a:solidFill>
                <a:latin typeface="Courier New" pitchFamily="49" charset="0"/>
                <a:ea typeface="Times New Roman" pitchFamily="18" charset="0"/>
                <a:cs typeface="Courier New" pitchFamily="49" charset="0"/>
              </a:rPr>
              <a:t>&lt;string&gt; g)</a:t>
            </a:r>
            <a:r>
              <a:rPr lang="en-US" sz="2000" b="1" dirty="0" smtClean="0">
                <a:solidFill>
                  <a:srgbClr val="000000"/>
                </a:solidFill>
                <a:latin typeface="Courier New" pitchFamily="49" charset="0"/>
                <a:ea typeface="Times New Roman" pitchFamily="18" charset="0"/>
                <a:cs typeface="Courier New" pitchFamily="49" charset="0"/>
              </a:rPr>
              <a:t>{</a:t>
            </a:r>
          </a:p>
          <a:p>
            <a:pPr eaLnBrk="1" hangingPunct="1">
              <a:buFontTx/>
              <a:buNone/>
            </a:pPr>
            <a:r>
              <a:rPr lang="en-US" sz="2000" dirty="0" smtClean="0">
                <a:solidFill>
                  <a:srgbClr val="000000"/>
                </a:solidFill>
                <a:latin typeface="Courier New" pitchFamily="49" charset="0"/>
                <a:ea typeface="Times New Roman" pitchFamily="18" charset="0"/>
                <a:cs typeface="Courier New" pitchFamily="49" charset="0"/>
              </a:rPr>
              <a:t>  return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p,</a:t>
            </a:r>
            <a:r>
              <a:rPr lang="en-US" sz="2000" dirty="0" err="1" smtClean="0">
                <a:solidFill>
                  <a:srgbClr val="800000"/>
                </a:solidFill>
                <a:latin typeface="Courier New" pitchFamily="49" charset="0"/>
                <a:ea typeface="Times New Roman" pitchFamily="18" charset="0"/>
                <a:cs typeface="Courier New" pitchFamily="49" charset="0"/>
              </a:rPr>
              <a:t>”Frank</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 &amp;&amp;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g,</a:t>
            </a:r>
            <a:r>
              <a:rPr lang="en-US" sz="2000" dirty="0" err="1" smtClean="0">
                <a:solidFill>
                  <a:srgbClr val="800000"/>
                </a:solidFill>
                <a:latin typeface="Courier New" pitchFamily="49" charset="0"/>
                <a:ea typeface="Times New Roman" pitchFamily="18" charset="0"/>
                <a:cs typeface="Courier New" pitchFamily="49" charset="0"/>
              </a:rPr>
              <a:t>”male</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a:t>
            </a:r>
          </a:p>
          <a:p>
            <a:pPr eaLnBrk="1" hangingPunct="1">
              <a:buFontTx/>
              <a:buNone/>
            </a:pPr>
            <a:r>
              <a:rPr lang="en-US" sz="2000" dirty="0" smtClean="0">
                <a:solidFill>
                  <a:srgbClr val="000000"/>
                </a:solidFill>
                <a:latin typeface="Courier New" pitchFamily="49" charset="0"/>
                <a:ea typeface="Times New Roman" pitchFamily="18" charset="0"/>
                <a:cs typeface="Courier New" pitchFamily="49" charset="0"/>
              </a:rPr>
              <a:t>     ||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p,</a:t>
            </a:r>
            <a:r>
              <a:rPr lang="en-US" sz="2000" dirty="0" err="1" smtClean="0">
                <a:solidFill>
                  <a:srgbClr val="800000"/>
                </a:solidFill>
                <a:latin typeface="Courier New" pitchFamily="49" charset="0"/>
                <a:ea typeface="Times New Roman" pitchFamily="18" charset="0"/>
                <a:cs typeface="Courier New" pitchFamily="49" charset="0"/>
              </a:rPr>
              <a:t>”Sam</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   &amp;&amp;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g,</a:t>
            </a:r>
            <a:r>
              <a:rPr lang="en-US" sz="2000" dirty="0" err="1" smtClean="0">
                <a:solidFill>
                  <a:srgbClr val="800000"/>
                </a:solidFill>
                <a:latin typeface="Courier New" pitchFamily="49" charset="0"/>
                <a:ea typeface="Times New Roman" pitchFamily="18" charset="0"/>
                <a:cs typeface="Courier New" pitchFamily="49" charset="0"/>
              </a:rPr>
              <a:t>”male</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a:t>
            </a:r>
          </a:p>
          <a:p>
            <a:pPr eaLnBrk="1" hangingPunct="1">
              <a:buFontTx/>
              <a:buNone/>
            </a:pPr>
            <a:r>
              <a:rPr lang="en-US" sz="2000" dirty="0" smtClean="0">
                <a:solidFill>
                  <a:srgbClr val="000000"/>
                </a:solidFill>
                <a:latin typeface="Courier New" pitchFamily="49" charset="0"/>
                <a:ea typeface="Times New Roman" pitchFamily="18" charset="0"/>
                <a:cs typeface="Courier New" pitchFamily="49" charset="0"/>
              </a:rPr>
              <a:t>     ||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p,</a:t>
            </a:r>
            <a:r>
              <a:rPr lang="en-US" sz="2000" dirty="0" err="1" smtClean="0">
                <a:solidFill>
                  <a:srgbClr val="800000"/>
                </a:solidFill>
                <a:latin typeface="Courier New" pitchFamily="49" charset="0"/>
                <a:ea typeface="Times New Roman" pitchFamily="18" charset="0"/>
                <a:cs typeface="Courier New" pitchFamily="49" charset="0"/>
              </a:rPr>
              <a:t>”Mary</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  &amp;&amp;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g,</a:t>
            </a:r>
            <a:r>
              <a:rPr lang="en-US" sz="2000" dirty="0" err="1" smtClean="0">
                <a:solidFill>
                  <a:srgbClr val="800000"/>
                </a:solidFill>
                <a:latin typeface="Courier New" pitchFamily="49" charset="0"/>
                <a:ea typeface="Times New Roman" pitchFamily="18" charset="0"/>
                <a:cs typeface="Courier New" pitchFamily="49" charset="0"/>
              </a:rPr>
              <a:t>”female</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a:t>
            </a:r>
          </a:p>
          <a:p>
            <a:pPr eaLnBrk="1" hangingPunct="1">
              <a:buFontTx/>
              <a:buNone/>
            </a:pPr>
            <a:r>
              <a:rPr lang="en-US" sz="2000" dirty="0" smtClean="0">
                <a:solidFill>
                  <a:srgbClr val="000000"/>
                </a:solidFill>
                <a:latin typeface="Courier New" pitchFamily="49" charset="0"/>
                <a:ea typeface="Times New Roman" pitchFamily="18" charset="0"/>
                <a:cs typeface="Courier New" pitchFamily="49" charset="0"/>
              </a:rPr>
              <a:t>     ||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p,</a:t>
            </a:r>
            <a:r>
              <a:rPr lang="en-US" sz="2000" dirty="0" err="1" smtClean="0">
                <a:solidFill>
                  <a:srgbClr val="800000"/>
                </a:solidFill>
                <a:latin typeface="Courier New" pitchFamily="49" charset="0"/>
                <a:ea typeface="Times New Roman" pitchFamily="18" charset="0"/>
                <a:cs typeface="Courier New" pitchFamily="49" charset="0"/>
              </a:rPr>
              <a:t>”Denise</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)&amp;&amp;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g,</a:t>
            </a:r>
            <a:r>
              <a:rPr lang="en-US" sz="2000" dirty="0" err="1" smtClean="0">
                <a:solidFill>
                  <a:srgbClr val="800000"/>
                </a:solidFill>
                <a:latin typeface="Courier New" pitchFamily="49" charset="0"/>
                <a:ea typeface="Times New Roman" pitchFamily="18" charset="0"/>
                <a:cs typeface="Courier New" pitchFamily="49" charset="0"/>
              </a:rPr>
              <a:t>”female</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a:t>
            </a:r>
          </a:p>
          <a:p>
            <a:pPr eaLnBrk="1" hangingPunct="1">
              <a:buFontTx/>
              <a:buNone/>
            </a:pPr>
            <a:r>
              <a:rPr lang="en-US" sz="2000" b="1" dirty="0" smtClean="0">
                <a:solidFill>
                  <a:srgbClr val="000000"/>
                </a:solidFill>
                <a:latin typeface="Courier New" pitchFamily="49" charset="0"/>
                <a:ea typeface="Times New Roman" pitchFamily="18" charset="0"/>
                <a:cs typeface="Courier New" pitchFamily="49" charset="0"/>
              </a:rPr>
              <a:t>}</a:t>
            </a:r>
          </a:p>
          <a:p>
            <a:pPr lvl="1" eaLnBrk="1" hangingPunct="1"/>
            <a:r>
              <a:rPr lang="en-US" dirty="0" smtClean="0">
                <a:solidFill>
                  <a:srgbClr val="000000"/>
                </a:solidFill>
                <a:ea typeface="Times New Roman" pitchFamily="18" charset="0"/>
                <a:cs typeface="Courier New" pitchFamily="49" charset="0"/>
              </a:rPr>
              <a:t>Specification is </a:t>
            </a:r>
            <a:r>
              <a:rPr lang="en-US" dirty="0" smtClean="0">
                <a:solidFill>
                  <a:schemeClr val="hlink"/>
                </a:solidFill>
                <a:ea typeface="Times New Roman" pitchFamily="18" charset="0"/>
                <a:cs typeface="Courier New" pitchFamily="49" charset="0"/>
              </a:rPr>
              <a:t>declarative</a:t>
            </a:r>
            <a:r>
              <a:rPr lang="en-US" dirty="0" smtClean="0">
                <a:solidFill>
                  <a:srgbClr val="000000"/>
                </a:solidFill>
                <a:ea typeface="Times New Roman" pitchFamily="18" charset="0"/>
                <a:cs typeface="Courier New" pitchFamily="49" charset="0"/>
              </a:rPr>
              <a:t>.</a:t>
            </a:r>
          </a:p>
          <a:p>
            <a:pPr lvl="1" eaLnBrk="1" hangingPunct="1"/>
            <a:r>
              <a:rPr lang="en-US" dirty="0" smtClean="0">
                <a:solidFill>
                  <a:srgbClr val="000000"/>
                </a:solidFill>
                <a:ea typeface="Times New Roman" pitchFamily="18" charset="0"/>
                <a:cs typeface="Courier New" pitchFamily="49" charset="0"/>
              </a:rPr>
              <a:t>One relation subsumes functionality of all four functions.</a:t>
            </a:r>
          </a:p>
        </p:txBody>
      </p:sp>
      <p:sp>
        <p:nvSpPr>
          <p:cNvPr id="10244" name="Text Box 4"/>
          <p:cNvSpPr txBox="1">
            <a:spLocks noChangeArrowheads="1"/>
          </p:cNvSpPr>
          <p:nvPr/>
        </p:nvSpPr>
        <p:spPr bwMode="auto">
          <a:xfrm>
            <a:off x="7486650" y="1752600"/>
            <a:ext cx="1657350" cy="1812925"/>
          </a:xfrm>
          <a:prstGeom prst="rect">
            <a:avLst/>
          </a:prstGeom>
          <a:noFill/>
          <a:ln w="9525">
            <a:solidFill>
              <a:schemeClr val="hlink"/>
            </a:solidFill>
            <a:miter lim="800000"/>
            <a:headEnd/>
            <a:tailEnd/>
          </a:ln>
        </p:spPr>
        <p:txBody>
          <a:bodyPr lIns="45720" rIns="0">
            <a:spAutoFit/>
          </a:bodyPr>
          <a:lstStyle/>
          <a:p>
            <a:pPr algn="l">
              <a:spcBef>
                <a:spcPct val="50000"/>
              </a:spcBef>
            </a:pPr>
            <a:r>
              <a:rPr lang="en-US" sz="1600" b="1" u="sng"/>
              <a:t>GenderOf</a:t>
            </a:r>
          </a:p>
          <a:p>
            <a:pPr algn="l">
              <a:spcBef>
                <a:spcPct val="50000"/>
              </a:spcBef>
            </a:pPr>
            <a:r>
              <a:rPr lang="en-US" sz="1600"/>
              <a:t>(Frank, Male)</a:t>
            </a:r>
          </a:p>
          <a:p>
            <a:pPr algn="l">
              <a:spcBef>
                <a:spcPct val="50000"/>
              </a:spcBef>
            </a:pPr>
            <a:r>
              <a:rPr lang="en-US" sz="1600"/>
              <a:t>(Sam, Male)</a:t>
            </a:r>
          </a:p>
          <a:p>
            <a:pPr algn="l">
              <a:spcBef>
                <a:spcPct val="50000"/>
              </a:spcBef>
            </a:pPr>
            <a:r>
              <a:rPr lang="en-US" sz="1600"/>
              <a:t>(Mary, Female)</a:t>
            </a:r>
          </a:p>
          <a:p>
            <a:pPr algn="l">
              <a:spcBef>
                <a:spcPct val="50000"/>
              </a:spcBef>
            </a:pPr>
            <a:r>
              <a:rPr lang="en-US" sz="1600"/>
              <a:t>(Denise, Female)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t>Demo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LP support</a:t>
            </a:r>
            <a:endParaRPr lang="en-US" dirty="0"/>
          </a:p>
        </p:txBody>
      </p:sp>
      <p:sp>
        <p:nvSpPr>
          <p:cNvPr id="12291" name="Content Placeholder 2"/>
          <p:cNvSpPr>
            <a:spLocks noGrp="1"/>
          </p:cNvSpPr>
          <p:nvPr>
            <p:ph idx="1"/>
          </p:nvPr>
        </p:nvSpPr>
        <p:spPr>
          <a:xfrm>
            <a:off x="1147107" y="1981200"/>
            <a:ext cx="5029200" cy="1674342"/>
          </a:xfrm>
          <a:solidFill>
            <a:srgbClr val="FFFF00"/>
          </a:solidFill>
          <a:ln w="31750">
            <a:solidFill>
              <a:schemeClr val="tx1"/>
            </a:solidFill>
            <a:bevel/>
          </a:ln>
        </p:spPr>
        <p:txBody>
          <a:bodyPr/>
          <a:lstStyle/>
          <a:p>
            <a:pPr>
              <a:buFontTx/>
              <a:buChar char="-"/>
            </a:pPr>
            <a:r>
              <a:rPr lang="en-US" dirty="0" smtClean="0"/>
              <a:t>Unification : </a:t>
            </a:r>
            <a:r>
              <a:rPr lang="en-US" sz="2800" b="1" dirty="0" err="1" smtClean="0">
                <a:solidFill>
                  <a:schemeClr val="hlink"/>
                </a:solidFill>
                <a:cs typeface="Times New Roman" pitchFamily="18" charset="0"/>
              </a:rPr>
              <a:t>eq</a:t>
            </a:r>
            <a:r>
              <a:rPr lang="en-US" sz="2800" b="1" dirty="0" smtClean="0">
                <a:solidFill>
                  <a:schemeClr val="hlink"/>
                </a:solidFill>
                <a:cs typeface="Times New Roman" pitchFamily="18" charset="0"/>
              </a:rPr>
              <a:t>()</a:t>
            </a:r>
          </a:p>
          <a:p>
            <a:pPr>
              <a:buFontTx/>
              <a:buChar char="-"/>
            </a:pPr>
            <a:r>
              <a:rPr lang="en-US" dirty="0" smtClean="0"/>
              <a:t>Operators : </a:t>
            </a:r>
            <a:r>
              <a:rPr lang="en-US" sz="2800" b="1" dirty="0" smtClean="0">
                <a:solidFill>
                  <a:schemeClr val="hlink"/>
                </a:solidFill>
                <a:cs typeface="Times New Roman" pitchFamily="18" charset="0"/>
              </a:rPr>
              <a:t>&amp;&amp;</a:t>
            </a:r>
            <a:r>
              <a:rPr lang="en-US" dirty="0" smtClean="0"/>
              <a:t>, </a:t>
            </a:r>
            <a:r>
              <a:rPr lang="en-US" sz="2800" b="1" dirty="0" smtClean="0">
                <a:solidFill>
                  <a:schemeClr val="hlink"/>
                </a:solidFill>
                <a:cs typeface="Times New Roman" pitchFamily="18" charset="0"/>
              </a:rPr>
              <a:t>| |</a:t>
            </a:r>
            <a:r>
              <a:rPr lang="en-US" dirty="0" smtClean="0">
                <a:solidFill>
                  <a:srgbClr val="000000"/>
                </a:solidFill>
              </a:rPr>
              <a:t>,</a:t>
            </a:r>
            <a:r>
              <a:rPr lang="en-US" sz="2800" b="1" dirty="0" smtClean="0">
                <a:solidFill>
                  <a:schemeClr val="hlink"/>
                </a:solidFill>
                <a:cs typeface="Times New Roman" pitchFamily="18" charset="0"/>
              </a:rPr>
              <a:t> ^</a:t>
            </a:r>
            <a:r>
              <a:rPr lang="en-US" sz="2800" dirty="0" smtClean="0">
                <a:solidFill>
                  <a:srgbClr val="000000"/>
                </a:solidFill>
              </a:rPr>
              <a:t>, </a:t>
            </a:r>
            <a:r>
              <a:rPr lang="en-US" sz="2800" b="1" dirty="0" smtClean="0">
                <a:solidFill>
                  <a:schemeClr val="hlink"/>
                </a:solidFill>
                <a:cs typeface="Times New Roman" pitchFamily="18" charset="0"/>
              </a:rPr>
              <a:t>&gt;&gt;=</a:t>
            </a:r>
          </a:p>
          <a:p>
            <a:pPr>
              <a:buFontTx/>
              <a:buChar char="-"/>
            </a:pPr>
            <a:r>
              <a:rPr lang="en-US" sz="2800" b="1" dirty="0" smtClean="0">
                <a:solidFill>
                  <a:schemeClr val="hlink"/>
                </a:solidFill>
                <a:cs typeface="Times New Roman" pitchFamily="18" charset="0"/>
              </a:rPr>
              <a:t>ancestor(), parent(), …</a:t>
            </a:r>
            <a:endParaRPr lang="en-US" dirty="0" smtClean="0"/>
          </a:p>
          <a:p>
            <a:pPr>
              <a:buNone/>
            </a:pPr>
            <a:endParaRPr lang="en-US" dirty="0" smtClean="0"/>
          </a:p>
        </p:txBody>
      </p:sp>
      <p:grpSp>
        <p:nvGrpSpPr>
          <p:cNvPr id="10" name="Group 9"/>
          <p:cNvGrpSpPr/>
          <p:nvPr/>
        </p:nvGrpSpPr>
        <p:grpSpPr>
          <a:xfrm>
            <a:off x="1542522" y="3657600"/>
            <a:ext cx="6229878" cy="1292662"/>
            <a:chOff x="1542522" y="3657600"/>
            <a:chExt cx="6229878" cy="1292662"/>
          </a:xfrm>
        </p:grpSpPr>
        <p:sp>
          <p:nvSpPr>
            <p:cNvPr id="4" name="TextBox 3"/>
            <p:cNvSpPr txBox="1"/>
            <p:nvPr/>
          </p:nvSpPr>
          <p:spPr>
            <a:xfrm>
              <a:off x="1542522" y="3657600"/>
              <a:ext cx="4343400" cy="1292662"/>
            </a:xfrm>
            <a:prstGeom prst="rect">
              <a:avLst/>
            </a:prstGeom>
            <a:solidFill>
              <a:srgbClr val="002060"/>
            </a:solidFill>
          </p:spPr>
          <p:txBody>
            <a:bodyPr wrap="square" rtlCol="0">
              <a:spAutoFit/>
            </a:bodyPr>
            <a:lstStyle/>
            <a:p>
              <a:pPr>
                <a:buNone/>
              </a:pPr>
              <a:r>
                <a:rPr lang="en-US" sz="2600" dirty="0" smtClean="0">
                  <a:solidFill>
                    <a:schemeClr val="bg1"/>
                  </a:solidFill>
                </a:rPr>
                <a:t>- Logic Reference : </a:t>
              </a:r>
              <a:r>
                <a:rPr lang="en-US" sz="2600" b="1" dirty="0" smtClean="0">
                  <a:solidFill>
                    <a:srgbClr val="92D050"/>
                  </a:solidFill>
                  <a:ea typeface="Times New Roman" pitchFamily="18" charset="0"/>
                  <a:cs typeface="Courier New" pitchFamily="49" charset="0"/>
                </a:rPr>
                <a:t>lref&lt;&gt;</a:t>
              </a:r>
            </a:p>
            <a:p>
              <a:pPr>
                <a:buNone/>
              </a:pPr>
              <a:r>
                <a:rPr lang="en-US" sz="2600" dirty="0" smtClean="0">
                  <a:solidFill>
                    <a:schemeClr val="bg1"/>
                  </a:solidFill>
                </a:rPr>
                <a:t>- Type Erasure : </a:t>
              </a:r>
              <a:r>
                <a:rPr lang="en-US" sz="2600" b="1" dirty="0" smtClean="0">
                  <a:solidFill>
                    <a:srgbClr val="92D050"/>
                  </a:solidFill>
                  <a:cs typeface="Times New Roman" pitchFamily="18" charset="0"/>
                </a:rPr>
                <a:t>relation</a:t>
              </a:r>
            </a:p>
            <a:p>
              <a:pPr>
                <a:buNone/>
              </a:pPr>
              <a:r>
                <a:rPr lang="en-US" sz="2600" dirty="0" smtClean="0">
                  <a:solidFill>
                    <a:schemeClr val="bg1"/>
                  </a:solidFill>
                </a:rPr>
                <a:t>- Coroutines</a:t>
              </a:r>
              <a:endParaRPr lang="en-US" sz="2600" dirty="0">
                <a:solidFill>
                  <a:schemeClr val="bg1"/>
                </a:solidFill>
              </a:endParaRPr>
            </a:p>
          </p:txBody>
        </p:sp>
        <p:sp>
          <p:nvSpPr>
            <p:cNvPr id="6" name="Left Arrow 5"/>
            <p:cNvSpPr/>
            <p:nvPr/>
          </p:nvSpPr>
          <p:spPr bwMode="auto">
            <a:xfrm flipV="1">
              <a:off x="6322533" y="3960342"/>
              <a:ext cx="457200" cy="502918"/>
            </a:xfrm>
            <a:prstGeom prst="left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6855933" y="4036542"/>
              <a:ext cx="916467" cy="369332"/>
            </a:xfrm>
            <a:prstGeom prst="rect">
              <a:avLst/>
            </a:prstGeom>
            <a:noFill/>
          </p:spPr>
          <p:txBody>
            <a:bodyPr wrap="square" rtlCol="0">
              <a:spAutoFit/>
            </a:bodyPr>
            <a:lstStyle/>
            <a:p>
              <a:pPr algn="l"/>
              <a:r>
                <a:rPr lang="en-US" b="1" dirty="0" smtClean="0"/>
                <a:t>Core</a:t>
              </a:r>
              <a:endParaRPr lang="en-US" b="1" dirty="0"/>
            </a:p>
          </p:txBody>
        </p:sp>
      </p:grpSp>
      <p:grpSp>
        <p:nvGrpSpPr>
          <p:cNvPr id="11" name="Group 10"/>
          <p:cNvGrpSpPr/>
          <p:nvPr/>
        </p:nvGrpSpPr>
        <p:grpSpPr>
          <a:xfrm>
            <a:off x="6400800" y="2362200"/>
            <a:ext cx="1981200" cy="923330"/>
            <a:chOff x="6398733" y="2664942"/>
            <a:chExt cx="1981200" cy="923330"/>
          </a:xfrm>
        </p:grpSpPr>
        <p:sp>
          <p:nvSpPr>
            <p:cNvPr id="8" name="Left Arrow 7"/>
            <p:cNvSpPr/>
            <p:nvPr/>
          </p:nvSpPr>
          <p:spPr bwMode="auto">
            <a:xfrm flipV="1">
              <a:off x="6398733" y="2893542"/>
              <a:ext cx="457200" cy="502918"/>
            </a:xfrm>
            <a:prstGeom prst="left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6855933" y="2664942"/>
              <a:ext cx="1524000" cy="923330"/>
            </a:xfrm>
            <a:prstGeom prst="rect">
              <a:avLst/>
            </a:prstGeom>
            <a:noFill/>
          </p:spPr>
          <p:txBody>
            <a:bodyPr wrap="square" rtlCol="0">
              <a:spAutoFit/>
            </a:bodyPr>
            <a:lstStyle/>
            <a:p>
              <a:pPr algn="l"/>
              <a:r>
                <a:rPr lang="en-US" b="1" dirty="0" smtClean="0"/>
                <a:t> just ordinary relations</a:t>
              </a:r>
              <a:endParaRPr 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291">
                                            <p:bg/>
                                          </p:spTgt>
                                        </p:tgtEl>
                                        <p:attrNameLst>
                                          <p:attrName>style.visibility</p:attrName>
                                        </p:attrNameLst>
                                      </p:cBhvr>
                                      <p:to>
                                        <p:strVal val="visible"/>
                                      </p:to>
                                    </p:set>
                                    <p:anim calcmode="lin" valueType="num">
                                      <p:cBhvr additive="base">
                                        <p:cTn id="7" dur="500" fill="hold"/>
                                        <p:tgtEl>
                                          <p:spTgt spid="1229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bg/>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2291">
                                            <p:txEl>
                                              <p:pRg st="0" end="0"/>
                                            </p:txEl>
                                          </p:spTgt>
                                        </p:tgtEl>
                                        <p:attrNameLst>
                                          <p:attrName>style.visibility</p:attrName>
                                        </p:attrNameLst>
                                      </p:cBhvr>
                                      <p:to>
                                        <p:strVal val="visible"/>
                                      </p:to>
                                    </p:set>
                                    <p:anim calcmode="lin" valueType="num">
                                      <p:cBhvr additive="base">
                                        <p:cTn id="11"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1">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anim calcmode="lin" valueType="num">
                                      <p:cBhvr additive="base">
                                        <p:cTn id="15"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12291">
                                            <p:txEl>
                                              <p:pRg st="2" end="2"/>
                                            </p:txEl>
                                          </p:spTgt>
                                        </p:tgtEl>
                                        <p:attrNameLst>
                                          <p:attrName>style.visibility</p:attrName>
                                        </p:attrNameLst>
                                      </p:cBhvr>
                                      <p:to>
                                        <p:strVal val="visible"/>
                                      </p:to>
                                    </p:set>
                                    <p:anim calcmode="lin" valueType="num">
                                      <p:cBhvr additive="base">
                                        <p:cTn id="21"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mtClean="0"/>
              <a:t>lref&lt;T&gt; : logic reference</a:t>
            </a:r>
          </a:p>
        </p:txBody>
      </p:sp>
      <p:sp>
        <p:nvSpPr>
          <p:cNvPr id="13315" name="Rectangle 3"/>
          <p:cNvSpPr>
            <a:spLocks noGrp="1" noChangeArrowheads="1"/>
          </p:cNvSpPr>
          <p:nvPr>
            <p:ph type="body" idx="1"/>
          </p:nvPr>
        </p:nvSpPr>
        <p:spPr>
          <a:xfrm>
            <a:off x="457200" y="1600200"/>
            <a:ext cx="8229600" cy="4830763"/>
          </a:xfrm>
        </p:spPr>
        <p:txBody>
          <a:bodyPr/>
          <a:lstStyle/>
          <a:p>
            <a:pPr eaLnBrk="1" hangingPunct="1">
              <a:lnSpc>
                <a:spcPct val="80000"/>
              </a:lnSpc>
            </a:pPr>
            <a:r>
              <a:rPr lang="en-US" sz="2500" dirty="0" smtClean="0"/>
              <a:t>Reference counted smart pointer</a:t>
            </a:r>
          </a:p>
          <a:p>
            <a:pPr eaLnBrk="1" hangingPunct="1">
              <a:lnSpc>
                <a:spcPct val="80000"/>
              </a:lnSpc>
            </a:pPr>
            <a:endParaRPr lang="en-US" sz="2500" dirty="0" smtClean="0"/>
          </a:p>
          <a:p>
            <a:pPr eaLnBrk="1" hangingPunct="1">
              <a:lnSpc>
                <a:spcPct val="80000"/>
              </a:lnSpc>
            </a:pPr>
            <a:r>
              <a:rPr lang="en-US" sz="2500" dirty="0" smtClean="0"/>
              <a:t>It does </a:t>
            </a:r>
            <a:r>
              <a:rPr lang="en-US" sz="2500" b="1" dirty="0" smtClean="0">
                <a:solidFill>
                  <a:schemeClr val="hlink"/>
                </a:solidFill>
                <a:ea typeface="Times New Roman" pitchFamily="18" charset="0"/>
                <a:cs typeface="Courier New" pitchFamily="49" charset="0"/>
              </a:rPr>
              <a:t>not</a:t>
            </a:r>
            <a:r>
              <a:rPr lang="en-US" sz="2500" dirty="0" smtClean="0"/>
              <a:t> have to be initialized. </a:t>
            </a:r>
          </a:p>
          <a:p>
            <a:pPr eaLnBrk="1" hangingPunct="1">
              <a:lnSpc>
                <a:spcPct val="80000"/>
              </a:lnSpc>
            </a:pPr>
            <a:endParaRPr lang="en-US" sz="2500" dirty="0" smtClean="0"/>
          </a:p>
          <a:p>
            <a:pPr eaLnBrk="1" hangingPunct="1">
              <a:lnSpc>
                <a:spcPct val="80000"/>
              </a:lnSpc>
            </a:pPr>
            <a:r>
              <a:rPr lang="en-US" sz="2500" dirty="0" smtClean="0"/>
              <a:t>Dereferencing an uninitialized lref throws </a:t>
            </a:r>
            <a:r>
              <a:rPr lang="en-US" sz="2500" dirty="0" err="1" smtClean="0">
                <a:solidFill>
                  <a:srgbClr val="000000"/>
                </a:solidFill>
                <a:latin typeface="Courier New" pitchFamily="49" charset="0"/>
                <a:cs typeface="Courier New" pitchFamily="49" charset="0"/>
              </a:rPr>
              <a:t>InvalidDeref</a:t>
            </a:r>
            <a:endParaRPr lang="en-US" sz="2500" dirty="0" smtClean="0">
              <a:solidFill>
                <a:srgbClr val="000000"/>
              </a:solidFill>
              <a:latin typeface="Courier New" pitchFamily="49" charset="0"/>
              <a:cs typeface="Courier New" pitchFamily="49" charset="0"/>
            </a:endParaRPr>
          </a:p>
          <a:p>
            <a:pPr eaLnBrk="1" hangingPunct="1">
              <a:lnSpc>
                <a:spcPct val="80000"/>
              </a:lnSpc>
            </a:pPr>
            <a:endParaRPr lang="en-US" sz="2500" dirty="0" smtClean="0"/>
          </a:p>
          <a:p>
            <a:pPr eaLnBrk="1" hangingPunct="1">
              <a:lnSpc>
                <a:spcPct val="80000"/>
              </a:lnSpc>
            </a:pPr>
            <a:r>
              <a:rPr lang="en-US" sz="2500" dirty="0" smtClean="0"/>
              <a:t>Can enable/disable management of object</a:t>
            </a:r>
            <a:r>
              <a:rPr lang="en-US" sz="2800" dirty="0" smtClean="0"/>
              <a:t>:</a:t>
            </a:r>
          </a:p>
          <a:p>
            <a:pPr eaLnBrk="1" hangingPunct="1">
              <a:buFontTx/>
              <a:buNone/>
            </a:pPr>
            <a:endParaRPr lang="en-US" sz="800" b="1" dirty="0" smtClean="0">
              <a:solidFill>
                <a:srgbClr val="000000"/>
              </a:solidFill>
              <a:latin typeface="Courier New" pitchFamily="49" charset="0"/>
              <a:ea typeface="Times New Roman" pitchFamily="18" charset="0"/>
              <a:cs typeface="Courier New" pitchFamily="49" charset="0"/>
            </a:endParaRPr>
          </a:p>
          <a:p>
            <a:pPr lvl="1" eaLnBrk="1" hangingPunct="1">
              <a:buFontTx/>
              <a:buNone/>
            </a:pPr>
            <a:r>
              <a:rPr lang="en-US" sz="1800" b="1" dirty="0" err="1" smtClean="0">
                <a:solidFill>
                  <a:srgbClr val="000000"/>
                </a:solidFill>
                <a:latin typeface="Courier New" pitchFamily="49" charset="0"/>
                <a:ea typeface="Times New Roman" pitchFamily="18" charset="0"/>
                <a:cs typeface="Courier New" pitchFamily="49" charset="0"/>
              </a:rPr>
              <a:t>int</a:t>
            </a:r>
            <a:r>
              <a:rPr lang="en-US" sz="1800" b="1" dirty="0" smtClean="0">
                <a:solidFill>
                  <a:srgbClr val="000000"/>
                </a:solidFill>
                <a:latin typeface="Courier New" pitchFamily="49" charset="0"/>
                <a:ea typeface="Times New Roman" pitchFamily="18" charset="0"/>
                <a:cs typeface="Courier New" pitchFamily="49" charset="0"/>
              </a:rPr>
              <a:t> </a:t>
            </a:r>
            <a:r>
              <a:rPr lang="en-US" sz="1800" b="1" dirty="0" err="1" smtClean="0">
                <a:solidFill>
                  <a:srgbClr val="000000"/>
                </a:solidFill>
                <a:latin typeface="Courier New" pitchFamily="49" charset="0"/>
                <a:ea typeface="Times New Roman" pitchFamily="18" charset="0"/>
                <a:cs typeface="Courier New" pitchFamily="49" charset="0"/>
              </a:rPr>
              <a:t>i</a:t>
            </a:r>
            <a:r>
              <a:rPr lang="en-US" sz="1800" b="1" dirty="0" smtClean="0">
                <a:solidFill>
                  <a:srgbClr val="000000"/>
                </a:solidFill>
                <a:latin typeface="Courier New" pitchFamily="49" charset="0"/>
                <a:ea typeface="Times New Roman" pitchFamily="18" charset="0"/>
                <a:cs typeface="Courier New" pitchFamily="49" charset="0"/>
              </a:rPr>
              <a:t>=0;</a:t>
            </a:r>
          </a:p>
          <a:p>
            <a:pPr lvl="1" eaLnBrk="1" hangingPunct="1">
              <a:buFontTx/>
              <a:buNone/>
            </a:pPr>
            <a:r>
              <a:rPr lang="en-US" sz="1800" b="1" dirty="0" smtClean="0">
                <a:solidFill>
                  <a:srgbClr val="000000"/>
                </a:solidFill>
                <a:latin typeface="Courier New" pitchFamily="49" charset="0"/>
                <a:ea typeface="Times New Roman" pitchFamily="18" charset="0"/>
                <a:cs typeface="Courier New" pitchFamily="49" charset="0"/>
              </a:rPr>
              <a:t>lref&lt;</a:t>
            </a:r>
            <a:r>
              <a:rPr lang="en-US" sz="1800" b="1" dirty="0" err="1" smtClean="0">
                <a:solidFill>
                  <a:srgbClr val="000000"/>
                </a:solidFill>
                <a:latin typeface="Courier New" pitchFamily="49" charset="0"/>
                <a:ea typeface="Times New Roman" pitchFamily="18" charset="0"/>
                <a:cs typeface="Courier New" pitchFamily="49" charset="0"/>
              </a:rPr>
              <a:t>int</a:t>
            </a:r>
            <a:r>
              <a:rPr lang="en-US" sz="1800" b="1" dirty="0" smtClean="0">
                <a:solidFill>
                  <a:srgbClr val="000000"/>
                </a:solidFill>
                <a:latin typeface="Courier New" pitchFamily="49" charset="0"/>
                <a:ea typeface="Times New Roman" pitchFamily="18" charset="0"/>
                <a:cs typeface="Courier New" pitchFamily="49" charset="0"/>
              </a:rPr>
              <a:t>&gt; </a:t>
            </a:r>
            <a:r>
              <a:rPr lang="en-US" sz="1800" b="1" dirty="0" err="1" smtClean="0">
                <a:solidFill>
                  <a:srgbClr val="000000"/>
                </a:solidFill>
                <a:latin typeface="Courier New" pitchFamily="49" charset="0"/>
                <a:ea typeface="Times New Roman" pitchFamily="18" charset="0"/>
                <a:cs typeface="Courier New" pitchFamily="49" charset="0"/>
              </a:rPr>
              <a:t>li</a:t>
            </a:r>
            <a:r>
              <a:rPr lang="en-US" sz="1800" b="1" dirty="0" smtClean="0">
                <a:solidFill>
                  <a:srgbClr val="000000"/>
                </a:solidFill>
                <a:latin typeface="Courier New" pitchFamily="49" charset="0"/>
                <a:ea typeface="Times New Roman" pitchFamily="18" charset="0"/>
                <a:cs typeface="Courier New" pitchFamily="49" charset="0"/>
              </a:rPr>
              <a:t> (&amp;</a:t>
            </a:r>
            <a:r>
              <a:rPr lang="en-US" sz="1800" b="1" dirty="0" err="1" smtClean="0">
                <a:solidFill>
                  <a:srgbClr val="000000"/>
                </a:solidFill>
                <a:latin typeface="Courier New" pitchFamily="49" charset="0"/>
                <a:ea typeface="Times New Roman" pitchFamily="18" charset="0"/>
                <a:cs typeface="Courier New" pitchFamily="49" charset="0"/>
              </a:rPr>
              <a:t>i</a:t>
            </a:r>
            <a:r>
              <a:rPr lang="en-US" sz="1800" b="1" dirty="0" smtClean="0">
                <a:solidFill>
                  <a:srgbClr val="000000"/>
                </a:solidFill>
                <a:latin typeface="Courier New" pitchFamily="49" charset="0"/>
                <a:ea typeface="Times New Roman" pitchFamily="18" charset="0"/>
                <a:cs typeface="Courier New" pitchFamily="49" charset="0"/>
              </a:rPr>
              <a:t>, </a:t>
            </a:r>
            <a:r>
              <a:rPr lang="en-US" sz="1800" b="1" dirty="0" smtClean="0">
                <a:solidFill>
                  <a:srgbClr val="00B050"/>
                </a:solidFill>
                <a:latin typeface="Courier New" pitchFamily="49" charset="0"/>
                <a:ea typeface="Times New Roman" pitchFamily="18" charset="0"/>
                <a:cs typeface="Courier New" pitchFamily="49" charset="0"/>
              </a:rPr>
              <a:t>false</a:t>
            </a:r>
            <a:r>
              <a:rPr lang="en-US" sz="1800" b="1" dirty="0" smtClean="0">
                <a:solidFill>
                  <a:srgbClr val="000000"/>
                </a:solidFill>
                <a:latin typeface="Courier New" pitchFamily="49" charset="0"/>
                <a:ea typeface="Times New Roman" pitchFamily="18" charset="0"/>
                <a:cs typeface="Courier New" pitchFamily="49" charset="0"/>
              </a:rPr>
              <a:t>);  </a:t>
            </a:r>
            <a:r>
              <a:rPr lang="en-US" sz="1800" dirty="0" smtClean="0">
                <a:solidFill>
                  <a:srgbClr val="000000"/>
                </a:solidFill>
                <a:latin typeface="Courier New" pitchFamily="49" charset="0"/>
                <a:ea typeface="Times New Roman" pitchFamily="18" charset="0"/>
                <a:cs typeface="Courier New" pitchFamily="49" charset="0"/>
              </a:rPr>
              <a:t>// will </a:t>
            </a:r>
            <a:r>
              <a:rPr lang="en-US" sz="1800" b="1" dirty="0" smtClean="0">
                <a:solidFill>
                  <a:srgbClr val="000000"/>
                </a:solidFill>
                <a:latin typeface="Courier New" pitchFamily="49" charset="0"/>
                <a:ea typeface="Times New Roman" pitchFamily="18" charset="0"/>
                <a:cs typeface="Courier New" pitchFamily="49" charset="0"/>
              </a:rPr>
              <a:t>not</a:t>
            </a:r>
            <a:r>
              <a:rPr lang="en-US" sz="1800" dirty="0" smtClean="0">
                <a:solidFill>
                  <a:srgbClr val="000000"/>
                </a:solidFill>
                <a:latin typeface="Courier New" pitchFamily="49" charset="0"/>
                <a:ea typeface="Times New Roman" pitchFamily="18" charset="0"/>
                <a:cs typeface="Courier New" pitchFamily="49" charset="0"/>
              </a:rPr>
              <a:t> manage </a:t>
            </a:r>
            <a:r>
              <a:rPr lang="en-US" sz="1800" dirty="0" err="1" smtClean="0">
                <a:solidFill>
                  <a:srgbClr val="000000"/>
                </a:solidFill>
                <a:latin typeface="Courier New" pitchFamily="49" charset="0"/>
                <a:ea typeface="Times New Roman" pitchFamily="18" charset="0"/>
                <a:cs typeface="Courier New" pitchFamily="49" charset="0"/>
              </a:rPr>
              <a:t>i</a:t>
            </a:r>
            <a:endParaRPr lang="en-US" sz="1800" dirty="0" smtClean="0">
              <a:solidFill>
                <a:srgbClr val="000000"/>
              </a:solidFill>
              <a:latin typeface="Courier New" pitchFamily="49" charset="0"/>
              <a:ea typeface="Times New Roman" pitchFamily="18" charset="0"/>
              <a:cs typeface="Courier New" pitchFamily="49" charset="0"/>
            </a:endParaRPr>
          </a:p>
          <a:p>
            <a:pPr lvl="1" eaLnBrk="1" hangingPunct="1">
              <a:lnSpc>
                <a:spcPct val="80000"/>
              </a:lnSpc>
              <a:buNone/>
            </a:pPr>
            <a:r>
              <a:rPr lang="en-US" sz="1800" b="1" dirty="0" err="1" smtClean="0">
                <a:solidFill>
                  <a:srgbClr val="000000"/>
                </a:solidFill>
                <a:latin typeface="Courier New" pitchFamily="49" charset="0"/>
                <a:ea typeface="Times New Roman" pitchFamily="18" charset="0"/>
                <a:cs typeface="Courier New" pitchFamily="49" charset="0"/>
              </a:rPr>
              <a:t>li.</a:t>
            </a:r>
            <a:r>
              <a:rPr lang="en-US" sz="1800" b="1" dirty="0" err="1" smtClean="0">
                <a:solidFill>
                  <a:srgbClr val="00B050"/>
                </a:solidFill>
                <a:latin typeface="Courier New" pitchFamily="49" charset="0"/>
                <a:ea typeface="Times New Roman" pitchFamily="18" charset="0"/>
                <a:cs typeface="Courier New" pitchFamily="49" charset="0"/>
              </a:rPr>
              <a:t>set</a:t>
            </a:r>
            <a:r>
              <a:rPr lang="en-US" sz="1800" b="1" dirty="0" smtClean="0">
                <a:solidFill>
                  <a:srgbClr val="000000"/>
                </a:solidFill>
                <a:latin typeface="Courier New" pitchFamily="49" charset="0"/>
                <a:ea typeface="Times New Roman" pitchFamily="18" charset="0"/>
                <a:cs typeface="Courier New" pitchFamily="49" charset="0"/>
              </a:rPr>
              <a:t>(new </a:t>
            </a:r>
            <a:r>
              <a:rPr lang="en-US" sz="1800" b="1" dirty="0" err="1" smtClean="0">
                <a:solidFill>
                  <a:srgbClr val="000000"/>
                </a:solidFill>
                <a:latin typeface="Courier New" pitchFamily="49" charset="0"/>
                <a:ea typeface="Times New Roman" pitchFamily="18" charset="0"/>
                <a:cs typeface="Courier New" pitchFamily="49" charset="0"/>
              </a:rPr>
              <a:t>int</a:t>
            </a:r>
            <a:r>
              <a:rPr lang="en-US" sz="1800" b="1" dirty="0" smtClean="0">
                <a:solidFill>
                  <a:srgbClr val="000000"/>
                </a:solidFill>
                <a:latin typeface="Courier New" pitchFamily="49" charset="0"/>
                <a:ea typeface="Times New Roman" pitchFamily="18" charset="0"/>
                <a:cs typeface="Courier New" pitchFamily="49" charset="0"/>
              </a:rPr>
              <a:t>(2), </a:t>
            </a:r>
            <a:r>
              <a:rPr lang="en-US" sz="1800" b="1" dirty="0" smtClean="0">
                <a:solidFill>
                  <a:srgbClr val="00B050"/>
                </a:solidFill>
                <a:latin typeface="Courier New" pitchFamily="49" charset="0"/>
                <a:ea typeface="Times New Roman" pitchFamily="18" charset="0"/>
                <a:cs typeface="Courier New" pitchFamily="49" charset="0"/>
              </a:rPr>
              <a:t>true</a:t>
            </a:r>
            <a:r>
              <a:rPr lang="en-US" sz="1800" b="1" dirty="0" smtClean="0">
                <a:solidFill>
                  <a:srgbClr val="000000"/>
                </a:solidFill>
                <a:latin typeface="Courier New" pitchFamily="49" charset="0"/>
                <a:ea typeface="Times New Roman" pitchFamily="18" charset="0"/>
                <a:cs typeface="Courier New" pitchFamily="49" charset="0"/>
              </a:rPr>
              <a:t>);  </a:t>
            </a:r>
            <a:r>
              <a:rPr lang="en-US" sz="1800" dirty="0" smtClean="0">
                <a:solidFill>
                  <a:srgbClr val="000000"/>
                </a:solidFill>
                <a:latin typeface="Courier New" pitchFamily="49" charset="0"/>
                <a:ea typeface="Times New Roman" pitchFamily="18" charset="0"/>
                <a:cs typeface="Courier New" pitchFamily="49" charset="0"/>
              </a:rPr>
              <a:t>// will manage </a:t>
            </a:r>
            <a:r>
              <a:rPr lang="en-US" sz="1800" dirty="0" err="1" smtClean="0">
                <a:solidFill>
                  <a:srgbClr val="000000"/>
                </a:solidFill>
                <a:latin typeface="Courier New" pitchFamily="49" charset="0"/>
                <a:ea typeface="Times New Roman" pitchFamily="18" charset="0"/>
                <a:cs typeface="Courier New" pitchFamily="49" charset="0"/>
              </a:rPr>
              <a:t>obj</a:t>
            </a:r>
            <a:endParaRPr lang="en-US" sz="1800" dirty="0" smtClean="0">
              <a:solidFill>
                <a:srgbClr val="000000"/>
              </a:solidFill>
              <a:latin typeface="Courier New" pitchFamily="49" charset="0"/>
              <a:ea typeface="Times New Roman" pitchFamily="18" charset="0"/>
              <a:cs typeface="Courier New" pitchFamily="49" charset="0"/>
            </a:endParaRPr>
          </a:p>
          <a:p>
            <a:pPr eaLnBrk="1" hangingPunct="1">
              <a:lnSpc>
                <a:spcPct val="80000"/>
              </a:lnSpc>
              <a:buFontTx/>
              <a:buNone/>
            </a:pPr>
            <a:endParaRPr lang="en-US" sz="2000" dirty="0" smtClean="0">
              <a:latin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dirty="0" smtClean="0"/>
              <a:t>eq : The unification relation </a:t>
            </a:r>
          </a:p>
        </p:txBody>
      </p:sp>
      <p:sp>
        <p:nvSpPr>
          <p:cNvPr id="17411" name="Rectangle 3"/>
          <p:cNvSpPr>
            <a:spLocks noGrp="1" noChangeArrowheads="1"/>
          </p:cNvSpPr>
          <p:nvPr>
            <p:ph type="body" idx="1"/>
          </p:nvPr>
        </p:nvSpPr>
        <p:spPr/>
        <p:txBody>
          <a:bodyPr/>
          <a:lstStyle/>
          <a:p>
            <a:pPr eaLnBrk="1" hangingPunct="1"/>
            <a:r>
              <a:rPr lang="en-US" dirty="0" smtClean="0"/>
              <a:t>Semantically a combination of == and =</a:t>
            </a:r>
          </a:p>
          <a:p>
            <a:pPr lvl="1" eaLnBrk="1" hangingPunct="1">
              <a:buFontTx/>
              <a:buNone/>
            </a:pPr>
            <a:r>
              <a:rPr lang="en-US" sz="2000" dirty="0" smtClean="0">
                <a:solidFill>
                  <a:srgbClr val="000000"/>
                </a:solidFill>
                <a:latin typeface="Courier New" pitchFamily="49" charset="0"/>
                <a:cs typeface="Courier New" pitchFamily="49" charset="0"/>
              </a:rPr>
              <a:t>if (both </a:t>
            </a:r>
            <a:r>
              <a:rPr lang="en-US" sz="2000" dirty="0" err="1" smtClean="0">
                <a:solidFill>
                  <a:srgbClr val="000000"/>
                </a:solidFill>
                <a:latin typeface="Courier New" pitchFamily="49" charset="0"/>
                <a:cs typeface="Courier New" pitchFamily="49" charset="0"/>
              </a:rPr>
              <a:t>args</a:t>
            </a:r>
            <a:r>
              <a:rPr lang="en-US" sz="2000" dirty="0" smtClean="0">
                <a:solidFill>
                  <a:srgbClr val="000000"/>
                </a:solidFill>
                <a:latin typeface="Courier New" pitchFamily="49" charset="0"/>
                <a:cs typeface="Courier New" pitchFamily="49" charset="0"/>
              </a:rPr>
              <a:t> are initialized) </a:t>
            </a:r>
          </a:p>
          <a:p>
            <a:pPr lvl="2" eaLnBrk="1" hangingPunct="1">
              <a:buFontTx/>
              <a:buNone/>
            </a:pPr>
            <a:r>
              <a:rPr lang="en-US" sz="2000" dirty="0" smtClean="0">
                <a:solidFill>
                  <a:srgbClr val="000000"/>
                </a:solidFill>
                <a:latin typeface="Courier New" pitchFamily="49" charset="0"/>
                <a:cs typeface="Courier New" pitchFamily="49" charset="0"/>
              </a:rPr>
              <a:t>return left </a:t>
            </a:r>
            <a:r>
              <a:rPr lang="en-US" sz="2000" b="1" dirty="0" smtClean="0">
                <a:solidFill>
                  <a:schemeClr val="hlink"/>
                </a:solidFill>
                <a:latin typeface="Courier New" pitchFamily="49" charset="0"/>
                <a:cs typeface="Courier New" pitchFamily="49" charset="0"/>
              </a:rPr>
              <a:t>==</a:t>
            </a:r>
            <a:r>
              <a:rPr lang="en-US" sz="2000" dirty="0" smtClean="0">
                <a:solidFill>
                  <a:srgbClr val="000000"/>
                </a:solidFill>
                <a:latin typeface="Courier New" pitchFamily="49" charset="0"/>
                <a:cs typeface="Courier New" pitchFamily="49" charset="0"/>
              </a:rPr>
              <a:t> right;</a:t>
            </a:r>
          </a:p>
          <a:p>
            <a:pPr lvl="1" eaLnBrk="1" hangingPunct="1">
              <a:buFontTx/>
              <a:buNone/>
            </a:pPr>
            <a:r>
              <a:rPr lang="en-US" sz="2000" dirty="0" smtClean="0">
                <a:solidFill>
                  <a:srgbClr val="000000"/>
                </a:solidFill>
                <a:latin typeface="Courier New" pitchFamily="49" charset="0"/>
                <a:cs typeface="Courier New" pitchFamily="49" charset="0"/>
              </a:rPr>
              <a:t>else </a:t>
            </a:r>
          </a:p>
          <a:p>
            <a:pPr lvl="2" eaLnBrk="1" hangingPunct="1">
              <a:buFontTx/>
              <a:buNone/>
            </a:pPr>
            <a:r>
              <a:rPr lang="en-US" sz="2000" dirty="0" err="1" smtClean="0">
                <a:solidFill>
                  <a:srgbClr val="000000"/>
                </a:solidFill>
                <a:latin typeface="Courier New" pitchFamily="49" charset="0"/>
                <a:cs typeface="Courier New" pitchFamily="49" charset="0"/>
              </a:rPr>
              <a:t>uninitializedArg</a:t>
            </a:r>
            <a:r>
              <a:rPr lang="en-US" sz="2000" dirty="0" smtClean="0">
                <a:solidFill>
                  <a:srgbClr val="000000"/>
                </a:solidFill>
                <a:latin typeface="Courier New" pitchFamily="49" charset="0"/>
                <a:cs typeface="Courier New" pitchFamily="49" charset="0"/>
              </a:rPr>
              <a:t> </a:t>
            </a:r>
            <a:r>
              <a:rPr lang="en-US" sz="2000" b="1" dirty="0" smtClean="0">
                <a:solidFill>
                  <a:schemeClr val="hlink"/>
                </a:solidFill>
                <a:latin typeface="Courier New" pitchFamily="49" charset="0"/>
                <a:cs typeface="Courier New" pitchFamily="49" charset="0"/>
              </a:rPr>
              <a:t>=</a:t>
            </a:r>
            <a:r>
              <a:rPr lang="en-US" sz="2000" dirty="0" smtClean="0">
                <a:solidFill>
                  <a:srgbClr val="000000"/>
                </a:solidFill>
                <a:latin typeface="Courier New" pitchFamily="49" charset="0"/>
                <a:cs typeface="Courier New" pitchFamily="49" charset="0"/>
              </a:rPr>
              <a:t> value of the other;</a:t>
            </a:r>
          </a:p>
          <a:p>
            <a:pPr lvl="2" eaLnBrk="1" hangingPunct="1">
              <a:buFontTx/>
              <a:buNone/>
            </a:pPr>
            <a:r>
              <a:rPr lang="en-US" sz="2000" dirty="0" smtClean="0">
                <a:solidFill>
                  <a:srgbClr val="000000"/>
                </a:solidFill>
                <a:latin typeface="Courier New" pitchFamily="49" charset="0"/>
                <a:cs typeface="Courier New" pitchFamily="49" charset="0"/>
              </a:rPr>
              <a:t>return true;</a:t>
            </a:r>
          </a:p>
          <a:p>
            <a:pPr eaLnBrk="1" hangingPunct="1"/>
            <a:r>
              <a:rPr lang="en-US" dirty="0" smtClean="0"/>
              <a:t>At least one of the two arguments must be initialized! Else throws </a:t>
            </a:r>
            <a:r>
              <a:rPr lang="en-US" dirty="0" err="1" smtClean="0">
                <a:solidFill>
                  <a:srgbClr val="000000"/>
                </a:solidFill>
                <a:latin typeface="Courier New" pitchFamily="49" charset="0"/>
                <a:cs typeface="Courier New" pitchFamily="49" charset="0"/>
              </a:rPr>
              <a:t>InvalidDeref</a:t>
            </a:r>
            <a:endParaRPr lang="en-US" dirty="0" smtClean="0">
              <a:solidFill>
                <a:srgbClr val="000000"/>
              </a:solidFill>
              <a:latin typeface="Courier New" pitchFamily="49" charset="0"/>
              <a:cs typeface="Courier New" pitchFamily="49" charset="0"/>
            </a:endParaRPr>
          </a:p>
          <a:p>
            <a:pPr eaLnBrk="1" hangingPunct="1"/>
            <a:endParaRPr lang="en-US" sz="2200" dirty="0" smtClean="0"/>
          </a:p>
          <a:p>
            <a:pPr lvl="1" eaLnBrk="1" hangingPunct="1"/>
            <a:r>
              <a:rPr lang="en-US" sz="1800" dirty="0" smtClean="0"/>
              <a:t>Side Note: Prolog allows unification of uninitialized variables.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mtClean="0"/>
              <a:t>The magic type : relation</a:t>
            </a:r>
          </a:p>
        </p:txBody>
      </p:sp>
      <p:sp>
        <p:nvSpPr>
          <p:cNvPr id="18435" name="Rectangle 3"/>
          <p:cNvSpPr>
            <a:spLocks noGrp="1" noChangeArrowheads="1"/>
          </p:cNvSpPr>
          <p:nvPr>
            <p:ph type="body" idx="1"/>
          </p:nvPr>
        </p:nvSpPr>
        <p:spPr/>
        <p:txBody>
          <a:bodyPr/>
          <a:lstStyle/>
          <a:p>
            <a:pPr eaLnBrk="1" hangingPunct="1">
              <a:lnSpc>
                <a:spcPct val="90000"/>
              </a:lnSpc>
            </a:pPr>
            <a:r>
              <a:rPr lang="en-US" sz="2400" dirty="0" smtClean="0"/>
              <a:t>Key to smooth integration of LP and simple syntax:</a:t>
            </a:r>
          </a:p>
          <a:p>
            <a:pPr lvl="1" eaLnBrk="1" hangingPunct="1">
              <a:lnSpc>
                <a:spcPct val="90000"/>
              </a:lnSpc>
            </a:pPr>
            <a:r>
              <a:rPr lang="en-US" sz="2000" i="1" dirty="0" smtClean="0"/>
              <a:t>Fairly</a:t>
            </a:r>
            <a:r>
              <a:rPr lang="en-US" sz="2000" dirty="0" smtClean="0"/>
              <a:t> similar to </a:t>
            </a:r>
            <a:r>
              <a:rPr lang="en-US" sz="1800" dirty="0" smtClean="0">
                <a:solidFill>
                  <a:srgbClr val="000000"/>
                </a:solidFill>
                <a:latin typeface="Courier New" pitchFamily="49" charset="0"/>
                <a:cs typeface="Courier New" pitchFamily="49" charset="0"/>
              </a:rPr>
              <a:t>boost::function&lt;</a:t>
            </a:r>
            <a:r>
              <a:rPr lang="en-US" sz="1800" dirty="0" err="1" smtClean="0">
                <a:solidFill>
                  <a:srgbClr val="000000"/>
                </a:solidFill>
                <a:latin typeface="Courier New" pitchFamily="49" charset="0"/>
                <a:cs typeface="Courier New" pitchFamily="49" charset="0"/>
              </a:rPr>
              <a:t>bool</a:t>
            </a:r>
            <a:r>
              <a:rPr lang="en-US" sz="1800" dirty="0" smtClean="0">
                <a:solidFill>
                  <a:srgbClr val="000000"/>
                </a:solidFill>
                <a:latin typeface="Courier New" pitchFamily="49" charset="0"/>
                <a:cs typeface="Courier New" pitchFamily="49" charset="0"/>
              </a:rPr>
              <a:t>()&gt;</a:t>
            </a:r>
            <a:endParaRPr lang="en-US" sz="1800" noProof="1" smtClean="0">
              <a:solidFill>
                <a:srgbClr val="000000"/>
              </a:solidFill>
              <a:latin typeface="Courier New" pitchFamily="49" charset="0"/>
              <a:cs typeface="Courier New" pitchFamily="49" charset="0"/>
            </a:endParaRPr>
          </a:p>
          <a:p>
            <a:pPr lvl="2" eaLnBrk="1" hangingPunct="1">
              <a:lnSpc>
                <a:spcPct val="90000"/>
              </a:lnSpc>
            </a:pPr>
            <a:r>
              <a:rPr lang="en-US" sz="1600" dirty="0" smtClean="0"/>
              <a:t>Cannot assign functions (only function objects).</a:t>
            </a:r>
          </a:p>
          <a:p>
            <a:pPr lvl="1" eaLnBrk="1" hangingPunct="1">
              <a:lnSpc>
                <a:spcPct val="90000"/>
              </a:lnSpc>
            </a:pPr>
            <a:r>
              <a:rPr lang="en-US" sz="2000" dirty="0" smtClean="0"/>
              <a:t>Type erasure at work</a:t>
            </a:r>
          </a:p>
          <a:p>
            <a:pPr lvl="1" eaLnBrk="1" hangingPunct="1">
              <a:lnSpc>
                <a:spcPct val="90000"/>
              </a:lnSpc>
            </a:pPr>
            <a:endParaRPr lang="en-US" sz="2000" dirty="0" smtClean="0"/>
          </a:p>
          <a:p>
            <a:pPr eaLnBrk="1" hangingPunct="1">
              <a:lnSpc>
                <a:spcPct val="90000"/>
              </a:lnSpc>
            </a:pPr>
            <a:r>
              <a:rPr lang="en-US" sz="2400" dirty="0" smtClean="0"/>
              <a:t>Represents any function object that produces a </a:t>
            </a:r>
            <a:r>
              <a:rPr lang="en-US" sz="2400" dirty="0" err="1" smtClean="0"/>
              <a:t>bool</a:t>
            </a:r>
            <a:r>
              <a:rPr lang="en-US" sz="2400" dirty="0" smtClean="0"/>
              <a:t> and takes no arguments.</a:t>
            </a:r>
          </a:p>
          <a:p>
            <a:pPr lvl="1" eaLnBrk="1" hangingPunct="1">
              <a:lnSpc>
                <a:spcPct val="90000"/>
              </a:lnSpc>
              <a:buFontTx/>
              <a:buNone/>
            </a:pPr>
            <a:r>
              <a:rPr lang="en-US" sz="1800" dirty="0" smtClean="0">
                <a:solidFill>
                  <a:srgbClr val="0000FF"/>
                </a:solidFill>
                <a:latin typeface="Courier New" pitchFamily="49" charset="0"/>
                <a:ea typeface="Times New Roman" pitchFamily="18" charset="0"/>
                <a:cs typeface="Courier New" pitchFamily="49" charset="0"/>
              </a:rPr>
              <a:t>struct</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FuncObj</a:t>
            </a:r>
            <a:r>
              <a:rPr lang="en-US" sz="1800" dirty="0" smtClean="0">
                <a:solidFill>
                  <a:srgbClr val="000000"/>
                </a:solidFill>
                <a:latin typeface="Courier New" pitchFamily="49" charset="0"/>
                <a:ea typeface="Times New Roman" pitchFamily="18" charset="0"/>
                <a:cs typeface="Courier New" pitchFamily="49" charset="0"/>
              </a:rPr>
              <a:t> {</a:t>
            </a:r>
          </a:p>
          <a:p>
            <a:pPr lvl="1" eaLnBrk="1" hangingPunct="1">
              <a:lnSpc>
                <a:spcPct val="9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FF"/>
                </a:solidFill>
                <a:latin typeface="Courier New" pitchFamily="49" charset="0"/>
                <a:ea typeface="Times New Roman" pitchFamily="18" charset="0"/>
                <a:cs typeface="Courier New" pitchFamily="49" charset="0"/>
              </a:rPr>
              <a:t>bool</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operator</a:t>
            </a:r>
            <a:r>
              <a:rPr lang="en-US" sz="1800" b="1"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void</a:t>
            </a:r>
            <a:r>
              <a:rPr lang="en-US" sz="1800" dirty="0" smtClean="0">
                <a:solidFill>
                  <a:srgbClr val="000000"/>
                </a:solidFill>
                <a:latin typeface="Courier New" pitchFamily="49" charset="0"/>
                <a:ea typeface="Times New Roman" pitchFamily="18" charset="0"/>
                <a:cs typeface="Courier New" pitchFamily="49" charset="0"/>
              </a:rPr>
              <a:t>) {...}</a:t>
            </a:r>
          </a:p>
          <a:p>
            <a:pPr lvl="1" eaLnBrk="1" hangingPunct="1">
              <a:lnSpc>
                <a:spcPct val="90000"/>
              </a:lnSpc>
              <a:buFontTx/>
              <a:buNone/>
            </a:pPr>
            <a:r>
              <a:rPr lang="en-US" sz="1800" dirty="0" smtClean="0">
                <a:solidFill>
                  <a:srgbClr val="000000"/>
                </a:solidFill>
                <a:latin typeface="Courier New" pitchFamily="49" charset="0"/>
                <a:ea typeface="Times New Roman" pitchFamily="18" charset="0"/>
                <a:cs typeface="Courier New" pitchFamily="49" charset="0"/>
              </a:rPr>
              <a:t>};</a:t>
            </a:r>
            <a:endParaRPr lang="en-US" sz="1800" noProof="1" smtClean="0">
              <a:solidFill>
                <a:srgbClr val="000000"/>
              </a:solidFill>
              <a:latin typeface="Courier New" pitchFamily="49" charset="0"/>
              <a:cs typeface="Courier New" pitchFamily="49" charset="0"/>
            </a:endParaRPr>
          </a:p>
          <a:p>
            <a:pPr lvl="1" eaLnBrk="1" hangingPunct="1">
              <a:lnSpc>
                <a:spcPct val="90000"/>
              </a:lnSpc>
              <a:buFontTx/>
              <a:buNone/>
            </a:pPr>
            <a:r>
              <a:rPr lang="en-US" sz="1800" noProof="1" smtClean="0">
                <a:solidFill>
                  <a:srgbClr val="000000"/>
                </a:solidFill>
                <a:latin typeface="Courier New" pitchFamily="49" charset="0"/>
                <a:cs typeface="Courier New" pitchFamily="49" charset="0"/>
              </a:rPr>
              <a:t>FuncObj f;</a:t>
            </a:r>
          </a:p>
          <a:p>
            <a:pPr lvl="1" eaLnBrk="1" hangingPunct="1">
              <a:lnSpc>
                <a:spcPct val="90000"/>
              </a:lnSpc>
              <a:buFontTx/>
              <a:buNone/>
            </a:pPr>
            <a:r>
              <a:rPr lang="en-US" sz="1800" noProof="1" smtClean="0">
                <a:solidFill>
                  <a:srgbClr val="000000"/>
                </a:solidFill>
                <a:latin typeface="Courier New" pitchFamily="49" charset="0"/>
                <a:cs typeface="Courier New" pitchFamily="49" charset="0"/>
              </a:rPr>
              <a:t>relation r = f;</a:t>
            </a:r>
          </a:p>
          <a:p>
            <a:pPr lvl="1" eaLnBrk="1" hangingPunct="1">
              <a:lnSpc>
                <a:spcPct val="90000"/>
              </a:lnSpc>
              <a:buFontTx/>
              <a:buNone/>
            </a:pPr>
            <a:r>
              <a:rPr lang="en-US" sz="1800" noProof="1" smtClean="0">
                <a:solidFill>
                  <a:srgbClr val="000000"/>
                </a:solidFill>
                <a:latin typeface="Courier New" pitchFamily="49" charset="0"/>
                <a:cs typeface="Courier New" pitchFamily="49" charset="0"/>
              </a:rPr>
              <a:t>r();</a:t>
            </a:r>
            <a:r>
              <a:rPr lang="en-US" sz="1800" dirty="0" smtClean="0">
                <a:solidFill>
                  <a:srgbClr val="000000"/>
                </a:solidFill>
                <a:latin typeface="Courier New" pitchFamily="49" charset="0"/>
                <a:cs typeface="Courier New" pitchFamily="49" charset="0"/>
              </a:rPr>
              <a:t> </a:t>
            </a:r>
            <a:r>
              <a:rPr lang="en-US" sz="1800" dirty="0" smtClean="0">
                <a:solidFill>
                  <a:srgbClr val="008000"/>
                </a:solidFill>
                <a:latin typeface="Courier New" pitchFamily="49" charset="0"/>
                <a:cs typeface="Times New Roman" pitchFamily="18" charset="0"/>
              </a:rPr>
              <a:t>// execute </a:t>
            </a:r>
            <a:r>
              <a:rPr lang="en-US" sz="1800" dirty="0" err="1" smtClean="0">
                <a:solidFill>
                  <a:srgbClr val="008000"/>
                </a:solidFill>
                <a:latin typeface="Courier New" pitchFamily="49" charset="0"/>
                <a:cs typeface="Times New Roman" pitchFamily="18" charset="0"/>
              </a:rPr>
              <a:t>FuncObj</a:t>
            </a:r>
            <a:r>
              <a:rPr lang="en-US" sz="1800" dirty="0" smtClean="0">
                <a:solidFill>
                  <a:srgbClr val="008000"/>
                </a:solidFill>
                <a:latin typeface="Courier New" pitchFamily="49" charset="0"/>
                <a:cs typeface="Times New Roman" pitchFamily="18" charset="0"/>
              </a:rPr>
              <a:t>::operator()</a:t>
            </a:r>
          </a:p>
          <a:p>
            <a:pPr lvl="1" eaLnBrk="1" hangingPunct="1">
              <a:lnSpc>
                <a:spcPct val="90000"/>
              </a:lnSpc>
              <a:buFontTx/>
              <a:buNone/>
            </a:pPr>
            <a:endParaRPr lang="en-US" sz="1800" dirty="0" smtClean="0">
              <a:solidFill>
                <a:srgbClr val="008000"/>
              </a:solidFill>
              <a:latin typeface="Courier New" pitchFamily="49"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Operators</a:t>
            </a:r>
            <a:endParaRPr lang="en-US" dirty="0"/>
          </a:p>
        </p:txBody>
      </p:sp>
      <p:sp>
        <p:nvSpPr>
          <p:cNvPr id="19459" name="Content Placeholder 2"/>
          <p:cNvSpPr>
            <a:spLocks noGrp="1"/>
          </p:cNvSpPr>
          <p:nvPr>
            <p:ph idx="1"/>
          </p:nvPr>
        </p:nvSpPr>
        <p:spPr>
          <a:xfrm>
            <a:off x="457200" y="1600200"/>
            <a:ext cx="8229600" cy="4953000"/>
          </a:xfrm>
        </p:spPr>
        <p:txBody>
          <a:bodyPr/>
          <a:lstStyle/>
          <a:p>
            <a:pPr>
              <a:defRPr/>
            </a:pPr>
            <a:r>
              <a:rPr lang="en-US" dirty="0" smtClean="0"/>
              <a:t>Conjunction : operator </a:t>
            </a:r>
            <a:r>
              <a:rPr lang="en-US" b="1" dirty="0" smtClean="0">
                <a:solidFill>
                  <a:schemeClr val="hlink"/>
                </a:solidFill>
                <a:cs typeface="Courier New" pitchFamily="49" charset="0"/>
              </a:rPr>
              <a:t>&amp;&amp;</a:t>
            </a:r>
          </a:p>
          <a:p>
            <a:pPr>
              <a:defRPr/>
            </a:pPr>
            <a:endParaRPr lang="en-US" dirty="0" smtClean="0"/>
          </a:p>
          <a:p>
            <a:pPr>
              <a:defRPr/>
            </a:pPr>
            <a:r>
              <a:rPr lang="en-US" dirty="0" smtClean="0"/>
              <a:t>Disjunction : operator </a:t>
            </a:r>
            <a:r>
              <a:rPr lang="en-US" b="1" dirty="0" smtClean="0">
                <a:solidFill>
                  <a:schemeClr val="hlink"/>
                </a:solidFill>
                <a:cs typeface="Courier New" pitchFamily="49" charset="0"/>
              </a:rPr>
              <a:t>| |</a:t>
            </a:r>
          </a:p>
          <a:p>
            <a:pPr>
              <a:defRPr/>
            </a:pPr>
            <a:endParaRPr lang="en-US" dirty="0" smtClean="0"/>
          </a:p>
          <a:p>
            <a:pPr>
              <a:defRPr/>
            </a:pPr>
            <a:r>
              <a:rPr lang="en-US" dirty="0" smtClean="0"/>
              <a:t>Exclusive Disjunction : operator </a:t>
            </a:r>
            <a:r>
              <a:rPr lang="en-US" b="1" dirty="0" smtClean="0">
                <a:solidFill>
                  <a:schemeClr val="hlink"/>
                </a:solidFill>
                <a:cs typeface="Courier New" pitchFamily="49" charset="0"/>
              </a:rPr>
              <a:t>^</a:t>
            </a:r>
          </a:p>
          <a:p>
            <a:pPr>
              <a:defRPr/>
            </a:pPr>
            <a:endParaRPr lang="en-US" sz="3200" b="1" dirty="0" smtClean="0">
              <a:solidFill>
                <a:schemeClr val="hlink"/>
              </a:solidFill>
              <a:ea typeface="+mn-ea"/>
              <a:cs typeface="Courier New" pitchFamily="49" charset="0"/>
            </a:endParaRPr>
          </a:p>
          <a:p>
            <a:pPr>
              <a:defRPr/>
            </a:pPr>
            <a:r>
              <a:rPr lang="en-US" sz="3200" dirty="0" smtClean="0">
                <a:ea typeface="+mn-ea"/>
                <a:cs typeface="+mn-cs"/>
              </a:rPr>
              <a:t>Take Left : operator </a:t>
            </a:r>
            <a:r>
              <a:rPr lang="en-US" sz="3200" b="1" dirty="0" smtClean="0">
                <a:solidFill>
                  <a:schemeClr val="hlink"/>
                </a:solidFill>
                <a:ea typeface="+mn-ea"/>
                <a:cs typeface="Courier New" pitchFamily="49" charset="0"/>
              </a:rPr>
              <a:t>&gt;&gt;=</a:t>
            </a:r>
          </a:p>
          <a:p>
            <a:pPr lvl="1">
              <a:buNone/>
              <a:defRPr/>
            </a:pPr>
            <a:endParaRPr lang="en-US" sz="2400" i="1" dirty="0" smtClean="0"/>
          </a:p>
          <a:p>
            <a:pPr lvl="1">
              <a:defRPr/>
            </a:pPr>
            <a:r>
              <a:rPr lang="en-US" sz="2400" b="1" i="1" dirty="0" smtClean="0">
                <a:solidFill>
                  <a:schemeClr val="accent1">
                    <a:lumMod val="50000"/>
                  </a:schemeClr>
                </a:solidFill>
              </a:rPr>
              <a:t>Note</a:t>
            </a:r>
            <a:r>
              <a:rPr lang="en-US" sz="2400" i="1" dirty="0" smtClean="0"/>
              <a:t>: ^ has higher precedence than || and &amp;&amp; in C++</a:t>
            </a:r>
          </a:p>
        </p:txBody>
      </p:sp>
      <p:sp>
        <p:nvSpPr>
          <p:cNvPr id="4" name="TextBox 3"/>
          <p:cNvSpPr txBox="1">
            <a:spLocks noChangeArrowheads="1"/>
          </p:cNvSpPr>
          <p:nvPr/>
        </p:nvSpPr>
        <p:spPr bwMode="auto">
          <a:xfrm>
            <a:off x="5943600" y="1981200"/>
            <a:ext cx="3200400" cy="646331"/>
          </a:xfrm>
          <a:prstGeom prst="rect">
            <a:avLst/>
          </a:prstGeom>
          <a:solidFill>
            <a:srgbClr val="FFC000"/>
          </a:solidFill>
          <a:ln w="9525">
            <a:noFill/>
            <a:miter lim="800000"/>
            <a:headEnd/>
            <a:tailEnd/>
          </a:ln>
        </p:spPr>
        <p:txBody>
          <a:bodyPr>
            <a:spAutoFit/>
          </a:bodyPr>
          <a:lstStyle/>
          <a:p>
            <a:pPr algn="l">
              <a:buFont typeface="Arial" charset="0"/>
              <a:buChar char="•"/>
            </a:pPr>
            <a:r>
              <a:rPr lang="en-US" dirty="0" smtClean="0"/>
              <a:t>Are </a:t>
            </a:r>
            <a:r>
              <a:rPr lang="en-US" dirty="0"/>
              <a:t>themselves relations!</a:t>
            </a:r>
          </a:p>
          <a:p>
            <a:pPr algn="l">
              <a:buFont typeface="Arial" charset="0"/>
              <a:buChar char="•"/>
            </a:pPr>
            <a:r>
              <a:rPr lang="en-US" dirty="0"/>
              <a:t>Both arguments are relations</a:t>
            </a:r>
          </a:p>
        </p:txBody>
      </p:sp>
      <p:grpSp>
        <p:nvGrpSpPr>
          <p:cNvPr id="7" name="Group 6"/>
          <p:cNvGrpSpPr/>
          <p:nvPr/>
        </p:nvGrpSpPr>
        <p:grpSpPr>
          <a:xfrm>
            <a:off x="5638800" y="5181600"/>
            <a:ext cx="3505200" cy="369332"/>
            <a:chOff x="5638800" y="5181600"/>
            <a:chExt cx="3505200" cy="369332"/>
          </a:xfrm>
        </p:grpSpPr>
        <p:sp>
          <p:nvSpPr>
            <p:cNvPr id="5" name="TextBox 4"/>
            <p:cNvSpPr txBox="1">
              <a:spLocks noChangeArrowheads="1"/>
            </p:cNvSpPr>
            <p:nvPr/>
          </p:nvSpPr>
          <p:spPr bwMode="auto">
            <a:xfrm>
              <a:off x="5943600" y="5181600"/>
              <a:ext cx="3200400" cy="369332"/>
            </a:xfrm>
            <a:prstGeom prst="rect">
              <a:avLst/>
            </a:prstGeom>
            <a:solidFill>
              <a:srgbClr val="FFC000"/>
            </a:solidFill>
            <a:ln w="9525">
              <a:noFill/>
              <a:miter lim="800000"/>
              <a:headEnd/>
              <a:tailEnd/>
            </a:ln>
          </p:spPr>
          <p:txBody>
            <a:bodyPr>
              <a:spAutoFit/>
            </a:bodyPr>
            <a:lstStyle/>
            <a:p>
              <a:pPr algn="l">
                <a:buFont typeface="Arial" charset="0"/>
                <a:buChar char="•"/>
              </a:pPr>
              <a:r>
                <a:rPr lang="en-US" dirty="0" smtClean="0"/>
                <a:t>Second </a:t>
              </a:r>
              <a:r>
                <a:rPr lang="en-US" dirty="0" err="1" smtClean="0"/>
                <a:t>arg</a:t>
              </a:r>
              <a:r>
                <a:rPr lang="en-US" dirty="0" smtClean="0"/>
                <a:t> is </a:t>
              </a:r>
              <a:r>
                <a:rPr lang="en-US" dirty="0" err="1" smtClean="0"/>
                <a:t>relation_tlr</a:t>
              </a:r>
              <a:endParaRPr lang="en-US" dirty="0"/>
            </a:p>
          </p:txBody>
        </p:sp>
        <p:sp>
          <p:nvSpPr>
            <p:cNvPr id="6" name="Left Arrow 5"/>
            <p:cNvSpPr/>
            <p:nvPr/>
          </p:nvSpPr>
          <p:spPr bwMode="auto">
            <a:xfrm>
              <a:off x="5638800" y="5257800"/>
              <a:ext cx="304800" cy="228600"/>
            </a:xfrm>
            <a:prstGeom prst="left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459">
                                            <p:txEl>
                                              <p:pRg st="4" end="4"/>
                                            </p:txEl>
                                          </p:spTgt>
                                        </p:tgtEl>
                                        <p:attrNameLst>
                                          <p:attrName>style.visibility</p:attrName>
                                        </p:attrNameLst>
                                      </p:cBhvr>
                                      <p:to>
                                        <p:strVal val="visible"/>
                                      </p:to>
                                    </p:set>
                                    <p:anim calcmode="lin" valueType="num">
                                      <p:cBhvr additive="base">
                                        <p:cTn id="12" dur="500" fill="hold"/>
                                        <p:tgtEl>
                                          <p:spTgt spid="19459">
                                            <p:txEl>
                                              <p:pRg st="4" end="4"/>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459">
                                            <p:txEl>
                                              <p:pRg st="4" end="4"/>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9459">
                                            <p:txEl>
                                              <p:pRg st="6" end="6"/>
                                            </p:txEl>
                                          </p:spTgt>
                                        </p:tgtEl>
                                        <p:attrNameLst>
                                          <p:attrName>style.visibility</p:attrName>
                                        </p:attrNameLst>
                                      </p:cBhvr>
                                      <p:to>
                                        <p:strVal val="visible"/>
                                      </p:to>
                                    </p:set>
                                    <p:anim calcmode="lin" valueType="num">
                                      <p:cBhvr additive="base">
                                        <p:cTn id="16" dur="500" fill="hold"/>
                                        <p:tgtEl>
                                          <p:spTgt spid="19459">
                                            <p:txEl>
                                              <p:pRg st="6" end="6"/>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9459">
                                            <p:txEl>
                                              <p:pRg st="6" end="6"/>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9459">
                                            <p:txEl>
                                              <p:pRg st="8" end="8"/>
                                            </p:txEl>
                                          </p:spTgt>
                                        </p:tgtEl>
                                        <p:attrNameLst>
                                          <p:attrName>style.visibility</p:attrName>
                                        </p:attrNameLst>
                                      </p:cBhvr>
                                      <p:to>
                                        <p:strVal val="visible"/>
                                      </p:to>
                                    </p:set>
                                    <p:anim calcmode="lin" valueType="num">
                                      <p:cBhvr additive="base">
                                        <p:cTn id="20" dur="500" fill="hold"/>
                                        <p:tgtEl>
                                          <p:spTgt spid="19459">
                                            <p:txEl>
                                              <p:pRg st="8" end="8"/>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94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Disjunction: Operator ||</a:t>
            </a:r>
          </a:p>
        </p:txBody>
      </p:sp>
      <p:sp>
        <p:nvSpPr>
          <p:cNvPr id="20483" name="Rectangle 3"/>
          <p:cNvSpPr>
            <a:spLocks noGrp="1" noChangeArrowheads="1"/>
          </p:cNvSpPr>
          <p:nvPr>
            <p:ph type="body" idx="1"/>
          </p:nvPr>
        </p:nvSpPr>
        <p:spPr/>
        <p:txBody>
          <a:bodyPr/>
          <a:lstStyle/>
          <a:p>
            <a:pPr eaLnBrk="1" hangingPunct="1">
              <a:lnSpc>
                <a:spcPct val="90000"/>
              </a:lnSpc>
            </a:pPr>
            <a:r>
              <a:rPr lang="en-US" dirty="0" smtClean="0"/>
              <a:t>In plain English:</a:t>
            </a:r>
          </a:p>
          <a:p>
            <a:pPr lvl="1" eaLnBrk="1" hangingPunct="1">
              <a:lnSpc>
                <a:spcPct val="90000"/>
              </a:lnSpc>
            </a:pPr>
            <a:r>
              <a:rPr lang="en-US" i="1" dirty="0" smtClean="0"/>
              <a:t>Generate all solutions from 1</a:t>
            </a:r>
            <a:r>
              <a:rPr lang="en-US" i="1" baseline="30000" dirty="0" smtClean="0"/>
              <a:t>st</a:t>
            </a:r>
            <a:r>
              <a:rPr lang="en-US" i="1" dirty="0" smtClean="0"/>
              <a:t> relation (one per invocation), then generate all solutions from 2</a:t>
            </a:r>
            <a:r>
              <a:rPr lang="en-US" i="1" baseline="30000" dirty="0" smtClean="0"/>
              <a:t>nd</a:t>
            </a:r>
            <a:r>
              <a:rPr lang="en-US" i="1" dirty="0" smtClean="0"/>
              <a:t> relation (one per invocation)</a:t>
            </a:r>
            <a:r>
              <a:rPr lang="en-US" dirty="0" smtClean="0"/>
              <a:t>.</a:t>
            </a:r>
          </a:p>
          <a:p>
            <a:pPr eaLnBrk="1" hangingPunct="1">
              <a:lnSpc>
                <a:spcPct val="90000"/>
              </a:lnSpc>
            </a:pPr>
            <a:r>
              <a:rPr lang="en-US" dirty="0" smtClean="0"/>
              <a:t>Coroutine style pseudo code</a:t>
            </a:r>
            <a:endParaRPr lang="en-US" sz="2400" dirty="0" smtClean="0">
              <a:solidFill>
                <a:srgbClr val="000000"/>
              </a:solidFill>
              <a:latin typeface="Courier New" pitchFamily="49" charset="0"/>
              <a:cs typeface="Courier New" pitchFamily="49" charset="0"/>
            </a:endParaRPr>
          </a:p>
          <a:p>
            <a:pPr lvl="1" eaLnBrk="1" hangingPunct="1">
              <a:lnSpc>
                <a:spcPct val="90000"/>
              </a:lnSpc>
              <a:buFontTx/>
              <a:buNone/>
            </a:pPr>
            <a:r>
              <a:rPr lang="en-US" sz="2000" dirty="0" smtClean="0">
                <a:solidFill>
                  <a:srgbClr val="0000FF"/>
                </a:solidFill>
                <a:latin typeface="Courier New" pitchFamily="49" charset="0"/>
                <a:cs typeface="Courier New" pitchFamily="49" charset="0"/>
              </a:rPr>
              <a:t>while</a:t>
            </a:r>
            <a:r>
              <a:rPr lang="en-US" sz="2000" dirty="0" smtClean="0">
                <a:solidFill>
                  <a:srgbClr val="000000"/>
                </a:solidFill>
                <a:latin typeface="Courier New" pitchFamily="49" charset="0"/>
                <a:cs typeface="Courier New" pitchFamily="49" charset="0"/>
              </a:rPr>
              <a:t>( lhs() )</a:t>
            </a:r>
          </a:p>
          <a:p>
            <a:pPr lvl="2" eaLnBrk="1" hangingPunct="1">
              <a:lnSpc>
                <a:spcPct val="90000"/>
              </a:lnSpc>
              <a:buFontTx/>
              <a:buNone/>
            </a:pPr>
            <a:r>
              <a:rPr lang="en-US" sz="2000" b="1" i="1" dirty="0" smtClean="0">
                <a:solidFill>
                  <a:srgbClr val="000000"/>
                </a:solidFill>
                <a:latin typeface="Courier New" pitchFamily="49" charset="0"/>
                <a:cs typeface="Courier New" pitchFamily="49" charset="0"/>
              </a:rPr>
              <a:t>yield</a:t>
            </a:r>
            <a:r>
              <a:rPr lang="en-US" sz="2000" b="1"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true</a:t>
            </a:r>
            <a:r>
              <a:rPr lang="en-US" sz="2000" dirty="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dirty="0" smtClean="0">
                <a:solidFill>
                  <a:srgbClr val="0000FF"/>
                </a:solidFill>
                <a:latin typeface="Courier New" pitchFamily="49" charset="0"/>
                <a:cs typeface="Courier New" pitchFamily="49" charset="0"/>
              </a:rPr>
              <a:t>while</a:t>
            </a: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rhs</a:t>
            </a:r>
            <a:r>
              <a:rPr lang="en-US" sz="2000" dirty="0" smtClean="0">
                <a:solidFill>
                  <a:srgbClr val="000000"/>
                </a:solidFill>
                <a:latin typeface="Courier New" pitchFamily="49" charset="0"/>
                <a:cs typeface="Courier New" pitchFamily="49" charset="0"/>
              </a:rPr>
              <a:t>() )</a:t>
            </a:r>
          </a:p>
          <a:p>
            <a:pPr lvl="2" eaLnBrk="1" hangingPunct="1">
              <a:lnSpc>
                <a:spcPct val="90000"/>
              </a:lnSpc>
              <a:buFontTx/>
              <a:buNone/>
            </a:pPr>
            <a:r>
              <a:rPr lang="en-US" sz="2000" b="1" i="1" dirty="0" smtClean="0">
                <a:solidFill>
                  <a:srgbClr val="000000"/>
                </a:solidFill>
                <a:latin typeface="Courier New" pitchFamily="49" charset="0"/>
                <a:cs typeface="Courier New" pitchFamily="49" charset="0"/>
              </a:rPr>
              <a:t>yield</a:t>
            </a:r>
            <a:r>
              <a:rPr lang="en-US" sz="2000" b="1"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true</a:t>
            </a:r>
            <a:r>
              <a:rPr lang="en-US" sz="2000" dirty="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dirty="0" smtClean="0">
                <a:solidFill>
                  <a:srgbClr val="0000FF"/>
                </a:solidFill>
                <a:latin typeface="Courier New" pitchFamily="49" charset="0"/>
                <a:cs typeface="Courier New" pitchFamily="49" charset="0"/>
              </a:rPr>
              <a:t>return false</a:t>
            </a:r>
            <a:r>
              <a:rPr lang="en-US" sz="2000" dirty="0" smtClean="0">
                <a:solidFill>
                  <a:srgbClr val="000000"/>
                </a:solidFill>
                <a:latin typeface="Courier New" pitchFamily="49" charset="0"/>
                <a:cs typeface="Courier New" pitchFamily="49" charset="0"/>
              </a:rPr>
              <a:t>;</a:t>
            </a:r>
          </a:p>
        </p:txBody>
      </p:sp>
      <p:sp>
        <p:nvSpPr>
          <p:cNvPr id="4" name="Rectangle 3"/>
          <p:cNvSpPr/>
          <p:nvPr/>
        </p:nvSpPr>
        <p:spPr bwMode="auto">
          <a:xfrm>
            <a:off x="5486400" y="4038600"/>
            <a:ext cx="3657600" cy="1295400"/>
          </a:xfrm>
          <a:prstGeom prst="rect">
            <a:avLst/>
          </a:prstGeom>
          <a:solidFill>
            <a:srgbClr val="FFC00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relation parent =father(..) || mother(..);</a:t>
            </a:r>
            <a:endParaRPr lang="en-US" sz="1600" dirty="0" smtClean="0"/>
          </a:p>
          <a:p>
            <a:pPr marL="0" marR="0" indent="0" algn="l" defTabSz="914400" rtl="0" eaLnBrk="1" fontAlgn="base" latinLnBrk="0" hangingPunct="1">
              <a:lnSpc>
                <a:spcPct val="100000"/>
              </a:lnSpc>
              <a:spcBef>
                <a:spcPct val="0"/>
              </a:spcBef>
              <a:spcAft>
                <a:spcPct val="0"/>
              </a:spcAft>
              <a:buClrTx/>
              <a:buSzTx/>
              <a:buFontTx/>
              <a:buNone/>
              <a:tabLst/>
            </a:pPr>
            <a:endParaRPr lang="en-US" sz="1600" dirty="0" smtClean="0"/>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t>while( parent() ) {</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t>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dirty="0" smtClean="0"/>
              <a:t>In C++ : Operator ||</a:t>
            </a:r>
          </a:p>
        </p:txBody>
      </p:sp>
      <p:sp>
        <p:nvSpPr>
          <p:cNvPr id="20483" name="Rectangle 3"/>
          <p:cNvSpPr>
            <a:spLocks noGrp="1" noChangeArrowheads="1"/>
          </p:cNvSpPr>
          <p:nvPr>
            <p:ph type="body" idx="1"/>
          </p:nvPr>
        </p:nvSpPr>
        <p:spPr>
          <a:xfrm>
            <a:off x="4114800" y="1600200"/>
            <a:ext cx="4967416" cy="4953000"/>
          </a:xfrm>
        </p:spPr>
        <p:txBody>
          <a:bodyPr/>
          <a:lstStyle/>
          <a:p>
            <a:pPr>
              <a:buNone/>
            </a:pPr>
            <a:r>
              <a:rPr lang="en-US" sz="1500" dirty="0" smtClean="0"/>
              <a:t>template&lt;</a:t>
            </a:r>
            <a:r>
              <a:rPr lang="en-US" sz="1500" dirty="0" err="1" smtClean="0"/>
              <a:t>typename</a:t>
            </a:r>
            <a:r>
              <a:rPr lang="en-US" sz="1500" dirty="0" smtClean="0"/>
              <a:t> L, </a:t>
            </a:r>
            <a:r>
              <a:rPr lang="en-US" sz="1500" dirty="0" err="1" smtClean="0"/>
              <a:t>typename</a:t>
            </a:r>
            <a:r>
              <a:rPr lang="en-US" sz="1500" dirty="0" smtClean="0"/>
              <a:t> R&gt;</a:t>
            </a:r>
          </a:p>
          <a:p>
            <a:pPr>
              <a:buNone/>
            </a:pPr>
            <a:r>
              <a:rPr lang="en-US" sz="1500" dirty="0" smtClean="0"/>
              <a:t>class </a:t>
            </a:r>
            <a:r>
              <a:rPr lang="en-US" sz="1500" b="1" dirty="0" smtClean="0"/>
              <a:t>Or</a:t>
            </a:r>
            <a:r>
              <a:rPr lang="en-US" sz="1500" dirty="0" smtClean="0"/>
              <a:t> : private </a:t>
            </a:r>
            <a:r>
              <a:rPr lang="en-US" sz="1500" b="1" dirty="0" smtClean="0">
                <a:solidFill>
                  <a:schemeClr val="accent1">
                    <a:lumMod val="90000"/>
                  </a:schemeClr>
                </a:solidFill>
              </a:rPr>
              <a:t>Coroutine</a:t>
            </a:r>
            <a:r>
              <a:rPr lang="en-US" sz="1500" dirty="0" smtClean="0"/>
              <a:t> {</a:t>
            </a:r>
          </a:p>
          <a:p>
            <a:pPr>
              <a:buNone/>
            </a:pPr>
            <a:r>
              <a:rPr lang="en-US" sz="1500" dirty="0" smtClean="0"/>
              <a:t>	L left;</a:t>
            </a:r>
          </a:p>
          <a:p>
            <a:pPr>
              <a:buNone/>
            </a:pPr>
            <a:r>
              <a:rPr lang="en-US" sz="1500" dirty="0" smtClean="0"/>
              <a:t>	R right;</a:t>
            </a:r>
          </a:p>
          <a:p>
            <a:pPr>
              <a:buNone/>
            </a:pPr>
            <a:r>
              <a:rPr lang="en-US" sz="1500" dirty="0" smtClean="0"/>
              <a:t>public:</a:t>
            </a:r>
          </a:p>
          <a:p>
            <a:pPr>
              <a:buNone/>
            </a:pPr>
            <a:r>
              <a:rPr lang="pt-BR" sz="1500" dirty="0" smtClean="0"/>
              <a:t>	Or ( const L &amp; lhs, const R &amp; rhs) : left(lhs), right(rhs)</a:t>
            </a:r>
          </a:p>
          <a:p>
            <a:pPr>
              <a:buNone/>
            </a:pPr>
            <a:r>
              <a:rPr lang="en-US" sz="1500" dirty="0" smtClean="0"/>
              <a:t>	{  }</a:t>
            </a:r>
          </a:p>
          <a:p>
            <a:pPr>
              <a:buNone/>
            </a:pPr>
            <a:endParaRPr lang="en-US" sz="1500" dirty="0" smtClean="0"/>
          </a:p>
          <a:p>
            <a:pPr>
              <a:buNone/>
            </a:pPr>
            <a:r>
              <a:rPr lang="en-US" sz="1500" dirty="0" smtClean="0"/>
              <a:t>	</a:t>
            </a:r>
            <a:r>
              <a:rPr lang="en-US" sz="1500" b="1" dirty="0" err="1" smtClean="0">
                <a:solidFill>
                  <a:schemeClr val="accent1">
                    <a:lumMod val="90000"/>
                  </a:schemeClr>
                </a:solidFill>
              </a:rPr>
              <a:t>bool</a:t>
            </a:r>
            <a:r>
              <a:rPr lang="en-US" sz="1500" b="1" dirty="0" smtClean="0">
                <a:solidFill>
                  <a:schemeClr val="accent1">
                    <a:lumMod val="90000"/>
                  </a:schemeClr>
                </a:solidFill>
              </a:rPr>
              <a:t> operator() (void) </a:t>
            </a:r>
            <a:r>
              <a:rPr lang="en-US" sz="1500" dirty="0" smtClean="0"/>
              <a:t>{</a:t>
            </a:r>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r>
              <a:rPr lang="en-US" sz="1500" dirty="0" smtClean="0"/>
              <a:t>	}</a:t>
            </a:r>
          </a:p>
          <a:p>
            <a:pPr>
              <a:buNone/>
            </a:pPr>
            <a:r>
              <a:rPr lang="en-US" sz="1500" dirty="0" smtClean="0"/>
              <a:t>};</a:t>
            </a:r>
            <a:endParaRPr lang="en-US" sz="1500" dirty="0" smtClean="0">
              <a:solidFill>
                <a:srgbClr val="000000"/>
              </a:solidFill>
              <a:latin typeface="Courier New" pitchFamily="49" charset="0"/>
              <a:cs typeface="Courier New" pitchFamily="49" charset="0"/>
            </a:endParaRPr>
          </a:p>
        </p:txBody>
      </p:sp>
      <p:sp>
        <p:nvSpPr>
          <p:cNvPr id="4" name="Rectangle 3"/>
          <p:cNvSpPr txBox="1">
            <a:spLocks noChangeArrowheads="1"/>
          </p:cNvSpPr>
          <p:nvPr/>
        </p:nvSpPr>
        <p:spPr bwMode="auto">
          <a:xfrm>
            <a:off x="228600" y="1600200"/>
            <a:ext cx="39624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l"/>
            <a:r>
              <a:rPr lang="en-US" sz="1600" dirty="0" smtClean="0"/>
              <a:t>Or&lt;</a:t>
            </a:r>
            <a:r>
              <a:rPr lang="en-US" sz="1600" dirty="0" err="1" smtClean="0"/>
              <a:t>relation,relation</a:t>
            </a:r>
            <a:r>
              <a:rPr lang="en-US" sz="1600" dirty="0" smtClean="0"/>
              <a:t>&gt; </a:t>
            </a:r>
          </a:p>
          <a:p>
            <a:pPr algn="l"/>
            <a:r>
              <a:rPr lang="en-US" sz="1600" b="1" dirty="0" smtClean="0"/>
              <a:t>operator | | </a:t>
            </a:r>
            <a:r>
              <a:rPr lang="en-US" sz="1600" dirty="0" smtClean="0"/>
              <a:t>( relation lhs, relation </a:t>
            </a:r>
            <a:r>
              <a:rPr lang="en-US" sz="1600" dirty="0" err="1" smtClean="0"/>
              <a:t>rhs</a:t>
            </a:r>
            <a:r>
              <a:rPr lang="en-US" sz="1600" dirty="0" smtClean="0"/>
              <a:t> ) </a:t>
            </a:r>
          </a:p>
          <a:p>
            <a:pPr algn="l"/>
            <a:r>
              <a:rPr lang="en-US" sz="1600" dirty="0" smtClean="0"/>
              <a:t>{</a:t>
            </a:r>
          </a:p>
          <a:p>
            <a:pPr algn="l"/>
            <a:r>
              <a:rPr lang="en-US" sz="1600" dirty="0" smtClean="0"/>
              <a:t>    return Or&lt;</a:t>
            </a:r>
            <a:r>
              <a:rPr lang="en-US" sz="1600" dirty="0" err="1" smtClean="0"/>
              <a:t>relation,relation</a:t>
            </a:r>
            <a:r>
              <a:rPr lang="en-US" sz="1600" dirty="0" smtClean="0"/>
              <a:t>&gt;(lhs, </a:t>
            </a:r>
            <a:r>
              <a:rPr lang="en-US" sz="1600" dirty="0" err="1" smtClean="0"/>
              <a:t>rhs</a:t>
            </a:r>
            <a:r>
              <a:rPr lang="en-US" sz="1600" dirty="0" smtClean="0"/>
              <a:t>);</a:t>
            </a:r>
          </a:p>
          <a:p>
            <a:pPr algn="l"/>
            <a:r>
              <a:rPr lang="en-US" sz="1600" dirty="0" smtClean="0"/>
              <a:t>}</a:t>
            </a:r>
            <a:endParaRPr kumimoji="0" 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endParaRPr>
          </a:p>
        </p:txBody>
      </p:sp>
      <p:sp>
        <p:nvSpPr>
          <p:cNvPr id="11" name="Rectangle 10"/>
          <p:cNvSpPr/>
          <p:nvPr/>
        </p:nvSpPr>
        <p:spPr>
          <a:xfrm>
            <a:off x="381000" y="3048000"/>
            <a:ext cx="3276600" cy="1015663"/>
          </a:xfrm>
          <a:prstGeom prst="rect">
            <a:avLst/>
          </a:prstGeom>
        </p:spPr>
        <p:txBody>
          <a:bodyPr wrap="square">
            <a:spAutoFit/>
          </a:bodyPr>
          <a:lstStyle/>
          <a:p>
            <a:pPr algn="l"/>
            <a:r>
              <a:rPr lang="en-US" sz="1500" dirty="0" smtClean="0"/>
              <a:t>struct Coroutine {</a:t>
            </a:r>
          </a:p>
          <a:p>
            <a:pPr algn="l"/>
            <a:r>
              <a:rPr lang="en-US" sz="1500" dirty="0" smtClean="0"/>
              <a:t>protected:</a:t>
            </a:r>
          </a:p>
          <a:p>
            <a:pPr algn="l"/>
            <a:r>
              <a:rPr lang="en-US" sz="1500" dirty="0" smtClean="0"/>
              <a:t>      </a:t>
            </a:r>
            <a:r>
              <a:rPr lang="en-US" sz="1500" dirty="0" err="1" smtClean="0"/>
              <a:t>int</a:t>
            </a:r>
            <a:r>
              <a:rPr lang="en-US" sz="1500" dirty="0" smtClean="0"/>
              <a:t> </a:t>
            </a:r>
            <a:r>
              <a:rPr lang="en-US" sz="1500" dirty="0" err="1" smtClean="0"/>
              <a:t>co_entry_pt</a:t>
            </a:r>
            <a:r>
              <a:rPr lang="en-US" sz="1500" dirty="0" smtClean="0"/>
              <a:t>;</a:t>
            </a:r>
          </a:p>
          <a:p>
            <a:pPr algn="l"/>
            <a:r>
              <a:rPr lang="en-US" sz="1500" dirty="0" smtClean="0"/>
              <a:t>};</a:t>
            </a:r>
          </a:p>
        </p:txBody>
      </p:sp>
      <p:grpSp>
        <p:nvGrpSpPr>
          <p:cNvPr id="16" name="Group 15"/>
          <p:cNvGrpSpPr/>
          <p:nvPr/>
        </p:nvGrpSpPr>
        <p:grpSpPr>
          <a:xfrm>
            <a:off x="990600" y="4273350"/>
            <a:ext cx="3429000" cy="1136850"/>
            <a:chOff x="990600" y="4273350"/>
            <a:chExt cx="3429000" cy="1136850"/>
          </a:xfrm>
        </p:grpSpPr>
        <p:sp>
          <p:nvSpPr>
            <p:cNvPr id="13" name="Rectangle 12"/>
            <p:cNvSpPr/>
            <p:nvPr/>
          </p:nvSpPr>
          <p:spPr>
            <a:xfrm>
              <a:off x="990600" y="4273350"/>
              <a:ext cx="2819400" cy="1136850"/>
            </a:xfrm>
            <a:prstGeom prst="rect">
              <a:avLst/>
            </a:prstGeom>
            <a:ln>
              <a:solidFill>
                <a:schemeClr val="tx1"/>
              </a:solidFill>
            </a:ln>
          </p:spPr>
          <p:txBody>
            <a:bodyPr wrap="square">
              <a:spAutoFit/>
            </a:bodyPr>
            <a:lstStyle/>
            <a:p>
              <a:pPr algn="l">
                <a:lnSpc>
                  <a:spcPct val="90000"/>
                </a:lnSpc>
              </a:pPr>
              <a:r>
                <a:rPr lang="en-US" sz="1500" dirty="0" smtClean="0">
                  <a:solidFill>
                    <a:srgbClr val="0000FF"/>
                  </a:solidFill>
                  <a:latin typeface="Courier New" pitchFamily="49" charset="0"/>
                  <a:cs typeface="Courier New" pitchFamily="49" charset="0"/>
                </a:rPr>
                <a:t>while</a:t>
              </a:r>
              <a:r>
                <a:rPr lang="en-US" sz="1500" dirty="0" smtClean="0">
                  <a:solidFill>
                    <a:srgbClr val="000000"/>
                  </a:solidFill>
                  <a:latin typeface="Courier New" pitchFamily="49" charset="0"/>
                  <a:cs typeface="Courier New" pitchFamily="49" charset="0"/>
                </a:rPr>
                <a:t>( lhs() )</a:t>
              </a:r>
            </a:p>
            <a:p>
              <a:pPr lvl="1" algn="l">
                <a:lnSpc>
                  <a:spcPct val="90000"/>
                </a:lnSpc>
              </a:pPr>
              <a:r>
                <a:rPr lang="en-US" sz="1500" b="1" i="1" dirty="0" smtClean="0">
                  <a:solidFill>
                    <a:srgbClr val="000000"/>
                  </a:solidFill>
                  <a:latin typeface="Courier New" pitchFamily="49" charset="0"/>
                  <a:cs typeface="Courier New" pitchFamily="49" charset="0"/>
                </a:rPr>
                <a:t>yield</a:t>
              </a:r>
              <a:r>
                <a:rPr lang="en-US" sz="1500" b="1" dirty="0" smtClean="0">
                  <a:solidFill>
                    <a:srgbClr val="000000"/>
                  </a:solidFill>
                  <a:latin typeface="Courier New" pitchFamily="49" charset="0"/>
                  <a:cs typeface="Courier New" pitchFamily="49" charset="0"/>
                </a:rPr>
                <a:t> </a:t>
              </a:r>
              <a:r>
                <a:rPr lang="en-US" sz="1500" dirty="0" smtClean="0">
                  <a:solidFill>
                    <a:srgbClr val="0000FF"/>
                  </a:solidFill>
                  <a:latin typeface="Courier New" pitchFamily="49" charset="0"/>
                  <a:cs typeface="Courier New" pitchFamily="49" charset="0"/>
                </a:rPr>
                <a:t>return</a:t>
              </a:r>
              <a:r>
                <a:rPr lang="en-US" sz="1500" dirty="0" smtClean="0">
                  <a:solidFill>
                    <a:srgbClr val="000000"/>
                  </a:solidFill>
                  <a:latin typeface="Courier New" pitchFamily="49" charset="0"/>
                  <a:cs typeface="Courier New" pitchFamily="49" charset="0"/>
                </a:rPr>
                <a:t> </a:t>
              </a:r>
              <a:r>
                <a:rPr lang="en-US" sz="1500" dirty="0" smtClean="0">
                  <a:solidFill>
                    <a:srgbClr val="0000FF"/>
                  </a:solidFill>
                  <a:latin typeface="Courier New" pitchFamily="49" charset="0"/>
                  <a:cs typeface="Courier New" pitchFamily="49" charset="0"/>
                </a:rPr>
                <a:t>true</a:t>
              </a:r>
              <a:r>
                <a:rPr lang="en-US" sz="1500" dirty="0" smtClean="0">
                  <a:solidFill>
                    <a:srgbClr val="000000"/>
                  </a:solidFill>
                  <a:latin typeface="Courier New" pitchFamily="49" charset="0"/>
                  <a:cs typeface="Courier New" pitchFamily="49" charset="0"/>
                </a:rPr>
                <a:t>;</a:t>
              </a:r>
            </a:p>
            <a:p>
              <a:pPr algn="l">
                <a:lnSpc>
                  <a:spcPct val="90000"/>
                </a:lnSpc>
              </a:pPr>
              <a:r>
                <a:rPr lang="en-US" sz="1500" dirty="0" smtClean="0">
                  <a:solidFill>
                    <a:srgbClr val="0000FF"/>
                  </a:solidFill>
                  <a:latin typeface="Courier New" pitchFamily="49" charset="0"/>
                  <a:cs typeface="Courier New" pitchFamily="49" charset="0"/>
                </a:rPr>
                <a:t>while</a:t>
              </a:r>
              <a:r>
                <a:rPr lang="en-US" sz="1500" dirty="0" smtClean="0">
                  <a:solidFill>
                    <a:srgbClr val="000000"/>
                  </a:solidFill>
                  <a:latin typeface="Courier New" pitchFamily="49" charset="0"/>
                  <a:cs typeface="Courier New" pitchFamily="49" charset="0"/>
                </a:rPr>
                <a:t>( </a:t>
              </a:r>
              <a:r>
                <a:rPr lang="en-US" sz="1500" dirty="0" err="1" smtClean="0">
                  <a:solidFill>
                    <a:srgbClr val="000000"/>
                  </a:solidFill>
                  <a:latin typeface="Courier New" pitchFamily="49" charset="0"/>
                  <a:cs typeface="Courier New" pitchFamily="49" charset="0"/>
                </a:rPr>
                <a:t>rhs</a:t>
              </a:r>
              <a:r>
                <a:rPr lang="en-US" sz="1500" dirty="0" smtClean="0">
                  <a:solidFill>
                    <a:srgbClr val="000000"/>
                  </a:solidFill>
                  <a:latin typeface="Courier New" pitchFamily="49" charset="0"/>
                  <a:cs typeface="Courier New" pitchFamily="49" charset="0"/>
                </a:rPr>
                <a:t>() )</a:t>
              </a:r>
            </a:p>
            <a:p>
              <a:pPr lvl="1" algn="l">
                <a:lnSpc>
                  <a:spcPct val="90000"/>
                </a:lnSpc>
              </a:pPr>
              <a:r>
                <a:rPr lang="en-US" sz="1500" b="1" i="1" dirty="0" smtClean="0">
                  <a:solidFill>
                    <a:srgbClr val="000000"/>
                  </a:solidFill>
                  <a:latin typeface="Courier New" pitchFamily="49" charset="0"/>
                  <a:cs typeface="Courier New" pitchFamily="49" charset="0"/>
                </a:rPr>
                <a:t>yield</a:t>
              </a:r>
              <a:r>
                <a:rPr lang="en-US" sz="1500" b="1" dirty="0" smtClean="0">
                  <a:solidFill>
                    <a:srgbClr val="000000"/>
                  </a:solidFill>
                  <a:latin typeface="Courier New" pitchFamily="49" charset="0"/>
                  <a:cs typeface="Courier New" pitchFamily="49" charset="0"/>
                </a:rPr>
                <a:t> </a:t>
              </a:r>
              <a:r>
                <a:rPr lang="en-US" sz="1500" dirty="0" smtClean="0">
                  <a:solidFill>
                    <a:srgbClr val="0000FF"/>
                  </a:solidFill>
                  <a:latin typeface="Courier New" pitchFamily="49" charset="0"/>
                  <a:cs typeface="Courier New" pitchFamily="49" charset="0"/>
                </a:rPr>
                <a:t>return</a:t>
              </a:r>
              <a:r>
                <a:rPr lang="en-US" sz="1500" dirty="0" smtClean="0">
                  <a:solidFill>
                    <a:srgbClr val="000000"/>
                  </a:solidFill>
                  <a:latin typeface="Courier New" pitchFamily="49" charset="0"/>
                  <a:cs typeface="Courier New" pitchFamily="49" charset="0"/>
                </a:rPr>
                <a:t> </a:t>
              </a:r>
              <a:r>
                <a:rPr lang="en-US" sz="1500" dirty="0" smtClean="0">
                  <a:solidFill>
                    <a:srgbClr val="0000FF"/>
                  </a:solidFill>
                  <a:latin typeface="Courier New" pitchFamily="49" charset="0"/>
                  <a:cs typeface="Courier New" pitchFamily="49" charset="0"/>
                </a:rPr>
                <a:t>true</a:t>
              </a:r>
              <a:r>
                <a:rPr lang="en-US" sz="1500" dirty="0" smtClean="0">
                  <a:solidFill>
                    <a:srgbClr val="000000"/>
                  </a:solidFill>
                  <a:latin typeface="Courier New" pitchFamily="49" charset="0"/>
                  <a:cs typeface="Courier New" pitchFamily="49" charset="0"/>
                </a:rPr>
                <a:t>;</a:t>
              </a:r>
            </a:p>
            <a:p>
              <a:pPr algn="l">
                <a:lnSpc>
                  <a:spcPct val="90000"/>
                </a:lnSpc>
              </a:pPr>
              <a:r>
                <a:rPr lang="en-US" sz="1500" dirty="0" smtClean="0">
                  <a:solidFill>
                    <a:srgbClr val="0000FF"/>
                  </a:solidFill>
                  <a:latin typeface="Courier New" pitchFamily="49" charset="0"/>
                  <a:cs typeface="Courier New" pitchFamily="49" charset="0"/>
                </a:rPr>
                <a:t>return false</a:t>
              </a:r>
              <a:r>
                <a:rPr lang="en-US" sz="1500" dirty="0" smtClean="0">
                  <a:solidFill>
                    <a:srgbClr val="000000"/>
                  </a:solidFill>
                  <a:latin typeface="Courier New" pitchFamily="49" charset="0"/>
                  <a:cs typeface="Courier New" pitchFamily="49" charset="0"/>
                </a:rPr>
                <a:t>;</a:t>
              </a:r>
            </a:p>
          </p:txBody>
        </p:sp>
        <p:sp>
          <p:nvSpPr>
            <p:cNvPr id="14" name="Right Arrow 13"/>
            <p:cNvSpPr/>
            <p:nvPr/>
          </p:nvSpPr>
          <p:spPr bwMode="auto">
            <a:xfrm>
              <a:off x="3886200" y="4578150"/>
              <a:ext cx="533400" cy="304800"/>
            </a:xfrm>
            <a:prstGeom prst="right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5" name="TextBox 14"/>
          <p:cNvSpPr txBox="1"/>
          <p:nvPr/>
        </p:nvSpPr>
        <p:spPr>
          <a:xfrm>
            <a:off x="4724408" y="4038600"/>
            <a:ext cx="2079162" cy="1708160"/>
          </a:xfrm>
          <a:prstGeom prst="rect">
            <a:avLst/>
          </a:prstGeom>
          <a:noFill/>
        </p:spPr>
        <p:txBody>
          <a:bodyPr wrap="square" rtlCol="0">
            <a:spAutoFit/>
          </a:bodyPr>
          <a:lstStyle/>
          <a:p>
            <a:pPr algn="l">
              <a:buNone/>
            </a:pPr>
            <a:r>
              <a:rPr lang="en-US" sz="1500" dirty="0" err="1" smtClean="0"/>
              <a:t>co_begin</a:t>
            </a:r>
            <a:r>
              <a:rPr lang="en-US" sz="1500" dirty="0" smtClean="0"/>
              <a:t>()</a:t>
            </a:r>
            <a:r>
              <a:rPr lang="en-US" sz="1500" b="1" dirty="0" smtClean="0"/>
              <a:t>;</a:t>
            </a:r>
          </a:p>
          <a:p>
            <a:pPr algn="l">
              <a:buNone/>
            </a:pPr>
            <a:r>
              <a:rPr lang="en-US" sz="1500" dirty="0" smtClean="0"/>
              <a:t>while( </a:t>
            </a:r>
            <a:r>
              <a:rPr lang="en-US" sz="1500" b="1" dirty="0" smtClean="0"/>
              <a:t>left()</a:t>
            </a:r>
            <a:r>
              <a:rPr lang="en-US" sz="1500" dirty="0" smtClean="0"/>
              <a:t> )</a:t>
            </a:r>
          </a:p>
          <a:p>
            <a:pPr algn="l">
              <a:buNone/>
            </a:pPr>
            <a:r>
              <a:rPr lang="en-US" sz="1500" dirty="0" smtClean="0"/>
              <a:t>       </a:t>
            </a:r>
            <a:r>
              <a:rPr lang="en-US" sz="1500" b="1" dirty="0" err="1" smtClean="0"/>
              <a:t>co_yield</a:t>
            </a:r>
            <a:r>
              <a:rPr lang="en-US" sz="1500" dirty="0" smtClean="0"/>
              <a:t>(true);</a:t>
            </a:r>
          </a:p>
          <a:p>
            <a:pPr algn="l">
              <a:buNone/>
            </a:pPr>
            <a:r>
              <a:rPr lang="en-US" sz="1500" dirty="0" smtClean="0"/>
              <a:t>while( </a:t>
            </a:r>
            <a:r>
              <a:rPr lang="en-US" sz="1500" b="1" dirty="0" smtClean="0"/>
              <a:t>right()</a:t>
            </a:r>
            <a:r>
              <a:rPr lang="en-US" sz="1500" dirty="0" smtClean="0"/>
              <a:t> )</a:t>
            </a:r>
          </a:p>
          <a:p>
            <a:pPr algn="l">
              <a:buNone/>
            </a:pPr>
            <a:r>
              <a:rPr lang="en-US" sz="1500" dirty="0" smtClean="0"/>
              <a:t>       </a:t>
            </a:r>
            <a:r>
              <a:rPr lang="en-US" sz="1500" b="1" dirty="0" err="1" smtClean="0"/>
              <a:t>co_yield</a:t>
            </a:r>
            <a:r>
              <a:rPr lang="en-US" sz="1500" dirty="0" smtClean="0"/>
              <a:t>(true);</a:t>
            </a:r>
          </a:p>
          <a:p>
            <a:pPr algn="l">
              <a:buNone/>
            </a:pPr>
            <a:r>
              <a:rPr lang="en-US" sz="1500" dirty="0" err="1" smtClean="0"/>
              <a:t>co_end</a:t>
            </a:r>
            <a:r>
              <a:rPr lang="en-US" sz="1500" dirty="0" smtClean="0"/>
              <a:t>()</a:t>
            </a:r>
            <a:r>
              <a:rPr lang="en-US" sz="1500" b="1" dirty="0" smtClean="0"/>
              <a:t>;</a:t>
            </a:r>
          </a:p>
          <a:p>
            <a:pPr algn="l"/>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3">
                                            <p:txEl>
                                              <p:pRg st="14" end="1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3">
                                            <p:txEl>
                                              <p:pRg st="15" end="1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animEffect transition="in" filter="wipe(down)">
                                      <p:cBhvr>
                                        <p:cTn id="29" dur="500"/>
                                        <p:tgtEl>
                                          <p:spTgt spid="11">
                                            <p:txEl>
                                              <p:pRg st="0" end="0"/>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wipe(down)">
                                      <p:cBhvr>
                                        <p:cTn id="32" dur="500"/>
                                        <p:tgtEl>
                                          <p:spTgt spid="11">
                                            <p:txEl>
                                              <p:pRg st="1" end="1"/>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wipe(down)">
                                      <p:cBhvr>
                                        <p:cTn id="35" dur="500"/>
                                        <p:tgtEl>
                                          <p:spTgt spid="11">
                                            <p:txEl>
                                              <p:pRg st="2" end="2"/>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Effect transition="in" filter="wipe(down)">
                                      <p:cBhvr>
                                        <p:cTn id="38" dur="500"/>
                                        <p:tgtEl>
                                          <p:spTgt spid="11">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11" grpId="0" build="allAtOnce"/>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t>Conjunction: Operator &amp;&amp;</a:t>
            </a:r>
            <a:endParaRPr lang="en-US" sz="4000" smtClean="0">
              <a:solidFill>
                <a:srgbClr val="000000"/>
              </a:solidFill>
              <a:latin typeface="Courier New" pitchFamily="49" charset="0"/>
              <a:cs typeface="Courier New" pitchFamily="49" charset="0"/>
            </a:endParaRPr>
          </a:p>
        </p:txBody>
      </p:sp>
      <p:sp>
        <p:nvSpPr>
          <p:cNvPr id="21507" name="Rectangle 3"/>
          <p:cNvSpPr>
            <a:spLocks noGrp="1" noChangeArrowheads="1"/>
          </p:cNvSpPr>
          <p:nvPr>
            <p:ph type="body" idx="1"/>
          </p:nvPr>
        </p:nvSpPr>
        <p:spPr/>
        <p:txBody>
          <a:bodyPr/>
          <a:lstStyle/>
          <a:p>
            <a:pPr eaLnBrk="1" hangingPunct="1"/>
            <a:r>
              <a:rPr lang="en-US" sz="2800" dirty="0" smtClean="0"/>
              <a:t>In plain English:</a:t>
            </a:r>
          </a:p>
          <a:p>
            <a:pPr lvl="1" eaLnBrk="1" hangingPunct="1"/>
            <a:r>
              <a:rPr lang="en-US" sz="2400" i="1" dirty="0" smtClean="0"/>
              <a:t>Produce all solutions (one per invocation) in the 2</a:t>
            </a:r>
            <a:r>
              <a:rPr lang="en-US" sz="2400" i="1" baseline="30000" dirty="0" smtClean="0"/>
              <a:t>nd</a:t>
            </a:r>
            <a:r>
              <a:rPr lang="en-US" sz="2400" i="1" dirty="0" smtClean="0"/>
              <a:t> relation for each solution in the 1</a:t>
            </a:r>
            <a:r>
              <a:rPr lang="en-US" sz="2400" i="1" baseline="30000" dirty="0" smtClean="0"/>
              <a:t>st</a:t>
            </a:r>
            <a:r>
              <a:rPr lang="en-US" sz="2400" i="1" dirty="0" smtClean="0"/>
              <a:t> relation</a:t>
            </a:r>
            <a:r>
              <a:rPr lang="en-US" sz="2400" dirty="0" smtClean="0"/>
              <a:t>.</a:t>
            </a:r>
          </a:p>
          <a:p>
            <a:pPr eaLnBrk="1" hangingPunct="1"/>
            <a:r>
              <a:rPr lang="en-US" sz="2800" dirty="0" smtClean="0"/>
              <a:t>Coroutine style pseudo code (C# like syntax).</a:t>
            </a:r>
            <a:endParaRPr lang="en-US" sz="2000" dirty="0" smtClean="0">
              <a:solidFill>
                <a:srgbClr val="000000"/>
              </a:solidFill>
              <a:latin typeface="Courier New" pitchFamily="49" charset="0"/>
              <a:cs typeface="Courier New" pitchFamily="49" charset="0"/>
            </a:endParaRPr>
          </a:p>
          <a:p>
            <a:pPr lvl="1" eaLnBrk="1" hangingPunct="1">
              <a:buFontTx/>
              <a:buNone/>
            </a:pPr>
            <a:r>
              <a:rPr lang="en-US" sz="1800" dirty="0" smtClean="0">
                <a:solidFill>
                  <a:srgbClr val="000000"/>
                </a:solidFill>
                <a:latin typeface="Courier New" pitchFamily="49" charset="0"/>
                <a:cs typeface="Courier New" pitchFamily="49" charset="0"/>
              </a:rPr>
              <a:t>relation </a:t>
            </a:r>
            <a:r>
              <a:rPr lang="en-US" sz="1800" dirty="0" err="1" smtClean="0">
                <a:solidFill>
                  <a:srgbClr val="000000"/>
                </a:solidFill>
                <a:latin typeface="Courier New" pitchFamily="49" charset="0"/>
                <a:cs typeface="Courier New" pitchFamily="49" charset="0"/>
              </a:rPr>
              <a:t>tmp</a:t>
            </a:r>
            <a:r>
              <a:rPr lang="en-US" sz="1800" dirty="0" smtClean="0">
                <a:solidFill>
                  <a:srgbClr val="000000"/>
                </a:solidFill>
                <a:latin typeface="Courier New" pitchFamily="49" charset="0"/>
                <a:cs typeface="Courier New" pitchFamily="49" charset="0"/>
              </a:rPr>
              <a:t> = </a:t>
            </a:r>
            <a:r>
              <a:rPr lang="en-US" sz="1800" dirty="0" err="1" smtClean="0">
                <a:solidFill>
                  <a:srgbClr val="000000"/>
                </a:solidFill>
                <a:latin typeface="Courier New" pitchFamily="49" charset="0"/>
                <a:cs typeface="Courier New" pitchFamily="49" charset="0"/>
              </a:rPr>
              <a:t>rhs</a:t>
            </a:r>
            <a:r>
              <a:rPr lang="en-US" sz="1800" dirty="0" smtClean="0">
                <a:solidFill>
                  <a:srgbClr val="000000"/>
                </a:solidFill>
                <a:latin typeface="Courier New" pitchFamily="49" charset="0"/>
                <a:cs typeface="Courier New" pitchFamily="49" charset="0"/>
              </a:rPr>
              <a:t>; </a:t>
            </a:r>
            <a:r>
              <a:rPr lang="en-US" sz="1800" dirty="0" smtClean="0">
                <a:solidFill>
                  <a:srgbClr val="008000"/>
                </a:solidFill>
                <a:latin typeface="Courier New" pitchFamily="49" charset="0"/>
                <a:cs typeface="Times New Roman" pitchFamily="18" charset="0"/>
              </a:rPr>
              <a:t>//make copy of </a:t>
            </a:r>
            <a:r>
              <a:rPr lang="en-US" sz="1800" dirty="0" err="1" smtClean="0">
                <a:solidFill>
                  <a:srgbClr val="008000"/>
                </a:solidFill>
                <a:latin typeface="Courier New" pitchFamily="49" charset="0"/>
                <a:cs typeface="Times New Roman" pitchFamily="18" charset="0"/>
              </a:rPr>
              <a:t>rhs</a:t>
            </a:r>
            <a:endParaRPr lang="en-US" sz="1800" dirty="0" smtClean="0">
              <a:solidFill>
                <a:srgbClr val="008000"/>
              </a:solidFill>
              <a:latin typeface="Courier New" pitchFamily="49" charset="0"/>
              <a:cs typeface="Times New Roman" pitchFamily="18" charset="0"/>
            </a:endParaRPr>
          </a:p>
          <a:p>
            <a:pPr lvl="1" eaLnBrk="1" hangingPunct="1">
              <a:buFontTx/>
              <a:buNone/>
            </a:pPr>
            <a:r>
              <a:rPr lang="en-US" sz="1800" dirty="0" smtClean="0">
                <a:solidFill>
                  <a:srgbClr val="0000FF"/>
                </a:solidFill>
                <a:latin typeface="Courier New" pitchFamily="49" charset="0"/>
                <a:cs typeface="Courier New" pitchFamily="49" charset="0"/>
              </a:rPr>
              <a:t>while</a:t>
            </a:r>
            <a:r>
              <a:rPr lang="en-US" sz="1800" dirty="0" smtClean="0">
                <a:solidFill>
                  <a:srgbClr val="000000"/>
                </a:solidFill>
                <a:latin typeface="Courier New" pitchFamily="49" charset="0"/>
                <a:cs typeface="Courier New" pitchFamily="49" charset="0"/>
              </a:rPr>
              <a:t>( lhs() ) {</a:t>
            </a:r>
          </a:p>
          <a:p>
            <a:pPr lvl="2" eaLnBrk="1" hangingPunct="1">
              <a:buFontTx/>
              <a:buNone/>
            </a:pPr>
            <a:r>
              <a:rPr lang="en-US" sz="1800" dirty="0" smtClean="0">
                <a:solidFill>
                  <a:srgbClr val="0000FF"/>
                </a:solidFill>
                <a:latin typeface="Courier New" pitchFamily="49" charset="0"/>
                <a:cs typeface="Courier New" pitchFamily="49" charset="0"/>
              </a:rPr>
              <a:t>while</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rhs</a:t>
            </a:r>
            <a:r>
              <a:rPr lang="en-US" sz="1800" dirty="0" smtClean="0">
                <a:solidFill>
                  <a:srgbClr val="000000"/>
                </a:solidFill>
                <a:latin typeface="Courier New" pitchFamily="49" charset="0"/>
                <a:cs typeface="Courier New" pitchFamily="49" charset="0"/>
              </a:rPr>
              <a:t>() )</a:t>
            </a:r>
          </a:p>
          <a:p>
            <a:pPr lvl="2" eaLnBrk="1" hangingPunct="1">
              <a:buFontTx/>
              <a:buNone/>
            </a:pPr>
            <a:r>
              <a:rPr lang="en-US" sz="1800" dirty="0" smtClean="0">
                <a:solidFill>
                  <a:srgbClr val="000000"/>
                </a:solidFill>
                <a:latin typeface="Courier New" pitchFamily="49" charset="0"/>
                <a:cs typeface="Courier New" pitchFamily="49" charset="0"/>
              </a:rPr>
              <a:t>  </a:t>
            </a:r>
            <a:r>
              <a:rPr lang="en-US" sz="1800" b="1" i="1" dirty="0" smtClean="0">
                <a:solidFill>
                  <a:srgbClr val="000000"/>
                </a:solidFill>
                <a:latin typeface="Courier New" pitchFamily="49" charset="0"/>
                <a:cs typeface="Courier New" pitchFamily="49" charset="0"/>
              </a:rPr>
              <a:t>yield</a:t>
            </a:r>
            <a:r>
              <a:rPr lang="en-US" sz="1800" b="1" dirty="0" smtClean="0">
                <a:solidFill>
                  <a:srgbClr val="000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return</a:t>
            </a:r>
            <a:r>
              <a:rPr lang="en-US" sz="1800" dirty="0" smtClean="0">
                <a:solidFill>
                  <a:srgbClr val="000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true</a:t>
            </a:r>
            <a:r>
              <a:rPr lang="en-US" sz="1800" dirty="0" smtClean="0">
                <a:solidFill>
                  <a:srgbClr val="000000"/>
                </a:solidFill>
                <a:latin typeface="Courier New" pitchFamily="49" charset="0"/>
                <a:cs typeface="Courier New" pitchFamily="49" charset="0"/>
              </a:rPr>
              <a:t>;  </a:t>
            </a:r>
            <a:r>
              <a:rPr lang="en-US" sz="1800" dirty="0" smtClean="0">
                <a:solidFill>
                  <a:srgbClr val="008000"/>
                </a:solidFill>
                <a:latin typeface="Courier New" pitchFamily="49" charset="0"/>
                <a:cs typeface="Times New Roman" pitchFamily="18" charset="0"/>
              </a:rPr>
              <a:t>//‘yield’ borrowed from C#</a:t>
            </a:r>
          </a:p>
          <a:p>
            <a:pPr lvl="2" eaLnBrk="1" hangingPunct="1">
              <a:buFontTx/>
              <a:buNone/>
            </a:pPr>
            <a:r>
              <a:rPr lang="en-US" sz="1800" dirty="0" err="1" smtClean="0">
                <a:solidFill>
                  <a:srgbClr val="000000"/>
                </a:solidFill>
                <a:latin typeface="Courier New" pitchFamily="49" charset="0"/>
                <a:cs typeface="Courier New" pitchFamily="49" charset="0"/>
              </a:rPr>
              <a:t>rhs</a:t>
            </a:r>
            <a:r>
              <a:rPr lang="en-US" sz="1800" dirty="0" smtClean="0">
                <a:solidFill>
                  <a:srgbClr val="000000"/>
                </a:solidFill>
                <a:latin typeface="Courier New" pitchFamily="49" charset="0"/>
                <a:cs typeface="Courier New" pitchFamily="49" charset="0"/>
              </a:rPr>
              <a:t> = </a:t>
            </a:r>
            <a:r>
              <a:rPr lang="en-US" sz="1800" dirty="0" err="1" smtClean="0">
                <a:solidFill>
                  <a:srgbClr val="000000"/>
                </a:solidFill>
                <a:latin typeface="Courier New" pitchFamily="49" charset="0"/>
                <a:cs typeface="Courier New" pitchFamily="49" charset="0"/>
              </a:rPr>
              <a:t>tmp</a:t>
            </a:r>
            <a:r>
              <a:rPr lang="en-US" sz="1800" dirty="0" smtClean="0">
                <a:solidFill>
                  <a:srgbClr val="000000"/>
                </a:solidFill>
                <a:latin typeface="Courier New" pitchFamily="49" charset="0"/>
                <a:cs typeface="Courier New" pitchFamily="49" charset="0"/>
              </a:rPr>
              <a:t>; </a:t>
            </a:r>
            <a:r>
              <a:rPr lang="en-US" sz="1800" dirty="0" smtClean="0">
                <a:solidFill>
                  <a:srgbClr val="008000"/>
                </a:solidFill>
                <a:latin typeface="Courier New" pitchFamily="49" charset="0"/>
                <a:cs typeface="Times New Roman" pitchFamily="18" charset="0"/>
              </a:rPr>
              <a:t>//revert</a:t>
            </a:r>
          </a:p>
          <a:p>
            <a:pPr lvl="1" eaLnBrk="1" hangingPunct="1">
              <a:buFontTx/>
              <a:buNone/>
            </a:pPr>
            <a:r>
              <a:rPr lang="en-US" sz="1800" dirty="0" smtClean="0">
                <a:solidFill>
                  <a:srgbClr val="000000"/>
                </a:solidFill>
                <a:latin typeface="Courier New" pitchFamily="49" charset="0"/>
                <a:cs typeface="Courier New" pitchFamily="49" charset="0"/>
              </a:rPr>
              <a:t>}	</a:t>
            </a:r>
          </a:p>
          <a:p>
            <a:pPr lvl="1" eaLnBrk="1" hangingPunct="1">
              <a:buFontTx/>
              <a:buNone/>
            </a:pPr>
            <a:r>
              <a:rPr lang="en-US" sz="2000" dirty="0" smtClean="0">
                <a:solidFill>
                  <a:srgbClr val="0000FF"/>
                </a:solidFill>
                <a:latin typeface="Courier New" pitchFamily="49" charset="0"/>
                <a:cs typeface="Courier New" pitchFamily="49" charset="0"/>
              </a:rPr>
              <a:t>return</a:t>
            </a:r>
            <a:r>
              <a:rPr lang="en-US" sz="2000"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false</a:t>
            </a:r>
            <a:r>
              <a:rPr lang="en-US" sz="2000" dirty="0" smtClean="0">
                <a:solidFill>
                  <a:srgbClr val="0000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dirty="0" smtClean="0"/>
              <a:t>Key Terms</a:t>
            </a:r>
          </a:p>
        </p:txBody>
      </p:sp>
      <p:sp>
        <p:nvSpPr>
          <p:cNvPr id="3075" name="Rectangle 3"/>
          <p:cNvSpPr>
            <a:spLocks noGrp="1" noChangeArrowheads="1"/>
          </p:cNvSpPr>
          <p:nvPr>
            <p:ph type="body" idx="1"/>
          </p:nvPr>
        </p:nvSpPr>
        <p:spPr>
          <a:xfrm>
            <a:off x="457200" y="1600200"/>
            <a:ext cx="8229600" cy="4876800"/>
          </a:xfrm>
        </p:spPr>
        <p:txBody>
          <a:bodyPr/>
          <a:lstStyle/>
          <a:p>
            <a:pPr eaLnBrk="1" hangingPunct="1"/>
            <a:r>
              <a:rPr lang="en-US" dirty="0" smtClean="0"/>
              <a:t>Declarative Programming</a:t>
            </a:r>
          </a:p>
          <a:p>
            <a:pPr lvl="1" eaLnBrk="1" hangingPunct="1"/>
            <a:r>
              <a:rPr lang="en-US" dirty="0" smtClean="0"/>
              <a:t>Specify </a:t>
            </a:r>
            <a:r>
              <a:rPr lang="en-US" i="1" dirty="0" smtClean="0"/>
              <a:t>WHAT</a:t>
            </a:r>
            <a:r>
              <a:rPr lang="en-US" dirty="0" smtClean="0"/>
              <a:t> to compute</a:t>
            </a:r>
          </a:p>
          <a:p>
            <a:pPr lvl="1" eaLnBrk="1" hangingPunct="1"/>
            <a:r>
              <a:rPr lang="en-US" dirty="0" smtClean="0"/>
              <a:t>Not </a:t>
            </a:r>
            <a:r>
              <a:rPr lang="en-US" i="1" dirty="0" smtClean="0"/>
              <a:t>HOW</a:t>
            </a:r>
          </a:p>
          <a:p>
            <a:pPr lvl="1" eaLnBrk="1" hangingPunct="1"/>
            <a:r>
              <a:rPr lang="en-US" dirty="0" smtClean="0"/>
              <a:t>E.g. SQL, HTML (domain specific)</a:t>
            </a:r>
          </a:p>
          <a:p>
            <a:pPr eaLnBrk="1" hangingPunct="1"/>
            <a:endParaRPr lang="en-US" dirty="0" smtClean="0"/>
          </a:p>
          <a:p>
            <a:pPr eaLnBrk="1" hangingPunct="1"/>
            <a:r>
              <a:rPr lang="en-US" dirty="0" smtClean="0"/>
              <a:t>Logic Paradigm.</a:t>
            </a:r>
          </a:p>
          <a:p>
            <a:pPr lvl="1" eaLnBrk="1" hangingPunct="1"/>
            <a:r>
              <a:rPr lang="en-US" dirty="0" smtClean="0"/>
              <a:t>General purpose declarative paradigm</a:t>
            </a:r>
          </a:p>
          <a:p>
            <a:pPr lvl="1" eaLnBrk="1" hangingPunct="1"/>
            <a:r>
              <a:rPr lang="en-US" dirty="0" smtClean="0"/>
              <a:t>Turing complete</a:t>
            </a:r>
          </a:p>
          <a:p>
            <a:pPr lvl="1" eaLnBrk="1" hangingPunct="1"/>
            <a:r>
              <a:rPr lang="en-US" dirty="0" smtClean="0"/>
              <a:t>E.g. Prolog, Gödel.</a:t>
            </a:r>
          </a:p>
        </p:txBody>
      </p:sp>
    </p:spTree>
  </p:cSld>
  <p:clrMapOvr>
    <a:masterClrMapping/>
  </p:clrMapOvr>
  <p:transition advTm="1515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z="4000" smtClean="0"/>
              <a:t>Exclusive Disjunction: Operator ^</a:t>
            </a:r>
          </a:p>
        </p:txBody>
      </p:sp>
      <p:sp>
        <p:nvSpPr>
          <p:cNvPr id="22531" name="Rectangle 3"/>
          <p:cNvSpPr>
            <a:spLocks noGrp="1" noChangeArrowheads="1"/>
          </p:cNvSpPr>
          <p:nvPr>
            <p:ph type="body" idx="1"/>
          </p:nvPr>
        </p:nvSpPr>
        <p:spPr/>
        <p:txBody>
          <a:bodyPr/>
          <a:lstStyle/>
          <a:p>
            <a:pPr eaLnBrk="1" hangingPunct="1">
              <a:lnSpc>
                <a:spcPct val="90000"/>
              </a:lnSpc>
            </a:pPr>
            <a:r>
              <a:rPr lang="en-US" sz="2800" dirty="0" smtClean="0"/>
              <a:t>In plain English:</a:t>
            </a:r>
          </a:p>
          <a:p>
            <a:pPr lvl="1" eaLnBrk="1" hangingPunct="1">
              <a:lnSpc>
                <a:spcPct val="90000"/>
              </a:lnSpc>
            </a:pPr>
            <a:r>
              <a:rPr lang="en-US" sz="2400" i="1" dirty="0" smtClean="0"/>
              <a:t>Generate solutions from 2</a:t>
            </a:r>
            <a:r>
              <a:rPr lang="en-US" sz="2400" i="1" baseline="30000" dirty="0" smtClean="0"/>
              <a:t>nd</a:t>
            </a:r>
            <a:r>
              <a:rPr lang="en-US" sz="2400" i="1" dirty="0" smtClean="0"/>
              <a:t> relation, only if 1</a:t>
            </a:r>
            <a:r>
              <a:rPr lang="en-US" sz="2400" i="1" baseline="30000" dirty="0" smtClean="0"/>
              <a:t>st</a:t>
            </a:r>
            <a:r>
              <a:rPr lang="en-US" sz="2400" i="1" dirty="0" smtClean="0"/>
              <a:t> relation does not produce any</a:t>
            </a:r>
            <a:r>
              <a:rPr lang="en-US" sz="2400" dirty="0" smtClean="0"/>
              <a:t>. (i.e. </a:t>
            </a:r>
            <a:r>
              <a:rPr lang="en-US" sz="2400" dirty="0" err="1" smtClean="0"/>
              <a:t>ExOr</a:t>
            </a:r>
            <a:r>
              <a:rPr lang="en-US" sz="2400" dirty="0" smtClean="0"/>
              <a:t> with short-circuit)</a:t>
            </a:r>
          </a:p>
          <a:p>
            <a:pPr eaLnBrk="1" hangingPunct="1">
              <a:lnSpc>
                <a:spcPct val="90000"/>
              </a:lnSpc>
            </a:pPr>
            <a:r>
              <a:rPr lang="en-US" sz="2800" dirty="0" smtClean="0"/>
              <a:t>Coroutine style pseudo code (C# like syntax).</a:t>
            </a:r>
            <a:endParaRPr lang="en-US" sz="2000" dirty="0" smtClean="0">
              <a:solidFill>
                <a:srgbClr val="000000"/>
              </a:solidFill>
              <a:latin typeface="Courier New" pitchFamily="49" charset="0"/>
              <a:cs typeface="Courier New" pitchFamily="49" charset="0"/>
            </a:endParaRPr>
          </a:p>
          <a:p>
            <a:pPr lvl="1" eaLnBrk="1" hangingPunct="1">
              <a:lnSpc>
                <a:spcPct val="90000"/>
              </a:lnSpc>
              <a:buFontTx/>
              <a:buNone/>
            </a:pPr>
            <a:r>
              <a:rPr lang="en-US" sz="2000" dirty="0" err="1" smtClean="0">
                <a:solidFill>
                  <a:srgbClr val="0000FF"/>
                </a:solidFill>
                <a:latin typeface="Courier New" pitchFamily="49" charset="0"/>
                <a:cs typeface="Courier New" pitchFamily="49" charset="0"/>
              </a:rPr>
              <a:t>bool</a:t>
            </a: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lhsSucceded</a:t>
            </a:r>
            <a:r>
              <a:rPr lang="en-US" sz="2000" dirty="0" smtClean="0">
                <a:solidFill>
                  <a:srgbClr val="000000"/>
                </a:solidFill>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false</a:t>
            </a:r>
            <a:r>
              <a:rPr lang="en-US" sz="2000" dirty="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dirty="0" smtClean="0">
                <a:solidFill>
                  <a:srgbClr val="0000FF"/>
                </a:solidFill>
                <a:latin typeface="Courier New" pitchFamily="49" charset="0"/>
                <a:cs typeface="Courier New" pitchFamily="49" charset="0"/>
              </a:rPr>
              <a:t>while</a:t>
            </a:r>
            <a:r>
              <a:rPr lang="en-US" sz="2000" dirty="0" smtClean="0">
                <a:solidFill>
                  <a:srgbClr val="000000"/>
                </a:solidFill>
                <a:latin typeface="Courier New" pitchFamily="49" charset="0"/>
                <a:cs typeface="Courier New" pitchFamily="49" charset="0"/>
              </a:rPr>
              <a:t>( lhs() ) {</a:t>
            </a:r>
          </a:p>
          <a:p>
            <a:pPr lvl="1" eaLnBrk="1" hangingPunct="1">
              <a:lnSpc>
                <a:spcPct val="90000"/>
              </a:lnSpc>
              <a:buFontTx/>
              <a:buNone/>
            </a:pP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lhsSucceded</a:t>
            </a:r>
            <a:r>
              <a:rPr lang="en-US" sz="2000" dirty="0" smtClean="0">
                <a:solidFill>
                  <a:srgbClr val="000000"/>
                </a:solidFill>
                <a:latin typeface="Courier New" pitchFamily="49" charset="0"/>
                <a:cs typeface="Courier New" pitchFamily="49" charset="0"/>
              </a:rPr>
              <a:t> = </a:t>
            </a:r>
            <a:r>
              <a:rPr lang="en-US" sz="2000" dirty="0" smtClean="0">
                <a:solidFill>
                  <a:srgbClr val="0000FF"/>
                </a:solidFill>
                <a:latin typeface="Courier New" pitchFamily="49" charset="0"/>
                <a:cs typeface="Courier New" pitchFamily="49" charset="0"/>
              </a:rPr>
              <a:t>true</a:t>
            </a:r>
            <a:r>
              <a:rPr lang="en-US" sz="2000" dirty="0" smtClean="0">
                <a:solidFill>
                  <a:srgbClr val="000000"/>
                </a:solidFill>
                <a:latin typeface="Courier New" pitchFamily="49" charset="0"/>
                <a:cs typeface="Courier New" pitchFamily="49" charset="0"/>
              </a:rPr>
              <a:t>;</a:t>
            </a:r>
          </a:p>
          <a:p>
            <a:pPr lvl="2" eaLnBrk="1" hangingPunct="1">
              <a:lnSpc>
                <a:spcPct val="90000"/>
              </a:lnSpc>
              <a:buFontTx/>
              <a:buNone/>
            </a:pPr>
            <a:r>
              <a:rPr lang="en-US" sz="2000" b="1" i="1" dirty="0" smtClean="0">
                <a:solidFill>
                  <a:srgbClr val="000000"/>
                </a:solidFill>
                <a:latin typeface="Courier New" pitchFamily="49" charset="0"/>
                <a:cs typeface="Courier New" pitchFamily="49" charset="0"/>
              </a:rPr>
              <a:t>yield</a:t>
            </a:r>
            <a:r>
              <a:rPr lang="en-US" sz="2000" b="1"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true</a:t>
            </a:r>
            <a:r>
              <a:rPr lang="en-US" sz="2000" dirty="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dirty="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dirty="0" smtClean="0">
                <a:solidFill>
                  <a:srgbClr val="0000FF"/>
                </a:solidFill>
                <a:latin typeface="Courier New" pitchFamily="49" charset="0"/>
                <a:cs typeface="Courier New" pitchFamily="49" charset="0"/>
              </a:rPr>
              <a:t>while</a:t>
            </a:r>
            <a:r>
              <a:rPr lang="en-US" sz="2000" dirty="0" smtClean="0">
                <a:solidFill>
                  <a:srgbClr val="000000"/>
                </a:solidFill>
                <a:latin typeface="Courier New" pitchFamily="49" charset="0"/>
                <a:cs typeface="Courier New" pitchFamily="49" charset="0"/>
              </a:rPr>
              <a:t>(!</a:t>
            </a:r>
            <a:r>
              <a:rPr lang="en-US" sz="2000" dirty="0" err="1" smtClean="0">
                <a:solidFill>
                  <a:srgbClr val="000000"/>
                </a:solidFill>
                <a:latin typeface="Courier New" pitchFamily="49" charset="0"/>
                <a:cs typeface="Courier New" pitchFamily="49" charset="0"/>
              </a:rPr>
              <a:t>lhsSucceded</a:t>
            </a:r>
            <a:r>
              <a:rPr lang="en-US" sz="2000" dirty="0" smtClean="0">
                <a:solidFill>
                  <a:srgbClr val="000000"/>
                </a:solidFill>
                <a:latin typeface="Courier New" pitchFamily="49" charset="0"/>
                <a:cs typeface="Courier New" pitchFamily="49" charset="0"/>
              </a:rPr>
              <a:t> &amp;&amp; </a:t>
            </a:r>
            <a:r>
              <a:rPr lang="en-US" sz="2000" dirty="0" err="1" smtClean="0">
                <a:solidFill>
                  <a:srgbClr val="000000"/>
                </a:solidFill>
                <a:latin typeface="Courier New" pitchFamily="49" charset="0"/>
                <a:cs typeface="Courier New" pitchFamily="49" charset="0"/>
              </a:rPr>
              <a:t>rhs</a:t>
            </a:r>
            <a:r>
              <a:rPr lang="en-US" sz="2000" dirty="0" smtClean="0">
                <a:solidFill>
                  <a:srgbClr val="000000"/>
                </a:solidFill>
                <a:latin typeface="Courier New" pitchFamily="49" charset="0"/>
                <a:cs typeface="Courier New" pitchFamily="49" charset="0"/>
              </a:rPr>
              <a:t>())</a:t>
            </a:r>
          </a:p>
          <a:p>
            <a:pPr lvl="2" eaLnBrk="1" hangingPunct="1">
              <a:lnSpc>
                <a:spcPct val="90000"/>
              </a:lnSpc>
              <a:buFontTx/>
              <a:buNone/>
            </a:pPr>
            <a:r>
              <a:rPr lang="en-US" sz="2000" b="1" i="1" dirty="0" smtClean="0">
                <a:solidFill>
                  <a:srgbClr val="000000"/>
                </a:solidFill>
                <a:latin typeface="Courier New" pitchFamily="49" charset="0"/>
                <a:cs typeface="Courier New" pitchFamily="49" charset="0"/>
              </a:rPr>
              <a:t>yield</a:t>
            </a:r>
            <a:r>
              <a:rPr lang="en-US" sz="2000" b="1"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true</a:t>
            </a:r>
            <a:r>
              <a:rPr lang="en-US" sz="2000" dirty="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dirty="0" smtClean="0">
                <a:solidFill>
                  <a:srgbClr val="0000FF"/>
                </a:solidFill>
                <a:latin typeface="Courier New" pitchFamily="49" charset="0"/>
                <a:cs typeface="Courier New" pitchFamily="49" charset="0"/>
              </a:rPr>
              <a:t>return</a:t>
            </a:r>
            <a:r>
              <a:rPr lang="en-US" sz="2000"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false</a:t>
            </a:r>
            <a:r>
              <a:rPr lang="en-US" sz="2000" dirty="0" smtClean="0">
                <a:solidFill>
                  <a:srgbClr val="0000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Left : Operator &gt;&gt;=</a:t>
            </a:r>
            <a:endParaRPr lang="en-US" dirty="0"/>
          </a:p>
        </p:txBody>
      </p:sp>
      <p:sp>
        <p:nvSpPr>
          <p:cNvPr id="3" name="Content Placeholder 2"/>
          <p:cNvSpPr>
            <a:spLocks noGrp="1"/>
          </p:cNvSpPr>
          <p:nvPr>
            <p:ph idx="1"/>
          </p:nvPr>
        </p:nvSpPr>
        <p:spPr>
          <a:xfrm>
            <a:off x="457200" y="1600200"/>
            <a:ext cx="8229600" cy="4876800"/>
          </a:xfrm>
        </p:spPr>
        <p:txBody>
          <a:bodyPr/>
          <a:lstStyle/>
          <a:p>
            <a:endParaRPr lang="en-US" sz="2000" dirty="0" smtClean="0">
              <a:solidFill>
                <a:srgbClr val="000000"/>
              </a:solidFill>
              <a:latin typeface="Courier New" pitchFamily="49" charset="0"/>
              <a:cs typeface="Courier New" pitchFamily="49" charset="0"/>
            </a:endParaRPr>
          </a:p>
          <a:p>
            <a:pPr eaLnBrk="1" hangingPunct="1">
              <a:lnSpc>
                <a:spcPct val="90000"/>
              </a:lnSpc>
            </a:pPr>
            <a:r>
              <a:rPr lang="en-US" sz="2800" dirty="0" smtClean="0"/>
              <a:t>.. Later</a:t>
            </a:r>
          </a:p>
          <a:p>
            <a:endParaRPr lang="en-US" sz="2000"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t>Examples</a:t>
            </a:r>
          </a:p>
        </p:txBody>
      </p:sp>
      <p:sp>
        <p:nvSpPr>
          <p:cNvPr id="23555" name="Rectangle 3"/>
          <p:cNvSpPr>
            <a:spLocks noGrp="1" noChangeArrowheads="1"/>
          </p:cNvSpPr>
          <p:nvPr>
            <p:ph type="body" idx="1"/>
          </p:nvPr>
        </p:nvSpPr>
        <p:spPr/>
        <p:txBody>
          <a:bodyPr/>
          <a:lstStyle/>
          <a:p>
            <a:pPr eaLnBrk="1" hangingPunct="1"/>
            <a:r>
              <a:rPr lang="en-US" smtClean="0"/>
              <a:t>Demo</a:t>
            </a:r>
          </a:p>
          <a:p>
            <a:pPr eaLnBrk="1" hangingPunct="1"/>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Left : Operator &gt;&gt;=</a:t>
            </a:r>
            <a:endParaRPr lang="en-US" dirty="0"/>
          </a:p>
        </p:txBody>
      </p:sp>
      <p:sp>
        <p:nvSpPr>
          <p:cNvPr id="3" name="Content Placeholder 2"/>
          <p:cNvSpPr>
            <a:spLocks noGrp="1"/>
          </p:cNvSpPr>
          <p:nvPr>
            <p:ph idx="1"/>
          </p:nvPr>
        </p:nvSpPr>
        <p:spPr>
          <a:xfrm>
            <a:off x="457200" y="1600200"/>
            <a:ext cx="8229600" cy="4876800"/>
          </a:xfrm>
        </p:spPr>
        <p:txBody>
          <a:bodyPr/>
          <a:lstStyle/>
          <a:p>
            <a:pPr eaLnBrk="1" hangingPunct="1">
              <a:lnSpc>
                <a:spcPct val="90000"/>
              </a:lnSpc>
            </a:pPr>
            <a:r>
              <a:rPr lang="en-US" sz="2800" dirty="0" smtClean="0"/>
              <a:t>In plain English:</a:t>
            </a:r>
          </a:p>
          <a:p>
            <a:pPr lvl="1" eaLnBrk="1" hangingPunct="1">
              <a:lnSpc>
                <a:spcPct val="90000"/>
              </a:lnSpc>
            </a:pPr>
            <a:r>
              <a:rPr lang="en-US" sz="2400" i="1" dirty="0" smtClean="0"/>
              <a:t>Pass 1</a:t>
            </a:r>
            <a:r>
              <a:rPr lang="en-US" sz="2400" i="1" baseline="30000" dirty="0" smtClean="0"/>
              <a:t>st</a:t>
            </a:r>
            <a:r>
              <a:rPr lang="en-US" sz="2400" i="1" dirty="0" smtClean="0"/>
              <a:t> relation as an argument to 2</a:t>
            </a:r>
            <a:r>
              <a:rPr lang="en-US" sz="2400" i="1" baseline="30000" dirty="0" smtClean="0"/>
              <a:t>nd</a:t>
            </a:r>
            <a:r>
              <a:rPr lang="en-US" sz="2400" i="1" dirty="0" smtClean="0"/>
              <a:t> argument </a:t>
            </a:r>
            <a:r>
              <a:rPr lang="en-US" sz="2400" i="1" u="sng" dirty="0" smtClean="0"/>
              <a:t>at the time of evaluation</a:t>
            </a:r>
            <a:r>
              <a:rPr lang="en-US" sz="2400" dirty="0" smtClean="0"/>
              <a:t>.</a:t>
            </a:r>
          </a:p>
          <a:p>
            <a:r>
              <a:rPr lang="en-US" sz="2000" dirty="0" smtClean="0">
                <a:solidFill>
                  <a:srgbClr val="000000"/>
                </a:solidFill>
                <a:latin typeface="Courier New" pitchFamily="49" charset="0"/>
                <a:cs typeface="Courier New" pitchFamily="49" charset="0"/>
              </a:rPr>
              <a:t>operator &gt;&gt;=( relation lhs, </a:t>
            </a:r>
            <a:r>
              <a:rPr lang="en-US" sz="2000" b="1" dirty="0" err="1" smtClean="0">
                <a:solidFill>
                  <a:schemeClr val="accent1">
                    <a:lumMod val="90000"/>
                  </a:schemeClr>
                </a:solidFill>
                <a:latin typeface="Courier New" pitchFamily="49" charset="0"/>
                <a:cs typeface="Courier New" pitchFamily="49" charset="0"/>
              </a:rPr>
              <a:t>relation_tlr</a:t>
            </a: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rhs</a:t>
            </a:r>
            <a:r>
              <a:rPr lang="en-US" sz="2000" dirty="0" smtClean="0">
                <a:solidFill>
                  <a:srgbClr val="000000"/>
                </a:solidFill>
                <a:latin typeface="Courier New" pitchFamily="49" charset="0"/>
                <a:cs typeface="Courier New" pitchFamily="49" charset="0"/>
              </a:rPr>
              <a:t>) {</a:t>
            </a:r>
          </a:p>
          <a:p>
            <a:pPr lvl="1" eaLnBrk="1" hangingPunct="1">
              <a:lnSpc>
                <a:spcPct val="90000"/>
              </a:lnSpc>
              <a:buFontTx/>
              <a:buNone/>
            </a:pPr>
            <a:r>
              <a:rPr lang="en-US" sz="2000" dirty="0" smtClean="0">
                <a:solidFill>
                  <a:srgbClr val="0000FF"/>
                </a:solidFill>
                <a:latin typeface="Courier New" pitchFamily="49" charset="0"/>
                <a:cs typeface="Courier New" pitchFamily="49" charset="0"/>
              </a:rPr>
              <a:t>while</a:t>
            </a:r>
            <a:r>
              <a:rPr lang="en-US" sz="2000"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rhs</a:t>
            </a:r>
            <a:r>
              <a:rPr lang="en-US" sz="2000" dirty="0" smtClean="0">
                <a:solidFill>
                  <a:srgbClr val="000000"/>
                </a:solidFill>
                <a:latin typeface="Courier New" pitchFamily="49" charset="0"/>
                <a:cs typeface="Courier New" pitchFamily="49" charset="0"/>
              </a:rPr>
              <a:t>(lhs) )</a:t>
            </a:r>
          </a:p>
          <a:p>
            <a:pPr lvl="1" eaLnBrk="1" hangingPunct="1">
              <a:lnSpc>
                <a:spcPct val="90000"/>
              </a:lnSpc>
              <a:buFontTx/>
              <a:buNone/>
            </a:pPr>
            <a:r>
              <a:rPr lang="en-US" sz="2000" dirty="0" smtClean="0">
                <a:solidFill>
                  <a:srgbClr val="000000"/>
                </a:solidFill>
                <a:latin typeface="Courier New" pitchFamily="49" charset="0"/>
                <a:cs typeface="Courier New" pitchFamily="49" charset="0"/>
              </a:rPr>
              <a:t> </a:t>
            </a:r>
            <a:r>
              <a:rPr lang="en-US" sz="2000" b="1" i="1" dirty="0" smtClean="0">
                <a:solidFill>
                  <a:srgbClr val="000000"/>
                </a:solidFill>
                <a:latin typeface="Courier New" pitchFamily="49" charset="0"/>
                <a:cs typeface="Courier New" pitchFamily="49" charset="0"/>
              </a:rPr>
              <a:t>yield</a:t>
            </a:r>
            <a:r>
              <a:rPr lang="en-US" sz="2000" b="1"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true</a:t>
            </a:r>
            <a:r>
              <a:rPr lang="en-US" sz="2000" dirty="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dirty="0" smtClean="0">
                <a:solidFill>
                  <a:srgbClr val="0000FF"/>
                </a:solidFill>
                <a:latin typeface="Courier New" pitchFamily="49" charset="0"/>
                <a:cs typeface="Courier New" pitchFamily="49" charset="0"/>
              </a:rPr>
              <a:t>return</a:t>
            </a:r>
            <a:r>
              <a:rPr lang="en-US" sz="2000"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false</a:t>
            </a:r>
            <a:r>
              <a:rPr lang="en-US" sz="2000" dirty="0" smtClean="0">
                <a:solidFill>
                  <a:srgbClr val="000000"/>
                </a:solidFill>
                <a:latin typeface="Courier New" pitchFamily="49" charset="0"/>
                <a:cs typeface="Courier New" pitchFamily="49" charset="0"/>
              </a:rPr>
              <a:t>;</a:t>
            </a:r>
          </a:p>
          <a:p>
            <a:pPr marL="342900" lvl="1" indent="-342900">
              <a:lnSpc>
                <a:spcPct val="90000"/>
              </a:lnSpc>
              <a:buNone/>
            </a:pPr>
            <a:r>
              <a:rPr lang="en-US" sz="2000" dirty="0" smtClean="0">
                <a:solidFill>
                  <a:srgbClr val="000000"/>
                </a:solidFill>
                <a:latin typeface="Courier New" pitchFamily="49" charset="0"/>
                <a:ea typeface="+mn-ea"/>
                <a:cs typeface="Courier New" pitchFamily="49" charset="0"/>
              </a:rPr>
              <a:t>  }</a:t>
            </a:r>
          </a:p>
          <a:p>
            <a:pPr lvl="1" eaLnBrk="1" hangingPunct="1">
              <a:lnSpc>
                <a:spcPct val="90000"/>
              </a:lnSpc>
              <a:buFontTx/>
              <a:buNone/>
            </a:pPr>
            <a:r>
              <a:rPr lang="en-US" sz="2000" dirty="0" err="1" smtClean="0"/>
              <a:t>e.g</a:t>
            </a:r>
            <a:r>
              <a:rPr lang="en-US" sz="2000" dirty="0" smtClean="0"/>
              <a:t>:</a:t>
            </a:r>
            <a:endParaRPr lang="en-US" sz="1700" b="1" dirty="0" smtClean="0">
              <a:solidFill>
                <a:srgbClr val="008000"/>
              </a:solidFill>
              <a:latin typeface="Courier New"/>
              <a:ea typeface="Times New Roman"/>
            </a:endParaRPr>
          </a:p>
          <a:p>
            <a:pPr lvl="1" eaLnBrk="1" hangingPunct="1">
              <a:lnSpc>
                <a:spcPct val="90000"/>
              </a:lnSpc>
              <a:buNone/>
            </a:pPr>
            <a:r>
              <a:rPr lang="en-US" sz="1700" b="1" dirty="0" smtClean="0">
                <a:solidFill>
                  <a:srgbClr val="008000"/>
                </a:solidFill>
                <a:latin typeface="Courier New"/>
                <a:ea typeface="Times New Roman"/>
              </a:rPr>
              <a:t>// items in sorted order</a:t>
            </a:r>
            <a:endParaRPr lang="en-US" sz="1700" b="1" dirty="0" smtClean="0">
              <a:solidFill>
                <a:srgbClr val="000000"/>
              </a:solidFill>
              <a:latin typeface="Courier New" pitchFamily="49" charset="0"/>
              <a:cs typeface="Courier New" pitchFamily="49" charset="0"/>
            </a:endParaRPr>
          </a:p>
          <a:p>
            <a:pPr lvl="1" eaLnBrk="1" hangingPunct="1">
              <a:lnSpc>
                <a:spcPct val="90000"/>
              </a:lnSpc>
              <a:buFontTx/>
              <a:buNone/>
            </a:pPr>
            <a:r>
              <a:rPr lang="en-US" sz="1700" dirty="0" smtClean="0">
                <a:solidFill>
                  <a:srgbClr val="000000"/>
                </a:solidFill>
                <a:latin typeface="Courier New" pitchFamily="49" charset="0"/>
                <a:cs typeface="Courier New" pitchFamily="49" charset="0"/>
              </a:rPr>
              <a:t>item(</a:t>
            </a:r>
            <a:r>
              <a:rPr lang="en-US" sz="1700" dirty="0" err="1" smtClean="0">
                <a:solidFill>
                  <a:srgbClr val="000000"/>
                </a:solidFill>
                <a:latin typeface="Courier New" pitchFamily="49" charset="0"/>
                <a:cs typeface="Courier New" pitchFamily="49" charset="0"/>
              </a:rPr>
              <a:t>i,vec</a:t>
            </a:r>
            <a:r>
              <a:rPr lang="en-US" sz="1700" dirty="0" smtClean="0">
                <a:solidFill>
                  <a:srgbClr val="000000"/>
                </a:solidFill>
                <a:latin typeface="Courier New" pitchFamily="49" charset="0"/>
                <a:cs typeface="Courier New" pitchFamily="49" charset="0"/>
              </a:rPr>
              <a:t>) &gt;&gt;= </a:t>
            </a:r>
            <a:r>
              <a:rPr lang="en-US" sz="1700" b="1" dirty="0" smtClean="0">
                <a:solidFill>
                  <a:srgbClr val="000000"/>
                </a:solidFill>
                <a:latin typeface="Courier New" pitchFamily="49" charset="0"/>
                <a:cs typeface="Courier New" pitchFamily="49" charset="0"/>
              </a:rPr>
              <a:t>order</a:t>
            </a:r>
            <a:r>
              <a:rPr lang="en-US" sz="1700" dirty="0" smtClean="0">
                <a:solidFill>
                  <a:srgbClr val="000000"/>
                </a:solidFill>
                <a:latin typeface="Courier New" pitchFamily="49" charset="0"/>
                <a:cs typeface="Courier New" pitchFamily="49" charset="0"/>
              </a:rPr>
              <a:t>(</a:t>
            </a:r>
            <a:r>
              <a:rPr lang="en-US" sz="1700" dirty="0" err="1" smtClean="0">
                <a:solidFill>
                  <a:srgbClr val="000000"/>
                </a:solidFill>
                <a:latin typeface="Courier New" pitchFamily="49" charset="0"/>
                <a:cs typeface="Courier New" pitchFamily="49" charset="0"/>
              </a:rPr>
              <a:t>i</a:t>
            </a:r>
            <a:r>
              <a:rPr lang="en-US" sz="1700" dirty="0" smtClean="0">
                <a:solidFill>
                  <a:srgbClr val="000000"/>
                </a:solidFill>
                <a:latin typeface="Courier New" pitchFamily="49" charset="0"/>
                <a:cs typeface="Courier New" pitchFamily="49" charset="0"/>
              </a:rPr>
              <a:t>);</a:t>
            </a:r>
          </a:p>
          <a:p>
            <a:pPr lvl="1" eaLnBrk="1" hangingPunct="1">
              <a:lnSpc>
                <a:spcPct val="90000"/>
              </a:lnSpc>
              <a:buNone/>
            </a:pPr>
            <a:r>
              <a:rPr lang="en-US" sz="1700" b="1" dirty="0" smtClean="0">
                <a:solidFill>
                  <a:srgbClr val="008000"/>
                </a:solidFill>
                <a:latin typeface="Courier New"/>
                <a:ea typeface="Times New Roman"/>
              </a:rPr>
              <a:t>// factorial of 5</a:t>
            </a:r>
            <a:endParaRPr lang="en-US" sz="1700" b="1" dirty="0" smtClean="0">
              <a:solidFill>
                <a:srgbClr val="000000"/>
              </a:solidFill>
              <a:latin typeface="Courier New" pitchFamily="49" charset="0"/>
              <a:cs typeface="Courier New" pitchFamily="49" charset="0"/>
            </a:endParaRPr>
          </a:p>
          <a:p>
            <a:pPr lvl="1" eaLnBrk="1" hangingPunct="1">
              <a:lnSpc>
                <a:spcPct val="90000"/>
              </a:lnSpc>
              <a:buFontTx/>
              <a:buNone/>
            </a:pPr>
            <a:r>
              <a:rPr lang="en-US" sz="1700" dirty="0" smtClean="0">
                <a:solidFill>
                  <a:srgbClr val="000000"/>
                </a:solidFill>
                <a:latin typeface="Courier New" pitchFamily="49" charset="0"/>
                <a:cs typeface="Courier New" pitchFamily="49" charset="0"/>
              </a:rPr>
              <a:t>range(n,1,5) &gt;&gt;= </a:t>
            </a:r>
            <a:r>
              <a:rPr lang="en-US" sz="1700" b="1" dirty="0" smtClean="0">
                <a:solidFill>
                  <a:srgbClr val="000000"/>
                </a:solidFill>
                <a:latin typeface="Courier New" pitchFamily="49" charset="0"/>
                <a:cs typeface="Courier New" pitchFamily="49" charset="0"/>
              </a:rPr>
              <a:t>reduce</a:t>
            </a:r>
            <a:r>
              <a:rPr lang="en-US" sz="1700" dirty="0" smtClean="0">
                <a:solidFill>
                  <a:srgbClr val="000000"/>
                </a:solidFill>
                <a:latin typeface="Courier New" pitchFamily="49" charset="0"/>
                <a:cs typeface="Courier New" pitchFamily="49" charset="0"/>
              </a:rPr>
              <a:t>(n, std::multiplies&lt;</a:t>
            </a:r>
            <a:r>
              <a:rPr lang="en-US" sz="1700" dirty="0" err="1" smtClean="0">
                <a:solidFill>
                  <a:srgbClr val="000000"/>
                </a:solidFill>
                <a:latin typeface="Courier New" pitchFamily="49" charset="0"/>
                <a:cs typeface="Courier New" pitchFamily="49" charset="0"/>
              </a:rPr>
              <a:t>int</a:t>
            </a:r>
            <a:r>
              <a:rPr lang="en-US" sz="1700" dirty="0" smtClean="0">
                <a:solidFill>
                  <a:srgbClr val="000000"/>
                </a:solidFill>
                <a:latin typeface="Courier New" pitchFamily="49" charset="0"/>
                <a:cs typeface="Courier New" pitchFamily="49" charset="0"/>
              </a:rPr>
              <a:t>&gt;());</a:t>
            </a:r>
          </a:p>
          <a:p>
            <a:pPr>
              <a:buNone/>
            </a:pPr>
            <a:endParaRPr lang="en-US" sz="2000" dirty="0">
              <a:solidFill>
                <a:srgbClr val="000000"/>
              </a:solidFill>
              <a:latin typeface="Courier New" pitchFamily="49" charset="0"/>
              <a:cs typeface="Courier New" pitchFamily="49" charset="0"/>
            </a:endParaRPr>
          </a:p>
        </p:txBody>
      </p:sp>
      <p:grpSp>
        <p:nvGrpSpPr>
          <p:cNvPr id="6" name="Group 5"/>
          <p:cNvGrpSpPr/>
          <p:nvPr/>
        </p:nvGrpSpPr>
        <p:grpSpPr>
          <a:xfrm>
            <a:off x="7541741" y="3581400"/>
            <a:ext cx="1602259" cy="1858328"/>
            <a:chOff x="7541741" y="3276600"/>
            <a:chExt cx="1602259" cy="1858328"/>
          </a:xfrm>
        </p:grpSpPr>
        <p:sp>
          <p:nvSpPr>
            <p:cNvPr id="4" name="TextBox 3"/>
            <p:cNvSpPr txBox="1"/>
            <p:nvPr/>
          </p:nvSpPr>
          <p:spPr>
            <a:xfrm>
              <a:off x="7543800" y="3657600"/>
              <a:ext cx="1600200" cy="1477328"/>
            </a:xfrm>
            <a:prstGeom prst="rect">
              <a:avLst/>
            </a:prstGeom>
            <a:solidFill>
              <a:srgbClr val="FFC000"/>
            </a:solidFill>
            <a:ln w="38100">
              <a:solidFill>
                <a:schemeClr val="tx1"/>
              </a:solidFill>
            </a:ln>
          </p:spPr>
          <p:txBody>
            <a:bodyPr wrap="square" rtlCol="0">
              <a:spAutoFit/>
            </a:bodyPr>
            <a:lstStyle/>
            <a:p>
              <a:pPr algn="l"/>
              <a:r>
                <a:rPr lang="en-US" dirty="0" smtClean="0"/>
                <a:t>order </a:t>
              </a:r>
            </a:p>
            <a:p>
              <a:pPr algn="l"/>
              <a:r>
                <a:rPr lang="en-US" dirty="0" smtClean="0"/>
                <a:t>reverse</a:t>
              </a:r>
            </a:p>
            <a:p>
              <a:pPr algn="l"/>
              <a:r>
                <a:rPr lang="en-US" dirty="0" smtClean="0"/>
                <a:t>reduce</a:t>
              </a:r>
            </a:p>
            <a:p>
              <a:pPr algn="l"/>
              <a:r>
                <a:rPr lang="en-US" dirty="0" err="1" smtClean="0"/>
                <a:t>group_by</a:t>
              </a:r>
              <a:endParaRPr lang="en-US" dirty="0" smtClean="0"/>
            </a:p>
            <a:p>
              <a:pPr algn="l"/>
              <a:r>
                <a:rPr lang="en-US" dirty="0" smtClean="0"/>
                <a:t>sum</a:t>
              </a:r>
            </a:p>
          </p:txBody>
        </p:sp>
        <p:sp>
          <p:nvSpPr>
            <p:cNvPr id="5" name="TextBox 4"/>
            <p:cNvSpPr txBox="1"/>
            <p:nvPr/>
          </p:nvSpPr>
          <p:spPr>
            <a:xfrm>
              <a:off x="7541741" y="3276600"/>
              <a:ext cx="1602259" cy="381000"/>
            </a:xfrm>
            <a:prstGeom prst="rect">
              <a:avLst/>
            </a:prstGeom>
            <a:solidFill>
              <a:srgbClr val="92D050"/>
            </a:solidFill>
            <a:ln w="38100">
              <a:solidFill>
                <a:schemeClr val="tx1"/>
              </a:solidFill>
            </a:ln>
          </p:spPr>
          <p:txBody>
            <a:bodyPr wrap="square" rtlCol="0">
              <a:spAutoFit/>
            </a:bodyPr>
            <a:lstStyle/>
            <a:p>
              <a:r>
                <a:rPr lang="en-US" dirty="0" smtClean="0">
                  <a:solidFill>
                    <a:schemeClr val="bg1"/>
                  </a:solidFill>
                </a:rPr>
                <a:t>TLRs</a:t>
              </a:r>
              <a:endParaRPr lang="en-US"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ox(in)">
                                      <p:cBhvr>
                                        <p:cTn id="12" dur="500"/>
                                        <p:tgtEl>
                                          <p:spTgt spid="3">
                                            <p:txEl>
                                              <p:pRg st="7" end="7"/>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box(in)">
                                      <p:cBhvr>
                                        <p:cTn id="15" dur="500"/>
                                        <p:tgtEl>
                                          <p:spTgt spid="3">
                                            <p:txEl>
                                              <p:pRg st="10" end="10"/>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ox(in)">
                                      <p:cBhvr>
                                        <p:cTn id="18" dur="500"/>
                                        <p:tgtEl>
                                          <p:spTgt spid="3">
                                            <p:txEl>
                                              <p:pRg st="8" end="8"/>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box(in)">
                                      <p:cBhvr>
                                        <p:cTn id="21" dur="500"/>
                                        <p:tgtEl>
                                          <p:spTgt spid="3">
                                            <p:txEl>
                                              <p:pRg st="9" end="9"/>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box(in)">
                                      <p:cBhvr>
                                        <p:cTn id="2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group_by</a:t>
            </a:r>
            <a:r>
              <a:rPr lang="en-US" dirty="0" smtClean="0"/>
              <a:t> TLR</a:t>
            </a:r>
            <a:endParaRPr lang="en-US" dirty="0"/>
          </a:p>
        </p:txBody>
      </p:sp>
      <p:sp>
        <p:nvSpPr>
          <p:cNvPr id="3" name="Content Placeholder 2"/>
          <p:cNvSpPr>
            <a:spLocks noGrp="1"/>
          </p:cNvSpPr>
          <p:nvPr>
            <p:ph idx="1"/>
          </p:nvPr>
        </p:nvSpPr>
        <p:spPr>
          <a:xfrm>
            <a:off x="457200" y="1600200"/>
            <a:ext cx="8229600" cy="4876800"/>
          </a:xfrm>
        </p:spPr>
        <p:txBody>
          <a:bodyPr/>
          <a:lstStyle/>
          <a:p>
            <a:pPr marL="0" marR="0">
              <a:spcBef>
                <a:spcPts val="0"/>
              </a:spcBef>
              <a:spcAft>
                <a:spcPts val="0"/>
              </a:spcAft>
              <a:buNone/>
            </a:pPr>
            <a:r>
              <a:rPr lang="en-US" sz="1800" dirty="0" smtClean="0">
                <a:solidFill>
                  <a:srgbClr val="0000FF"/>
                </a:solidFill>
                <a:latin typeface="Courier New"/>
                <a:ea typeface="Times New Roman"/>
              </a:rPr>
              <a:t>char</a:t>
            </a:r>
            <a:r>
              <a:rPr lang="en-US" sz="1800" dirty="0" smtClean="0">
                <a:latin typeface="Courier New"/>
                <a:ea typeface="Times New Roman"/>
              </a:rPr>
              <a:t> </a:t>
            </a:r>
            <a:r>
              <a:rPr lang="en-US" sz="1800" b="1" dirty="0" err="1" smtClean="0">
                <a:latin typeface="Courier New"/>
                <a:ea typeface="Times New Roman"/>
              </a:rPr>
              <a:t>firstChar</a:t>
            </a:r>
            <a:r>
              <a:rPr lang="en-US" sz="1800" dirty="0" smtClean="0">
                <a:latin typeface="Courier New"/>
                <a:ea typeface="Times New Roman"/>
              </a:rPr>
              <a:t>(</a:t>
            </a:r>
            <a:r>
              <a:rPr lang="en-US" sz="1800" dirty="0" smtClean="0">
                <a:solidFill>
                  <a:srgbClr val="0000FF"/>
                </a:solidFill>
                <a:latin typeface="Courier New"/>
                <a:ea typeface="Times New Roman"/>
              </a:rPr>
              <a:t>const</a:t>
            </a:r>
            <a:r>
              <a:rPr lang="en-US" sz="1800" dirty="0" smtClean="0">
                <a:latin typeface="Courier New"/>
                <a:ea typeface="Times New Roman"/>
              </a:rPr>
              <a:t> string&amp; s) { </a:t>
            </a:r>
            <a:r>
              <a:rPr lang="en-US" sz="1800" dirty="0" smtClean="0">
                <a:solidFill>
                  <a:srgbClr val="0000FF"/>
                </a:solidFill>
                <a:latin typeface="Courier New"/>
                <a:ea typeface="Times New Roman"/>
              </a:rPr>
              <a:t>return</a:t>
            </a:r>
            <a:r>
              <a:rPr lang="en-US" sz="1800" dirty="0" smtClean="0">
                <a:latin typeface="Courier New"/>
                <a:ea typeface="Times New Roman"/>
              </a:rPr>
              <a:t> s[0]; }</a:t>
            </a:r>
            <a:endParaRPr lang="en-US" sz="1800" dirty="0" smtClean="0">
              <a:latin typeface="Times New Roman"/>
              <a:ea typeface="Times New Roman"/>
            </a:endParaRPr>
          </a:p>
          <a:p>
            <a:pPr marL="0" marR="0">
              <a:spcBef>
                <a:spcPts val="0"/>
              </a:spcBef>
              <a:spcAft>
                <a:spcPts val="0"/>
              </a:spcAft>
              <a:buNone/>
            </a:pPr>
            <a:r>
              <a:rPr lang="en-US" sz="1800" dirty="0" err="1" smtClean="0">
                <a:latin typeface="Courier New"/>
                <a:ea typeface="Times New Roman"/>
              </a:rPr>
              <a:t>size_t</a:t>
            </a:r>
            <a:r>
              <a:rPr lang="en-US" sz="1800" dirty="0" smtClean="0">
                <a:latin typeface="Courier New"/>
                <a:ea typeface="Times New Roman"/>
              </a:rPr>
              <a:t> </a:t>
            </a:r>
            <a:r>
              <a:rPr lang="en-US" sz="1800" b="1" dirty="0" err="1" smtClean="0">
                <a:latin typeface="Courier New"/>
                <a:ea typeface="Times New Roman"/>
              </a:rPr>
              <a:t>str_len</a:t>
            </a:r>
            <a:r>
              <a:rPr lang="en-US" sz="1800" dirty="0" smtClean="0">
                <a:latin typeface="Courier New"/>
                <a:ea typeface="Times New Roman"/>
              </a:rPr>
              <a:t>(</a:t>
            </a:r>
            <a:r>
              <a:rPr lang="en-US" sz="1800" dirty="0" smtClean="0">
                <a:solidFill>
                  <a:srgbClr val="0000FF"/>
                </a:solidFill>
                <a:latin typeface="Courier New"/>
                <a:ea typeface="Times New Roman"/>
              </a:rPr>
              <a:t>const</a:t>
            </a:r>
            <a:r>
              <a:rPr lang="en-US" sz="1800" dirty="0" smtClean="0">
                <a:latin typeface="Courier New"/>
                <a:ea typeface="Times New Roman"/>
              </a:rPr>
              <a:t> string&amp; s) { </a:t>
            </a:r>
            <a:r>
              <a:rPr lang="en-US" sz="1800" dirty="0" smtClean="0">
                <a:solidFill>
                  <a:srgbClr val="0000FF"/>
                </a:solidFill>
                <a:latin typeface="Courier New"/>
                <a:ea typeface="Times New Roman"/>
              </a:rPr>
              <a:t>return</a:t>
            </a:r>
            <a:r>
              <a:rPr lang="en-US" sz="1800" dirty="0" smtClean="0">
                <a:latin typeface="Courier New"/>
                <a:ea typeface="Times New Roman"/>
              </a:rPr>
              <a:t> </a:t>
            </a:r>
            <a:r>
              <a:rPr lang="en-US" sz="1800" dirty="0" err="1" smtClean="0">
                <a:latin typeface="Courier New"/>
                <a:ea typeface="Times New Roman"/>
              </a:rPr>
              <a:t>s.size</a:t>
            </a:r>
            <a:r>
              <a:rPr lang="en-US" sz="1800" dirty="0" smtClean="0">
                <a:latin typeface="Courier New"/>
                <a:ea typeface="Times New Roman"/>
              </a:rPr>
              <a:t>(); }</a:t>
            </a:r>
            <a:endParaRPr lang="en-US" sz="1800" dirty="0" smtClean="0">
              <a:latin typeface="Times New Roman"/>
              <a:ea typeface="Times New Roman"/>
            </a:endParaRPr>
          </a:p>
          <a:p>
            <a:pPr marL="0" marR="0">
              <a:spcBef>
                <a:spcPts val="0"/>
              </a:spcBef>
              <a:spcAft>
                <a:spcPts val="0"/>
              </a:spcAft>
              <a:buNone/>
            </a:pPr>
            <a:endParaRPr lang="en-US" sz="1800" dirty="0" smtClean="0">
              <a:solidFill>
                <a:srgbClr val="000000"/>
              </a:solidFill>
              <a:latin typeface="Times New Roman"/>
              <a:cs typeface="Courier New" pitchFamily="49" charset="0"/>
            </a:endParaRPr>
          </a:p>
          <a:p>
            <a:pPr marL="0" marR="0">
              <a:spcBef>
                <a:spcPts val="0"/>
              </a:spcBef>
              <a:spcAft>
                <a:spcPts val="0"/>
              </a:spcAft>
              <a:buNone/>
            </a:pPr>
            <a:r>
              <a:rPr lang="en-US" sz="1800" dirty="0" smtClean="0">
                <a:latin typeface="Courier New"/>
                <a:ea typeface="Times New Roman"/>
              </a:rPr>
              <a:t>lref&lt;vector&lt;string&gt; &gt; </a:t>
            </a:r>
            <a:r>
              <a:rPr lang="en-US" sz="1800" dirty="0" err="1" smtClean="0">
                <a:latin typeface="Courier New"/>
                <a:ea typeface="Times New Roman"/>
              </a:rPr>
              <a:t>nums</a:t>
            </a:r>
            <a:r>
              <a:rPr lang="en-US" sz="1800" dirty="0" smtClean="0">
                <a:latin typeface="Courier New"/>
                <a:ea typeface="Times New Roman"/>
              </a:rPr>
              <a:t> = //</a:t>
            </a:r>
            <a:r>
              <a:rPr lang="en-US" sz="1800" dirty="0" smtClean="0">
                <a:solidFill>
                  <a:srgbClr val="008000"/>
                </a:solidFill>
                <a:latin typeface="Courier New"/>
                <a:ea typeface="Times New Roman"/>
              </a:rPr>
              <a:t>{"</a:t>
            </a:r>
            <a:r>
              <a:rPr lang="en-US" sz="1800" dirty="0" err="1" smtClean="0">
                <a:solidFill>
                  <a:srgbClr val="008000"/>
                </a:solidFill>
                <a:latin typeface="Courier New"/>
                <a:ea typeface="Times New Roman"/>
              </a:rPr>
              <a:t>One","Two","Three</a:t>
            </a:r>
            <a:r>
              <a:rPr lang="en-US" sz="1800" dirty="0" smtClean="0">
                <a:solidFill>
                  <a:srgbClr val="008000"/>
                </a:solidFill>
                <a:latin typeface="Courier New"/>
                <a:ea typeface="Times New Roman"/>
              </a:rPr>
              <a:t>".. } </a:t>
            </a:r>
            <a:endParaRPr lang="en-US" sz="1800" dirty="0" smtClean="0">
              <a:solidFill>
                <a:srgbClr val="000000"/>
              </a:solidFill>
              <a:latin typeface="Courier New" pitchFamily="49" charset="0"/>
              <a:cs typeface="Courier New" pitchFamily="49" charset="0"/>
            </a:endParaRPr>
          </a:p>
          <a:p>
            <a:pPr>
              <a:buNone/>
            </a:pPr>
            <a:endParaRPr lang="en-US" sz="1800" dirty="0" smtClean="0">
              <a:solidFill>
                <a:srgbClr val="000000"/>
              </a:solidFill>
              <a:latin typeface="Courier New" pitchFamily="49" charset="0"/>
              <a:cs typeface="Courier New" pitchFamily="49" charset="0"/>
            </a:endParaRPr>
          </a:p>
          <a:p>
            <a:pPr marL="0" marR="0">
              <a:spcBef>
                <a:spcPts val="0"/>
              </a:spcBef>
              <a:spcAft>
                <a:spcPts val="0"/>
              </a:spcAft>
              <a:buNone/>
            </a:pPr>
            <a:r>
              <a:rPr lang="en-US" sz="1800" dirty="0" smtClean="0">
                <a:solidFill>
                  <a:srgbClr val="008000"/>
                </a:solidFill>
                <a:latin typeface="Courier New"/>
                <a:ea typeface="Times New Roman"/>
              </a:rPr>
              <a:t>// Single level grouping</a:t>
            </a:r>
            <a:endParaRPr lang="en-US" sz="1800" dirty="0" smtClean="0">
              <a:solidFill>
                <a:srgbClr val="000000"/>
              </a:solidFill>
              <a:latin typeface="Courier New" pitchFamily="49" charset="0"/>
              <a:cs typeface="Courier New" pitchFamily="49" charset="0"/>
            </a:endParaRPr>
          </a:p>
          <a:p>
            <a:pPr marL="0" marR="0">
              <a:spcBef>
                <a:spcPts val="0"/>
              </a:spcBef>
              <a:spcAft>
                <a:spcPts val="0"/>
              </a:spcAft>
              <a:buNone/>
            </a:pPr>
            <a:r>
              <a:rPr lang="en-US" sz="1800" dirty="0" smtClean="0">
                <a:latin typeface="Courier New"/>
                <a:ea typeface="Times New Roman"/>
              </a:rPr>
              <a:t>lref&lt;</a:t>
            </a:r>
            <a:r>
              <a:rPr lang="en-US" sz="1800" b="1" dirty="0" smtClean="0">
                <a:latin typeface="Courier New"/>
                <a:ea typeface="Times New Roman"/>
              </a:rPr>
              <a:t>group&lt;</a:t>
            </a:r>
            <a:r>
              <a:rPr lang="en-US" sz="1800" b="1" dirty="0" err="1" smtClean="0">
                <a:solidFill>
                  <a:srgbClr val="92D050"/>
                </a:solidFill>
                <a:latin typeface="Courier New"/>
                <a:ea typeface="Times New Roman"/>
              </a:rPr>
              <a:t>char</a:t>
            </a:r>
            <a:r>
              <a:rPr lang="en-US" sz="1800" b="1" dirty="0" err="1" smtClean="0">
                <a:latin typeface="Courier New"/>
                <a:ea typeface="Times New Roman"/>
              </a:rPr>
              <a:t>,string</a:t>
            </a:r>
            <a:r>
              <a:rPr lang="en-US" sz="1800" b="1" dirty="0" smtClean="0">
                <a:latin typeface="Courier New"/>
                <a:ea typeface="Times New Roman"/>
              </a:rPr>
              <a:t>&gt;</a:t>
            </a:r>
            <a:r>
              <a:rPr lang="en-US" sz="1800" dirty="0" smtClean="0">
                <a:latin typeface="Courier New"/>
                <a:ea typeface="Times New Roman"/>
              </a:rPr>
              <a:t> &gt; g; </a:t>
            </a:r>
            <a:r>
              <a:rPr lang="en-US" sz="1800" dirty="0" smtClean="0">
                <a:solidFill>
                  <a:srgbClr val="008000"/>
                </a:solidFill>
                <a:latin typeface="Courier New"/>
                <a:ea typeface="Times New Roman"/>
              </a:rPr>
              <a:t>// type of each group</a:t>
            </a:r>
            <a:endParaRPr lang="en-US" sz="1800" dirty="0" smtClean="0">
              <a:latin typeface="Times New Roman"/>
              <a:ea typeface="Times New Roman"/>
            </a:endParaRPr>
          </a:p>
          <a:p>
            <a:pPr>
              <a:buNone/>
            </a:pPr>
            <a:endParaRPr lang="en-US" sz="1800" dirty="0" smtClean="0">
              <a:latin typeface="Courier New"/>
              <a:ea typeface="Times New Roman"/>
            </a:endParaRPr>
          </a:p>
          <a:p>
            <a:pPr>
              <a:buNone/>
            </a:pPr>
            <a:r>
              <a:rPr lang="en-US" sz="1800" dirty="0" smtClean="0">
                <a:latin typeface="Courier New"/>
                <a:ea typeface="Times New Roman"/>
              </a:rPr>
              <a:t>lref&lt;string&gt; n;</a:t>
            </a:r>
            <a:endParaRPr lang="en-US" sz="1800" dirty="0" smtClean="0">
              <a:solidFill>
                <a:srgbClr val="000000"/>
              </a:solidFill>
              <a:latin typeface="Courier New" pitchFamily="49" charset="0"/>
              <a:cs typeface="Courier New" pitchFamily="49" charset="0"/>
            </a:endParaRPr>
          </a:p>
          <a:p>
            <a:pPr marL="0" marR="0">
              <a:spcBef>
                <a:spcPts val="0"/>
              </a:spcBef>
              <a:spcAft>
                <a:spcPts val="0"/>
              </a:spcAft>
              <a:buNone/>
            </a:pPr>
            <a:r>
              <a:rPr lang="en-US" sz="1800" dirty="0" smtClean="0">
                <a:latin typeface="Courier New"/>
                <a:ea typeface="Times New Roman"/>
              </a:rPr>
              <a:t>relation r = item(</a:t>
            </a:r>
            <a:r>
              <a:rPr lang="en-US" sz="1800" dirty="0" err="1" smtClean="0">
                <a:latin typeface="Courier New"/>
                <a:ea typeface="Times New Roman"/>
              </a:rPr>
              <a:t>n,nums</a:t>
            </a:r>
            <a:r>
              <a:rPr lang="en-US" sz="1800" dirty="0" smtClean="0">
                <a:latin typeface="Courier New"/>
                <a:ea typeface="Times New Roman"/>
              </a:rPr>
              <a:t>) </a:t>
            </a:r>
            <a:r>
              <a:rPr lang="en-US" sz="1800" b="1" dirty="0" smtClean="0">
                <a:latin typeface="Courier New"/>
                <a:ea typeface="Times New Roman"/>
              </a:rPr>
              <a:t>&gt;&gt;=</a:t>
            </a:r>
            <a:r>
              <a:rPr lang="en-US" sz="1800" dirty="0" smtClean="0">
                <a:latin typeface="Courier New"/>
                <a:ea typeface="Times New Roman"/>
              </a:rPr>
              <a:t> </a:t>
            </a:r>
            <a:r>
              <a:rPr lang="en-US" sz="1800" b="1" dirty="0" err="1" smtClean="0">
                <a:latin typeface="Courier New"/>
                <a:ea typeface="Times New Roman"/>
              </a:rPr>
              <a:t>group_by</a:t>
            </a:r>
            <a:r>
              <a:rPr lang="en-US" sz="1800" dirty="0" smtClean="0">
                <a:latin typeface="Courier New"/>
                <a:ea typeface="Times New Roman"/>
              </a:rPr>
              <a:t>(n, &amp;</a:t>
            </a:r>
            <a:r>
              <a:rPr lang="en-US" sz="1800" dirty="0" err="1" smtClean="0">
                <a:latin typeface="Courier New"/>
                <a:ea typeface="Times New Roman"/>
              </a:rPr>
              <a:t>firstChar</a:t>
            </a:r>
            <a:r>
              <a:rPr lang="en-US" sz="1800" dirty="0" smtClean="0">
                <a:latin typeface="Courier New"/>
                <a:ea typeface="Times New Roman"/>
              </a:rPr>
              <a:t>, g);</a:t>
            </a:r>
            <a:endParaRPr lang="en-US" sz="1800" dirty="0" smtClean="0">
              <a:latin typeface="Times New Roman"/>
              <a:ea typeface="Times New Roman"/>
            </a:endParaRPr>
          </a:p>
          <a:p>
            <a:pPr marL="0" marR="0">
              <a:spcBef>
                <a:spcPts val="0"/>
              </a:spcBef>
              <a:spcAft>
                <a:spcPts val="0"/>
              </a:spcAft>
              <a:buNone/>
            </a:pPr>
            <a:endParaRPr lang="en-US" sz="1800" dirty="0" smtClean="0">
              <a:solidFill>
                <a:srgbClr val="0000FF"/>
              </a:solidFill>
              <a:latin typeface="Courier New"/>
              <a:ea typeface="Times New Roman"/>
            </a:endParaRPr>
          </a:p>
          <a:p>
            <a:pPr marL="0" marR="0">
              <a:spcBef>
                <a:spcPts val="0"/>
              </a:spcBef>
              <a:spcAft>
                <a:spcPts val="0"/>
              </a:spcAft>
              <a:buNone/>
            </a:pPr>
            <a:r>
              <a:rPr lang="en-US" sz="1800" dirty="0" smtClean="0">
                <a:solidFill>
                  <a:srgbClr val="0000FF"/>
                </a:solidFill>
                <a:latin typeface="Courier New"/>
                <a:ea typeface="Times New Roman"/>
              </a:rPr>
              <a:t>while</a:t>
            </a:r>
            <a:r>
              <a:rPr lang="en-US" sz="1800" dirty="0" smtClean="0">
                <a:latin typeface="Courier New"/>
                <a:ea typeface="Times New Roman"/>
              </a:rPr>
              <a:t>(r()) {  </a:t>
            </a:r>
            <a:r>
              <a:rPr lang="en-US" sz="1800" dirty="0" smtClean="0">
                <a:solidFill>
                  <a:srgbClr val="008000"/>
                </a:solidFill>
                <a:latin typeface="Courier New"/>
                <a:ea typeface="Times New Roman"/>
              </a:rPr>
              <a:t>// iterate over each group</a:t>
            </a:r>
            <a:endParaRPr lang="en-US" sz="1800" dirty="0" smtClean="0">
              <a:latin typeface="Times New Roman"/>
              <a:ea typeface="Times New Roman"/>
            </a:endParaRPr>
          </a:p>
          <a:p>
            <a:pPr marL="0" marR="0">
              <a:spcBef>
                <a:spcPts val="0"/>
              </a:spcBef>
              <a:spcAft>
                <a:spcPts val="0"/>
              </a:spcAft>
              <a:buNone/>
            </a:pPr>
            <a:r>
              <a:rPr lang="en-US" sz="1800" dirty="0" smtClean="0">
                <a:latin typeface="Courier New"/>
                <a:ea typeface="Times New Roman"/>
              </a:rPr>
              <a:t>    </a:t>
            </a:r>
            <a:r>
              <a:rPr lang="en-US" sz="1800" dirty="0" err="1" smtClean="0">
                <a:latin typeface="Courier New"/>
                <a:ea typeface="Times New Roman"/>
              </a:rPr>
              <a:t>cout</a:t>
            </a:r>
            <a:r>
              <a:rPr lang="en-US" sz="1800" dirty="0" smtClean="0">
                <a:latin typeface="Courier New"/>
                <a:ea typeface="Times New Roman"/>
              </a:rPr>
              <a:t> &lt;&lt; </a:t>
            </a:r>
            <a:r>
              <a:rPr lang="en-US" sz="1800" dirty="0" smtClean="0">
                <a:solidFill>
                  <a:srgbClr val="A31515"/>
                </a:solidFill>
                <a:latin typeface="Courier New"/>
                <a:ea typeface="Times New Roman"/>
              </a:rPr>
              <a:t>"\n"</a:t>
            </a:r>
            <a:r>
              <a:rPr lang="en-US" sz="1800" dirty="0" smtClean="0">
                <a:latin typeface="Courier New"/>
                <a:ea typeface="Times New Roman"/>
              </a:rPr>
              <a:t> &lt;&lt; g-&gt;key&lt;&lt; </a:t>
            </a:r>
            <a:r>
              <a:rPr lang="en-US" sz="1800" dirty="0" smtClean="0">
                <a:solidFill>
                  <a:srgbClr val="A31515"/>
                </a:solidFill>
                <a:latin typeface="Courier New"/>
                <a:ea typeface="Times New Roman"/>
              </a:rPr>
              <a:t>": "</a:t>
            </a:r>
            <a:r>
              <a:rPr lang="en-US" sz="1800" dirty="0" smtClean="0">
                <a:latin typeface="Courier New"/>
                <a:ea typeface="Times New Roman"/>
              </a:rPr>
              <a:t>;</a:t>
            </a:r>
            <a:endParaRPr lang="en-US" sz="1800" dirty="0" smtClean="0">
              <a:latin typeface="Times New Roman"/>
              <a:ea typeface="Times New Roman"/>
            </a:endParaRPr>
          </a:p>
          <a:p>
            <a:pPr marL="0" marR="0">
              <a:spcBef>
                <a:spcPts val="0"/>
              </a:spcBef>
              <a:spcAft>
                <a:spcPts val="0"/>
              </a:spcAft>
              <a:buNone/>
            </a:pPr>
            <a:r>
              <a:rPr lang="en-US" sz="1800" dirty="0" smtClean="0">
                <a:latin typeface="Courier New"/>
                <a:ea typeface="Times New Roman"/>
              </a:rPr>
              <a:t>    </a:t>
            </a:r>
            <a:r>
              <a:rPr lang="en-US" sz="1800" dirty="0" err="1" smtClean="0">
                <a:latin typeface="Courier New"/>
                <a:ea typeface="Times New Roman"/>
              </a:rPr>
              <a:t>writeAll</a:t>
            </a:r>
            <a:r>
              <a:rPr lang="en-US" sz="1800" dirty="0" smtClean="0">
                <a:latin typeface="Courier New"/>
                <a:ea typeface="Times New Roman"/>
              </a:rPr>
              <a:t>(g</a:t>
            </a:r>
            <a:r>
              <a:rPr lang="en-US" sz="1800" dirty="0" smtClean="0">
                <a:latin typeface="Courier New"/>
                <a:ea typeface="Times New Roman"/>
              </a:rPr>
              <a:t>);</a:t>
            </a:r>
          </a:p>
          <a:p>
            <a:pPr marL="0" marR="0">
              <a:spcBef>
                <a:spcPts val="0"/>
              </a:spcBef>
              <a:spcAft>
                <a:spcPts val="0"/>
              </a:spcAft>
              <a:buNone/>
            </a:pPr>
            <a:r>
              <a:rPr lang="en-US" sz="1800" dirty="0" smtClean="0">
                <a:latin typeface="Courier New"/>
                <a:ea typeface="Times New Roman"/>
              </a:rPr>
              <a:t>}</a:t>
            </a:r>
            <a:endParaRPr lang="en-US" sz="1800" dirty="0" smtClean="0">
              <a:latin typeface="Times New Roman"/>
              <a:ea typeface="Times New Roman"/>
            </a:endParaRPr>
          </a:p>
          <a:p>
            <a:pPr>
              <a:buNone/>
            </a:pPr>
            <a:endParaRPr lang="en-US" sz="2000"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group_by</a:t>
            </a:r>
            <a:r>
              <a:rPr lang="en-US" dirty="0" smtClean="0"/>
              <a:t> TLR</a:t>
            </a:r>
            <a:endParaRPr lang="en-US" dirty="0"/>
          </a:p>
        </p:txBody>
      </p:sp>
      <p:sp>
        <p:nvSpPr>
          <p:cNvPr id="3" name="Content Placeholder 2"/>
          <p:cNvSpPr>
            <a:spLocks noGrp="1"/>
          </p:cNvSpPr>
          <p:nvPr>
            <p:ph idx="1"/>
          </p:nvPr>
        </p:nvSpPr>
        <p:spPr>
          <a:xfrm>
            <a:off x="457200" y="1600200"/>
            <a:ext cx="8229600" cy="4876800"/>
          </a:xfrm>
        </p:spPr>
        <p:txBody>
          <a:bodyPr/>
          <a:lstStyle/>
          <a:p>
            <a:pPr marL="0">
              <a:spcBef>
                <a:spcPts val="0"/>
              </a:spcBef>
              <a:spcAft>
                <a:spcPts val="0"/>
              </a:spcAft>
              <a:buNone/>
            </a:pPr>
            <a:r>
              <a:rPr lang="en-US" sz="1800" dirty="0" smtClean="0">
                <a:solidFill>
                  <a:srgbClr val="008000"/>
                </a:solidFill>
                <a:latin typeface="Courier New"/>
                <a:ea typeface="Times New Roman"/>
              </a:rPr>
              <a:t>// Nested grouping – two level</a:t>
            </a:r>
            <a:endParaRPr lang="en-US" sz="1800" dirty="0" smtClean="0">
              <a:solidFill>
                <a:srgbClr val="000000"/>
              </a:solidFill>
              <a:latin typeface="Courier New" pitchFamily="49" charset="0"/>
              <a:cs typeface="Courier New" pitchFamily="49" charset="0"/>
            </a:endParaRPr>
          </a:p>
          <a:p>
            <a:pPr marL="0" marR="0">
              <a:spcBef>
                <a:spcPts val="0"/>
              </a:spcBef>
              <a:spcAft>
                <a:spcPts val="0"/>
              </a:spcAft>
              <a:buNone/>
            </a:pPr>
            <a:r>
              <a:rPr lang="en-US" sz="1800" dirty="0" smtClean="0">
                <a:latin typeface="Courier New"/>
                <a:ea typeface="Times New Roman"/>
              </a:rPr>
              <a:t>lref&lt;</a:t>
            </a:r>
            <a:r>
              <a:rPr lang="en-US" sz="1800" b="1" dirty="0" smtClean="0">
                <a:latin typeface="Courier New"/>
                <a:ea typeface="Times New Roman"/>
              </a:rPr>
              <a:t>group&lt;</a:t>
            </a:r>
            <a:r>
              <a:rPr lang="en-US" sz="1800" b="1" dirty="0" err="1" smtClean="0">
                <a:solidFill>
                  <a:srgbClr val="92D050"/>
                </a:solidFill>
                <a:latin typeface="Courier New"/>
                <a:ea typeface="Times New Roman"/>
              </a:rPr>
              <a:t>char</a:t>
            </a:r>
            <a:r>
              <a:rPr lang="en-US" sz="1800" b="1" dirty="0" err="1" smtClean="0">
                <a:latin typeface="Courier New"/>
                <a:ea typeface="Times New Roman"/>
              </a:rPr>
              <a:t>,group</a:t>
            </a:r>
            <a:r>
              <a:rPr lang="en-US" sz="1800" b="1" dirty="0" smtClean="0">
                <a:latin typeface="Courier New"/>
                <a:ea typeface="Times New Roman"/>
              </a:rPr>
              <a:t>&lt;</a:t>
            </a:r>
            <a:r>
              <a:rPr lang="en-US" sz="1800" b="1" dirty="0" err="1" smtClean="0">
                <a:solidFill>
                  <a:srgbClr val="92D050"/>
                </a:solidFill>
                <a:latin typeface="Courier New"/>
                <a:ea typeface="Times New Roman"/>
              </a:rPr>
              <a:t>size_t</a:t>
            </a:r>
            <a:r>
              <a:rPr lang="en-US" sz="1800" b="1" dirty="0" err="1" smtClean="0">
                <a:latin typeface="Courier New"/>
                <a:ea typeface="Times New Roman"/>
              </a:rPr>
              <a:t>,string</a:t>
            </a:r>
            <a:r>
              <a:rPr lang="en-US" sz="1800" b="1" dirty="0" smtClean="0">
                <a:latin typeface="Courier New"/>
                <a:ea typeface="Times New Roman"/>
              </a:rPr>
              <a:t>&gt; &gt;</a:t>
            </a:r>
            <a:r>
              <a:rPr lang="en-US" sz="1800" dirty="0" smtClean="0">
                <a:latin typeface="Courier New"/>
                <a:ea typeface="Times New Roman"/>
              </a:rPr>
              <a:t> &gt; </a:t>
            </a:r>
            <a:r>
              <a:rPr lang="en-US" sz="1800" b="1" dirty="0" smtClean="0">
                <a:latin typeface="Courier New"/>
                <a:ea typeface="Times New Roman"/>
              </a:rPr>
              <a:t>g</a:t>
            </a:r>
            <a:r>
              <a:rPr lang="en-US" sz="1800" dirty="0" smtClean="0">
                <a:latin typeface="Courier New"/>
                <a:ea typeface="Times New Roman"/>
              </a:rPr>
              <a:t>;</a:t>
            </a:r>
            <a:endParaRPr lang="en-US" sz="2800" dirty="0" smtClean="0">
              <a:latin typeface="Times New Roman"/>
              <a:ea typeface="Times New Roman"/>
            </a:endParaRPr>
          </a:p>
          <a:p>
            <a:pPr>
              <a:buNone/>
            </a:pPr>
            <a:endParaRPr lang="en-US" sz="1800" dirty="0" smtClean="0">
              <a:solidFill>
                <a:srgbClr val="000000"/>
              </a:solidFill>
              <a:latin typeface="Courier New" pitchFamily="49" charset="0"/>
              <a:cs typeface="Courier New" pitchFamily="49" charset="0"/>
            </a:endParaRPr>
          </a:p>
          <a:p>
            <a:pPr marL="0" marR="0">
              <a:spcBef>
                <a:spcPts val="0"/>
              </a:spcBef>
              <a:spcAft>
                <a:spcPts val="0"/>
              </a:spcAft>
              <a:buNone/>
            </a:pPr>
            <a:r>
              <a:rPr lang="en-US" sz="1800" dirty="0" smtClean="0">
                <a:latin typeface="Courier New"/>
                <a:ea typeface="Times New Roman"/>
              </a:rPr>
              <a:t>item(</a:t>
            </a:r>
            <a:r>
              <a:rPr lang="en-US" sz="1800" dirty="0" err="1" smtClean="0">
                <a:latin typeface="Courier New"/>
                <a:ea typeface="Times New Roman"/>
              </a:rPr>
              <a:t>n,nums</a:t>
            </a:r>
            <a:r>
              <a:rPr lang="en-US" sz="1800" dirty="0" smtClean="0">
                <a:latin typeface="Courier New"/>
                <a:ea typeface="Times New Roman"/>
              </a:rPr>
              <a:t>) &gt;&gt;= </a:t>
            </a:r>
            <a:r>
              <a:rPr lang="en-US" sz="1800" b="1" dirty="0" err="1" smtClean="0">
                <a:latin typeface="Courier New"/>
                <a:ea typeface="Times New Roman"/>
              </a:rPr>
              <a:t>group_by</a:t>
            </a:r>
            <a:r>
              <a:rPr lang="en-US" sz="1800" dirty="0" smtClean="0">
                <a:latin typeface="Courier New"/>
                <a:ea typeface="Times New Roman"/>
              </a:rPr>
              <a:t>(n, </a:t>
            </a:r>
            <a:r>
              <a:rPr lang="en-US" sz="1800" dirty="0" err="1" smtClean="0">
                <a:latin typeface="Courier New"/>
                <a:ea typeface="Times New Roman"/>
              </a:rPr>
              <a:t>firstChar</a:t>
            </a:r>
            <a:r>
              <a:rPr lang="en-US" sz="1800" dirty="0" smtClean="0">
                <a:latin typeface="Courier New"/>
                <a:ea typeface="Times New Roman"/>
              </a:rPr>
              <a:t>, g)</a:t>
            </a:r>
            <a:r>
              <a:rPr lang="en-US" sz="1800" b="1" dirty="0" smtClean="0">
                <a:latin typeface="Courier New"/>
                <a:ea typeface="Times New Roman"/>
              </a:rPr>
              <a:t>.then</a:t>
            </a:r>
            <a:r>
              <a:rPr lang="en-US" sz="1800" dirty="0" smtClean="0">
                <a:latin typeface="Courier New"/>
                <a:ea typeface="Times New Roman"/>
              </a:rPr>
              <a:t>(</a:t>
            </a:r>
            <a:r>
              <a:rPr lang="en-US" sz="1800" dirty="0" err="1" smtClean="0">
                <a:latin typeface="Courier New"/>
                <a:ea typeface="Times New Roman"/>
              </a:rPr>
              <a:t>str_len</a:t>
            </a:r>
            <a:r>
              <a:rPr lang="en-US" sz="1800" dirty="0" smtClean="0">
                <a:latin typeface="Courier New"/>
                <a:ea typeface="Times New Roman"/>
              </a:rPr>
              <a:t>);</a:t>
            </a:r>
            <a:endParaRPr lang="en-US" sz="2800" dirty="0" smtClean="0">
              <a:latin typeface="Times New Roman"/>
              <a:ea typeface="Times New Roman"/>
            </a:endParaRPr>
          </a:p>
          <a:p>
            <a:pPr marL="0" marR="0">
              <a:spcBef>
                <a:spcPts val="0"/>
              </a:spcBef>
              <a:spcAft>
                <a:spcPts val="0"/>
              </a:spcAft>
              <a:buNone/>
            </a:pPr>
            <a:endParaRPr lang="en-US" sz="1800" dirty="0">
              <a:solidFill>
                <a:srgbClr val="000000"/>
              </a:solidFill>
              <a:latin typeface="Courier New" pitchFamily="49" charset="0"/>
              <a:cs typeface="Courier New" pitchFamily="49" charset="0"/>
            </a:endParaRPr>
          </a:p>
          <a:p>
            <a:pPr marL="0" marR="0">
              <a:spcBef>
                <a:spcPts val="0"/>
              </a:spcBef>
              <a:spcAft>
                <a:spcPts val="0"/>
              </a:spcAft>
              <a:buNone/>
            </a:pPr>
            <a:r>
              <a:rPr lang="en-US" sz="1800" dirty="0" smtClean="0">
                <a:solidFill>
                  <a:srgbClr val="0000FF"/>
                </a:solidFill>
                <a:latin typeface="Courier New"/>
                <a:ea typeface="Times New Roman"/>
              </a:rPr>
              <a:t>while</a:t>
            </a:r>
            <a:r>
              <a:rPr lang="en-US" sz="1800" dirty="0" smtClean="0">
                <a:latin typeface="Courier New"/>
                <a:ea typeface="Times New Roman"/>
              </a:rPr>
              <a:t>(r()) {</a:t>
            </a:r>
            <a:endParaRPr lang="en-US" sz="1800" dirty="0" smtClean="0">
              <a:latin typeface="Times New Roman"/>
              <a:ea typeface="Times New Roman"/>
            </a:endParaRPr>
          </a:p>
          <a:p>
            <a:pPr marL="0" marR="0">
              <a:spcBef>
                <a:spcPts val="0"/>
              </a:spcBef>
              <a:spcAft>
                <a:spcPts val="0"/>
              </a:spcAft>
              <a:buNone/>
            </a:pPr>
            <a:r>
              <a:rPr lang="en-US" sz="1800" dirty="0" smtClean="0">
                <a:latin typeface="Courier New"/>
                <a:ea typeface="Times New Roman"/>
              </a:rPr>
              <a:t>   lref&lt;</a:t>
            </a:r>
            <a:r>
              <a:rPr lang="en-US" sz="1800" b="1" dirty="0" smtClean="0">
                <a:latin typeface="Courier New"/>
                <a:ea typeface="Times New Roman"/>
              </a:rPr>
              <a:t>group&lt;</a:t>
            </a:r>
            <a:r>
              <a:rPr lang="en-US" sz="1800" b="1" dirty="0" err="1" smtClean="0">
                <a:solidFill>
                  <a:srgbClr val="92D050"/>
                </a:solidFill>
                <a:latin typeface="Courier New"/>
                <a:ea typeface="Times New Roman"/>
              </a:rPr>
              <a:t>size_t</a:t>
            </a:r>
            <a:r>
              <a:rPr lang="en-US" sz="1800" b="1" dirty="0" err="1" smtClean="0">
                <a:latin typeface="Courier New"/>
                <a:ea typeface="Times New Roman"/>
              </a:rPr>
              <a:t>,string</a:t>
            </a:r>
            <a:r>
              <a:rPr lang="en-US" sz="1800" b="1" dirty="0" smtClean="0">
                <a:latin typeface="Courier New"/>
                <a:ea typeface="Times New Roman"/>
              </a:rPr>
              <a:t>&gt;</a:t>
            </a:r>
            <a:r>
              <a:rPr lang="en-US" sz="1800" dirty="0" smtClean="0">
                <a:latin typeface="Courier New"/>
                <a:ea typeface="Times New Roman"/>
              </a:rPr>
              <a:t> &gt; </a:t>
            </a:r>
            <a:r>
              <a:rPr lang="en-US" sz="1800" b="1" dirty="0" smtClean="0">
                <a:latin typeface="Courier New"/>
                <a:ea typeface="Times New Roman"/>
              </a:rPr>
              <a:t>g2</a:t>
            </a:r>
            <a:r>
              <a:rPr lang="en-US" sz="1800" dirty="0" smtClean="0">
                <a:latin typeface="Courier New"/>
                <a:ea typeface="Times New Roman"/>
              </a:rPr>
              <a:t>; </a:t>
            </a:r>
            <a:r>
              <a:rPr lang="en-US" sz="1800" dirty="0" smtClean="0">
                <a:solidFill>
                  <a:srgbClr val="008000"/>
                </a:solidFill>
                <a:latin typeface="Courier New"/>
                <a:ea typeface="Times New Roman"/>
              </a:rPr>
              <a:t>// inner group</a:t>
            </a:r>
            <a:endParaRPr lang="en-US" sz="1800" dirty="0" smtClean="0">
              <a:latin typeface="Times New Roman"/>
              <a:ea typeface="Times New Roman"/>
            </a:endParaRPr>
          </a:p>
          <a:p>
            <a:pPr marL="0" marR="0">
              <a:spcBef>
                <a:spcPts val="0"/>
              </a:spcBef>
              <a:spcAft>
                <a:spcPts val="0"/>
              </a:spcAft>
              <a:buNone/>
            </a:pPr>
            <a:r>
              <a:rPr lang="en-US" sz="1800" dirty="0" smtClean="0">
                <a:latin typeface="Courier New"/>
                <a:ea typeface="Times New Roman"/>
              </a:rPr>
              <a:t>   relation subgroups = </a:t>
            </a:r>
            <a:r>
              <a:rPr lang="en-US" sz="1800" b="1" dirty="0" smtClean="0">
                <a:latin typeface="Courier New"/>
                <a:ea typeface="Times New Roman"/>
              </a:rPr>
              <a:t>item</a:t>
            </a:r>
            <a:r>
              <a:rPr lang="en-US" sz="1800" dirty="0" smtClean="0">
                <a:latin typeface="Courier New"/>
                <a:ea typeface="Times New Roman"/>
              </a:rPr>
              <a:t>(g2,g);</a:t>
            </a:r>
            <a:endParaRPr lang="en-US" sz="1800" dirty="0" smtClean="0">
              <a:latin typeface="Times New Roman"/>
              <a:ea typeface="Times New Roman"/>
            </a:endParaRPr>
          </a:p>
          <a:p>
            <a:pPr marL="0" marR="0">
              <a:spcBef>
                <a:spcPts val="0"/>
              </a:spcBef>
              <a:spcAft>
                <a:spcPts val="0"/>
              </a:spcAft>
              <a:buNone/>
            </a:pPr>
            <a:r>
              <a:rPr lang="en-US" sz="1800" dirty="0" smtClean="0">
                <a:latin typeface="Courier New"/>
                <a:ea typeface="Times New Roman"/>
              </a:rPr>
              <a:t>   </a:t>
            </a:r>
            <a:r>
              <a:rPr lang="en-US" sz="1800" dirty="0" smtClean="0">
                <a:solidFill>
                  <a:srgbClr val="0000FF"/>
                </a:solidFill>
                <a:latin typeface="Courier New"/>
                <a:ea typeface="Times New Roman"/>
              </a:rPr>
              <a:t>while</a:t>
            </a:r>
            <a:r>
              <a:rPr lang="en-US" sz="1800" dirty="0" smtClean="0">
                <a:latin typeface="Courier New"/>
                <a:ea typeface="Times New Roman"/>
              </a:rPr>
              <a:t>(subgroups()) { </a:t>
            </a:r>
            <a:endParaRPr lang="en-US" sz="1800" dirty="0" smtClean="0">
              <a:latin typeface="Times New Roman"/>
              <a:ea typeface="Times New Roman"/>
            </a:endParaRPr>
          </a:p>
          <a:p>
            <a:pPr marL="0" marR="0">
              <a:spcBef>
                <a:spcPts val="0"/>
              </a:spcBef>
              <a:spcAft>
                <a:spcPts val="0"/>
              </a:spcAft>
              <a:buNone/>
            </a:pPr>
            <a:r>
              <a:rPr lang="en-US" sz="1800" dirty="0" smtClean="0">
                <a:latin typeface="Courier New"/>
                <a:ea typeface="Times New Roman"/>
              </a:rPr>
              <a:t>       </a:t>
            </a:r>
            <a:r>
              <a:rPr lang="en-US" sz="1800" dirty="0" err="1" smtClean="0">
                <a:latin typeface="Courier New"/>
                <a:ea typeface="Times New Roman"/>
              </a:rPr>
              <a:t>writeAll</a:t>
            </a:r>
            <a:r>
              <a:rPr lang="en-US" sz="1800" dirty="0" smtClean="0">
                <a:latin typeface="Courier New"/>
                <a:ea typeface="Times New Roman"/>
              </a:rPr>
              <a:t>(g2)</a:t>
            </a:r>
            <a:r>
              <a:rPr lang="en-US" sz="1800" b="1" dirty="0" smtClean="0">
                <a:latin typeface="Courier New"/>
                <a:ea typeface="Times New Roman"/>
              </a:rPr>
              <a:t>()</a:t>
            </a:r>
            <a:r>
              <a:rPr lang="en-US" sz="1800" dirty="0" smtClean="0">
                <a:latin typeface="Courier New"/>
                <a:ea typeface="Times New Roman"/>
              </a:rPr>
              <a:t>; </a:t>
            </a:r>
            <a:r>
              <a:rPr lang="en-US" sz="1800" dirty="0" smtClean="0">
                <a:solidFill>
                  <a:srgbClr val="008000"/>
                </a:solidFill>
                <a:latin typeface="Courier New"/>
                <a:ea typeface="Times New Roman"/>
              </a:rPr>
              <a:t>// print all items in subgroup</a:t>
            </a:r>
            <a:endParaRPr lang="en-US" sz="1800" dirty="0" smtClean="0">
              <a:latin typeface="Times New Roman"/>
              <a:ea typeface="Times New Roman"/>
            </a:endParaRPr>
          </a:p>
          <a:p>
            <a:pPr marL="0" marR="0">
              <a:spcBef>
                <a:spcPts val="0"/>
              </a:spcBef>
              <a:spcAft>
                <a:spcPts val="0"/>
              </a:spcAft>
              <a:buNone/>
            </a:pPr>
            <a:r>
              <a:rPr lang="en-US" sz="1800" dirty="0" smtClean="0">
                <a:latin typeface="Courier New"/>
                <a:ea typeface="Times New Roman"/>
              </a:rPr>
              <a:t>   }</a:t>
            </a:r>
            <a:endParaRPr lang="en-US" sz="1800" dirty="0" smtClean="0">
              <a:latin typeface="Times New Roman"/>
              <a:ea typeface="Times New Roman"/>
            </a:endParaRPr>
          </a:p>
          <a:p>
            <a:pPr marL="0" marR="0">
              <a:spcBef>
                <a:spcPts val="0"/>
              </a:spcBef>
              <a:spcAft>
                <a:spcPts val="0"/>
              </a:spcAft>
              <a:buNone/>
            </a:pPr>
            <a:r>
              <a:rPr lang="en-US" sz="1800" dirty="0" smtClean="0">
                <a:latin typeface="Courier New"/>
                <a:ea typeface="Times New Roman"/>
              </a:rPr>
              <a:t>}</a:t>
            </a:r>
            <a:endParaRPr lang="en-US" sz="1800" dirty="0" smtClean="0">
              <a:latin typeface="Times New Roman"/>
              <a:ea typeface="Times New Roman"/>
            </a:endParaRPr>
          </a:p>
          <a:p>
            <a:pPr marL="0" marR="0">
              <a:spcBef>
                <a:spcPts val="0"/>
              </a:spcBef>
              <a:spcAft>
                <a:spcPts val="0"/>
              </a:spcAft>
              <a:buNone/>
            </a:pPr>
            <a:endParaRPr lang="en-US" sz="2800" dirty="0" smtClean="0">
              <a:latin typeface="Times New Roman"/>
              <a:ea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8"/>
          <p:cNvSpPr>
            <a:spLocks noGrp="1" noChangeArrowheads="1"/>
          </p:cNvSpPr>
          <p:nvPr>
            <p:ph type="title"/>
          </p:nvPr>
        </p:nvSpPr>
        <p:spPr/>
        <p:txBody>
          <a:bodyPr/>
          <a:lstStyle/>
          <a:p>
            <a:pPr eaLnBrk="1" hangingPunct="1">
              <a:defRPr/>
            </a:pPr>
            <a:r>
              <a:rPr lang="en-US" smtClean="0"/>
              <a:t>Directed Acyclic Graphs</a:t>
            </a:r>
          </a:p>
        </p:txBody>
      </p:sp>
      <p:sp>
        <p:nvSpPr>
          <p:cNvPr id="23582" name="Rectangle 30"/>
          <p:cNvSpPr>
            <a:spLocks noGrp="1" noChangeArrowheads="1"/>
          </p:cNvSpPr>
          <p:nvPr>
            <p:ph type="body" sz="half" idx="2"/>
          </p:nvPr>
        </p:nvSpPr>
        <p:spPr>
          <a:xfrm>
            <a:off x="1371600" y="1600200"/>
            <a:ext cx="7772400" cy="4876800"/>
          </a:xfrm>
        </p:spPr>
        <p:txBody>
          <a:bodyPr/>
          <a:lstStyle/>
          <a:p>
            <a:pPr eaLnBrk="1" hangingPunct="1">
              <a:lnSpc>
                <a:spcPct val="80000"/>
              </a:lnSpc>
              <a:buFontTx/>
              <a:buNone/>
            </a:pPr>
            <a:r>
              <a:rPr lang="en-US" sz="1800" dirty="0" smtClean="0">
                <a:solidFill>
                  <a:srgbClr val="008000"/>
                </a:solidFill>
                <a:latin typeface="Courier New" pitchFamily="49" charset="0"/>
                <a:ea typeface="Times New Roman" pitchFamily="18" charset="0"/>
                <a:cs typeface="Courier New" pitchFamily="49" charset="0"/>
              </a:rPr>
              <a:t>// Edges in the graph</a:t>
            </a:r>
            <a:endParaRPr lang="en-US" sz="1800" dirty="0" smtClean="0">
              <a:solidFill>
                <a:srgbClr val="000000"/>
              </a:solidFill>
              <a:latin typeface="Courier New" pitchFamily="49" charset="0"/>
              <a:ea typeface="Times New Roman" pitchFamily="18" charset="0"/>
              <a:cs typeface="Courier New" pitchFamily="49" charset="0"/>
            </a:endParaRP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relation </a:t>
            </a:r>
            <a:r>
              <a:rPr lang="en-US" sz="1800" b="1" dirty="0" smtClean="0">
                <a:solidFill>
                  <a:srgbClr val="000000"/>
                </a:solidFill>
                <a:latin typeface="Courier New" pitchFamily="49" charset="0"/>
                <a:ea typeface="Times New Roman" pitchFamily="18" charset="0"/>
                <a:cs typeface="Courier New" pitchFamily="49" charset="0"/>
              </a:rPr>
              <a:t>edge</a:t>
            </a:r>
            <a:r>
              <a:rPr lang="en-US" sz="1800" dirty="0" smtClean="0">
                <a:solidFill>
                  <a:srgbClr val="000000"/>
                </a:solidFill>
                <a:latin typeface="Courier New" pitchFamily="49" charset="0"/>
                <a:ea typeface="Times New Roman" pitchFamily="18" charset="0"/>
                <a:cs typeface="Courier New" pitchFamily="49" charset="0"/>
              </a:rPr>
              <a:t>(lref&lt;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n1, lref&lt;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n2)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dirty="0" smtClean="0">
                <a:latin typeface="Courier New" pitchFamily="49" charset="0"/>
                <a:ea typeface="Times New Roman" pitchFamily="18" charset="0"/>
                <a:cs typeface="Courier New" pitchFamily="49" charset="0"/>
              </a:rPr>
              <a:t>return</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(n1,1) &amp;&amp;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(n2,2)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b="1"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(n1,2) &amp;&amp;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(n2,3)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b="1"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(n1,3) &amp;&amp;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(n2,4)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b="1"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(n1,5) &amp;&amp;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(n2,4)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b="1"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(n1,5) &amp;&amp;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(n2,2)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a:t>
            </a:r>
            <a:endParaRPr lang="en-US" sz="1800" dirty="0" smtClean="0">
              <a:solidFill>
                <a:srgbClr val="008000"/>
              </a:solidFill>
              <a:latin typeface="Courier New" pitchFamily="49" charset="0"/>
              <a:ea typeface="Times New Roman" pitchFamily="18" charset="0"/>
              <a:cs typeface="Courier New" pitchFamily="49" charset="0"/>
            </a:endParaRPr>
          </a:p>
          <a:p>
            <a:pPr eaLnBrk="1" hangingPunct="1">
              <a:lnSpc>
                <a:spcPct val="80000"/>
              </a:lnSpc>
              <a:buFontTx/>
              <a:buNone/>
            </a:pPr>
            <a:endParaRPr lang="en-US" sz="1800" dirty="0" smtClean="0">
              <a:solidFill>
                <a:srgbClr val="008000"/>
              </a:solidFill>
              <a:latin typeface="Courier New" pitchFamily="49" charset="0"/>
              <a:ea typeface="Times New Roman" pitchFamily="18" charset="0"/>
              <a:cs typeface="Courier New" pitchFamily="49" charset="0"/>
            </a:endParaRPr>
          </a:p>
          <a:p>
            <a:pPr eaLnBrk="1" hangingPunct="1">
              <a:lnSpc>
                <a:spcPct val="80000"/>
              </a:lnSpc>
              <a:buFontTx/>
              <a:buNone/>
            </a:pPr>
            <a:r>
              <a:rPr lang="en-US" sz="1800" dirty="0" smtClean="0">
                <a:solidFill>
                  <a:srgbClr val="008000"/>
                </a:solidFill>
                <a:latin typeface="Courier New" pitchFamily="49" charset="0"/>
                <a:ea typeface="Times New Roman" pitchFamily="18" charset="0"/>
                <a:cs typeface="Courier New" pitchFamily="49" charset="0"/>
              </a:rPr>
              <a:t>// Definition of path</a:t>
            </a:r>
            <a:endParaRPr lang="en-US" sz="1800" dirty="0" smtClean="0">
              <a:solidFill>
                <a:srgbClr val="000000"/>
              </a:solidFill>
              <a:latin typeface="Courier New" pitchFamily="49" charset="0"/>
              <a:ea typeface="Times New Roman" pitchFamily="18" charset="0"/>
              <a:cs typeface="Courier New" pitchFamily="49" charset="0"/>
            </a:endParaRP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relation </a:t>
            </a:r>
            <a:r>
              <a:rPr lang="en-US" sz="1800" b="1" dirty="0" smtClean="0">
                <a:solidFill>
                  <a:srgbClr val="000000"/>
                </a:solidFill>
                <a:latin typeface="Courier New" pitchFamily="49" charset="0"/>
                <a:ea typeface="Times New Roman" pitchFamily="18" charset="0"/>
                <a:cs typeface="Courier New" pitchFamily="49" charset="0"/>
              </a:rPr>
              <a:t>path</a:t>
            </a:r>
            <a:r>
              <a:rPr lang="en-US" sz="1800" dirty="0" smtClean="0">
                <a:solidFill>
                  <a:srgbClr val="000000"/>
                </a:solidFill>
                <a:latin typeface="Courier New" pitchFamily="49" charset="0"/>
                <a:ea typeface="Times New Roman" pitchFamily="18" charset="0"/>
                <a:cs typeface="Courier New" pitchFamily="49" charset="0"/>
              </a:rPr>
              <a:t>(lref&lt;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start, lref&lt;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end)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lref&lt;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a:t>
            </a:r>
            <a:r>
              <a:rPr lang="en-US" sz="1800" dirty="0" err="1" smtClean="0">
                <a:solidFill>
                  <a:srgbClr val="000000"/>
                </a:solidFill>
                <a:latin typeface="Courier New" pitchFamily="49" charset="0"/>
                <a:ea typeface="Times New Roman" pitchFamily="18" charset="0"/>
                <a:cs typeface="Courier New" pitchFamily="49" charset="0"/>
              </a:rPr>
              <a:t>nodeX</a:t>
            </a:r>
            <a:r>
              <a:rPr lang="en-US" sz="1800" dirty="0" smtClean="0">
                <a:solidFill>
                  <a:srgbClr val="000000"/>
                </a:solidFill>
                <a:latin typeface="Courier New" pitchFamily="49" charset="0"/>
                <a:ea typeface="Times New Roman" pitchFamily="18" charset="0"/>
                <a:cs typeface="Courier New" pitchFamily="49" charset="0"/>
              </a:rPr>
              <a:t>;</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dirty="0" smtClean="0">
                <a:latin typeface="Courier New" pitchFamily="49" charset="0"/>
                <a:ea typeface="Times New Roman" pitchFamily="18" charset="0"/>
                <a:cs typeface="Courier New" pitchFamily="49" charset="0"/>
              </a:rPr>
              <a:t>return</a:t>
            </a:r>
            <a:r>
              <a:rPr lang="en-US" sz="1800" dirty="0" smtClean="0">
                <a:solidFill>
                  <a:srgbClr val="000000"/>
                </a:solidFill>
                <a:latin typeface="Courier New" pitchFamily="49" charset="0"/>
                <a:ea typeface="Times New Roman" pitchFamily="18" charset="0"/>
                <a:cs typeface="Courier New" pitchFamily="49" charset="0"/>
              </a:rPr>
              <a:t> edge(start, end)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b="1"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edge(start, </a:t>
            </a:r>
            <a:r>
              <a:rPr lang="en-US" sz="1800" dirty="0" err="1" smtClean="0">
                <a:solidFill>
                  <a:srgbClr val="000000"/>
                </a:solidFill>
                <a:latin typeface="Courier New" pitchFamily="49" charset="0"/>
                <a:ea typeface="Times New Roman" pitchFamily="18" charset="0"/>
                <a:cs typeface="Courier New" pitchFamily="49" charset="0"/>
              </a:rPr>
              <a:t>nodeX</a:t>
            </a:r>
            <a:r>
              <a:rPr lang="en-US" sz="1800" dirty="0" smtClean="0">
                <a:solidFill>
                  <a:srgbClr val="000000"/>
                </a:solidFill>
                <a:latin typeface="Courier New" pitchFamily="49" charset="0"/>
                <a:ea typeface="Times New Roman" pitchFamily="18" charset="0"/>
                <a:cs typeface="Courier New" pitchFamily="49" charset="0"/>
              </a:rPr>
              <a:t>) &amp;&amp; </a:t>
            </a:r>
            <a:r>
              <a:rPr lang="en-US" sz="1800" dirty="0" err="1" smtClean="0">
                <a:solidFill>
                  <a:srgbClr val="000000"/>
                </a:solidFill>
                <a:latin typeface="Courier New" pitchFamily="49" charset="0"/>
                <a:ea typeface="Times New Roman" pitchFamily="18" charset="0"/>
                <a:cs typeface="Courier New" pitchFamily="49" charset="0"/>
              </a:rPr>
              <a:t>recurse</a:t>
            </a:r>
            <a:r>
              <a:rPr lang="en-US" sz="1800" dirty="0" smtClean="0">
                <a:solidFill>
                  <a:srgbClr val="000000"/>
                </a:solidFill>
                <a:latin typeface="Courier New" pitchFamily="49" charset="0"/>
                <a:ea typeface="Times New Roman" pitchFamily="18" charset="0"/>
                <a:cs typeface="Courier New" pitchFamily="49" charset="0"/>
              </a:rPr>
              <a:t>(</a:t>
            </a:r>
            <a:r>
              <a:rPr lang="en-US" sz="1800" b="1" dirty="0" err="1" smtClean="0">
                <a:solidFill>
                  <a:srgbClr val="000000"/>
                </a:solidFill>
                <a:latin typeface="Courier New" pitchFamily="49" charset="0"/>
                <a:ea typeface="Times New Roman" pitchFamily="18" charset="0"/>
                <a:cs typeface="Courier New" pitchFamily="49" charset="0"/>
              </a:rPr>
              <a:t>path</a:t>
            </a:r>
            <a:r>
              <a:rPr lang="en-US" sz="1800" dirty="0" err="1" smtClean="0">
                <a:solidFill>
                  <a:srgbClr val="000000"/>
                </a:solidFill>
                <a:latin typeface="Courier New" pitchFamily="49" charset="0"/>
                <a:ea typeface="Times New Roman" pitchFamily="18" charset="0"/>
                <a:cs typeface="Courier New" pitchFamily="49" charset="0"/>
              </a:rPr>
              <a:t>,nodeX,end</a:t>
            </a:r>
            <a:r>
              <a:rPr lang="en-US" sz="1800" dirty="0" smtClean="0">
                <a:solidFill>
                  <a:srgbClr val="000000"/>
                </a:solidFill>
                <a:latin typeface="Courier New" pitchFamily="49" charset="0"/>
                <a:ea typeface="Times New Roman" pitchFamily="18" charset="0"/>
                <a:cs typeface="Courier New" pitchFamily="49" charset="0"/>
              </a:rPr>
              <a:t>);</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a:t>
            </a:r>
          </a:p>
        </p:txBody>
      </p:sp>
      <p:grpSp>
        <p:nvGrpSpPr>
          <p:cNvPr id="24580" name="Group 64"/>
          <p:cNvGrpSpPr>
            <a:grpSpLocks/>
          </p:cNvGrpSpPr>
          <p:nvPr/>
        </p:nvGrpSpPr>
        <p:grpSpPr bwMode="auto">
          <a:xfrm>
            <a:off x="152400" y="2514600"/>
            <a:ext cx="1184275" cy="2224088"/>
            <a:chOff x="541" y="1473"/>
            <a:chExt cx="746" cy="1401"/>
          </a:xfrm>
        </p:grpSpPr>
        <p:sp>
          <p:nvSpPr>
            <p:cNvPr id="24581" name="Line 54"/>
            <p:cNvSpPr>
              <a:spLocks noChangeShapeType="1"/>
            </p:cNvSpPr>
            <p:nvPr/>
          </p:nvSpPr>
          <p:spPr bwMode="auto">
            <a:xfrm>
              <a:off x="737" y="1620"/>
              <a:ext cx="68" cy="342"/>
            </a:xfrm>
            <a:prstGeom prst="line">
              <a:avLst/>
            </a:prstGeom>
            <a:noFill/>
            <a:ln w="19050">
              <a:solidFill>
                <a:srgbClr val="000000"/>
              </a:solidFill>
              <a:round/>
              <a:headEnd/>
              <a:tailEnd type="triangle" w="med" len="med"/>
            </a:ln>
          </p:spPr>
          <p:txBody>
            <a:bodyPr/>
            <a:lstStyle/>
            <a:p>
              <a:endParaRPr lang="en-US"/>
            </a:p>
          </p:txBody>
        </p:sp>
        <p:sp>
          <p:nvSpPr>
            <p:cNvPr id="24582" name="Line 55"/>
            <p:cNvSpPr>
              <a:spLocks noChangeShapeType="1"/>
            </p:cNvSpPr>
            <p:nvPr/>
          </p:nvSpPr>
          <p:spPr bwMode="auto">
            <a:xfrm flipH="1">
              <a:off x="668" y="1962"/>
              <a:ext cx="137" cy="342"/>
            </a:xfrm>
            <a:prstGeom prst="line">
              <a:avLst/>
            </a:prstGeom>
            <a:noFill/>
            <a:ln w="19050">
              <a:solidFill>
                <a:srgbClr val="000000"/>
              </a:solidFill>
              <a:round/>
              <a:headEnd/>
              <a:tailEnd type="triangle" w="med" len="med"/>
            </a:ln>
          </p:spPr>
          <p:txBody>
            <a:bodyPr/>
            <a:lstStyle/>
            <a:p>
              <a:endParaRPr lang="en-US"/>
            </a:p>
          </p:txBody>
        </p:sp>
        <p:sp>
          <p:nvSpPr>
            <p:cNvPr id="24583" name="Line 56"/>
            <p:cNvSpPr>
              <a:spLocks noChangeShapeType="1"/>
            </p:cNvSpPr>
            <p:nvPr/>
          </p:nvSpPr>
          <p:spPr bwMode="auto">
            <a:xfrm>
              <a:off x="805" y="1962"/>
              <a:ext cx="344" cy="228"/>
            </a:xfrm>
            <a:prstGeom prst="line">
              <a:avLst/>
            </a:prstGeom>
            <a:noFill/>
            <a:ln w="19050">
              <a:solidFill>
                <a:srgbClr val="000000"/>
              </a:solidFill>
              <a:round/>
              <a:headEnd type="triangle" w="med" len="med"/>
              <a:tailEnd/>
            </a:ln>
          </p:spPr>
          <p:txBody>
            <a:bodyPr/>
            <a:lstStyle/>
            <a:p>
              <a:endParaRPr lang="en-US"/>
            </a:p>
          </p:txBody>
        </p:sp>
        <p:sp>
          <p:nvSpPr>
            <p:cNvPr id="24584" name="Line 57"/>
            <p:cNvSpPr>
              <a:spLocks noChangeShapeType="1"/>
            </p:cNvSpPr>
            <p:nvPr/>
          </p:nvSpPr>
          <p:spPr bwMode="auto">
            <a:xfrm>
              <a:off x="668" y="2304"/>
              <a:ext cx="344" cy="342"/>
            </a:xfrm>
            <a:prstGeom prst="line">
              <a:avLst/>
            </a:prstGeom>
            <a:noFill/>
            <a:ln w="19050">
              <a:solidFill>
                <a:srgbClr val="000000"/>
              </a:solidFill>
              <a:round/>
              <a:headEnd/>
              <a:tailEnd type="triangle" w="med" len="med"/>
            </a:ln>
          </p:spPr>
          <p:txBody>
            <a:bodyPr/>
            <a:lstStyle/>
            <a:p>
              <a:endParaRPr lang="en-US"/>
            </a:p>
          </p:txBody>
        </p:sp>
        <p:sp>
          <p:nvSpPr>
            <p:cNvPr id="24585" name="Line 58"/>
            <p:cNvSpPr>
              <a:spLocks noChangeShapeType="1"/>
            </p:cNvSpPr>
            <p:nvPr/>
          </p:nvSpPr>
          <p:spPr bwMode="auto">
            <a:xfrm flipH="1">
              <a:off x="1012" y="2190"/>
              <a:ext cx="137" cy="456"/>
            </a:xfrm>
            <a:prstGeom prst="line">
              <a:avLst/>
            </a:prstGeom>
            <a:noFill/>
            <a:ln w="19050">
              <a:solidFill>
                <a:srgbClr val="000000"/>
              </a:solidFill>
              <a:round/>
              <a:headEnd/>
              <a:tailEnd type="triangle" w="med" len="med"/>
            </a:ln>
          </p:spPr>
          <p:txBody>
            <a:bodyPr/>
            <a:lstStyle/>
            <a:p>
              <a:endParaRPr lang="en-US"/>
            </a:p>
          </p:txBody>
        </p:sp>
        <p:sp>
          <p:nvSpPr>
            <p:cNvPr id="24586" name="Rectangle 59"/>
            <p:cNvSpPr>
              <a:spLocks noChangeArrowheads="1"/>
            </p:cNvSpPr>
            <p:nvPr/>
          </p:nvSpPr>
          <p:spPr bwMode="auto">
            <a:xfrm>
              <a:off x="697" y="1473"/>
              <a:ext cx="137" cy="228"/>
            </a:xfrm>
            <a:prstGeom prst="rect">
              <a:avLst/>
            </a:prstGeom>
            <a:noFill/>
            <a:ln w="9525">
              <a:noFill/>
              <a:miter lim="800000"/>
              <a:headEnd/>
              <a:tailEnd/>
            </a:ln>
          </p:spPr>
          <p:txBody>
            <a:bodyPr/>
            <a:lstStyle/>
            <a:p>
              <a:pPr algn="l"/>
              <a:r>
                <a:rPr lang="en-US" sz="1200"/>
                <a:t>1</a:t>
              </a:r>
              <a:endParaRPr lang="en-US"/>
            </a:p>
          </p:txBody>
        </p:sp>
        <p:sp>
          <p:nvSpPr>
            <p:cNvPr id="24587" name="Rectangle 60"/>
            <p:cNvSpPr>
              <a:spLocks noChangeArrowheads="1"/>
            </p:cNvSpPr>
            <p:nvPr/>
          </p:nvSpPr>
          <p:spPr bwMode="auto">
            <a:xfrm>
              <a:off x="541" y="2190"/>
              <a:ext cx="138" cy="228"/>
            </a:xfrm>
            <a:prstGeom prst="rect">
              <a:avLst/>
            </a:prstGeom>
            <a:noFill/>
            <a:ln w="9525">
              <a:noFill/>
              <a:miter lim="800000"/>
              <a:headEnd/>
              <a:tailEnd/>
            </a:ln>
          </p:spPr>
          <p:txBody>
            <a:bodyPr/>
            <a:lstStyle/>
            <a:p>
              <a:pPr algn="l"/>
              <a:r>
                <a:rPr lang="en-US" sz="1200"/>
                <a:t>3</a:t>
              </a:r>
              <a:endParaRPr lang="en-US"/>
            </a:p>
          </p:txBody>
        </p:sp>
        <p:sp>
          <p:nvSpPr>
            <p:cNvPr id="24588" name="Rectangle 61"/>
            <p:cNvSpPr>
              <a:spLocks noChangeArrowheads="1"/>
            </p:cNvSpPr>
            <p:nvPr/>
          </p:nvSpPr>
          <p:spPr bwMode="auto">
            <a:xfrm>
              <a:off x="943" y="2646"/>
              <a:ext cx="138" cy="228"/>
            </a:xfrm>
            <a:prstGeom prst="rect">
              <a:avLst/>
            </a:prstGeom>
            <a:noFill/>
            <a:ln w="9525">
              <a:noFill/>
              <a:miter lim="800000"/>
              <a:headEnd/>
              <a:tailEnd/>
            </a:ln>
          </p:spPr>
          <p:txBody>
            <a:bodyPr/>
            <a:lstStyle/>
            <a:p>
              <a:pPr algn="l"/>
              <a:r>
                <a:rPr lang="en-US" sz="1200"/>
                <a:t>4</a:t>
              </a:r>
              <a:endParaRPr lang="en-US"/>
            </a:p>
          </p:txBody>
        </p:sp>
        <p:sp>
          <p:nvSpPr>
            <p:cNvPr id="24589" name="Rectangle 62"/>
            <p:cNvSpPr>
              <a:spLocks noChangeArrowheads="1"/>
            </p:cNvSpPr>
            <p:nvPr/>
          </p:nvSpPr>
          <p:spPr bwMode="auto">
            <a:xfrm>
              <a:off x="1149" y="2076"/>
              <a:ext cx="138" cy="228"/>
            </a:xfrm>
            <a:prstGeom prst="rect">
              <a:avLst/>
            </a:prstGeom>
            <a:noFill/>
            <a:ln w="9525">
              <a:noFill/>
              <a:miter lim="800000"/>
              <a:headEnd/>
              <a:tailEnd/>
            </a:ln>
          </p:spPr>
          <p:txBody>
            <a:bodyPr/>
            <a:lstStyle/>
            <a:p>
              <a:pPr algn="l"/>
              <a:r>
                <a:rPr lang="en-US" sz="1200"/>
                <a:t>5</a:t>
              </a:r>
              <a:endParaRPr lang="en-US"/>
            </a:p>
          </p:txBody>
        </p:sp>
        <p:sp>
          <p:nvSpPr>
            <p:cNvPr id="24590" name="Rectangle 63"/>
            <p:cNvSpPr>
              <a:spLocks noChangeArrowheads="1"/>
            </p:cNvSpPr>
            <p:nvPr/>
          </p:nvSpPr>
          <p:spPr bwMode="auto">
            <a:xfrm>
              <a:off x="798" y="1782"/>
              <a:ext cx="137" cy="228"/>
            </a:xfrm>
            <a:prstGeom prst="rect">
              <a:avLst/>
            </a:prstGeom>
            <a:noFill/>
            <a:ln w="9525">
              <a:noFill/>
              <a:miter lim="800000"/>
              <a:headEnd/>
              <a:tailEnd/>
            </a:ln>
          </p:spPr>
          <p:txBody>
            <a:bodyPr/>
            <a:lstStyle/>
            <a:p>
              <a:pPr algn="l"/>
              <a:r>
                <a:rPr lang="en-US" sz="1200"/>
                <a:t>2</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8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8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82">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82">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82">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8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p:txBody>
          <a:bodyPr/>
          <a:lstStyle/>
          <a:p>
            <a:pPr>
              <a:buNone/>
            </a:pPr>
            <a:r>
              <a:rPr lang="en-US" sz="1700" dirty="0" smtClean="0">
                <a:solidFill>
                  <a:srgbClr val="0000FF"/>
                </a:solidFill>
                <a:latin typeface="Courier New" pitchFamily="49" charset="0"/>
                <a:ea typeface="Times New Roman" pitchFamily="18" charset="0"/>
                <a:cs typeface="Courier New" pitchFamily="49" charset="0"/>
              </a:rPr>
              <a:t>class </a:t>
            </a:r>
            <a:r>
              <a:rPr lang="en-US" sz="1700" dirty="0" smtClean="0">
                <a:latin typeface="Courier New" pitchFamily="49" charset="0"/>
                <a:cs typeface="Courier New" pitchFamily="49" charset="0"/>
              </a:rPr>
              <a:t>Tree {</a:t>
            </a:r>
          </a:p>
          <a:p>
            <a:pPr>
              <a:buNone/>
            </a:pPr>
            <a:r>
              <a:rPr lang="en-US" sz="1700" dirty="0" smtClean="0">
                <a:solidFill>
                  <a:srgbClr val="0000FF"/>
                </a:solidFill>
                <a:latin typeface="Courier New" pitchFamily="49" charset="0"/>
                <a:ea typeface="Times New Roman" pitchFamily="18" charset="0"/>
                <a:cs typeface="Courier New" pitchFamily="49" charset="0"/>
              </a:rPr>
              <a:t>   </a:t>
            </a:r>
            <a:r>
              <a:rPr lang="en-US" sz="1700" dirty="0" err="1" smtClean="0">
                <a:solidFill>
                  <a:srgbClr val="0000FF"/>
                </a:solidFill>
                <a:latin typeface="Courier New" pitchFamily="49" charset="0"/>
                <a:ea typeface="Times New Roman" pitchFamily="18" charset="0"/>
                <a:cs typeface="Courier New" pitchFamily="49" charset="0"/>
              </a:rPr>
              <a:t>int</a:t>
            </a:r>
            <a:r>
              <a:rPr lang="en-US" sz="1700" dirty="0" smtClean="0">
                <a:latin typeface="Courier New" pitchFamily="49" charset="0"/>
                <a:cs typeface="Courier New" pitchFamily="49" charset="0"/>
              </a:rPr>
              <a:t> value; </a:t>
            </a:r>
          </a:p>
          <a:p>
            <a:pPr>
              <a:buNone/>
            </a:pPr>
            <a:r>
              <a:rPr lang="en-US" sz="1700" dirty="0" smtClean="0">
                <a:latin typeface="Courier New" pitchFamily="49" charset="0"/>
                <a:cs typeface="Courier New" pitchFamily="49" charset="0"/>
              </a:rPr>
              <a:t>   Tree *left, *right;</a:t>
            </a:r>
          </a:p>
          <a:p>
            <a:pPr>
              <a:buNone/>
            </a:pPr>
            <a:r>
              <a:rPr lang="en-US" sz="1800" dirty="0" smtClean="0">
                <a:solidFill>
                  <a:srgbClr val="0000FF"/>
                </a:solidFill>
                <a:latin typeface="Courier New" pitchFamily="49" charset="0"/>
                <a:ea typeface="Times New Roman" pitchFamily="18" charset="0"/>
                <a:cs typeface="Courier New" pitchFamily="49" charset="0"/>
              </a:rPr>
              <a:t>public:</a:t>
            </a:r>
          </a:p>
          <a:p>
            <a:pPr>
              <a:buNone/>
            </a:pPr>
            <a:r>
              <a:rPr lang="en-US" sz="1700" dirty="0" smtClean="0">
                <a:latin typeface="Courier New" pitchFamily="49" charset="0"/>
                <a:cs typeface="Courier New" pitchFamily="49" charset="0"/>
              </a:rPr>
              <a:t>   relation </a:t>
            </a:r>
            <a:r>
              <a:rPr lang="en-US" sz="1700" b="1" dirty="0" smtClean="0">
                <a:latin typeface="Courier New" pitchFamily="49" charset="0"/>
                <a:cs typeface="Courier New" pitchFamily="49" charset="0"/>
              </a:rPr>
              <a:t>item</a:t>
            </a:r>
            <a:r>
              <a:rPr lang="en-US" sz="1700" dirty="0" smtClean="0">
                <a:latin typeface="Courier New" pitchFamily="49" charset="0"/>
                <a:cs typeface="Courier New" pitchFamily="49" charset="0"/>
              </a:rPr>
              <a:t>( lref&lt;</a:t>
            </a:r>
            <a:r>
              <a:rPr lang="en-US" sz="1700" dirty="0" err="1" smtClean="0">
                <a:solidFill>
                  <a:srgbClr val="0000FF"/>
                </a:solidFill>
                <a:latin typeface="Courier New" pitchFamily="49" charset="0"/>
                <a:ea typeface="Times New Roman" pitchFamily="18" charset="0"/>
                <a:cs typeface="Courier New" pitchFamily="49" charset="0"/>
              </a:rPr>
              <a:t>int</a:t>
            </a:r>
            <a:r>
              <a:rPr lang="en-US" sz="1700" dirty="0" smtClean="0">
                <a:latin typeface="Courier New" pitchFamily="49" charset="0"/>
                <a:cs typeface="Courier New" pitchFamily="49" charset="0"/>
              </a:rPr>
              <a:t>&gt; v ) </a:t>
            </a:r>
            <a:r>
              <a:rPr lang="en-US" sz="1700" dirty="0" smtClean="0">
                <a:solidFill>
                  <a:srgbClr val="0000FF"/>
                </a:solidFill>
                <a:latin typeface="Courier New" pitchFamily="49" charset="0"/>
                <a:ea typeface="Times New Roman" pitchFamily="18" charset="0"/>
                <a:cs typeface="Courier New" pitchFamily="49" charset="0"/>
              </a:rPr>
              <a:t>const</a:t>
            </a:r>
            <a:r>
              <a:rPr lang="en-US" sz="1700" dirty="0" smtClean="0">
                <a:latin typeface="Courier New" pitchFamily="49" charset="0"/>
                <a:cs typeface="Courier New" pitchFamily="49" charset="0"/>
              </a:rPr>
              <a:t> { </a:t>
            </a:r>
          </a:p>
          <a:p>
            <a:pPr>
              <a:buNone/>
            </a:pPr>
            <a:r>
              <a:rPr lang="en-US" sz="1700" dirty="0" smtClean="0">
                <a:solidFill>
                  <a:srgbClr val="008000"/>
                </a:solidFill>
                <a:latin typeface="Courier New" pitchFamily="49" charset="0"/>
                <a:ea typeface="Times New Roman" pitchFamily="18" charset="0"/>
                <a:cs typeface="Courier New" pitchFamily="49" charset="0"/>
              </a:rPr>
              <a:t>      // see next slide</a:t>
            </a:r>
            <a:endParaRPr lang="en-US" sz="1700" dirty="0" smtClean="0">
              <a:latin typeface="Courier New" pitchFamily="49" charset="0"/>
              <a:cs typeface="Courier New" pitchFamily="49" charset="0"/>
            </a:endParaRPr>
          </a:p>
          <a:p>
            <a:pPr>
              <a:buNone/>
            </a:pPr>
            <a:r>
              <a:rPr lang="en-US" sz="1700" dirty="0" smtClean="0">
                <a:latin typeface="Courier New" pitchFamily="49" charset="0"/>
                <a:cs typeface="Courier New" pitchFamily="49" charset="0"/>
              </a:rPr>
              <a:t>   }</a:t>
            </a:r>
          </a:p>
          <a:p>
            <a:pPr>
              <a:buNone/>
            </a:pPr>
            <a:r>
              <a:rPr lang="en-US" sz="1700" dirty="0" smtClean="0">
                <a:latin typeface="Courier New" pitchFamily="49" charset="0"/>
                <a:cs typeface="Courier New" pitchFamily="49" charset="0"/>
              </a:rPr>
              <a:t>};</a:t>
            </a:r>
            <a:endParaRPr lang="en-US" sz="17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ox(in)">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37970"/>
            <a:ext cx="8229600" cy="5715000"/>
          </a:xfrm>
        </p:spPr>
        <p:txBody>
          <a:bodyPr/>
          <a:lstStyle/>
          <a:p>
            <a:pPr>
              <a:buNone/>
            </a:pPr>
            <a:r>
              <a:rPr lang="en-US" sz="1700" dirty="0" smtClean="0">
                <a:latin typeface="Courier New" pitchFamily="49" charset="0"/>
                <a:cs typeface="Courier New" pitchFamily="49" charset="0"/>
              </a:rPr>
              <a:t>Tree::</a:t>
            </a:r>
            <a:r>
              <a:rPr lang="en-US" sz="1700" b="1" dirty="0" smtClean="0">
                <a:latin typeface="Courier New" pitchFamily="49" charset="0"/>
                <a:cs typeface="Courier New" pitchFamily="49" charset="0"/>
              </a:rPr>
              <a:t>item</a:t>
            </a:r>
            <a:r>
              <a:rPr lang="en-US" sz="1700" dirty="0" smtClean="0">
                <a:latin typeface="Courier New" pitchFamily="49" charset="0"/>
                <a:cs typeface="Courier New" pitchFamily="49" charset="0"/>
              </a:rPr>
              <a:t>( lref&lt;</a:t>
            </a:r>
            <a:r>
              <a:rPr lang="en-US" sz="1700" dirty="0" err="1" smtClean="0">
                <a:solidFill>
                  <a:srgbClr val="0000FF"/>
                </a:solidFill>
                <a:latin typeface="Courier New" pitchFamily="49" charset="0"/>
                <a:ea typeface="Times New Roman" pitchFamily="18" charset="0"/>
                <a:cs typeface="Courier New" pitchFamily="49" charset="0"/>
              </a:rPr>
              <a:t>int</a:t>
            </a:r>
            <a:r>
              <a:rPr lang="en-US" sz="1700" dirty="0" smtClean="0">
                <a:latin typeface="Courier New" pitchFamily="49" charset="0"/>
                <a:cs typeface="Courier New" pitchFamily="49" charset="0"/>
              </a:rPr>
              <a:t>&gt; v ) </a:t>
            </a:r>
            <a:r>
              <a:rPr lang="en-US" sz="1700" dirty="0" smtClean="0">
                <a:solidFill>
                  <a:srgbClr val="0000FF"/>
                </a:solidFill>
                <a:latin typeface="Courier New" pitchFamily="49" charset="0"/>
                <a:ea typeface="Times New Roman" pitchFamily="18" charset="0"/>
                <a:cs typeface="Courier New" pitchFamily="49" charset="0"/>
              </a:rPr>
              <a:t>const</a:t>
            </a:r>
            <a:r>
              <a:rPr lang="en-US" sz="1700" dirty="0" smtClean="0">
                <a:latin typeface="Courier New" pitchFamily="49" charset="0"/>
                <a:cs typeface="Courier New" pitchFamily="49" charset="0"/>
              </a:rPr>
              <a:t> { </a:t>
            </a:r>
            <a:r>
              <a:rPr lang="en-US" sz="1700" dirty="0" smtClean="0">
                <a:solidFill>
                  <a:srgbClr val="008000"/>
                </a:solidFill>
                <a:latin typeface="Courier New" pitchFamily="49" charset="0"/>
                <a:ea typeface="Times New Roman" pitchFamily="18" charset="0"/>
                <a:cs typeface="Courier New" pitchFamily="49" charset="0"/>
              </a:rPr>
              <a:t>// C++0x</a:t>
            </a:r>
          </a:p>
          <a:p>
            <a:pPr>
              <a:buNone/>
            </a:pPr>
            <a:r>
              <a:rPr lang="en-US" sz="1700" dirty="0" smtClean="0">
                <a:solidFill>
                  <a:srgbClr val="000000"/>
                </a:solidFill>
                <a:latin typeface="Courier New" pitchFamily="49" charset="0"/>
                <a:cs typeface="Courier New" pitchFamily="49" charset="0"/>
              </a:rPr>
              <a:t>   </a:t>
            </a:r>
            <a:r>
              <a:rPr lang="en-US" sz="1700" dirty="0" smtClean="0">
                <a:solidFill>
                  <a:srgbClr val="0000FF"/>
                </a:solidFill>
                <a:latin typeface="Courier New" pitchFamily="49" charset="0"/>
                <a:ea typeface="Times New Roman" pitchFamily="18" charset="0"/>
                <a:cs typeface="Courier New" pitchFamily="49" charset="0"/>
              </a:rPr>
              <a:t>long</a:t>
            </a:r>
            <a:r>
              <a:rPr lang="en-US" sz="1700" dirty="0" smtClean="0">
                <a:solidFill>
                  <a:srgbClr val="000000"/>
                </a:solidFill>
                <a:latin typeface="Courier New" pitchFamily="49" charset="0"/>
                <a:cs typeface="Courier New" pitchFamily="49" charset="0"/>
              </a:rPr>
              <a:t> </a:t>
            </a:r>
            <a:r>
              <a:rPr lang="en-US" sz="1700" dirty="0" err="1" smtClean="0">
                <a:solidFill>
                  <a:srgbClr val="000000"/>
                </a:solidFill>
                <a:latin typeface="Courier New" pitchFamily="49" charset="0"/>
                <a:cs typeface="Courier New" pitchFamily="49" charset="0"/>
              </a:rPr>
              <a:t>co_entry_pt</a:t>
            </a:r>
            <a:r>
              <a:rPr lang="en-US" sz="1700" dirty="0" smtClean="0">
                <a:solidFill>
                  <a:srgbClr val="000000"/>
                </a:solidFill>
                <a:latin typeface="Courier New" pitchFamily="49" charset="0"/>
                <a:cs typeface="Courier New" pitchFamily="49" charset="0"/>
              </a:rPr>
              <a:t>=0;  </a:t>
            </a:r>
            <a:r>
              <a:rPr lang="en-US" sz="1700" dirty="0" smtClean="0">
                <a:solidFill>
                  <a:srgbClr val="008000"/>
                </a:solidFill>
                <a:latin typeface="Courier New" pitchFamily="49" charset="0"/>
                <a:ea typeface="Times New Roman" pitchFamily="18" charset="0"/>
                <a:cs typeface="Courier New" pitchFamily="49" charset="0"/>
              </a:rPr>
              <a:t>// required by co_* macros below</a:t>
            </a:r>
          </a:p>
          <a:p>
            <a:pPr>
              <a:buNone/>
            </a:pPr>
            <a:r>
              <a:rPr lang="en-US" sz="1700" dirty="0" smtClean="0">
                <a:solidFill>
                  <a:srgbClr val="000000"/>
                </a:solidFill>
                <a:latin typeface="Courier New" pitchFamily="49" charset="0"/>
                <a:cs typeface="Courier New" pitchFamily="49" charset="0"/>
              </a:rPr>
              <a:t>   relation r = False();</a:t>
            </a:r>
          </a:p>
          <a:p>
            <a:pPr>
              <a:buNone/>
            </a:pPr>
            <a:r>
              <a:rPr lang="en-US" sz="1700" dirty="0" smtClean="0">
                <a:solidFill>
                  <a:srgbClr val="000000"/>
                </a:solidFill>
                <a:latin typeface="Courier New" pitchFamily="49" charset="0"/>
                <a:cs typeface="Courier New" pitchFamily="49" charset="0"/>
              </a:rPr>
              <a:t>   </a:t>
            </a:r>
            <a:r>
              <a:rPr lang="en-US" sz="1700" dirty="0" smtClean="0">
                <a:solidFill>
                  <a:srgbClr val="0000FF"/>
                </a:solidFill>
                <a:latin typeface="Courier New" pitchFamily="49" charset="0"/>
                <a:ea typeface="Times New Roman" pitchFamily="18" charset="0"/>
                <a:cs typeface="Courier New" pitchFamily="49" charset="0"/>
              </a:rPr>
              <a:t>return</a:t>
            </a:r>
            <a:r>
              <a:rPr lang="en-US" sz="1700" dirty="0" smtClean="0">
                <a:solidFill>
                  <a:srgbClr val="000000"/>
                </a:solidFill>
                <a:latin typeface="Courier New" pitchFamily="49" charset="0"/>
                <a:cs typeface="Courier New" pitchFamily="49" charset="0"/>
              </a:rPr>
              <a:t> [=]() </a:t>
            </a:r>
            <a:r>
              <a:rPr lang="en-US" sz="1700" dirty="0" smtClean="0">
                <a:solidFill>
                  <a:srgbClr val="0000FF"/>
                </a:solidFill>
                <a:latin typeface="Courier New" pitchFamily="49" charset="0"/>
                <a:ea typeface="Times New Roman" pitchFamily="18" charset="0"/>
                <a:cs typeface="Courier New" pitchFamily="49" charset="0"/>
              </a:rPr>
              <a:t>mutable</a:t>
            </a:r>
            <a:r>
              <a:rPr lang="en-US" sz="1700" dirty="0" smtClean="0">
                <a:solidFill>
                  <a:srgbClr val="000000"/>
                </a:solidFill>
                <a:latin typeface="Courier New" pitchFamily="49" charset="0"/>
                <a:cs typeface="Courier New" pitchFamily="49" charset="0"/>
              </a:rPr>
              <a:t> -&gt;</a:t>
            </a:r>
            <a:r>
              <a:rPr lang="en-US" sz="1700" dirty="0" err="1" smtClean="0">
                <a:solidFill>
                  <a:srgbClr val="0000FF"/>
                </a:solidFill>
                <a:latin typeface="Courier New" pitchFamily="49" charset="0"/>
                <a:ea typeface="Times New Roman" pitchFamily="18" charset="0"/>
                <a:cs typeface="Courier New" pitchFamily="49" charset="0"/>
              </a:rPr>
              <a:t>bool</a:t>
            </a:r>
            <a:r>
              <a:rPr lang="en-US" sz="1700" dirty="0" smtClean="0">
                <a:solidFill>
                  <a:srgbClr val="000000"/>
                </a:solidFill>
                <a:latin typeface="Courier New" pitchFamily="49" charset="0"/>
                <a:cs typeface="Courier New" pitchFamily="49" charset="0"/>
              </a:rPr>
              <a:t>  </a:t>
            </a:r>
            <a:r>
              <a:rPr lang="en-US" sz="1700" b="1" dirty="0" smtClean="0">
                <a:solidFill>
                  <a:srgbClr val="000000"/>
                </a:solidFill>
                <a:latin typeface="Courier New" pitchFamily="49" charset="0"/>
                <a:cs typeface="Courier New" pitchFamily="49" charset="0"/>
              </a:rPr>
              <a:t>{</a:t>
            </a:r>
          </a:p>
          <a:p>
            <a:pPr>
              <a:buNone/>
            </a:pPr>
            <a:r>
              <a:rPr lang="en-US" sz="1700" dirty="0" smtClean="0">
                <a:solidFill>
                  <a:srgbClr val="000000"/>
                </a:solidFill>
                <a:latin typeface="Courier New" pitchFamily="49" charset="0"/>
                <a:cs typeface="Courier New" pitchFamily="49" charset="0"/>
              </a:rPr>
              <a:t>      </a:t>
            </a:r>
            <a:r>
              <a:rPr lang="en-US" sz="1700" dirty="0" err="1" smtClean="0">
                <a:solidFill>
                  <a:srgbClr val="000000"/>
                </a:solidFill>
                <a:latin typeface="Courier New" pitchFamily="49" charset="0"/>
                <a:cs typeface="Courier New" pitchFamily="49" charset="0"/>
              </a:rPr>
              <a:t>co_begin</a:t>
            </a:r>
            <a:r>
              <a:rPr lang="en-US" sz="1700" dirty="0" smtClean="0">
                <a:solidFill>
                  <a:srgbClr val="000000"/>
                </a:solidFill>
                <a:latin typeface="Courier New" pitchFamily="49" charset="0"/>
                <a:cs typeface="Courier New" pitchFamily="49" charset="0"/>
              </a:rPr>
              <a:t>();</a:t>
            </a:r>
          </a:p>
          <a:p>
            <a:pPr>
              <a:buNone/>
            </a:pPr>
            <a:r>
              <a:rPr lang="en-US" sz="1700" dirty="0" smtClean="0">
                <a:solidFill>
                  <a:srgbClr val="000000"/>
                </a:solidFill>
                <a:latin typeface="Courier New" pitchFamily="49" charset="0"/>
                <a:cs typeface="Courier New" pitchFamily="49" charset="0"/>
              </a:rPr>
              <a:t>      </a:t>
            </a:r>
            <a:r>
              <a:rPr lang="en-US" sz="1700" dirty="0" smtClean="0">
                <a:solidFill>
                  <a:srgbClr val="0000FF"/>
                </a:solidFill>
                <a:latin typeface="Courier New" pitchFamily="49" charset="0"/>
                <a:ea typeface="Times New Roman" pitchFamily="18" charset="0"/>
                <a:cs typeface="Courier New" pitchFamily="49" charset="0"/>
              </a:rPr>
              <a:t>if</a:t>
            </a:r>
            <a:r>
              <a:rPr lang="en-US" sz="1700" dirty="0" smtClean="0">
                <a:solidFill>
                  <a:srgbClr val="000000"/>
                </a:solidFill>
                <a:latin typeface="Courier New" pitchFamily="49" charset="0"/>
                <a:cs typeface="Courier New" pitchFamily="49" charset="0"/>
              </a:rPr>
              <a:t>( left ) {</a:t>
            </a:r>
          </a:p>
          <a:p>
            <a:pPr>
              <a:buNone/>
            </a:pPr>
            <a:r>
              <a:rPr lang="en-US" sz="1700" dirty="0" smtClean="0">
                <a:solidFill>
                  <a:srgbClr val="000000"/>
                </a:solidFill>
                <a:latin typeface="Courier New" pitchFamily="49" charset="0"/>
                <a:cs typeface="Courier New" pitchFamily="49" charset="0"/>
              </a:rPr>
              <a:t>         </a:t>
            </a:r>
            <a:r>
              <a:rPr lang="en-US" sz="1700" dirty="0" smtClean="0">
                <a:solidFill>
                  <a:srgbClr val="0000FF"/>
                </a:solidFill>
                <a:latin typeface="Courier New" pitchFamily="49" charset="0"/>
                <a:ea typeface="Times New Roman" pitchFamily="18" charset="0"/>
                <a:cs typeface="Courier New" pitchFamily="49" charset="0"/>
              </a:rPr>
              <a:t>for</a:t>
            </a:r>
            <a:r>
              <a:rPr lang="en-US" sz="1700" dirty="0" smtClean="0">
                <a:solidFill>
                  <a:srgbClr val="000000"/>
                </a:solidFill>
                <a:latin typeface="Courier New" pitchFamily="49" charset="0"/>
                <a:cs typeface="Courier New" pitchFamily="49" charset="0"/>
              </a:rPr>
              <a:t>(r = </a:t>
            </a:r>
            <a:r>
              <a:rPr lang="en-US" sz="1700" b="1" dirty="0" smtClean="0">
                <a:solidFill>
                  <a:srgbClr val="000000"/>
                </a:solidFill>
                <a:latin typeface="Courier New" pitchFamily="49" charset="0"/>
                <a:cs typeface="Courier New" pitchFamily="49" charset="0"/>
              </a:rPr>
              <a:t>left-&gt;item(v)</a:t>
            </a:r>
            <a:r>
              <a:rPr lang="en-US" sz="1700" dirty="0" smtClean="0">
                <a:solidFill>
                  <a:srgbClr val="000000"/>
                </a:solidFill>
                <a:latin typeface="Courier New" pitchFamily="49" charset="0"/>
                <a:cs typeface="Courier New" pitchFamily="49" charset="0"/>
              </a:rPr>
              <a:t>; r(); )</a:t>
            </a:r>
          </a:p>
          <a:p>
            <a:pPr>
              <a:buNone/>
            </a:pPr>
            <a:r>
              <a:rPr lang="en-US" sz="1700" dirty="0" smtClean="0">
                <a:solidFill>
                  <a:srgbClr val="000000"/>
                </a:solidFill>
                <a:latin typeface="Courier New" pitchFamily="49" charset="0"/>
                <a:cs typeface="Courier New" pitchFamily="49" charset="0"/>
              </a:rPr>
              <a:t>		     </a:t>
            </a:r>
            <a:r>
              <a:rPr lang="en-US" sz="1700" dirty="0" err="1" smtClean="0">
                <a:solidFill>
                  <a:srgbClr val="000000"/>
                </a:solidFill>
                <a:latin typeface="Courier New" pitchFamily="49" charset="0"/>
                <a:cs typeface="Courier New" pitchFamily="49" charset="0"/>
              </a:rPr>
              <a:t>co_yield</a:t>
            </a:r>
            <a:r>
              <a:rPr lang="en-US" sz="1700" dirty="0" smtClean="0">
                <a:solidFill>
                  <a:srgbClr val="000000"/>
                </a:solidFill>
                <a:latin typeface="Courier New" pitchFamily="49" charset="0"/>
                <a:cs typeface="Courier New" pitchFamily="49" charset="0"/>
              </a:rPr>
              <a:t>(</a:t>
            </a:r>
            <a:r>
              <a:rPr lang="en-US" sz="1700" dirty="0" smtClean="0">
                <a:solidFill>
                  <a:srgbClr val="0000FF"/>
                </a:solidFill>
                <a:latin typeface="Courier New" pitchFamily="49" charset="0"/>
                <a:ea typeface="Times New Roman" pitchFamily="18" charset="0"/>
                <a:cs typeface="Courier New" pitchFamily="49" charset="0"/>
              </a:rPr>
              <a:t>true</a:t>
            </a:r>
            <a:r>
              <a:rPr lang="en-US" sz="1700" dirty="0" smtClean="0">
                <a:solidFill>
                  <a:srgbClr val="000000"/>
                </a:solidFill>
                <a:latin typeface="Courier New" pitchFamily="49" charset="0"/>
                <a:cs typeface="Courier New" pitchFamily="49" charset="0"/>
              </a:rPr>
              <a:t>);</a:t>
            </a:r>
          </a:p>
          <a:p>
            <a:pPr>
              <a:buNone/>
            </a:pPr>
            <a:r>
              <a:rPr lang="en-US" sz="1700" dirty="0" smtClean="0">
                <a:solidFill>
                  <a:srgbClr val="000000"/>
                </a:solidFill>
                <a:latin typeface="Courier New" pitchFamily="49" charset="0"/>
                <a:cs typeface="Courier New" pitchFamily="49" charset="0"/>
              </a:rPr>
              <a:t>      }</a:t>
            </a:r>
          </a:p>
          <a:p>
            <a:pPr>
              <a:buNone/>
            </a:pPr>
            <a:r>
              <a:rPr lang="en-US" sz="1700" dirty="0" smtClean="0">
                <a:solidFill>
                  <a:srgbClr val="000000"/>
                </a:solidFill>
                <a:latin typeface="Courier New" pitchFamily="49" charset="0"/>
                <a:cs typeface="Courier New" pitchFamily="49" charset="0"/>
              </a:rPr>
              <a:t>      </a:t>
            </a:r>
            <a:r>
              <a:rPr lang="en-US" sz="1700" dirty="0" smtClean="0">
                <a:solidFill>
                  <a:srgbClr val="0000FF"/>
                </a:solidFill>
                <a:latin typeface="Courier New" pitchFamily="49" charset="0"/>
                <a:ea typeface="Times New Roman" pitchFamily="18" charset="0"/>
                <a:cs typeface="Courier New" pitchFamily="49" charset="0"/>
              </a:rPr>
              <a:t>for</a:t>
            </a:r>
            <a:r>
              <a:rPr lang="en-US" sz="1700" dirty="0" smtClean="0">
                <a:solidFill>
                  <a:srgbClr val="000000"/>
                </a:solidFill>
                <a:latin typeface="Courier New" pitchFamily="49" charset="0"/>
                <a:cs typeface="Courier New" pitchFamily="49" charset="0"/>
              </a:rPr>
              <a:t>(r = </a:t>
            </a:r>
            <a:r>
              <a:rPr lang="en-US" sz="1700" b="1" dirty="0" err="1" smtClean="0">
                <a:solidFill>
                  <a:srgbClr val="000000"/>
                </a:solidFill>
                <a:latin typeface="Courier New" pitchFamily="49" charset="0"/>
                <a:cs typeface="Courier New" pitchFamily="49" charset="0"/>
              </a:rPr>
              <a:t>eq</a:t>
            </a:r>
            <a:r>
              <a:rPr lang="en-US" sz="1700" b="1" dirty="0" smtClean="0">
                <a:solidFill>
                  <a:srgbClr val="000000"/>
                </a:solidFill>
                <a:latin typeface="Courier New" pitchFamily="49" charset="0"/>
                <a:cs typeface="Courier New" pitchFamily="49" charset="0"/>
              </a:rPr>
              <a:t>(</a:t>
            </a:r>
            <a:r>
              <a:rPr lang="en-US" sz="1700" b="1" dirty="0" err="1" smtClean="0">
                <a:solidFill>
                  <a:srgbClr val="000000"/>
                </a:solidFill>
                <a:latin typeface="Courier New" pitchFamily="49" charset="0"/>
                <a:cs typeface="Courier New" pitchFamily="49" charset="0"/>
              </a:rPr>
              <a:t>v,value</a:t>
            </a:r>
            <a:r>
              <a:rPr lang="en-US" sz="1700" b="1" dirty="0" smtClean="0">
                <a:solidFill>
                  <a:srgbClr val="000000"/>
                </a:solidFill>
                <a:latin typeface="Courier New" pitchFamily="49" charset="0"/>
                <a:cs typeface="Courier New" pitchFamily="49" charset="0"/>
              </a:rPr>
              <a:t>)</a:t>
            </a:r>
            <a:r>
              <a:rPr lang="en-US" sz="1700" dirty="0" smtClean="0">
                <a:solidFill>
                  <a:srgbClr val="000000"/>
                </a:solidFill>
                <a:latin typeface="Courier New" pitchFamily="49" charset="0"/>
                <a:cs typeface="Courier New" pitchFamily="49" charset="0"/>
              </a:rPr>
              <a:t>; r(); )</a:t>
            </a:r>
          </a:p>
          <a:p>
            <a:pPr>
              <a:buNone/>
            </a:pPr>
            <a:r>
              <a:rPr lang="en-US" sz="1700" dirty="0" smtClean="0">
                <a:solidFill>
                  <a:srgbClr val="000000"/>
                </a:solidFill>
                <a:latin typeface="Courier New" pitchFamily="49" charset="0"/>
                <a:cs typeface="Courier New" pitchFamily="49" charset="0"/>
              </a:rPr>
              <a:t>         </a:t>
            </a:r>
            <a:r>
              <a:rPr lang="en-US" sz="1700" dirty="0" err="1" smtClean="0">
                <a:solidFill>
                  <a:srgbClr val="000000"/>
                </a:solidFill>
                <a:latin typeface="Courier New" pitchFamily="49" charset="0"/>
                <a:cs typeface="Courier New" pitchFamily="49" charset="0"/>
              </a:rPr>
              <a:t>co_yield</a:t>
            </a:r>
            <a:r>
              <a:rPr lang="en-US" sz="1700" dirty="0" smtClean="0">
                <a:solidFill>
                  <a:srgbClr val="000000"/>
                </a:solidFill>
                <a:latin typeface="Courier New" pitchFamily="49" charset="0"/>
                <a:cs typeface="Courier New" pitchFamily="49" charset="0"/>
              </a:rPr>
              <a:t>(</a:t>
            </a:r>
            <a:r>
              <a:rPr lang="en-US" sz="1700" dirty="0" smtClean="0">
                <a:solidFill>
                  <a:srgbClr val="0000FF"/>
                </a:solidFill>
                <a:latin typeface="Courier New" pitchFamily="49" charset="0"/>
                <a:ea typeface="Times New Roman" pitchFamily="18" charset="0"/>
                <a:cs typeface="Courier New" pitchFamily="49" charset="0"/>
              </a:rPr>
              <a:t>true</a:t>
            </a:r>
            <a:r>
              <a:rPr lang="en-US" sz="1700" dirty="0" smtClean="0">
                <a:solidFill>
                  <a:srgbClr val="000000"/>
                </a:solidFill>
                <a:latin typeface="Courier New" pitchFamily="49" charset="0"/>
                <a:cs typeface="Courier New" pitchFamily="49" charset="0"/>
              </a:rPr>
              <a:t>);</a:t>
            </a:r>
          </a:p>
          <a:p>
            <a:pPr>
              <a:buNone/>
            </a:pPr>
            <a:r>
              <a:rPr lang="en-US" sz="1700" dirty="0" smtClean="0">
                <a:solidFill>
                  <a:srgbClr val="000000"/>
                </a:solidFill>
                <a:latin typeface="Courier New" pitchFamily="49" charset="0"/>
                <a:cs typeface="Courier New" pitchFamily="49" charset="0"/>
              </a:rPr>
              <a:t>      </a:t>
            </a:r>
            <a:r>
              <a:rPr lang="en-US" sz="1700" dirty="0" smtClean="0">
                <a:solidFill>
                  <a:srgbClr val="0000FF"/>
                </a:solidFill>
                <a:latin typeface="Courier New" pitchFamily="49" charset="0"/>
                <a:ea typeface="Times New Roman" pitchFamily="18" charset="0"/>
                <a:cs typeface="Courier New" pitchFamily="49" charset="0"/>
              </a:rPr>
              <a:t>if</a:t>
            </a:r>
            <a:r>
              <a:rPr lang="en-US" sz="1700" dirty="0" smtClean="0">
                <a:solidFill>
                  <a:srgbClr val="000000"/>
                </a:solidFill>
                <a:latin typeface="Courier New" pitchFamily="49" charset="0"/>
                <a:cs typeface="Courier New" pitchFamily="49" charset="0"/>
              </a:rPr>
              <a:t>( right ) {</a:t>
            </a:r>
          </a:p>
          <a:p>
            <a:pPr>
              <a:buNone/>
            </a:pPr>
            <a:r>
              <a:rPr lang="en-US" sz="1700" dirty="0" smtClean="0">
                <a:solidFill>
                  <a:srgbClr val="000000"/>
                </a:solidFill>
                <a:latin typeface="Courier New" pitchFamily="49" charset="0"/>
                <a:cs typeface="Courier New" pitchFamily="49" charset="0"/>
              </a:rPr>
              <a:t>         </a:t>
            </a:r>
            <a:r>
              <a:rPr lang="en-US" sz="1700" dirty="0" smtClean="0">
                <a:solidFill>
                  <a:srgbClr val="0000FF"/>
                </a:solidFill>
                <a:latin typeface="Courier New" pitchFamily="49" charset="0"/>
                <a:ea typeface="Times New Roman" pitchFamily="18" charset="0"/>
                <a:cs typeface="Courier New" pitchFamily="49" charset="0"/>
              </a:rPr>
              <a:t>for</a:t>
            </a:r>
            <a:r>
              <a:rPr lang="en-US" sz="1700" dirty="0" smtClean="0">
                <a:solidFill>
                  <a:srgbClr val="000000"/>
                </a:solidFill>
                <a:latin typeface="Courier New" pitchFamily="49" charset="0"/>
                <a:cs typeface="Courier New" pitchFamily="49" charset="0"/>
              </a:rPr>
              <a:t>(r = </a:t>
            </a:r>
            <a:r>
              <a:rPr lang="en-US" sz="1700" b="1" dirty="0" smtClean="0">
                <a:solidFill>
                  <a:srgbClr val="000000"/>
                </a:solidFill>
                <a:latin typeface="Courier New" pitchFamily="49" charset="0"/>
                <a:cs typeface="Courier New" pitchFamily="49" charset="0"/>
              </a:rPr>
              <a:t>right-&gt;item(v)</a:t>
            </a:r>
            <a:r>
              <a:rPr lang="en-US" sz="1700" dirty="0" smtClean="0">
                <a:solidFill>
                  <a:srgbClr val="000000"/>
                </a:solidFill>
                <a:latin typeface="Courier New" pitchFamily="49" charset="0"/>
                <a:cs typeface="Courier New" pitchFamily="49" charset="0"/>
              </a:rPr>
              <a:t>; r(); )</a:t>
            </a:r>
          </a:p>
          <a:p>
            <a:pPr>
              <a:buNone/>
            </a:pPr>
            <a:r>
              <a:rPr lang="en-US" sz="1700" dirty="0" smtClean="0">
                <a:solidFill>
                  <a:srgbClr val="000000"/>
                </a:solidFill>
                <a:latin typeface="Courier New" pitchFamily="49" charset="0"/>
                <a:cs typeface="Courier New" pitchFamily="49" charset="0"/>
              </a:rPr>
              <a:t>		     </a:t>
            </a:r>
            <a:r>
              <a:rPr lang="en-US" sz="1700" dirty="0" err="1" smtClean="0">
                <a:solidFill>
                  <a:srgbClr val="000000"/>
                </a:solidFill>
                <a:latin typeface="Courier New" pitchFamily="49" charset="0"/>
                <a:cs typeface="Courier New" pitchFamily="49" charset="0"/>
              </a:rPr>
              <a:t>co_yield</a:t>
            </a:r>
            <a:r>
              <a:rPr lang="en-US" sz="1700" dirty="0" smtClean="0">
                <a:solidFill>
                  <a:srgbClr val="000000"/>
                </a:solidFill>
                <a:latin typeface="Courier New" pitchFamily="49" charset="0"/>
                <a:cs typeface="Courier New" pitchFamily="49" charset="0"/>
              </a:rPr>
              <a:t>(</a:t>
            </a:r>
            <a:r>
              <a:rPr lang="en-US" sz="1700" dirty="0" smtClean="0">
                <a:solidFill>
                  <a:srgbClr val="0000FF"/>
                </a:solidFill>
                <a:latin typeface="Courier New" pitchFamily="49" charset="0"/>
                <a:ea typeface="Times New Roman" pitchFamily="18" charset="0"/>
                <a:cs typeface="Courier New" pitchFamily="49" charset="0"/>
              </a:rPr>
              <a:t>true</a:t>
            </a:r>
            <a:r>
              <a:rPr lang="en-US" sz="1700" dirty="0" smtClean="0">
                <a:solidFill>
                  <a:srgbClr val="000000"/>
                </a:solidFill>
                <a:latin typeface="Courier New" pitchFamily="49" charset="0"/>
                <a:cs typeface="Courier New" pitchFamily="49" charset="0"/>
              </a:rPr>
              <a:t>);</a:t>
            </a:r>
          </a:p>
          <a:p>
            <a:pPr>
              <a:buNone/>
            </a:pPr>
            <a:r>
              <a:rPr lang="en-US" sz="1700" dirty="0" smtClean="0">
                <a:solidFill>
                  <a:srgbClr val="000000"/>
                </a:solidFill>
                <a:latin typeface="Courier New" pitchFamily="49" charset="0"/>
                <a:cs typeface="Courier New" pitchFamily="49" charset="0"/>
              </a:rPr>
              <a:t>      }</a:t>
            </a:r>
          </a:p>
          <a:p>
            <a:pPr>
              <a:buNone/>
            </a:pPr>
            <a:r>
              <a:rPr lang="en-US" sz="1700" dirty="0" smtClean="0">
                <a:solidFill>
                  <a:srgbClr val="000000"/>
                </a:solidFill>
                <a:latin typeface="Courier New" pitchFamily="49" charset="0"/>
                <a:cs typeface="Courier New" pitchFamily="49" charset="0"/>
              </a:rPr>
              <a:t>      </a:t>
            </a:r>
            <a:r>
              <a:rPr lang="en-US" sz="1700" dirty="0" err="1" smtClean="0">
                <a:solidFill>
                  <a:srgbClr val="000000"/>
                </a:solidFill>
                <a:latin typeface="Courier New" pitchFamily="49" charset="0"/>
                <a:cs typeface="Courier New" pitchFamily="49" charset="0"/>
              </a:rPr>
              <a:t>co_end</a:t>
            </a:r>
            <a:r>
              <a:rPr lang="en-US" sz="1700" dirty="0" smtClean="0">
                <a:solidFill>
                  <a:srgbClr val="000000"/>
                </a:solidFill>
                <a:latin typeface="Courier New" pitchFamily="49" charset="0"/>
                <a:cs typeface="Courier New" pitchFamily="49" charset="0"/>
              </a:rPr>
              <a:t>();</a:t>
            </a:r>
          </a:p>
          <a:p>
            <a:pPr>
              <a:buNone/>
            </a:pPr>
            <a:r>
              <a:rPr lang="en-US" sz="1700" dirty="0" smtClean="0">
                <a:solidFill>
                  <a:srgbClr val="000000"/>
                </a:solidFill>
                <a:latin typeface="Courier New" pitchFamily="49" charset="0"/>
                <a:cs typeface="Courier New" pitchFamily="49" charset="0"/>
              </a:rPr>
              <a:t>   </a:t>
            </a:r>
            <a:r>
              <a:rPr lang="en-US" sz="1700" b="1" dirty="0" smtClean="0">
                <a:solidFill>
                  <a:srgbClr val="000000"/>
                </a:solidFill>
                <a:latin typeface="Courier New" pitchFamily="49" charset="0"/>
                <a:cs typeface="Courier New" pitchFamily="49" charset="0"/>
              </a:rPr>
              <a:t>}</a:t>
            </a:r>
            <a:r>
              <a:rPr lang="en-US" sz="1700" dirty="0" smtClean="0">
                <a:solidFill>
                  <a:srgbClr val="000000"/>
                </a:solidFill>
                <a:latin typeface="Courier New" pitchFamily="49" charset="0"/>
                <a:cs typeface="Courier New" pitchFamily="49" charset="0"/>
              </a:rPr>
              <a:t>;</a:t>
            </a:r>
          </a:p>
          <a:p>
            <a:pPr>
              <a:buNone/>
            </a:pPr>
            <a:r>
              <a:rPr lang="en-US" sz="1700" dirty="0" smtClean="0">
                <a:solidFill>
                  <a:srgbClr val="000000"/>
                </a:solidFill>
                <a:latin typeface="Courier New" pitchFamily="49" charset="0"/>
                <a:cs typeface="Courier New" pitchFamily="49" charset="0"/>
              </a:rPr>
              <a:t>}</a:t>
            </a:r>
            <a:endParaRPr lang="en-US" sz="1700" dirty="0">
              <a:solidFill>
                <a:srgbClr val="000000"/>
              </a:solidFill>
              <a:latin typeface="Courier New" pitchFamily="49" charset="0"/>
              <a:cs typeface="Courier New" pitchFamily="49" charset="0"/>
            </a:endParaRPr>
          </a:p>
        </p:txBody>
      </p:sp>
      <p:sp>
        <p:nvSpPr>
          <p:cNvPr id="6" name="Title 1"/>
          <p:cNvSpPr>
            <a:spLocks noGrp="1"/>
          </p:cNvSpPr>
          <p:nvPr>
            <p:ph type="title"/>
          </p:nvPr>
        </p:nvSpPr>
        <p:spPr>
          <a:xfrm>
            <a:off x="457200" y="274638"/>
            <a:ext cx="8229600" cy="563562"/>
          </a:xfrm>
        </p:spPr>
        <p:txBody>
          <a:bodyPr/>
          <a:lstStyle/>
          <a:p>
            <a:r>
              <a:rPr lang="en-US" dirty="0" smtClean="0"/>
              <a:t>continued..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Dynamic relations</a:t>
            </a:r>
            <a:endParaRPr lang="en-US" dirty="0"/>
          </a:p>
        </p:txBody>
      </p:sp>
      <p:sp>
        <p:nvSpPr>
          <p:cNvPr id="3" name="Content Placeholder 2"/>
          <p:cNvSpPr>
            <a:spLocks noGrp="1"/>
          </p:cNvSpPr>
          <p:nvPr>
            <p:ph idx="1"/>
          </p:nvPr>
        </p:nvSpPr>
        <p:spPr>
          <a:xfrm>
            <a:off x="457200" y="1600200"/>
            <a:ext cx="8229600" cy="4724400"/>
          </a:xfrm>
        </p:spPr>
        <p:txBody>
          <a:bodyPr/>
          <a:lstStyle/>
          <a:p>
            <a:pPr>
              <a:defRPr/>
            </a:pPr>
            <a:r>
              <a:rPr lang="en-US" dirty="0" smtClean="0"/>
              <a:t>Following types provide support for dynamically building relations:</a:t>
            </a:r>
          </a:p>
          <a:p>
            <a:pPr lvl="1">
              <a:defRPr/>
            </a:pPr>
            <a:r>
              <a:rPr lang="en-US" dirty="0" smtClean="0">
                <a:ea typeface="+mn-ea"/>
                <a:cs typeface="+mn-cs"/>
              </a:rPr>
              <a:t>Conjunctions:        &amp;&amp;</a:t>
            </a:r>
          </a:p>
          <a:p>
            <a:pPr lvl="1">
              <a:defRPr/>
            </a:pPr>
            <a:r>
              <a:rPr lang="en-US" dirty="0" smtClean="0">
                <a:ea typeface="+mn-ea"/>
                <a:cs typeface="+mn-cs"/>
              </a:rPr>
              <a:t>Disjunctions:          | | </a:t>
            </a:r>
          </a:p>
          <a:p>
            <a:pPr lvl="1">
              <a:defRPr/>
            </a:pPr>
            <a:r>
              <a:rPr lang="en-US" dirty="0" err="1" smtClean="0">
                <a:ea typeface="+mn-ea"/>
                <a:cs typeface="+mn-cs"/>
              </a:rPr>
              <a:t>ExDisjunctions</a:t>
            </a:r>
            <a:r>
              <a:rPr lang="en-US" dirty="0" smtClean="0">
                <a:ea typeface="+mn-ea"/>
                <a:cs typeface="+mn-cs"/>
              </a:rPr>
              <a:t>:      ^</a:t>
            </a:r>
          </a:p>
          <a:p>
            <a:pPr lvl="1">
              <a:buNone/>
              <a:defRPr/>
            </a:pPr>
            <a:endParaRPr lang="en-US" sz="1500" dirty="0" smtClean="0">
              <a:ea typeface="+mn-ea"/>
              <a:cs typeface="+mn-cs"/>
            </a:endParaRPr>
          </a:p>
          <a:p>
            <a:pPr>
              <a:defRPr/>
            </a:pPr>
            <a:r>
              <a:rPr lang="en-US" dirty="0" smtClean="0"/>
              <a:t>These types are themselves relations.</a:t>
            </a:r>
          </a:p>
          <a:p>
            <a:pPr>
              <a:defRPr/>
            </a:pPr>
            <a:r>
              <a:rPr lang="en-US" dirty="0" smtClean="0"/>
              <a:t>Any logic can be expressed statically, dynamically or as a combination of both.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dirty="0" smtClean="0"/>
              <a:t>Agenda</a:t>
            </a:r>
          </a:p>
        </p:txBody>
      </p:sp>
      <p:sp>
        <p:nvSpPr>
          <p:cNvPr id="3075" name="Rectangle 3"/>
          <p:cNvSpPr>
            <a:spLocks noGrp="1" noChangeArrowheads="1"/>
          </p:cNvSpPr>
          <p:nvPr>
            <p:ph type="body" idx="1"/>
          </p:nvPr>
        </p:nvSpPr>
        <p:spPr/>
        <p:txBody>
          <a:bodyPr/>
          <a:lstStyle/>
          <a:p>
            <a:pPr eaLnBrk="1" hangingPunct="1"/>
            <a:r>
              <a:rPr lang="en-US" dirty="0" smtClean="0"/>
              <a:t>Introduction to Logic Programming (LP) concepts.</a:t>
            </a:r>
          </a:p>
          <a:p>
            <a:pPr eaLnBrk="1" hangingPunct="1"/>
            <a:r>
              <a:rPr lang="en-US" dirty="0" smtClean="0"/>
              <a:t>Introduction to facilities available for LP in C++. Will use the open source library : </a:t>
            </a:r>
            <a:r>
              <a:rPr lang="en-US" b="1" dirty="0" smtClean="0">
                <a:solidFill>
                  <a:schemeClr val="hlink"/>
                </a:solidFill>
              </a:rPr>
              <a:t>Castor</a:t>
            </a:r>
            <a:r>
              <a:rPr lang="en-US" dirty="0" smtClean="0"/>
              <a:t> (</a:t>
            </a:r>
            <a:r>
              <a:rPr lang="en-US" dirty="0" smtClean="0">
                <a:solidFill>
                  <a:schemeClr val="accent2"/>
                </a:solidFill>
                <a:hlinkClick r:id="rId2"/>
              </a:rPr>
              <a:t>www.mpprogramming.com</a:t>
            </a:r>
            <a:r>
              <a:rPr lang="en-US" dirty="0" smtClean="0"/>
              <a:t>).</a:t>
            </a:r>
          </a:p>
          <a:p>
            <a:pPr lvl="1" eaLnBrk="1" hangingPunct="1"/>
            <a:r>
              <a:rPr lang="en-US" dirty="0" smtClean="0"/>
              <a:t>Early stages of the process for inclusion into Boost. There appears to be interest.</a:t>
            </a:r>
          </a:p>
          <a:p>
            <a:pPr eaLnBrk="1" hangingPunct="1"/>
            <a:r>
              <a:rPr lang="en-US" dirty="0" smtClean="0"/>
              <a:t>Plenty of code and a few “new” things.</a:t>
            </a:r>
          </a:p>
        </p:txBody>
      </p:sp>
    </p:spTree>
  </p:cSld>
  <p:clrMapOvr>
    <a:masterClrMapping/>
  </p:clrMapOvr>
  <p:transition advTm="1515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75050" y="5319713"/>
            <a:ext cx="4889500" cy="292100"/>
          </a:xfrm>
          <a:prstGeom prst="rect">
            <a:avLst/>
          </a:prstGeom>
          <a:solidFill>
            <a:srgbClr val="FFFF00"/>
          </a:solidFill>
          <a:ln w="9525" algn="ctr">
            <a:solidFill>
              <a:schemeClr val="tx1"/>
            </a:solidFill>
            <a:round/>
            <a:headEnd/>
            <a:tailEnd type="triangle" w="med" len="med"/>
          </a:ln>
        </p:spPr>
        <p:txBody>
          <a:bodyPr/>
          <a:lstStyle/>
          <a:p>
            <a:endParaRPr lang="en-US"/>
          </a:p>
        </p:txBody>
      </p:sp>
      <p:sp>
        <p:nvSpPr>
          <p:cNvPr id="21506" name="Rectangle 2"/>
          <p:cNvSpPr>
            <a:spLocks noGrp="1" noChangeArrowheads="1"/>
          </p:cNvSpPr>
          <p:nvPr>
            <p:ph type="title"/>
          </p:nvPr>
        </p:nvSpPr>
        <p:spPr/>
        <p:txBody>
          <a:bodyPr/>
          <a:lstStyle/>
          <a:p>
            <a:pPr eaLnBrk="1" hangingPunct="1">
              <a:defRPr/>
            </a:pPr>
            <a:r>
              <a:rPr lang="en-US" dirty="0" smtClean="0"/>
              <a:t>Disjunctions : Dynamic relations</a:t>
            </a:r>
          </a:p>
        </p:txBody>
      </p:sp>
      <p:sp>
        <p:nvSpPr>
          <p:cNvPr id="22531" name="Rectangle 3"/>
          <p:cNvSpPr>
            <a:spLocks noGrp="1" noChangeArrowheads="1"/>
          </p:cNvSpPr>
          <p:nvPr>
            <p:ph type="body" idx="1"/>
          </p:nvPr>
        </p:nvSpPr>
        <p:spPr>
          <a:xfrm>
            <a:off x="152400" y="1600200"/>
            <a:ext cx="8839200" cy="4953000"/>
          </a:xfrm>
        </p:spPr>
        <p:txBody>
          <a:bodyPr/>
          <a:lstStyle/>
          <a:p>
            <a:pPr eaLnBrk="1" hangingPunct="1">
              <a:lnSpc>
                <a:spcPct val="90000"/>
              </a:lnSpc>
              <a:defRPr/>
            </a:pPr>
            <a:r>
              <a:rPr lang="en-US" sz="3600" dirty="0" smtClean="0"/>
              <a:t>Think of it as a dynamic list of clauses separated by || operator.</a:t>
            </a:r>
          </a:p>
          <a:p>
            <a:pPr eaLnBrk="1" hangingPunct="1">
              <a:lnSpc>
                <a:spcPct val="90000"/>
              </a:lnSpc>
              <a:defRPr/>
            </a:pPr>
            <a:r>
              <a:rPr lang="en-US" sz="3600" dirty="0" smtClean="0">
                <a:solidFill>
                  <a:srgbClr val="000000"/>
                </a:solidFill>
                <a:latin typeface="Courier New" pitchFamily="49" charset="0"/>
                <a:cs typeface="Courier New" pitchFamily="49" charset="0"/>
              </a:rPr>
              <a:t>Disjunctions</a:t>
            </a:r>
            <a:r>
              <a:rPr lang="en-US" sz="3600" dirty="0" smtClean="0"/>
              <a:t> is itself a relation.</a:t>
            </a:r>
          </a:p>
          <a:p>
            <a:pPr eaLnBrk="1" hangingPunct="1">
              <a:lnSpc>
                <a:spcPct val="90000"/>
              </a:lnSpc>
              <a:buFontTx/>
              <a:buNone/>
              <a:defRPr/>
            </a:pPr>
            <a:endParaRPr lang="en-US" sz="2400" dirty="0" smtClean="0">
              <a:solidFill>
                <a:srgbClr val="000000"/>
              </a:solidFill>
              <a:latin typeface="Courier New" pitchFamily="49" charset="0"/>
              <a:ea typeface="Times New Roman" pitchFamily="18" charset="0"/>
              <a:cs typeface="Courier New" pitchFamily="49" charset="0"/>
            </a:endParaRPr>
          </a:p>
          <a:p>
            <a:pPr>
              <a:buFontTx/>
              <a:buNone/>
              <a:defRPr/>
            </a:pPr>
            <a:r>
              <a:rPr lang="en-US" sz="1800" dirty="0" smtClean="0">
                <a:solidFill>
                  <a:srgbClr val="000000"/>
                </a:solidFill>
                <a:latin typeface="Courier New" pitchFamily="49" charset="0"/>
                <a:ea typeface="Times New Roman" pitchFamily="18" charset="0"/>
                <a:cs typeface="Courier New" pitchFamily="49" charset="0"/>
              </a:rPr>
              <a:t>vector&lt;pair&lt;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err="1" smtClean="0">
                <a:solidFill>
                  <a:srgbClr val="000000"/>
                </a:solidFill>
                <a:latin typeface="Courier New" pitchFamily="49" charset="0"/>
                <a:ea typeface="Times New Roman" pitchFamily="18" charset="0"/>
                <a:cs typeface="Courier New" pitchFamily="49" charset="0"/>
              </a:rPr>
              <a: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&gt; v = </a:t>
            </a:r>
            <a:r>
              <a:rPr lang="en-US" sz="1800" dirty="0" smtClean="0">
                <a:solidFill>
                  <a:srgbClr val="008000"/>
                </a:solidFill>
                <a:latin typeface="Courier New" pitchFamily="49" charset="0"/>
                <a:ea typeface="Times New Roman" pitchFamily="18" charset="0"/>
                <a:cs typeface="Courier New" pitchFamily="49" charset="0"/>
              </a:rPr>
              <a:t>/* read edges from file  */</a:t>
            </a:r>
            <a:r>
              <a:rPr lang="en-US" sz="1800" dirty="0" smtClean="0">
                <a:solidFill>
                  <a:srgbClr val="000000"/>
                </a:solidFill>
                <a:latin typeface="Courier New" pitchFamily="49" charset="0"/>
                <a:ea typeface="Times New Roman" pitchFamily="18" charset="0"/>
                <a:cs typeface="Courier New" pitchFamily="49" charset="0"/>
              </a:rPr>
              <a:t>;</a:t>
            </a:r>
          </a:p>
          <a:p>
            <a:pPr>
              <a:buFontTx/>
              <a:buNone/>
              <a:defRPr/>
            </a:pPr>
            <a:endParaRPr lang="en-US" sz="1800" dirty="0" smtClean="0">
              <a:solidFill>
                <a:srgbClr val="000000"/>
              </a:solidFill>
              <a:latin typeface="Courier New" pitchFamily="49" charset="0"/>
              <a:ea typeface="Times New Roman" pitchFamily="18" charset="0"/>
              <a:cs typeface="Courier New" pitchFamily="49" charset="0"/>
            </a:endParaRPr>
          </a:p>
          <a:p>
            <a:pPr>
              <a:buFontTx/>
              <a:buNone/>
              <a:defRPr/>
            </a:pPr>
            <a:r>
              <a:rPr lang="en-US" sz="1800" dirty="0" smtClean="0">
                <a:solidFill>
                  <a:srgbClr val="000000"/>
                </a:solidFill>
                <a:latin typeface="Courier New" pitchFamily="49" charset="0"/>
                <a:ea typeface="Times New Roman" pitchFamily="18" charset="0"/>
                <a:cs typeface="Courier New" pitchFamily="49" charset="0"/>
              </a:rPr>
              <a:t>relation </a:t>
            </a:r>
            <a:r>
              <a:rPr lang="en-US" sz="1800" b="1" dirty="0" smtClean="0">
                <a:solidFill>
                  <a:srgbClr val="000000"/>
                </a:solidFill>
                <a:latin typeface="Courier New" pitchFamily="49" charset="0"/>
                <a:ea typeface="Times New Roman" pitchFamily="18" charset="0"/>
                <a:cs typeface="Courier New" pitchFamily="49" charset="0"/>
              </a:rPr>
              <a:t>edge</a:t>
            </a:r>
            <a:r>
              <a:rPr lang="en-US" sz="1800" dirty="0" smtClean="0">
                <a:solidFill>
                  <a:srgbClr val="000000"/>
                </a:solidFill>
                <a:latin typeface="Courier New" pitchFamily="49" charset="0"/>
                <a:ea typeface="Times New Roman" pitchFamily="18" charset="0"/>
                <a:cs typeface="Courier New" pitchFamily="49" charset="0"/>
              </a:rPr>
              <a:t>(lref&lt;</a:t>
            </a:r>
            <a:r>
              <a:rPr lang="en-US" sz="1800" dirty="0"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n1, lref&lt;</a:t>
            </a:r>
            <a:r>
              <a:rPr lang="en-US" sz="1800" dirty="0"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n2) {</a:t>
            </a:r>
          </a:p>
          <a:p>
            <a:pPr>
              <a:buFontTx/>
              <a:buNone/>
              <a:defRPr/>
            </a:pPr>
            <a:r>
              <a:rPr lang="en-US" sz="1800" dirty="0" smtClean="0">
                <a:solidFill>
                  <a:srgbClr val="000000"/>
                </a:solidFill>
                <a:latin typeface="Courier New" pitchFamily="49" charset="0"/>
                <a:ea typeface="Times New Roman" pitchFamily="18" charset="0"/>
                <a:cs typeface="Courier New" pitchFamily="49" charset="0"/>
              </a:rPr>
              <a:t>   </a:t>
            </a:r>
            <a:r>
              <a:rPr lang="en-US" sz="1800" b="1" dirty="0" smtClean="0">
                <a:solidFill>
                  <a:schemeClr val="accent1">
                    <a:lumMod val="50000"/>
                  </a:schemeClr>
                </a:solidFill>
                <a:latin typeface="Courier New" pitchFamily="49" charset="0"/>
                <a:ea typeface="Times New Roman" pitchFamily="18" charset="0"/>
                <a:cs typeface="Courier New" pitchFamily="49" charset="0"/>
              </a:rPr>
              <a:t>Disjunctions</a:t>
            </a:r>
            <a:r>
              <a:rPr lang="en-US" sz="1800" dirty="0" smtClean="0">
                <a:solidFill>
                  <a:srgbClr val="000000"/>
                </a:solidFill>
                <a:latin typeface="Courier New" pitchFamily="49" charset="0"/>
                <a:ea typeface="Times New Roman" pitchFamily="18" charset="0"/>
                <a:cs typeface="Courier New" pitchFamily="49" charset="0"/>
              </a:rPr>
              <a:t> clauses; </a:t>
            </a:r>
          </a:p>
          <a:p>
            <a:pPr>
              <a:buFontTx/>
              <a:buNone/>
              <a:defRPr/>
            </a:pPr>
            <a:r>
              <a:rPr lang="pt-BR" sz="1800" dirty="0" smtClean="0">
                <a:solidFill>
                  <a:srgbClr val="000000"/>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for</a:t>
            </a:r>
            <a:r>
              <a:rPr lang="pt-BR" sz="1800"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a:t>
            </a:r>
            <a:r>
              <a:rPr lang="pt-BR" sz="1800" dirty="0" smtClean="0">
                <a:solidFill>
                  <a:srgbClr val="000000"/>
                </a:solidFill>
                <a:latin typeface="Courier New" pitchFamily="49" charset="0"/>
                <a:ea typeface="Times New Roman" pitchFamily="18" charset="0"/>
                <a:cs typeface="Courier New" pitchFamily="49" charset="0"/>
              </a:rPr>
              <a:t>e = v.begin(); e!=v.end(); ++e )</a:t>
            </a:r>
          </a:p>
          <a:p>
            <a:pPr>
              <a:buFontTx/>
              <a:buNone/>
              <a:defRPr/>
            </a:pPr>
            <a:r>
              <a:rPr lang="pt-BR" sz="1800" dirty="0" smtClean="0">
                <a:solidFill>
                  <a:srgbClr val="000000"/>
                </a:solidFill>
                <a:latin typeface="Courier New" pitchFamily="49" charset="0"/>
                <a:ea typeface="Times New Roman" pitchFamily="18" charset="0"/>
                <a:cs typeface="Courier New" pitchFamily="49" charset="0"/>
              </a:rPr>
              <a:t>      </a:t>
            </a:r>
            <a:r>
              <a:rPr lang="en-US" sz="1800" dirty="0" smtClean="0">
                <a:solidFill>
                  <a:srgbClr val="000000"/>
                </a:solidFill>
                <a:latin typeface="Courier New" pitchFamily="49" charset="0"/>
                <a:ea typeface="Times New Roman" pitchFamily="18" charset="0"/>
                <a:cs typeface="Courier New" pitchFamily="49" charset="0"/>
              </a:rPr>
              <a:t>clauses</a:t>
            </a:r>
            <a:r>
              <a:rPr lang="en-US" sz="1800" noProof="1" smtClean="0">
                <a:solidFill>
                  <a:srgbClr val="000000"/>
                </a:solidFill>
                <a:latin typeface="Courier New" pitchFamily="49" charset="0"/>
                <a:cs typeface="Courier New" pitchFamily="49" charset="0"/>
              </a:rPr>
              <a:t>.</a:t>
            </a:r>
            <a:r>
              <a:rPr lang="en-US" sz="1800" b="1" noProof="1" smtClean="0">
                <a:solidFill>
                  <a:schemeClr val="hlink"/>
                </a:solidFill>
                <a:latin typeface="Courier New" pitchFamily="49" charset="0"/>
                <a:cs typeface="Courier New" pitchFamily="49" charset="0"/>
              </a:rPr>
              <a:t>push_back( </a:t>
            </a:r>
            <a:r>
              <a:rPr lang="en-US" sz="1800" dirty="0" smtClean="0">
                <a:solidFill>
                  <a:srgbClr val="000000"/>
                </a:solidFill>
                <a:latin typeface="Courier New" pitchFamily="49" charset="0"/>
                <a:cs typeface="Times New Roman" pitchFamily="18" charset="0"/>
              </a:rPr>
              <a:t>eq(n1,</a:t>
            </a:r>
            <a:r>
              <a:rPr lang="pt-BR" sz="1800" dirty="0" smtClean="0">
                <a:solidFill>
                  <a:srgbClr val="000000"/>
                </a:solidFill>
                <a:latin typeface="Courier New" pitchFamily="49" charset="0"/>
                <a:ea typeface="Times New Roman" pitchFamily="18" charset="0"/>
                <a:cs typeface="Courier New" pitchFamily="49" charset="0"/>
              </a:rPr>
              <a:t>e-&gt;first</a:t>
            </a:r>
            <a:r>
              <a:rPr lang="en-US" sz="1800" dirty="0" smtClean="0">
                <a:solidFill>
                  <a:srgbClr val="000000"/>
                </a:solidFill>
                <a:latin typeface="Courier New" pitchFamily="49" charset="0"/>
                <a:cs typeface="Times New Roman" pitchFamily="18" charset="0"/>
              </a:rPr>
              <a:t>) &amp;&amp; </a:t>
            </a:r>
            <a:r>
              <a:rPr lang="pt-BR" sz="1800" dirty="0" smtClean="0">
                <a:solidFill>
                  <a:srgbClr val="000000"/>
                </a:solidFill>
                <a:latin typeface="Courier New" pitchFamily="49" charset="0"/>
                <a:ea typeface="Times New Roman" pitchFamily="18" charset="0"/>
                <a:cs typeface="Courier New" pitchFamily="49" charset="0"/>
              </a:rPr>
              <a:t>eq(n2,e-&gt;second</a:t>
            </a:r>
            <a:r>
              <a:rPr lang="en-US" sz="1800" dirty="0" smtClean="0">
                <a:solidFill>
                  <a:srgbClr val="000000"/>
                </a:solidFill>
                <a:latin typeface="Courier New" pitchFamily="49" charset="0"/>
                <a:cs typeface="Times New Roman" pitchFamily="18" charset="0"/>
              </a:rPr>
              <a:t>) </a:t>
            </a:r>
            <a:r>
              <a:rPr lang="en-US" sz="1800" b="1" noProof="1" smtClean="0">
                <a:solidFill>
                  <a:schemeClr val="hlink"/>
                </a:solidFill>
                <a:latin typeface="Courier New" pitchFamily="49" charset="0"/>
                <a:cs typeface="Courier New" pitchFamily="49" charset="0"/>
              </a:rPr>
              <a:t>)</a:t>
            </a:r>
            <a:r>
              <a:rPr lang="en-US" sz="1800" dirty="0" smtClean="0">
                <a:solidFill>
                  <a:srgbClr val="000000"/>
                </a:solidFill>
                <a:latin typeface="Courier New" pitchFamily="49" charset="0"/>
                <a:cs typeface="Times New Roman" pitchFamily="18" charset="0"/>
              </a:rPr>
              <a:t>;</a:t>
            </a:r>
            <a:endParaRPr lang="pt-BR" sz="1800" dirty="0" smtClean="0">
              <a:solidFill>
                <a:srgbClr val="000000"/>
              </a:solidFill>
              <a:latin typeface="Courier New" pitchFamily="49" charset="0"/>
              <a:ea typeface="Times New Roman" pitchFamily="18" charset="0"/>
              <a:cs typeface="Courier New" pitchFamily="49" charset="0"/>
            </a:endParaRPr>
          </a:p>
          <a:p>
            <a:pPr>
              <a:buFontTx/>
              <a:buNone/>
              <a:defRPr/>
            </a:pPr>
            <a:r>
              <a:rPr lang="en-US" sz="1800" dirty="0" smtClean="0">
                <a:solidFill>
                  <a:srgbClr val="000000"/>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return</a:t>
            </a:r>
            <a:r>
              <a:rPr lang="en-US" sz="1800" dirty="0" smtClean="0">
                <a:solidFill>
                  <a:srgbClr val="000000"/>
                </a:solidFill>
                <a:latin typeface="Courier New" pitchFamily="49" charset="0"/>
                <a:ea typeface="Times New Roman" pitchFamily="18" charset="0"/>
                <a:cs typeface="Courier New" pitchFamily="49" charset="0"/>
              </a:rPr>
              <a:t> clauses;</a:t>
            </a:r>
          </a:p>
          <a:p>
            <a:pPr>
              <a:buFontTx/>
              <a:buNone/>
              <a:defRPr/>
            </a:pPr>
            <a:r>
              <a:rPr lang="en-US" sz="1800" dirty="0" smtClean="0">
                <a:solidFill>
                  <a:srgbClr val="000000"/>
                </a:solidFill>
                <a:latin typeface="Courier New" pitchFamily="49" charset="0"/>
                <a:ea typeface="Times New Roman" pitchFamily="18" charset="0"/>
                <a:cs typeface="Courier New" pitchFamily="49" charset="0"/>
              </a:rPr>
              <a:t>}</a:t>
            </a:r>
            <a:endParaRPr lang="en-US" sz="2000" dirty="0" smtClean="0">
              <a:solidFill>
                <a:srgbClr val="000000"/>
              </a:solidFill>
              <a:latin typeface="Courier New" pitchFamily="49"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t>Examples</a:t>
            </a:r>
          </a:p>
        </p:txBody>
      </p:sp>
      <p:sp>
        <p:nvSpPr>
          <p:cNvPr id="23555" name="Rectangle 3"/>
          <p:cNvSpPr>
            <a:spLocks noGrp="1" noChangeArrowheads="1"/>
          </p:cNvSpPr>
          <p:nvPr>
            <p:ph type="body" idx="1"/>
          </p:nvPr>
        </p:nvSpPr>
        <p:spPr/>
        <p:txBody>
          <a:bodyPr/>
          <a:lstStyle/>
          <a:p>
            <a:pPr eaLnBrk="1" hangingPunct="1"/>
            <a:r>
              <a:rPr lang="en-US" dirty="0" smtClean="0"/>
              <a:t>Final Demo</a:t>
            </a:r>
          </a:p>
          <a:p>
            <a:pPr eaLnBrk="1" hangingPunct="1"/>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b="1" dirty="0" smtClean="0"/>
              <a:t>Castor</a:t>
            </a:r>
          </a:p>
        </p:txBody>
      </p:sp>
      <p:sp>
        <p:nvSpPr>
          <p:cNvPr id="22531" name="Rectangle 3"/>
          <p:cNvSpPr>
            <a:spLocks noGrp="1" noChangeArrowheads="1"/>
          </p:cNvSpPr>
          <p:nvPr>
            <p:ph type="body" idx="1"/>
          </p:nvPr>
        </p:nvSpPr>
        <p:spPr/>
        <p:txBody>
          <a:bodyPr/>
          <a:lstStyle/>
          <a:p>
            <a:pPr lvl="1" eaLnBrk="1" hangingPunct="1">
              <a:defRPr/>
            </a:pPr>
            <a:r>
              <a:rPr lang="en-US" sz="2400" b="1" dirty="0" smtClean="0">
                <a:solidFill>
                  <a:schemeClr val="accent1">
                    <a:lumMod val="50000"/>
                  </a:schemeClr>
                </a:solidFill>
              </a:rPr>
              <a:t>www.mpprogramming.com</a:t>
            </a:r>
            <a:endParaRPr lang="en-US" b="1" dirty="0" smtClean="0">
              <a:solidFill>
                <a:schemeClr val="accent1">
                  <a:lumMod val="50000"/>
                </a:schemeClr>
              </a:solidFill>
            </a:endParaRPr>
          </a:p>
          <a:p>
            <a:pPr lvl="1" eaLnBrk="1" hangingPunct="1">
              <a:defRPr/>
            </a:pPr>
            <a:r>
              <a:rPr lang="en-US" dirty="0" smtClean="0"/>
              <a:t>Pure header library (i.e. nothing to link).</a:t>
            </a:r>
          </a:p>
          <a:p>
            <a:pPr eaLnBrk="1" hangingPunct="1">
              <a:defRPr/>
            </a:pPr>
            <a:r>
              <a:rPr lang="en-US" b="1" dirty="0" smtClean="0"/>
              <a:t>Compilers supported by 1.1 beta</a:t>
            </a:r>
          </a:p>
          <a:p>
            <a:pPr lvl="1" eaLnBrk="1" hangingPunct="1">
              <a:defRPr/>
            </a:pPr>
            <a:r>
              <a:rPr lang="en-US" dirty="0" smtClean="0"/>
              <a:t>GCC 4.4.1 and Visual C++ 2008</a:t>
            </a:r>
            <a:endParaRPr lang="en-US" b="1" dirty="0" smtClean="0"/>
          </a:p>
          <a:p>
            <a:pPr eaLnBrk="1" hangingPunct="1">
              <a:defRPr/>
            </a:pPr>
            <a:r>
              <a:rPr lang="en-US" b="1" dirty="0" smtClean="0"/>
              <a:t>Compilers supported by v1.0:</a:t>
            </a:r>
          </a:p>
          <a:p>
            <a:pPr lvl="1" eaLnBrk="1" hangingPunct="1">
              <a:defRPr/>
            </a:pPr>
            <a:r>
              <a:rPr lang="en-US" dirty="0" err="1" smtClean="0"/>
              <a:t>aCC</a:t>
            </a:r>
            <a:r>
              <a:rPr lang="en-US" dirty="0" smtClean="0"/>
              <a:t>, A.06.15  (Mar 2007)</a:t>
            </a:r>
          </a:p>
          <a:p>
            <a:pPr lvl="1" eaLnBrk="1" hangingPunct="1">
              <a:defRPr/>
            </a:pPr>
            <a:r>
              <a:rPr lang="en-US" dirty="0" smtClean="0"/>
              <a:t>C++ Builder 2007</a:t>
            </a:r>
          </a:p>
          <a:p>
            <a:pPr lvl="1" eaLnBrk="1" hangingPunct="1">
              <a:defRPr/>
            </a:pPr>
            <a:r>
              <a:rPr lang="en-US" dirty="0" smtClean="0"/>
              <a:t>GCC, v4.1.0</a:t>
            </a:r>
          </a:p>
          <a:p>
            <a:pPr lvl="1" eaLnBrk="1" hangingPunct="1">
              <a:defRPr/>
            </a:pPr>
            <a:r>
              <a:rPr lang="en-US" dirty="0" smtClean="0"/>
              <a:t>Visual C++ 2005 and 2008</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3200"/>
            <a:ext cx="8229600" cy="778476"/>
          </a:xfrm>
        </p:spPr>
        <p:txBody>
          <a:bodyPr/>
          <a:lstStyle/>
          <a:p>
            <a:pPr eaLnBrk="1" hangingPunct="1">
              <a:defRPr/>
            </a:pPr>
            <a:r>
              <a:rPr lang="en-US" dirty="0" smtClean="0"/>
              <a:t>More information</a:t>
            </a:r>
          </a:p>
        </p:txBody>
      </p:sp>
      <p:sp>
        <p:nvSpPr>
          <p:cNvPr id="28675" name="Rectangle 3"/>
          <p:cNvSpPr>
            <a:spLocks noGrp="1" noChangeArrowheads="1"/>
          </p:cNvSpPr>
          <p:nvPr>
            <p:ph type="body" idx="1"/>
          </p:nvPr>
        </p:nvSpPr>
        <p:spPr>
          <a:xfrm>
            <a:off x="457200" y="3657600"/>
            <a:ext cx="8382000" cy="2620963"/>
          </a:xfrm>
        </p:spPr>
        <p:txBody>
          <a:bodyPr/>
          <a:lstStyle/>
          <a:p>
            <a:pPr marL="609600" indent="-609600" eaLnBrk="1" hangingPunct="1"/>
            <a:r>
              <a:rPr lang="en-US" sz="2800" dirty="0" smtClean="0"/>
              <a:t>Tutorial</a:t>
            </a:r>
          </a:p>
          <a:p>
            <a:pPr marL="990600" lvl="1" indent="-533400" eaLnBrk="1" hangingPunct="1"/>
            <a:r>
              <a:rPr lang="en-US" sz="2000" u="sng" dirty="0" smtClean="0">
                <a:hlinkClick r:id="rId3"/>
              </a:rPr>
              <a:t>www.mpprogramming.com/downloads/betaTutorial.pdf</a:t>
            </a:r>
            <a:endParaRPr lang="en-US" sz="2000" dirty="0" smtClean="0"/>
          </a:p>
          <a:p>
            <a:pPr marL="609600" indent="-609600" eaLnBrk="1" hangingPunct="1"/>
            <a:r>
              <a:rPr lang="en-US" sz="2800" dirty="0" smtClean="0"/>
              <a:t>Reference manual</a:t>
            </a:r>
          </a:p>
          <a:p>
            <a:pPr marL="990600" lvl="1" indent="-533400" eaLnBrk="1" hangingPunct="1"/>
            <a:r>
              <a:rPr lang="en-US" sz="2000" u="sng" dirty="0" smtClean="0">
                <a:hlinkClick r:id="rId4"/>
              </a:rPr>
              <a:t>www.mpprogramming.com/downloads/betaRefManual.pdf</a:t>
            </a:r>
            <a:endParaRPr lang="en-US" sz="2000" dirty="0" smtClean="0"/>
          </a:p>
          <a:p>
            <a:pPr marL="609600" indent="-609600" eaLnBrk="1" hangingPunct="1"/>
            <a:r>
              <a:rPr lang="en-US" sz="2800" dirty="0" smtClean="0"/>
              <a:t>Design of Castor’s core LP support</a:t>
            </a:r>
          </a:p>
          <a:p>
            <a:pPr marL="990600" lvl="1" indent="-533400" eaLnBrk="1" hangingPunct="1"/>
            <a:r>
              <a:rPr lang="en-US" sz="2000" u="sng" dirty="0" smtClean="0">
                <a:hlinkClick r:id="rId5"/>
              </a:rPr>
              <a:t>www.mpprogramming.com/downloads/betaDesignDoc.pdf</a:t>
            </a:r>
            <a:endParaRPr lang="en-US" sz="2000" dirty="0" smtClean="0"/>
          </a:p>
        </p:txBody>
      </p:sp>
      <p:sp>
        <p:nvSpPr>
          <p:cNvPr id="4" name="Rectangle 2"/>
          <p:cNvSpPr txBox="1">
            <a:spLocks noChangeArrowheads="1"/>
          </p:cNvSpPr>
          <p:nvPr/>
        </p:nvSpPr>
        <p:spPr bwMode="auto">
          <a:xfrm>
            <a:off x="457200" y="304800"/>
            <a:ext cx="8229600" cy="914400"/>
          </a:xfrm>
          <a:prstGeom prst="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0800000" scaled="1"/>
            <a:tileRect/>
          </a:gra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bg1"/>
                </a:solidFill>
                <a:effectLst/>
                <a:uLnTx/>
                <a:uFillTx/>
                <a:latin typeface="+mj-lt"/>
                <a:ea typeface="+mj-ea"/>
                <a:cs typeface="+mj-cs"/>
              </a:rPr>
              <a:t>Q / A</a:t>
            </a:r>
          </a:p>
        </p:txBody>
      </p:sp>
      <p:sp>
        <p:nvSpPr>
          <p:cNvPr id="6" name="Rectangle 5"/>
          <p:cNvSpPr/>
          <p:nvPr/>
        </p:nvSpPr>
        <p:spPr>
          <a:xfrm>
            <a:off x="1524000" y="1371600"/>
            <a:ext cx="6019800" cy="1458861"/>
          </a:xfrm>
          <a:prstGeom prst="rect">
            <a:avLst/>
          </a:prstGeom>
        </p:spPr>
        <p:txBody>
          <a:bodyPr wrap="square">
            <a:spAutoFit/>
          </a:bodyPr>
          <a:lstStyle/>
          <a:p>
            <a:pPr marL="342900" lvl="0" indent="-342900">
              <a:spcBef>
                <a:spcPct val="20000"/>
              </a:spcBef>
              <a:defRPr/>
            </a:pPr>
            <a:r>
              <a:rPr lang="en-US" kern="0" dirty="0" smtClean="0">
                <a:hlinkClick r:id="rId6"/>
              </a:rPr>
              <a:t>roshan@mpprogramming.com</a:t>
            </a:r>
            <a:endParaRPr lang="en-US" kern="0" dirty="0" smtClean="0"/>
          </a:p>
          <a:p>
            <a:pPr marL="342900" lvl="0" indent="-342900">
              <a:spcBef>
                <a:spcPct val="20000"/>
              </a:spcBef>
              <a:defRPr/>
            </a:pPr>
            <a:endParaRPr lang="en-US" sz="800" kern="0" dirty="0" smtClean="0">
              <a:hlinkClick r:id="rId7"/>
            </a:endParaRPr>
          </a:p>
          <a:p>
            <a:pPr marL="342900" indent="-342900">
              <a:spcBef>
                <a:spcPct val="20000"/>
              </a:spcBef>
              <a:defRPr/>
            </a:pPr>
            <a:r>
              <a:rPr lang="en-US" dirty="0" smtClean="0"/>
              <a:t>Download: </a:t>
            </a:r>
            <a:r>
              <a:rPr lang="en-US" u="sng" dirty="0" smtClean="0">
                <a:hlinkClick r:id="rId8"/>
              </a:rPr>
              <a:t>www.mpprogramming.com/downloads/prebeta-1.1.zip</a:t>
            </a:r>
            <a:r>
              <a:rPr lang="en-US" dirty="0" smtClean="0"/>
              <a:t> </a:t>
            </a:r>
          </a:p>
          <a:p>
            <a:pPr marL="342900" lvl="0" indent="-342900">
              <a:spcBef>
                <a:spcPct val="20000"/>
              </a:spcBef>
              <a:defRPr/>
            </a:pPr>
            <a:endParaRPr lang="en-US" kern="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smtClean="0"/>
              <a:t>Underlying Theme</a:t>
            </a:r>
          </a:p>
        </p:txBody>
      </p:sp>
      <p:sp>
        <p:nvSpPr>
          <p:cNvPr id="4099" name="Rectangle 3"/>
          <p:cNvSpPr>
            <a:spLocks noGrp="1" noChangeArrowheads="1"/>
          </p:cNvSpPr>
          <p:nvPr>
            <p:ph type="body" idx="1"/>
          </p:nvPr>
        </p:nvSpPr>
        <p:spPr/>
        <p:txBody>
          <a:bodyPr/>
          <a:lstStyle/>
          <a:p>
            <a:pPr eaLnBrk="1" hangingPunct="1">
              <a:defRPr/>
            </a:pPr>
            <a:r>
              <a:rPr lang="en-US" sz="2800" dirty="0" smtClean="0"/>
              <a:t>LP as a </a:t>
            </a:r>
            <a:r>
              <a:rPr lang="en-US" sz="2800" dirty="0" smtClean="0">
                <a:solidFill>
                  <a:schemeClr val="accent1">
                    <a:lumMod val="50000"/>
                  </a:schemeClr>
                </a:solidFill>
              </a:rPr>
              <a:t>general </a:t>
            </a:r>
            <a:r>
              <a:rPr lang="en-US" sz="2800" smtClean="0">
                <a:solidFill>
                  <a:schemeClr val="accent1">
                    <a:lumMod val="50000"/>
                  </a:schemeClr>
                </a:solidFill>
              </a:rPr>
              <a:t>purpose </a:t>
            </a:r>
            <a:r>
              <a:rPr lang="en-US" sz="2800" smtClean="0"/>
              <a:t>paradigm.</a:t>
            </a:r>
            <a:endParaRPr lang="en-US" sz="2800" dirty="0" smtClean="0"/>
          </a:p>
          <a:p>
            <a:pPr eaLnBrk="1" hangingPunct="1">
              <a:defRPr/>
            </a:pPr>
            <a:r>
              <a:rPr lang="en-US" sz="2800" dirty="0" smtClean="0"/>
              <a:t>Demonstrate </a:t>
            </a:r>
            <a:r>
              <a:rPr lang="en-US" sz="2800" dirty="0" smtClean="0">
                <a:solidFill>
                  <a:schemeClr val="accent1">
                    <a:lumMod val="50000"/>
                  </a:schemeClr>
                </a:solidFill>
              </a:rPr>
              <a:t>Multiparadigm Programming </a:t>
            </a:r>
            <a:r>
              <a:rPr lang="en-US" sz="2800" dirty="0" smtClean="0"/>
              <a:t>(MP) by mixing LP with the Imperative, Object-oriented, Functional and Generic paradigms.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Declarative vs. Imperative</a:t>
            </a:r>
          </a:p>
        </p:txBody>
      </p:sp>
      <p:sp>
        <p:nvSpPr>
          <p:cNvPr id="37891" name="Rectangle 3"/>
          <p:cNvSpPr>
            <a:spLocks noGrp="1" noChangeArrowheads="1"/>
          </p:cNvSpPr>
          <p:nvPr>
            <p:ph type="body" idx="1"/>
          </p:nvPr>
        </p:nvSpPr>
        <p:spPr/>
        <p:txBody>
          <a:bodyPr/>
          <a:lstStyle/>
          <a:p>
            <a:pPr eaLnBrk="1" hangingPunct="1"/>
            <a:r>
              <a:rPr lang="en-US" smtClean="0"/>
              <a:t>Why are most programming languages imperative ?</a:t>
            </a:r>
          </a:p>
          <a:p>
            <a:pPr eaLnBrk="1" hangingPunct="1"/>
            <a:r>
              <a:rPr lang="en-US" smtClean="0"/>
              <a:t>What is a key weakness of declarative programming ?</a:t>
            </a:r>
          </a:p>
          <a:p>
            <a:pPr eaLnBrk="1" hangingPunct="1"/>
            <a:r>
              <a:rPr lang="en-US" smtClean="0"/>
              <a:t>What is a key weakness of imperative programming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smtClean="0"/>
              <a:t>Logic Paradigm (LP)</a:t>
            </a:r>
          </a:p>
        </p:txBody>
      </p:sp>
      <p:sp>
        <p:nvSpPr>
          <p:cNvPr id="7171" name="Rectangle 3"/>
          <p:cNvSpPr>
            <a:spLocks noGrp="1" noChangeArrowheads="1"/>
          </p:cNvSpPr>
          <p:nvPr>
            <p:ph type="body" idx="1"/>
          </p:nvPr>
        </p:nvSpPr>
        <p:spPr/>
        <p:txBody>
          <a:bodyPr/>
          <a:lstStyle/>
          <a:p>
            <a:pPr lvl="1" eaLnBrk="1" hangingPunct="1">
              <a:lnSpc>
                <a:spcPct val="80000"/>
              </a:lnSpc>
            </a:pPr>
            <a:r>
              <a:rPr lang="en-US" sz="2400" b="1" dirty="0" smtClean="0">
                <a:solidFill>
                  <a:schemeClr val="hlink"/>
                </a:solidFill>
              </a:rPr>
              <a:t>Computational model:</a:t>
            </a:r>
            <a:r>
              <a:rPr lang="en-US" sz="2400" dirty="0" smtClean="0"/>
              <a:t> Predicate calculus (Turing complete).</a:t>
            </a:r>
          </a:p>
          <a:p>
            <a:pPr lvl="1" eaLnBrk="1" hangingPunct="1">
              <a:lnSpc>
                <a:spcPct val="80000"/>
              </a:lnSpc>
            </a:pPr>
            <a:r>
              <a:rPr lang="en-US" sz="2400" b="1" dirty="0" smtClean="0">
                <a:solidFill>
                  <a:schemeClr val="hlink"/>
                </a:solidFill>
              </a:rPr>
              <a:t>Declarative : </a:t>
            </a:r>
            <a:r>
              <a:rPr lang="en-US" sz="2400" dirty="0" smtClean="0"/>
              <a:t>Focuses on </a:t>
            </a:r>
            <a:r>
              <a:rPr lang="en-US" sz="2400" b="1" i="1" dirty="0" smtClean="0"/>
              <a:t>what</a:t>
            </a:r>
            <a:r>
              <a:rPr lang="en-US" sz="2400" dirty="0" smtClean="0"/>
              <a:t> to compute not </a:t>
            </a:r>
            <a:r>
              <a:rPr lang="en-US" sz="2400" b="1" i="1" dirty="0" smtClean="0"/>
              <a:t>how</a:t>
            </a:r>
            <a:r>
              <a:rPr lang="en-US" sz="2400" dirty="0" smtClean="0"/>
              <a:t>.</a:t>
            </a:r>
          </a:p>
          <a:p>
            <a:pPr lvl="1" eaLnBrk="1" hangingPunct="1">
              <a:lnSpc>
                <a:spcPct val="80000"/>
              </a:lnSpc>
            </a:pPr>
            <a:r>
              <a:rPr lang="en-US" sz="2400" b="1" dirty="0" smtClean="0">
                <a:solidFill>
                  <a:schemeClr val="hlink"/>
                </a:solidFill>
              </a:rPr>
              <a:t>Holy Grail of programming:</a:t>
            </a:r>
            <a:r>
              <a:rPr lang="en-US" sz="2400" dirty="0" smtClean="0"/>
              <a:t> “</a:t>
            </a:r>
            <a:r>
              <a:rPr lang="en-US" sz="2400" i="1" dirty="0" smtClean="0"/>
              <a:t>The user states the problem, the computer solves it”</a:t>
            </a:r>
            <a:r>
              <a:rPr lang="en-US" sz="2400" dirty="0" smtClean="0"/>
              <a:t>. LP is one approach in Computer Science.</a:t>
            </a:r>
          </a:p>
          <a:p>
            <a:pPr lvl="1" eaLnBrk="1" hangingPunct="1">
              <a:lnSpc>
                <a:spcPct val="80000"/>
              </a:lnSpc>
            </a:pPr>
            <a:endParaRPr lang="en-US" sz="2400" dirty="0" smtClean="0"/>
          </a:p>
          <a:p>
            <a:pPr eaLnBrk="1" hangingPunct="1">
              <a:lnSpc>
                <a:spcPct val="80000"/>
              </a:lnSpc>
            </a:pPr>
            <a:r>
              <a:rPr lang="en-US" sz="2800" dirty="0" smtClean="0"/>
              <a:t>Basic mechanics of LP</a:t>
            </a:r>
          </a:p>
          <a:p>
            <a:pPr lvl="1" eaLnBrk="1" hangingPunct="1">
              <a:lnSpc>
                <a:spcPct val="80000"/>
              </a:lnSpc>
            </a:pPr>
            <a:r>
              <a:rPr lang="en-US" sz="2400" dirty="0" smtClean="0"/>
              <a:t>Provide information to the computer.</a:t>
            </a:r>
          </a:p>
          <a:p>
            <a:pPr lvl="2" eaLnBrk="1" hangingPunct="1">
              <a:lnSpc>
                <a:spcPct val="80000"/>
              </a:lnSpc>
            </a:pPr>
            <a:r>
              <a:rPr lang="en-US" sz="2000" dirty="0" smtClean="0"/>
              <a:t>Using </a:t>
            </a:r>
            <a:r>
              <a:rPr lang="en-US" sz="2000" dirty="0" smtClean="0">
                <a:solidFill>
                  <a:schemeClr val="hlink"/>
                </a:solidFill>
              </a:rPr>
              <a:t>relations</a:t>
            </a:r>
            <a:endParaRPr lang="en-US" sz="2000" dirty="0" smtClean="0"/>
          </a:p>
          <a:p>
            <a:pPr lvl="1" eaLnBrk="1" hangingPunct="1">
              <a:lnSpc>
                <a:spcPct val="80000"/>
              </a:lnSpc>
            </a:pPr>
            <a:r>
              <a:rPr lang="en-US" sz="2400" dirty="0" smtClean="0"/>
              <a:t>Computer employs a general purpose problem solving technique.</a:t>
            </a:r>
          </a:p>
          <a:p>
            <a:pPr lvl="2" eaLnBrk="1" hangingPunct="1">
              <a:lnSpc>
                <a:spcPct val="80000"/>
              </a:lnSpc>
            </a:pPr>
            <a:r>
              <a:rPr lang="en-US" sz="2000" dirty="0" smtClean="0"/>
              <a:t>Consisting of </a:t>
            </a:r>
            <a:r>
              <a:rPr lang="en-US" sz="2000" dirty="0" smtClean="0">
                <a:solidFill>
                  <a:schemeClr val="hlink"/>
                </a:solidFill>
              </a:rPr>
              <a:t>backtracking</a:t>
            </a:r>
            <a:r>
              <a:rPr lang="en-US" sz="2000" dirty="0" smtClean="0"/>
              <a:t> and </a:t>
            </a:r>
            <a:r>
              <a:rPr lang="en-US" sz="2000" dirty="0" smtClean="0">
                <a:solidFill>
                  <a:schemeClr val="hlink"/>
                </a:solidFill>
              </a:rPr>
              <a:t>unification</a:t>
            </a: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smtClean="0"/>
              <a:t>“relation”</a:t>
            </a:r>
          </a:p>
        </p:txBody>
      </p:sp>
      <p:sp>
        <p:nvSpPr>
          <p:cNvPr id="8195" name="Rectangle 3"/>
          <p:cNvSpPr>
            <a:spLocks noGrp="1" noChangeArrowheads="1"/>
          </p:cNvSpPr>
          <p:nvPr>
            <p:ph type="body" idx="1"/>
          </p:nvPr>
        </p:nvSpPr>
        <p:spPr>
          <a:xfrm>
            <a:off x="457200" y="1600200"/>
            <a:ext cx="8229600" cy="2209800"/>
          </a:xfrm>
        </p:spPr>
        <p:txBody>
          <a:bodyPr/>
          <a:lstStyle/>
          <a:p>
            <a:pPr eaLnBrk="1" hangingPunct="1"/>
            <a:r>
              <a:rPr lang="en-US" smtClean="0"/>
              <a:t>A </a:t>
            </a:r>
            <a:r>
              <a:rPr lang="en-US" smtClean="0">
                <a:solidFill>
                  <a:schemeClr val="hlink"/>
                </a:solidFill>
              </a:rPr>
              <a:t>set</a:t>
            </a:r>
            <a:r>
              <a:rPr lang="en-US" smtClean="0"/>
              <a:t> is a collection of (unique) objects.</a:t>
            </a:r>
          </a:p>
          <a:p>
            <a:pPr eaLnBrk="1" hangingPunct="1"/>
            <a:r>
              <a:rPr lang="en-US" smtClean="0"/>
              <a:t>A simple way of thinking about </a:t>
            </a:r>
            <a:r>
              <a:rPr lang="en-US" smtClean="0">
                <a:solidFill>
                  <a:schemeClr val="hlink"/>
                </a:solidFill>
              </a:rPr>
              <a:t>relations</a:t>
            </a:r>
            <a:r>
              <a:rPr lang="en-US" smtClean="0"/>
              <a:t> is as an association/mapping between elements in two or more sets.</a:t>
            </a:r>
          </a:p>
        </p:txBody>
      </p:sp>
      <p:sp>
        <p:nvSpPr>
          <p:cNvPr id="8196" name="Text Box 4"/>
          <p:cNvSpPr txBox="1">
            <a:spLocks noChangeArrowheads="1"/>
          </p:cNvSpPr>
          <p:nvPr/>
        </p:nvSpPr>
        <p:spPr bwMode="auto">
          <a:xfrm>
            <a:off x="990600" y="4038600"/>
            <a:ext cx="1066800" cy="2017713"/>
          </a:xfrm>
          <a:prstGeom prst="rect">
            <a:avLst/>
          </a:prstGeom>
          <a:noFill/>
          <a:ln w="9525">
            <a:noFill/>
            <a:miter lim="800000"/>
            <a:headEnd/>
            <a:tailEnd/>
          </a:ln>
        </p:spPr>
        <p:txBody>
          <a:bodyPr>
            <a:spAutoFit/>
          </a:bodyPr>
          <a:lstStyle/>
          <a:p>
            <a:pPr algn="l">
              <a:spcBef>
                <a:spcPct val="50000"/>
              </a:spcBef>
            </a:pPr>
            <a:r>
              <a:rPr lang="en-US" b="1" u="sng"/>
              <a:t>People</a:t>
            </a:r>
          </a:p>
          <a:p>
            <a:pPr algn="l">
              <a:spcBef>
                <a:spcPct val="50000"/>
              </a:spcBef>
            </a:pPr>
            <a:r>
              <a:rPr lang="en-US"/>
              <a:t>Frank</a:t>
            </a:r>
          </a:p>
          <a:p>
            <a:pPr algn="l">
              <a:spcBef>
                <a:spcPct val="50000"/>
              </a:spcBef>
            </a:pPr>
            <a:r>
              <a:rPr lang="en-US"/>
              <a:t>Sam</a:t>
            </a:r>
          </a:p>
          <a:p>
            <a:pPr algn="l">
              <a:spcBef>
                <a:spcPct val="50000"/>
              </a:spcBef>
            </a:pPr>
            <a:r>
              <a:rPr lang="en-US"/>
              <a:t>Mary</a:t>
            </a:r>
          </a:p>
          <a:p>
            <a:pPr algn="l">
              <a:spcBef>
                <a:spcPct val="50000"/>
              </a:spcBef>
            </a:pPr>
            <a:r>
              <a:rPr lang="en-US"/>
              <a:t>Denise</a:t>
            </a:r>
          </a:p>
        </p:txBody>
      </p:sp>
      <p:sp>
        <p:nvSpPr>
          <p:cNvPr id="8197" name="Text Box 5"/>
          <p:cNvSpPr txBox="1">
            <a:spLocks noChangeArrowheads="1"/>
          </p:cNvSpPr>
          <p:nvPr/>
        </p:nvSpPr>
        <p:spPr bwMode="auto">
          <a:xfrm>
            <a:off x="2895600" y="4038600"/>
            <a:ext cx="1295400" cy="1192213"/>
          </a:xfrm>
          <a:prstGeom prst="rect">
            <a:avLst/>
          </a:prstGeom>
          <a:noFill/>
          <a:ln w="9525">
            <a:noFill/>
            <a:miter lim="800000"/>
            <a:headEnd/>
            <a:tailEnd/>
          </a:ln>
        </p:spPr>
        <p:txBody>
          <a:bodyPr>
            <a:spAutoFit/>
          </a:bodyPr>
          <a:lstStyle/>
          <a:p>
            <a:pPr algn="l">
              <a:spcBef>
                <a:spcPct val="50000"/>
              </a:spcBef>
            </a:pPr>
            <a:r>
              <a:rPr lang="en-US" b="1" u="sng"/>
              <a:t>Genders</a:t>
            </a:r>
          </a:p>
          <a:p>
            <a:pPr algn="l">
              <a:spcBef>
                <a:spcPct val="50000"/>
              </a:spcBef>
            </a:pPr>
            <a:r>
              <a:rPr lang="en-US"/>
              <a:t>Male</a:t>
            </a:r>
          </a:p>
          <a:p>
            <a:pPr algn="l">
              <a:spcBef>
                <a:spcPct val="50000"/>
              </a:spcBef>
            </a:pPr>
            <a:r>
              <a:rPr lang="en-US"/>
              <a:t>Female</a:t>
            </a:r>
          </a:p>
        </p:txBody>
      </p:sp>
      <p:sp>
        <p:nvSpPr>
          <p:cNvPr id="8198" name="Text Box 6"/>
          <p:cNvSpPr txBox="1">
            <a:spLocks noChangeArrowheads="1"/>
          </p:cNvSpPr>
          <p:nvPr/>
        </p:nvSpPr>
        <p:spPr bwMode="auto">
          <a:xfrm>
            <a:off x="5638800" y="4038600"/>
            <a:ext cx="1981200" cy="2017713"/>
          </a:xfrm>
          <a:prstGeom prst="rect">
            <a:avLst/>
          </a:prstGeom>
          <a:noFill/>
          <a:ln w="9525">
            <a:noFill/>
            <a:miter lim="800000"/>
            <a:headEnd/>
            <a:tailEnd/>
          </a:ln>
        </p:spPr>
        <p:txBody>
          <a:bodyPr>
            <a:spAutoFit/>
          </a:bodyPr>
          <a:lstStyle/>
          <a:p>
            <a:pPr algn="l">
              <a:spcBef>
                <a:spcPct val="50000"/>
              </a:spcBef>
            </a:pPr>
            <a:r>
              <a:rPr lang="en-US" b="1" u="sng"/>
              <a:t>GenderOf</a:t>
            </a:r>
          </a:p>
          <a:p>
            <a:pPr algn="l">
              <a:spcBef>
                <a:spcPct val="50000"/>
              </a:spcBef>
            </a:pPr>
            <a:r>
              <a:rPr lang="en-US"/>
              <a:t>(Frank, Male)</a:t>
            </a:r>
          </a:p>
          <a:p>
            <a:pPr algn="l">
              <a:spcBef>
                <a:spcPct val="50000"/>
              </a:spcBef>
            </a:pPr>
            <a:r>
              <a:rPr lang="en-US"/>
              <a:t>(Sam, Male)</a:t>
            </a:r>
          </a:p>
          <a:p>
            <a:pPr algn="l">
              <a:spcBef>
                <a:spcPct val="50000"/>
              </a:spcBef>
            </a:pPr>
            <a:r>
              <a:rPr lang="en-US"/>
              <a:t>(Mary, Female)</a:t>
            </a:r>
          </a:p>
          <a:p>
            <a:pPr algn="l">
              <a:spcBef>
                <a:spcPct val="50000"/>
              </a:spcBef>
            </a:pPr>
            <a:r>
              <a:rPr lang="en-US"/>
              <a:t>(Denise, Female)</a:t>
            </a:r>
          </a:p>
        </p:txBody>
      </p:sp>
      <p:grpSp>
        <p:nvGrpSpPr>
          <p:cNvPr id="2" name="Group 13"/>
          <p:cNvGrpSpPr>
            <a:grpSpLocks/>
          </p:cNvGrpSpPr>
          <p:nvPr/>
        </p:nvGrpSpPr>
        <p:grpSpPr bwMode="auto">
          <a:xfrm>
            <a:off x="1733550" y="4638675"/>
            <a:ext cx="1219200" cy="1219200"/>
            <a:chOff x="1104" y="2928"/>
            <a:chExt cx="768" cy="768"/>
          </a:xfrm>
        </p:grpSpPr>
        <p:sp>
          <p:nvSpPr>
            <p:cNvPr id="7176" name="Line 7"/>
            <p:cNvSpPr>
              <a:spLocks noChangeShapeType="1"/>
            </p:cNvSpPr>
            <p:nvPr/>
          </p:nvSpPr>
          <p:spPr bwMode="auto">
            <a:xfrm>
              <a:off x="1104" y="2928"/>
              <a:ext cx="768" cy="0"/>
            </a:xfrm>
            <a:prstGeom prst="line">
              <a:avLst/>
            </a:prstGeom>
            <a:noFill/>
            <a:ln w="9525">
              <a:solidFill>
                <a:schemeClr val="tx1"/>
              </a:solidFill>
              <a:round/>
              <a:headEnd/>
              <a:tailEnd/>
            </a:ln>
          </p:spPr>
          <p:txBody>
            <a:bodyPr/>
            <a:lstStyle/>
            <a:p>
              <a:endParaRPr lang="en-US"/>
            </a:p>
          </p:txBody>
        </p:sp>
        <p:sp>
          <p:nvSpPr>
            <p:cNvPr id="7177" name="Line 8"/>
            <p:cNvSpPr>
              <a:spLocks noChangeShapeType="1"/>
            </p:cNvSpPr>
            <p:nvPr/>
          </p:nvSpPr>
          <p:spPr bwMode="auto">
            <a:xfrm flipV="1">
              <a:off x="1104" y="2976"/>
              <a:ext cx="768" cy="192"/>
            </a:xfrm>
            <a:prstGeom prst="line">
              <a:avLst/>
            </a:prstGeom>
            <a:noFill/>
            <a:ln w="9525">
              <a:solidFill>
                <a:schemeClr val="tx1"/>
              </a:solidFill>
              <a:round/>
              <a:headEnd/>
              <a:tailEnd/>
            </a:ln>
          </p:spPr>
          <p:txBody>
            <a:bodyPr/>
            <a:lstStyle/>
            <a:p>
              <a:endParaRPr lang="en-US"/>
            </a:p>
          </p:txBody>
        </p:sp>
        <p:sp>
          <p:nvSpPr>
            <p:cNvPr id="7178" name="Line 9"/>
            <p:cNvSpPr>
              <a:spLocks noChangeShapeType="1"/>
            </p:cNvSpPr>
            <p:nvPr/>
          </p:nvSpPr>
          <p:spPr bwMode="auto">
            <a:xfrm flipV="1">
              <a:off x="1104" y="3216"/>
              <a:ext cx="720" cy="192"/>
            </a:xfrm>
            <a:prstGeom prst="line">
              <a:avLst/>
            </a:prstGeom>
            <a:noFill/>
            <a:ln w="9525">
              <a:solidFill>
                <a:schemeClr val="tx1"/>
              </a:solidFill>
              <a:round/>
              <a:headEnd/>
              <a:tailEnd/>
            </a:ln>
          </p:spPr>
          <p:txBody>
            <a:bodyPr/>
            <a:lstStyle/>
            <a:p>
              <a:endParaRPr lang="en-US"/>
            </a:p>
          </p:txBody>
        </p:sp>
        <p:sp>
          <p:nvSpPr>
            <p:cNvPr id="7179" name="Line 10"/>
            <p:cNvSpPr>
              <a:spLocks noChangeShapeType="1"/>
            </p:cNvSpPr>
            <p:nvPr/>
          </p:nvSpPr>
          <p:spPr bwMode="auto">
            <a:xfrm flipV="1">
              <a:off x="1152" y="3264"/>
              <a:ext cx="672" cy="432"/>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195" grpId="1" build="p"/>
      <p:bldP spid="8196" grpId="0"/>
      <p:bldP spid="8197" grpId="0"/>
      <p:bldP spid="81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smtClean="0"/>
              <a:t>“relation”</a:t>
            </a:r>
          </a:p>
        </p:txBody>
      </p:sp>
      <p:sp>
        <p:nvSpPr>
          <p:cNvPr id="8195" name="Rectangle 3"/>
          <p:cNvSpPr>
            <a:spLocks noGrp="1" noChangeArrowheads="1"/>
          </p:cNvSpPr>
          <p:nvPr>
            <p:ph type="body" idx="1"/>
          </p:nvPr>
        </p:nvSpPr>
        <p:spPr/>
        <p:txBody>
          <a:bodyPr/>
          <a:lstStyle/>
          <a:p>
            <a:pPr eaLnBrk="1" hangingPunct="1"/>
            <a:r>
              <a:rPr lang="en-US" dirty="0" smtClean="0"/>
              <a:t>A relation is essentially a set.</a:t>
            </a:r>
          </a:p>
          <a:p>
            <a:pPr eaLnBrk="1" hangingPunct="1"/>
            <a:r>
              <a:rPr lang="en-US" dirty="0" smtClean="0"/>
              <a:t>Thinking of relations as </a:t>
            </a:r>
            <a:r>
              <a:rPr lang="en-US" b="1" dirty="0" smtClean="0">
                <a:solidFill>
                  <a:schemeClr val="hlink"/>
                </a:solidFill>
              </a:rPr>
              <a:t>mappings</a:t>
            </a:r>
            <a:r>
              <a:rPr lang="en-US" dirty="0" smtClean="0"/>
              <a:t> between sets really helps when designing relations in LP.</a:t>
            </a:r>
          </a:p>
          <a:p>
            <a:pPr eaLnBrk="1" hangingPunct="1"/>
            <a:r>
              <a:rPr lang="en-US" dirty="0" smtClean="0"/>
              <a:t>A relation is to the logic paradigm what a function is to the imperative paradigm.</a:t>
            </a:r>
          </a:p>
        </p:txBody>
      </p:sp>
      <p:sp>
        <p:nvSpPr>
          <p:cNvPr id="5" name="5-Point Star 4"/>
          <p:cNvSpPr/>
          <p:nvPr/>
        </p:nvSpPr>
        <p:spPr bwMode="auto">
          <a:xfrm>
            <a:off x="457200" y="2286000"/>
            <a:ext cx="304800" cy="304800"/>
          </a:xfrm>
          <a:prstGeom prst="star5">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smtClean="0"/>
              <a:t>Functions vs. Relations</a:t>
            </a:r>
          </a:p>
        </p:txBody>
      </p:sp>
      <p:sp>
        <p:nvSpPr>
          <p:cNvPr id="9219" name="Rectangle 3"/>
          <p:cNvSpPr>
            <a:spLocks noGrp="1" noChangeArrowheads="1"/>
          </p:cNvSpPr>
          <p:nvPr>
            <p:ph type="body" idx="1"/>
          </p:nvPr>
        </p:nvSpPr>
        <p:spPr>
          <a:xfrm>
            <a:off x="457200" y="1600200"/>
            <a:ext cx="8229600" cy="4876800"/>
          </a:xfrm>
        </p:spPr>
        <p:txBody>
          <a:bodyPr/>
          <a:lstStyle/>
          <a:p>
            <a:pPr eaLnBrk="1" hangingPunct="1">
              <a:lnSpc>
                <a:spcPct val="80000"/>
              </a:lnSpc>
            </a:pPr>
            <a:r>
              <a:rPr lang="en-US" sz="2000" smtClean="0">
                <a:solidFill>
                  <a:srgbClr val="000000"/>
                </a:solidFill>
                <a:ea typeface="Times New Roman" pitchFamily="18" charset="0"/>
                <a:cs typeface="Courier New" pitchFamily="49" charset="0"/>
              </a:rPr>
              <a:t>As functions</a:t>
            </a:r>
          </a:p>
          <a:p>
            <a:pPr lvl="1" eaLnBrk="1" hangingPunct="1">
              <a:lnSpc>
                <a:spcPct val="80000"/>
              </a:lnSpc>
              <a:buFontTx/>
              <a:buNone/>
            </a:pPr>
            <a:r>
              <a:rPr lang="en-US" sz="1800" smtClean="0">
                <a:solidFill>
                  <a:srgbClr val="008000"/>
                </a:solidFill>
                <a:latin typeface="Courier New" pitchFamily="49" charset="0"/>
                <a:ea typeface="Times New Roman" pitchFamily="18" charset="0"/>
                <a:cs typeface="Courier New" pitchFamily="49" charset="0"/>
              </a:rPr>
              <a:t>// check if (p,g)</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bool </a:t>
            </a:r>
            <a:r>
              <a:rPr lang="en-US" sz="1800" b="1" smtClean="0">
                <a:solidFill>
                  <a:srgbClr val="000000"/>
                </a:solidFill>
                <a:latin typeface="Courier New" pitchFamily="49" charset="0"/>
                <a:ea typeface="Times New Roman" pitchFamily="18" charset="0"/>
                <a:cs typeface="Courier New" pitchFamily="49" charset="0"/>
              </a:rPr>
              <a:t>checkGender</a:t>
            </a:r>
            <a:r>
              <a:rPr lang="en-US" sz="1800" smtClean="0">
                <a:solidFill>
                  <a:srgbClr val="000000"/>
                </a:solidFill>
                <a:latin typeface="Courier New" pitchFamily="49" charset="0"/>
                <a:ea typeface="Times New Roman" pitchFamily="18" charset="0"/>
                <a:cs typeface="Courier New" pitchFamily="49" charset="0"/>
              </a:rPr>
              <a:t>(string p, string g)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a:t>
            </a:r>
          </a:p>
          <a:p>
            <a:pPr lvl="1" eaLnBrk="1" hangingPunct="1">
              <a:lnSpc>
                <a:spcPct val="80000"/>
              </a:lnSpc>
              <a:buFontTx/>
              <a:buNone/>
            </a:pPr>
            <a:r>
              <a:rPr lang="en-US" sz="1800" smtClean="0">
                <a:solidFill>
                  <a:srgbClr val="008000"/>
                </a:solidFill>
                <a:latin typeface="Courier New" pitchFamily="49" charset="0"/>
                <a:ea typeface="Times New Roman" pitchFamily="18" charset="0"/>
                <a:cs typeface="Courier New" pitchFamily="49" charset="0"/>
              </a:rPr>
              <a:t>// get gender of p</a:t>
            </a:r>
            <a:endParaRPr lang="en-US" sz="1800" smtClean="0">
              <a:solidFill>
                <a:srgbClr val="000000"/>
              </a:solidFill>
              <a:latin typeface="Courier New" pitchFamily="49" charset="0"/>
              <a:ea typeface="Times New Roman" pitchFamily="18" charset="0"/>
              <a:cs typeface="Courier New" pitchFamily="49" charset="0"/>
            </a:endParaRP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string </a:t>
            </a:r>
            <a:r>
              <a:rPr lang="en-US" sz="1800" b="1" smtClean="0">
                <a:solidFill>
                  <a:srgbClr val="000000"/>
                </a:solidFill>
                <a:latin typeface="Courier New" pitchFamily="49" charset="0"/>
                <a:ea typeface="Times New Roman" pitchFamily="18" charset="0"/>
                <a:cs typeface="Courier New" pitchFamily="49" charset="0"/>
              </a:rPr>
              <a:t>genderOf</a:t>
            </a:r>
            <a:r>
              <a:rPr lang="en-US" sz="1800" smtClean="0">
                <a:solidFill>
                  <a:srgbClr val="000000"/>
                </a:solidFill>
                <a:latin typeface="Courier New" pitchFamily="49" charset="0"/>
                <a:ea typeface="Times New Roman" pitchFamily="18" charset="0"/>
                <a:cs typeface="Courier New" pitchFamily="49" charset="0"/>
              </a:rPr>
              <a:t>(string p)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a:t>
            </a:r>
          </a:p>
          <a:p>
            <a:pPr lvl="1" eaLnBrk="1" hangingPunct="1">
              <a:lnSpc>
                <a:spcPct val="80000"/>
              </a:lnSpc>
              <a:buFontTx/>
              <a:buNone/>
            </a:pPr>
            <a:r>
              <a:rPr lang="en-US" sz="1800" smtClean="0">
                <a:solidFill>
                  <a:srgbClr val="008000"/>
                </a:solidFill>
                <a:latin typeface="Courier New" pitchFamily="49" charset="0"/>
                <a:ea typeface="Times New Roman" pitchFamily="18" charset="0"/>
                <a:cs typeface="Courier New" pitchFamily="49" charset="0"/>
              </a:rPr>
              <a:t>// get all people having gender g</a:t>
            </a:r>
            <a:endParaRPr lang="en-US" sz="1800" smtClean="0">
              <a:solidFill>
                <a:srgbClr val="000000"/>
              </a:solidFill>
              <a:latin typeface="Courier New" pitchFamily="49" charset="0"/>
              <a:ea typeface="Times New Roman" pitchFamily="18" charset="0"/>
              <a:cs typeface="Courier New" pitchFamily="49" charset="0"/>
            </a:endParaRP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list&lt;string&gt; </a:t>
            </a:r>
            <a:r>
              <a:rPr lang="en-US" sz="1800" b="1" smtClean="0">
                <a:solidFill>
                  <a:srgbClr val="000000"/>
                </a:solidFill>
                <a:latin typeface="Courier New" pitchFamily="49" charset="0"/>
                <a:ea typeface="Times New Roman" pitchFamily="18" charset="0"/>
                <a:cs typeface="Courier New" pitchFamily="49" charset="0"/>
              </a:rPr>
              <a:t>havingGender</a:t>
            </a:r>
            <a:r>
              <a:rPr lang="en-US" sz="1800" smtClean="0">
                <a:solidFill>
                  <a:srgbClr val="000000"/>
                </a:solidFill>
                <a:latin typeface="Courier New" pitchFamily="49" charset="0"/>
                <a:ea typeface="Times New Roman" pitchFamily="18" charset="0"/>
                <a:cs typeface="Courier New" pitchFamily="49" charset="0"/>
              </a:rPr>
              <a:t>(string g)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a:t>
            </a:r>
          </a:p>
          <a:p>
            <a:pPr lvl="1" eaLnBrk="1" hangingPunct="1">
              <a:lnSpc>
                <a:spcPct val="80000"/>
              </a:lnSpc>
              <a:buFontTx/>
              <a:buNone/>
            </a:pPr>
            <a:r>
              <a:rPr lang="en-US" sz="1800" smtClean="0">
                <a:solidFill>
                  <a:srgbClr val="008000"/>
                </a:solidFill>
                <a:latin typeface="Courier New" pitchFamily="49" charset="0"/>
                <a:ea typeface="Times New Roman" pitchFamily="18" charset="0"/>
                <a:cs typeface="Courier New" pitchFamily="49" charset="0"/>
              </a:rPr>
              <a:t>// list all (p,g)</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list&lt;pair&lt;string,string&gt; &gt; </a:t>
            </a:r>
            <a:r>
              <a:rPr lang="en-US" sz="1800" b="1" smtClean="0">
                <a:solidFill>
                  <a:srgbClr val="000000"/>
                </a:solidFill>
                <a:latin typeface="Courier New" pitchFamily="49" charset="0"/>
                <a:ea typeface="Times New Roman" pitchFamily="18" charset="0"/>
                <a:cs typeface="Courier New" pitchFamily="49" charset="0"/>
              </a:rPr>
              <a:t>getItems</a:t>
            </a:r>
            <a:r>
              <a:rPr lang="en-US" sz="1800" smtClean="0">
                <a:solidFill>
                  <a:srgbClr val="000000"/>
                </a:solidFill>
                <a:latin typeface="Courier New" pitchFamily="49" charset="0"/>
                <a:ea typeface="Times New Roman" pitchFamily="18" charset="0"/>
                <a:cs typeface="Courier New" pitchFamily="49" charset="0"/>
              </a:rPr>
              <a:t>()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a:t>
            </a:r>
          </a:p>
        </p:txBody>
      </p:sp>
      <p:sp>
        <p:nvSpPr>
          <p:cNvPr id="9220" name="Text Box 5"/>
          <p:cNvSpPr txBox="1">
            <a:spLocks noChangeArrowheads="1"/>
          </p:cNvSpPr>
          <p:nvPr/>
        </p:nvSpPr>
        <p:spPr bwMode="auto">
          <a:xfrm>
            <a:off x="7086600" y="1676400"/>
            <a:ext cx="1876425" cy="1916113"/>
          </a:xfrm>
          <a:prstGeom prst="rect">
            <a:avLst/>
          </a:prstGeom>
          <a:noFill/>
          <a:ln w="9525">
            <a:solidFill>
              <a:schemeClr val="tx1"/>
            </a:solidFill>
            <a:miter lim="800000"/>
            <a:headEnd/>
            <a:tailEnd/>
          </a:ln>
        </p:spPr>
        <p:txBody>
          <a:bodyPr>
            <a:spAutoFit/>
          </a:bodyPr>
          <a:lstStyle/>
          <a:p>
            <a:pPr algn="l">
              <a:spcBef>
                <a:spcPct val="50000"/>
              </a:spcBef>
            </a:pPr>
            <a:r>
              <a:rPr lang="en-US" sz="1700" b="1" u="sng" dirty="0" err="1"/>
              <a:t>GenderOf</a:t>
            </a:r>
            <a:endParaRPr lang="en-US" sz="1700" b="1" u="sng" dirty="0"/>
          </a:p>
          <a:p>
            <a:pPr algn="l">
              <a:spcBef>
                <a:spcPct val="50000"/>
              </a:spcBef>
            </a:pPr>
            <a:r>
              <a:rPr lang="en-US" sz="1700" dirty="0"/>
              <a:t>(Frank, Male)</a:t>
            </a:r>
          </a:p>
          <a:p>
            <a:pPr algn="l">
              <a:spcBef>
                <a:spcPct val="50000"/>
              </a:spcBef>
            </a:pPr>
            <a:r>
              <a:rPr lang="en-US" sz="1700" dirty="0"/>
              <a:t>(Sam, Male)</a:t>
            </a:r>
          </a:p>
          <a:p>
            <a:pPr algn="l">
              <a:spcBef>
                <a:spcPct val="50000"/>
              </a:spcBef>
            </a:pPr>
            <a:r>
              <a:rPr lang="en-US" sz="1700" dirty="0"/>
              <a:t>(Mary, Female)</a:t>
            </a:r>
          </a:p>
          <a:p>
            <a:pPr algn="l">
              <a:spcBef>
                <a:spcPct val="50000"/>
              </a:spcBef>
            </a:pPr>
            <a:r>
              <a:rPr lang="en-US" sz="1700" dirty="0"/>
              <a:t>(Denise, Female)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44822</TotalTime>
  <Words>1888</Words>
  <Application>Microsoft Office PowerPoint</Application>
  <PresentationFormat>On-screen Show (4:3)</PresentationFormat>
  <Paragraphs>381</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 Design</vt:lpstr>
      <vt:lpstr>Logic paradigm for C++   General purpose declarative programming</vt:lpstr>
      <vt:lpstr>Key Terms</vt:lpstr>
      <vt:lpstr>Agenda</vt:lpstr>
      <vt:lpstr>Underlying Theme</vt:lpstr>
      <vt:lpstr>Declarative vs. Imperative</vt:lpstr>
      <vt:lpstr>Logic Paradigm (LP)</vt:lpstr>
      <vt:lpstr>“relation”</vt:lpstr>
      <vt:lpstr>“relation”</vt:lpstr>
      <vt:lpstr>Functions vs. Relations</vt:lpstr>
      <vt:lpstr>Functions vs. Relations</vt:lpstr>
      <vt:lpstr>Demo</vt:lpstr>
      <vt:lpstr>LP support</vt:lpstr>
      <vt:lpstr>lref&lt;T&gt; : logic reference</vt:lpstr>
      <vt:lpstr>eq : The unification relation </vt:lpstr>
      <vt:lpstr>The magic type : relation</vt:lpstr>
      <vt:lpstr>The Operators</vt:lpstr>
      <vt:lpstr>Disjunction: Operator ||</vt:lpstr>
      <vt:lpstr>In C++ : Operator ||</vt:lpstr>
      <vt:lpstr>Conjunction: Operator &amp;&amp;</vt:lpstr>
      <vt:lpstr>Exclusive Disjunction: Operator ^</vt:lpstr>
      <vt:lpstr>Take Left : Operator &gt;&gt;=</vt:lpstr>
      <vt:lpstr>Examples</vt:lpstr>
      <vt:lpstr>Take Left : Operator &gt;&gt;=</vt:lpstr>
      <vt:lpstr>group_by TLR</vt:lpstr>
      <vt:lpstr>group_by TLR</vt:lpstr>
      <vt:lpstr>Directed Acyclic Graphs</vt:lpstr>
      <vt:lpstr>Binary Tree</vt:lpstr>
      <vt:lpstr>continued..</vt:lpstr>
      <vt:lpstr>Dynamic relations</vt:lpstr>
      <vt:lpstr>Disjunctions : Dynamic relations</vt:lpstr>
      <vt:lpstr>Examples</vt:lpstr>
      <vt:lpstr>Castor</vt:lpstr>
      <vt:lpstr>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declaratively with the Logic Programming paradigm</dc:title>
  <dc:creator>Roshan</dc:creator>
  <cp:lastModifiedBy>Roshan Naik</cp:lastModifiedBy>
  <cp:revision>507</cp:revision>
  <dcterms:created xsi:type="dcterms:W3CDTF">2007-04-22T01:44:18Z</dcterms:created>
  <dcterms:modified xsi:type="dcterms:W3CDTF">2010-05-17T21:17:46Z</dcterms:modified>
</cp:coreProperties>
</file>