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7" r:id="rId3"/>
    <p:sldId id="268" r:id="rId4"/>
    <p:sldId id="269" r:id="rId5"/>
    <p:sldId id="258" r:id="rId6"/>
    <p:sldId id="259" r:id="rId7"/>
    <p:sldId id="270" r:id="rId8"/>
    <p:sldId id="260" r:id="rId9"/>
    <p:sldId id="261" r:id="rId10"/>
    <p:sldId id="262" r:id="rId11"/>
    <p:sldId id="263" r:id="rId12"/>
    <p:sldId id="271" r:id="rId13"/>
    <p:sldId id="272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8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885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4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2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2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2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4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8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4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FBB663-999E-17FF-90D3-ADB280F65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8905B1D-1DF5-F7BE-0E6B-761F5E05C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F88E79-428C-76A4-E677-E1611BD9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413"/>
            <a:ext cx="9144000" cy="692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ABA5EA-F0EF-C608-B95C-0C4E2CFBC765}"/>
              </a:ext>
            </a:extLst>
          </p:cNvPr>
          <p:cNvSpPr txBox="1">
            <a:spLocks/>
          </p:cNvSpPr>
          <p:nvPr/>
        </p:nvSpPr>
        <p:spPr>
          <a:xfrm>
            <a:off x="866442" y="2212600"/>
            <a:ext cx="7125914" cy="217744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7200" b="1" dirty="0">
                <a:solidFill>
                  <a:srgbClr val="FFC000"/>
                </a:solidFill>
              </a:rPr>
              <a:t>Sales Data Analysis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CBC64A3-C325-7975-A5C1-C59CD08EBBA6}"/>
              </a:ext>
            </a:extLst>
          </p:cNvPr>
          <p:cNvSpPr txBox="1">
            <a:spLocks/>
          </p:cNvSpPr>
          <p:nvPr/>
        </p:nvSpPr>
        <p:spPr>
          <a:xfrm>
            <a:off x="1560761" y="4702056"/>
            <a:ext cx="4181278" cy="8614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</a:rPr>
              <a:t>By Roshan Prajapati</a:t>
            </a:r>
          </a:p>
          <a:p>
            <a:r>
              <a:rPr lang="en-US" b="1" dirty="0">
                <a:solidFill>
                  <a:srgbClr val="FFFF00"/>
                </a:solidFill>
              </a:rPr>
              <a:t>Based on 2011–2016 dataset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97239C-55CD-B4A6-52A5-C6B3D97046F3}"/>
              </a:ext>
            </a:extLst>
          </p:cNvPr>
          <p:cNvSpPr txBox="1">
            <a:spLocks/>
          </p:cNvSpPr>
          <p:nvPr/>
        </p:nvSpPr>
        <p:spPr>
          <a:xfrm>
            <a:off x="682906" y="946846"/>
            <a:ext cx="8356922" cy="137321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7200" b="1" dirty="0">
                <a:solidFill>
                  <a:srgbClr val="FFFF00"/>
                </a:solidFill>
              </a:rPr>
              <a:t>Title of The Project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4117"/>
          </a:xfrm>
        </p:spPr>
        <p:txBody>
          <a:bodyPr/>
          <a:lstStyle/>
          <a:p>
            <a:r>
              <a:rPr sz="4400" b="1" dirty="0">
                <a:solidFill>
                  <a:srgbClr val="FFC000"/>
                </a:solidFill>
              </a:rPr>
              <a:t>Geographical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31260"/>
            <a:ext cx="6711654" cy="1400366"/>
          </a:xfrm>
        </p:spPr>
        <p:txBody>
          <a:bodyPr/>
          <a:lstStyle/>
          <a:p>
            <a:r>
              <a:rPr dirty="0"/>
              <a:t>• Most profitable state: California</a:t>
            </a:r>
          </a:p>
          <a:p>
            <a:r>
              <a:rPr dirty="0"/>
              <a:t>• Top country by profit: United States</a:t>
            </a:r>
          </a:p>
          <a:p>
            <a:r>
              <a:rPr dirty="0"/>
              <a:t>• Country-wise revenue shown in pie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1FC31-86C8-A670-23A8-08FF1325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316" y="2746094"/>
            <a:ext cx="3681974" cy="3434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5BE9A-075A-8384-75D3-4980B4DB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0" y="2746094"/>
            <a:ext cx="4229467" cy="3817951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70968"/>
          </a:xfrm>
        </p:spPr>
        <p:txBody>
          <a:bodyPr/>
          <a:lstStyle/>
          <a:p>
            <a:r>
              <a:rPr sz="4400" b="1" dirty="0">
                <a:solidFill>
                  <a:srgbClr val="FFC000"/>
                </a:solidFill>
              </a:rPr>
              <a:t>Top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497340"/>
            <a:ext cx="6711654" cy="1269009"/>
          </a:xfrm>
        </p:spPr>
        <p:txBody>
          <a:bodyPr/>
          <a:lstStyle/>
          <a:p>
            <a:r>
              <a:rPr dirty="0"/>
              <a:t>• Top by Profit: Radha Mody</a:t>
            </a:r>
          </a:p>
          <a:p>
            <a:r>
              <a:rPr dirty="0"/>
              <a:t>• Top by Order Quantity: Naksh Narain</a:t>
            </a:r>
          </a:p>
          <a:p>
            <a:r>
              <a:rPr dirty="0"/>
              <a:t>• Revenue vs Profit bar charts plotted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C2D96-AD7E-1B0C-AA4D-BD5CA779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2890172"/>
            <a:ext cx="4130398" cy="3635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71A39-4F09-2076-115A-57CCE9A0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89" y="2890172"/>
            <a:ext cx="3962743" cy="3673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4879-0FEE-376D-FDE9-10E72090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200880" cy="1400530"/>
          </a:xfrm>
        </p:spPr>
        <p:txBody>
          <a:bodyPr/>
          <a:lstStyle/>
          <a:p>
            <a:r>
              <a:rPr lang="en-IN" sz="4400" b="1" dirty="0">
                <a:solidFill>
                  <a:srgbClr val="FFC000"/>
                </a:solidFill>
              </a:rPr>
              <a:t>Multi-Dimensional Customer &amp;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27F9-E7E3-9860-896E-8B01AF4C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27" y="1896698"/>
            <a:ext cx="7864887" cy="3120958"/>
          </a:xfrm>
        </p:spPr>
        <p:txBody>
          <a:bodyPr/>
          <a:lstStyle/>
          <a:p>
            <a:r>
              <a:rPr lang="en-US" dirty="0"/>
              <a:t>• 📊 Histogram: Shows distribution of customer ages — helps identify dominant age groups like Youth and Adults.</a:t>
            </a:r>
          </a:p>
          <a:p>
            <a:r>
              <a:rPr lang="en-US" dirty="0"/>
              <a:t>• 👩‍💼 Bar Chart: Compares total revenue generated by Male and Female customers.</a:t>
            </a:r>
          </a:p>
          <a:p>
            <a:r>
              <a:rPr lang="en-US" dirty="0"/>
              <a:t>• 📈 Line Chart: Displays profit trends over time — highlights seasonal or yearly shifts in business performance.</a:t>
            </a:r>
          </a:p>
          <a:p>
            <a:r>
              <a:rPr lang="en-US" dirty="0"/>
              <a:t>• 📦 Box Plot: Highlights variations in profit across different product categories, revealing outliers and consistency.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96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258F4-0A82-EB99-F429-45C00159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2" y="1555175"/>
            <a:ext cx="7788315" cy="51134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138747-0E9B-B523-C753-8AE162A98DAE}"/>
              </a:ext>
            </a:extLst>
          </p:cNvPr>
          <p:cNvSpPr txBox="1">
            <a:spLocks/>
          </p:cNvSpPr>
          <p:nvPr/>
        </p:nvSpPr>
        <p:spPr>
          <a:xfrm>
            <a:off x="677842" y="350475"/>
            <a:ext cx="7200880" cy="1204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b="1" dirty="0">
                <a:solidFill>
                  <a:srgbClr val="FFC000"/>
                </a:solidFill>
              </a:rPr>
              <a:t>Multi-Dimensional Customer &amp; Profit Analysis</a:t>
            </a:r>
          </a:p>
        </p:txBody>
      </p:sp>
    </p:spTree>
    <p:extLst>
      <p:ext uri="{BB962C8B-B14F-4D97-AF65-F5344CB8AC3E}">
        <p14:creationId xmlns:p14="http://schemas.microsoft.com/office/powerpoint/2010/main" val="359803228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dirty="0">
                <a:solidFill>
                  <a:srgbClr val="FFC000"/>
                </a:solidFill>
              </a:rP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841738" cy="4590943"/>
          </a:xfrm>
        </p:spPr>
        <p:txBody>
          <a:bodyPr>
            <a:normAutofit/>
          </a:bodyPr>
          <a:lstStyle/>
          <a:p>
            <a:r>
              <a:rPr dirty="0"/>
              <a:t>• Focus on Accessories &amp; Bikes</a:t>
            </a:r>
          </a:p>
          <a:p>
            <a:r>
              <a:rPr dirty="0"/>
              <a:t>• Expand in US and California</a:t>
            </a:r>
          </a:p>
          <a:p>
            <a:r>
              <a:rPr dirty="0"/>
              <a:t>• Leverage youth segment in marketing</a:t>
            </a:r>
          </a:p>
          <a:p>
            <a:r>
              <a:rPr dirty="0"/>
              <a:t>• Invest in top-selling sub-categories</a:t>
            </a:r>
            <a:endParaRPr lang="en-IN" dirty="0"/>
          </a:p>
          <a:p>
            <a:r>
              <a:rPr lang="en-US" dirty="0"/>
              <a:t>• 📈 Monitor profit trends across years to optimize seasonal 	  strategies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AC262D-6280-0326-16AB-5281ACB6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8" name="Picture 6" descr="AI Thank You Template for PowerPoint and Google Slides - SlideChef">
            <a:extLst>
              <a:ext uri="{FF2B5EF4-FFF2-40B4-BE49-F238E27FC236}">
                <a16:creationId xmlns:a16="http://schemas.microsoft.com/office/drawing/2014/main" id="{5E2B506F-6AEA-35EC-8B55-DACB8FE1B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F116-9803-2214-5D8C-7D83B842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C779-9318-8CD1-8231-95B0C909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focuses on analyzing sales data using Python libraries like Pandas, Matplotlib, and Seaborn.</a:t>
            </a:r>
            <a:br>
              <a:rPr lang="en-US" dirty="0"/>
            </a:br>
            <a:r>
              <a:rPr lang="en-US" dirty="0"/>
              <a:t>It aims to uncover sales trends, high-performing products, and key business insights from raw sales data.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Before Cleaning Shape of the Dataset</a:t>
            </a:r>
          </a:p>
          <a:p>
            <a:r>
              <a:rPr lang="en-US" dirty="0"/>
              <a:t>The number of rows are 113036 and the number of columns are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4844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DFE5-0309-88CA-E1F6-43166D5A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FFC000"/>
                </a:solidFill>
              </a:rPr>
              <a:t>Tools and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C3CB-7D16-AF51-3CFE-8327FA81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659385"/>
            <a:ext cx="6711654" cy="4195481"/>
          </a:xfrm>
        </p:spPr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/>
              <a:t>Pandas</a:t>
            </a:r>
          </a:p>
          <a:p>
            <a:r>
              <a:rPr lang="en-IN" dirty="0"/>
              <a:t>NumPy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  <a:p>
            <a:r>
              <a:rPr lang="en-IN" dirty="0"/>
              <a:t>Jupyter Notebook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90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DF4A-59B9-AD40-900C-506071A8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37" y="452718"/>
            <a:ext cx="7055380" cy="1400530"/>
          </a:xfrm>
        </p:spPr>
        <p:txBody>
          <a:bodyPr/>
          <a:lstStyle/>
          <a:p>
            <a:r>
              <a:rPr lang="en-IN" sz="4400" b="1" dirty="0">
                <a:solidFill>
                  <a:srgbClr val="FFC000"/>
                </a:solidFill>
              </a:rPr>
              <a:t>Data Loading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4417-0C9D-56FE-D9B0-F0B4B364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544645"/>
          </a:xfrm>
        </p:spPr>
        <p:txBody>
          <a:bodyPr>
            <a:normAutofit/>
          </a:bodyPr>
          <a:lstStyle/>
          <a:p>
            <a:r>
              <a:rPr lang="en-US" sz="2100" dirty="0"/>
              <a:t>Sales data was loaded from a CSV file and converted into a DataFrame for analysis.</a:t>
            </a:r>
            <a:br>
              <a:rPr lang="en-US" sz="2100" dirty="0"/>
            </a:br>
            <a:r>
              <a:rPr lang="en-US" sz="2100" dirty="0"/>
              <a:t>Initial steps included checking for null values, data types, and exploring basic statistics.</a:t>
            </a:r>
          </a:p>
          <a:p>
            <a:r>
              <a:rPr lang="en-US" sz="2100" dirty="0"/>
              <a:t>• After cleaning data</a:t>
            </a:r>
          </a:p>
          <a:p>
            <a:r>
              <a:rPr lang="en-US" sz="2100" dirty="0"/>
              <a:t>• The Shape of Dataset: 48,340 rows, 19 columns</a:t>
            </a:r>
          </a:p>
          <a:p>
            <a:r>
              <a:rPr lang="en-US" sz="2100" dirty="0"/>
              <a:t>• Years: 2011 to 2016 </a:t>
            </a:r>
          </a:p>
          <a:p>
            <a:r>
              <a:rPr lang="en-US" sz="2100" dirty="0"/>
              <a:t>• Data cleaned &amp; enhanced</a:t>
            </a:r>
          </a:p>
          <a:p>
            <a:r>
              <a:rPr lang="en-US" sz="2100" dirty="0"/>
              <a:t>• Cleaned data, dropped duplicates, generated customer names with Faker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682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6000" b="1" dirty="0">
                <a:solidFill>
                  <a:srgbClr val="FFC000"/>
                </a:solidFill>
              </a:rP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100" dirty="0"/>
              <a:t>• Total Revenue: ₹85,271,008</a:t>
            </a:r>
          </a:p>
          <a:p>
            <a:r>
              <a:rPr sz="2100" dirty="0"/>
              <a:t>• Total Profit: ₹32,221,100</a:t>
            </a:r>
          </a:p>
          <a:p>
            <a:r>
              <a:rPr sz="2100" dirty="0"/>
              <a:t>• Total Cost: ₹53,049,908</a:t>
            </a:r>
          </a:p>
          <a:p>
            <a:r>
              <a:rPr sz="2100" dirty="0"/>
              <a:t>• Total Customers: 48,340</a:t>
            </a:r>
          </a:p>
          <a:p>
            <a:r>
              <a:rPr sz="2100" dirty="0"/>
              <a:t>• Males: 24,622</a:t>
            </a:r>
          </a:p>
          <a:p>
            <a:r>
              <a:rPr sz="2100" dirty="0"/>
              <a:t>• Females: 23,718</a:t>
            </a:r>
            <a:endParaRPr lang="en-IN" sz="2100" dirty="0"/>
          </a:p>
          <a:p>
            <a:endParaRPr sz="21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</a:rPr>
              <a:t>Top 5 Customers by Total Cost</a:t>
            </a:r>
            <a:endParaRPr sz="4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343" y="1937178"/>
            <a:ext cx="6711654" cy="4012209"/>
          </a:xfrm>
        </p:spPr>
        <p:txBody>
          <a:bodyPr>
            <a:noAutofit/>
          </a:bodyPr>
          <a:lstStyle/>
          <a:p>
            <a:r>
              <a:rPr lang="en-US" dirty="0"/>
              <a:t>Using groupby df.groupby('Customer_Name')['Cost'].sum() </a:t>
            </a:r>
          </a:p>
          <a:p>
            <a:endParaRPr lang="en-US" dirty="0"/>
          </a:p>
          <a:p>
            <a:r>
              <a:rPr lang="en-IN" dirty="0"/>
              <a:t>• Radha Mody – ₹12,600  </a:t>
            </a:r>
          </a:p>
          <a:p>
            <a:r>
              <a:rPr lang="en-IN" dirty="0"/>
              <a:t>• Aahana Issac – ₹10,850  </a:t>
            </a:r>
          </a:p>
          <a:p>
            <a:r>
              <a:rPr lang="en-IN" dirty="0"/>
              <a:t>• Lucky Sem – ₹10,311  </a:t>
            </a:r>
          </a:p>
          <a:p>
            <a:r>
              <a:rPr lang="en-IN" dirty="0"/>
              <a:t>• Rachita Sharaf – ₹10,239  </a:t>
            </a:r>
          </a:p>
          <a:p>
            <a:r>
              <a:rPr lang="en-IN" dirty="0"/>
              <a:t>• Janaki Garde – ₹9,762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AFFD-E6B0-20BA-0F76-DE1BE048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FFC000"/>
                </a:solidFill>
              </a:rPr>
              <a:t>Top Country by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6F94-966A-00ED-5FA0-F1768DCA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45" y="1853248"/>
            <a:ext cx="6711654" cy="4195481"/>
          </a:xfrm>
        </p:spPr>
        <p:txBody>
          <a:bodyPr/>
          <a:lstStyle/>
          <a:p>
            <a:r>
              <a:rPr lang="en-US" dirty="0"/>
              <a:t>• The United States generated the highest total profit.  </a:t>
            </a:r>
          </a:p>
          <a:p>
            <a:r>
              <a:rPr lang="en-US" dirty="0"/>
              <a:t>• Total Profit: ₹5,208,215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70772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9"/>
            <a:ext cx="7055380" cy="936244"/>
          </a:xfrm>
        </p:spPr>
        <p:txBody>
          <a:bodyPr/>
          <a:lstStyle/>
          <a:p>
            <a:r>
              <a:rPr sz="4400" b="1" dirty="0">
                <a:solidFill>
                  <a:srgbClr val="FFC000"/>
                </a:solidFill>
              </a:rPr>
              <a:t>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354240"/>
            <a:ext cx="6711654" cy="1512078"/>
          </a:xfrm>
        </p:spPr>
        <p:txBody>
          <a:bodyPr/>
          <a:lstStyle/>
          <a:p>
            <a:r>
              <a:rPr dirty="0"/>
              <a:t>• Highest revenue from </a:t>
            </a:r>
            <a:r>
              <a:rPr lang="en-US" dirty="0"/>
              <a:t>Bikes</a:t>
            </a:r>
            <a:endParaRPr dirty="0"/>
          </a:p>
          <a:p>
            <a:r>
              <a:rPr dirty="0"/>
              <a:t>• Highest profit from Road Bikes</a:t>
            </a:r>
          </a:p>
          <a:p>
            <a:r>
              <a:rPr dirty="0"/>
              <a:t>• Sub-category trends visualized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31D96-E4D9-F69C-F1AF-C65B5305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" y="2872018"/>
            <a:ext cx="4087290" cy="3347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51902-F126-3441-6B4B-9D8D7814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209" y="2866318"/>
            <a:ext cx="4732619" cy="3353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24669"/>
          </a:xfrm>
        </p:spPr>
        <p:txBody>
          <a:bodyPr/>
          <a:lstStyle/>
          <a:p>
            <a:r>
              <a:rPr lang="en-IN" sz="4400" b="1" dirty="0">
                <a:solidFill>
                  <a:srgbClr val="FFC000"/>
                </a:solidFill>
              </a:rPr>
              <a:t>Financial Summary</a:t>
            </a:r>
            <a:endParaRPr sz="4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378426"/>
            <a:ext cx="6711654" cy="1400530"/>
          </a:xfrm>
        </p:spPr>
        <p:txBody>
          <a:bodyPr>
            <a:normAutofit/>
          </a:bodyPr>
          <a:lstStyle/>
          <a:p>
            <a:r>
              <a:rPr lang="en-US" dirty="0"/>
              <a:t>• Pie chart shows: Revenue (50%), Cost (31.5%), Profit (18.5%)</a:t>
            </a:r>
          </a:p>
          <a:p>
            <a:r>
              <a:rPr lang="en-US" dirty="0"/>
              <a:t>• Profit highlighted using exploded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3E567-9766-1260-F3DF-A8FD1493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75" y="2778956"/>
            <a:ext cx="4335849" cy="3726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F9C9D"/>
    </a:accent5>
    <a:accent6>
      <a:srgbClr val="9E5E9B"/>
    </a:accent6>
    <a:hlink>
      <a:srgbClr val="58C1BA"/>
    </a:hlink>
    <a:folHlink>
      <a:srgbClr val="9DD0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381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PowerPoint Presentation</vt:lpstr>
      <vt:lpstr>Introduction</vt:lpstr>
      <vt:lpstr>Tools and Libraries Used</vt:lpstr>
      <vt:lpstr>Data Loading and Overview</vt:lpstr>
      <vt:lpstr>Key Metrics</vt:lpstr>
      <vt:lpstr>Top 5 Customers by Total Cost</vt:lpstr>
      <vt:lpstr>Top Country by Profit</vt:lpstr>
      <vt:lpstr>Product Performance</vt:lpstr>
      <vt:lpstr>Financial Summary</vt:lpstr>
      <vt:lpstr>Geographical Insights</vt:lpstr>
      <vt:lpstr>Top Customers</vt:lpstr>
      <vt:lpstr>Multi-Dimensional Customer &amp; Profit Analysis</vt:lpstr>
      <vt:lpstr>PowerPoint Presentation</vt:lpstr>
      <vt:lpstr>Key Insights &amp;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Roshan Prajapati</dc:creator>
  <cp:keywords/>
  <dc:description>generated using python-pptx</dc:description>
  <cp:lastModifiedBy>Anudip</cp:lastModifiedBy>
  <cp:revision>4</cp:revision>
  <dcterms:created xsi:type="dcterms:W3CDTF">2013-01-27T09:14:16Z</dcterms:created>
  <dcterms:modified xsi:type="dcterms:W3CDTF">2025-06-30T05:55:40Z</dcterms:modified>
  <cp:category/>
</cp:coreProperties>
</file>