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51"/>
  </p:notesMasterIdLst>
  <p:handoutMasterIdLst>
    <p:handoutMasterId r:id="rId52"/>
  </p:handoutMasterIdLst>
  <p:sldIdLst>
    <p:sldId id="2596" r:id="rId5"/>
    <p:sldId id="2532" r:id="rId6"/>
    <p:sldId id="2386" r:id="rId7"/>
    <p:sldId id="2597" r:id="rId8"/>
    <p:sldId id="2598" r:id="rId9"/>
    <p:sldId id="2626" r:id="rId10"/>
    <p:sldId id="2599" r:id="rId11"/>
    <p:sldId id="2600" r:id="rId12"/>
    <p:sldId id="2610" r:id="rId13"/>
    <p:sldId id="2612" r:id="rId14"/>
    <p:sldId id="2613" r:id="rId15"/>
    <p:sldId id="2615" r:id="rId16"/>
    <p:sldId id="2617" r:id="rId17"/>
    <p:sldId id="2616" r:id="rId18"/>
    <p:sldId id="2618" r:id="rId19"/>
    <p:sldId id="2619" r:id="rId20"/>
    <p:sldId id="2620" r:id="rId21"/>
    <p:sldId id="2621" r:id="rId22"/>
    <p:sldId id="2623" r:id="rId23"/>
    <p:sldId id="2624" r:id="rId24"/>
    <p:sldId id="2625" r:id="rId25"/>
    <p:sldId id="2627" r:id="rId26"/>
    <p:sldId id="2628" r:id="rId27"/>
    <p:sldId id="2629" r:id="rId28"/>
    <p:sldId id="2630" r:id="rId29"/>
    <p:sldId id="2631" r:id="rId30"/>
    <p:sldId id="2632" r:id="rId31"/>
    <p:sldId id="2633" r:id="rId32"/>
    <p:sldId id="2638" r:id="rId33"/>
    <p:sldId id="2639" r:id="rId34"/>
    <p:sldId id="2640" r:id="rId35"/>
    <p:sldId id="2641" r:id="rId36"/>
    <p:sldId id="2642" r:id="rId37"/>
    <p:sldId id="2643" r:id="rId38"/>
    <p:sldId id="2650" r:id="rId39"/>
    <p:sldId id="2634" r:id="rId40"/>
    <p:sldId id="2645" r:id="rId41"/>
    <p:sldId id="2646" r:id="rId42"/>
    <p:sldId id="2647" r:id="rId43"/>
    <p:sldId id="2648" r:id="rId44"/>
    <p:sldId id="2644" r:id="rId45"/>
    <p:sldId id="2635" r:id="rId46"/>
    <p:sldId id="2636" r:id="rId47"/>
    <p:sldId id="2637" r:id="rId48"/>
    <p:sldId id="2649" r:id="rId49"/>
    <p:sldId id="2609" r:id="rId50"/>
  </p:sldIdLst>
  <p:sldSz cx="9144000" cy="6858000" type="letter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 hiddenSlides="1"/>
  <p:clrMru>
    <a:srgbClr val="FFFF99"/>
    <a:srgbClr val="E1E1FF"/>
    <a:srgbClr val="000099"/>
    <a:srgbClr val="7575FF"/>
    <a:srgbClr val="C1C1FF"/>
    <a:srgbClr val="D05B05"/>
    <a:srgbClr val="648827"/>
    <a:srgbClr val="0000FF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1" autoAdjust="0"/>
    <p:restoredTop sz="87138" autoAdjust="0"/>
  </p:normalViewPr>
  <p:slideViewPr>
    <p:cSldViewPr snapToGrid="0">
      <p:cViewPr varScale="1">
        <p:scale>
          <a:sx n="82" d="100"/>
          <a:sy n="82" d="100"/>
        </p:scale>
        <p:origin x="-61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-480" y="274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Design</c:v>
                </c:pt>
              </c:strCache>
            </c:strRef>
          </c:tx>
          <c:spPr>
            <a:ln w="38100">
              <a:solidFill>
                <a:srgbClr val="7030A0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</c:v>
                </c:pt>
                <c:pt idx="1">
                  <c:v>N+2</c:v>
                </c:pt>
                <c:pt idx="2">
                  <c:v>N+4</c:v>
                </c:pt>
                <c:pt idx="3">
                  <c:v>N+6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Verification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</c:v>
                </c:pt>
                <c:pt idx="1">
                  <c:v>N+2</c:v>
                </c:pt>
                <c:pt idx="2">
                  <c:v>N+4</c:v>
                </c:pt>
                <c:pt idx="3">
                  <c:v>N+6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617408"/>
        <c:axId val="73618944"/>
      </c:lineChart>
      <c:catAx>
        <c:axId val="73617408"/>
        <c:scaling>
          <c:orientation val="minMax"/>
        </c:scaling>
        <c:delete val="0"/>
        <c:axPos val="b"/>
        <c:majorTickMark val="out"/>
        <c:minorTickMark val="none"/>
        <c:tickLblPos val="nextTo"/>
        <c:crossAx val="73618944"/>
        <c:crosses val="autoZero"/>
        <c:auto val="1"/>
        <c:lblAlgn val="ctr"/>
        <c:lblOffset val="100"/>
        <c:noMultiLvlLbl val="0"/>
      </c:catAx>
      <c:valAx>
        <c:axId val="73618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3617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E83B766A-96F9-429B-B953-80BB4F8E59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209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613" y="153988"/>
            <a:ext cx="6354762" cy="4765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11150" y="5078413"/>
            <a:ext cx="63881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1" tIns="46586" rIns="93171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Notes Text Time New Roman 12pt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Line Spacing is 0.9</a:t>
            </a:r>
          </a:p>
          <a:p>
            <a:pPr lvl="0"/>
            <a:r>
              <a:rPr lang="en-US" smtClean="0"/>
              <a:t>Paragraph Spacing is 0.15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Commands are written in Courier New 12pt</a:t>
            </a:r>
          </a:p>
          <a:p>
            <a:pPr lvl="0"/>
            <a:endParaRPr lang="en-US" smtClean="0"/>
          </a:p>
        </p:txBody>
      </p:sp>
      <p:sp>
        <p:nvSpPr>
          <p:cNvPr id="3080" name="notes_unit_title"/>
          <p:cNvSpPr>
            <a:spLocks noChangeArrowheads="1"/>
          </p:cNvSpPr>
          <p:nvPr/>
        </p:nvSpPr>
        <p:spPr bwMode="gray">
          <a:xfrm>
            <a:off x="265113" y="9018588"/>
            <a:ext cx="2446337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defTabSz="985838" eaLnBrk="0" hangingPunct="0"/>
            <a:r>
              <a:rPr lang="en-US" sz="800">
                <a:latin typeface="Arial" charset="0"/>
              </a:rPr>
              <a:t>The VMM Environment</a:t>
            </a:r>
          </a:p>
        </p:txBody>
      </p:sp>
      <p:sp>
        <p:nvSpPr>
          <p:cNvPr id="3081" name="notes_workshop_title"/>
          <p:cNvSpPr>
            <a:spLocks noChangeArrowheads="1"/>
          </p:cNvSpPr>
          <p:nvPr/>
        </p:nvSpPr>
        <p:spPr bwMode="gray">
          <a:xfrm>
            <a:off x="265113" y="9144000"/>
            <a:ext cx="2446337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defTabSz="985838" eaLnBrk="0" hangingPunct="0"/>
            <a:r>
              <a:rPr lang="en-US" sz="800">
                <a:latin typeface="Arial" charset="0"/>
              </a:rPr>
              <a:t>VMM</a:t>
            </a:r>
          </a:p>
        </p:txBody>
      </p:sp>
      <p:sp>
        <p:nvSpPr>
          <p:cNvPr id="3082" name="notes_unit_page_number"/>
          <p:cNvSpPr>
            <a:spLocks noChangeArrowheads="1"/>
          </p:cNvSpPr>
          <p:nvPr/>
        </p:nvSpPr>
        <p:spPr bwMode="gray">
          <a:xfrm>
            <a:off x="6203950" y="9018588"/>
            <a:ext cx="5334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defTabSz="966788" eaLnBrk="0" hangingPunct="0">
              <a:lnSpc>
                <a:spcPct val="90000"/>
              </a:lnSpc>
            </a:pPr>
            <a:r>
              <a:rPr lang="en-US" sz="900" b="1">
                <a:latin typeface="Arial" charset="0"/>
              </a:rPr>
              <a:t>2-</a:t>
            </a:r>
            <a:fld id="{F6640AD9-C972-4BF3-ACB1-D6176CFB9FDA}" type="slidenum">
              <a:rPr lang="en-US" sz="900" b="1">
                <a:latin typeface="Arial" charset="0"/>
              </a:rPr>
              <a:pPr algn="r" defTabSz="966788" eaLnBrk="0" hangingPunct="0">
                <a:lnSpc>
                  <a:spcPct val="90000"/>
                </a:lnSpc>
              </a:pPr>
              <a:t>‹#›</a:t>
            </a:fld>
            <a:endParaRPr lang="en-US" sz="900" b="1">
              <a:latin typeface="Arial" charset="0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gray">
          <a:xfrm>
            <a:off x="269875" y="9010650"/>
            <a:ext cx="64706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633788" y="9091613"/>
            <a:ext cx="357187" cy="1222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defTabSz="931863" eaLnBrk="0" hangingPunct="0">
              <a:spcBef>
                <a:spcPct val="50000"/>
              </a:spcBef>
            </a:pPr>
            <a:r>
              <a:rPr lang="en-US" sz="800" b="1" dirty="0">
                <a:latin typeface="Arial" charset="0"/>
                <a:cs typeface="Arial" charset="0"/>
              </a:rPr>
              <a:t>© </a:t>
            </a:r>
            <a:r>
              <a:rPr lang="en-US" sz="800" b="1" dirty="0" smtClean="0">
                <a:latin typeface="Arial" charset="0"/>
              </a:rPr>
              <a:t>2009</a:t>
            </a:r>
            <a:endParaRPr lang="en-US" sz="800" b="1" dirty="0">
              <a:latin typeface="Arial" charset="0"/>
            </a:endParaRPr>
          </a:p>
        </p:txBody>
      </p:sp>
      <p:pic>
        <p:nvPicPr>
          <p:cNvPr id="3088" name="Picture 16" descr="synopsys_bl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6888" y="9101138"/>
            <a:ext cx="523875" cy="11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82189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230188" rtl="0" fontAlgn="base">
      <a:lnSpc>
        <a:spcPct val="90000"/>
      </a:lnSpc>
      <a:spcBef>
        <a:spcPct val="0"/>
      </a:spcBef>
      <a:spcAft>
        <a:spcPct val="15000"/>
      </a:spcAft>
      <a:buSzPct val="70000"/>
      <a:buFont typeface="Wingdings" pitchFamily="2" charset="2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30188" indent="-1588" algn="l" defTabSz="230188" rtl="0" fontAlgn="base">
      <a:lnSpc>
        <a:spcPct val="90000"/>
      </a:lnSpc>
      <a:spcBef>
        <a:spcPct val="0"/>
      </a:spcBef>
      <a:spcAft>
        <a:spcPct val="1500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8788" algn="l" defTabSz="230188" rtl="0" fontAlgn="base">
      <a:lnSpc>
        <a:spcPct val="90000"/>
      </a:lnSpc>
      <a:spcBef>
        <a:spcPct val="0"/>
      </a:spcBef>
      <a:spcAft>
        <a:spcPct val="1500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8975" indent="-1588" algn="l" defTabSz="230188" rtl="0" fontAlgn="base">
      <a:lnSpc>
        <a:spcPct val="90000"/>
      </a:lnSpc>
      <a:spcBef>
        <a:spcPct val="0"/>
      </a:spcBef>
      <a:spcAft>
        <a:spcPct val="1500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7575" algn="l" defTabSz="230188" rtl="0" fontAlgn="base">
      <a:lnSpc>
        <a:spcPct val="90000"/>
      </a:lnSpc>
      <a:spcBef>
        <a:spcPct val="0"/>
      </a:spcBef>
      <a:spcAft>
        <a:spcPct val="1500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LSI Proprietary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323850"/>
            <a:ext cx="2084387" cy="5768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425" y="323850"/>
            <a:ext cx="6100763" cy="5768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LSI Proprietary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13" y="323850"/>
            <a:ext cx="8335962" cy="795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2425" y="1265238"/>
            <a:ext cx="4092575" cy="4827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97400" y="1265238"/>
            <a:ext cx="4092575" cy="4827587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LSI Proprietary</a:t>
            </a:r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13" y="323850"/>
            <a:ext cx="8335962" cy="795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2425" y="1265238"/>
            <a:ext cx="4092575" cy="4827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265238"/>
            <a:ext cx="4092575" cy="4827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LSI Proprietary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13" y="323850"/>
            <a:ext cx="8335962" cy="795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265238"/>
            <a:ext cx="4092575" cy="4827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7400" y="1265238"/>
            <a:ext cx="4092575" cy="4827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LSI Proprietary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13" y="323850"/>
            <a:ext cx="8335962" cy="795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2425" y="1265238"/>
            <a:ext cx="4092575" cy="233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2425" y="3754438"/>
            <a:ext cx="4092575" cy="2338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4597400" y="1265238"/>
            <a:ext cx="4092575" cy="4827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LSI Proprietary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04900" y="1524000"/>
            <a:ext cx="6934200" cy="2209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00300" y="3962400"/>
            <a:ext cx="4343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LSI Proprietary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265238"/>
            <a:ext cx="4092575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400" y="1265238"/>
            <a:ext cx="4092575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LSI Proprietary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LSI Proprietary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LSI Proprietary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LSI Proprietary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LSI Proprietary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LSI Proprietary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LSI Proprietary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4013" y="323850"/>
            <a:ext cx="8335962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265238"/>
            <a:ext cx="8337550" cy="482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3" name="Rectangle 19"/>
          <p:cNvSpPr>
            <a:spLocks noGrp="1" noChangeArrowheads="1"/>
          </p:cNvSpPr>
          <p:nvPr/>
        </p:nvSpPr>
        <p:spPr bwMode="auto">
          <a:xfrm>
            <a:off x="6416675" y="6508750"/>
            <a:ext cx="798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DBE7B397-8D15-4E9E-8C07-88226126B166}" type="slidenum">
              <a:rPr lang="en-US" sz="900" b="0">
                <a:solidFill>
                  <a:srgbClr val="8C8E8E"/>
                </a:solidFill>
              </a:rPr>
              <a:pPr algn="r" eaLnBrk="0" hangingPunct="0">
                <a:defRPr/>
              </a:pPr>
              <a:t>‹#›</a:t>
            </a:fld>
            <a:endParaRPr lang="en-US" sz="900" b="0">
              <a:solidFill>
                <a:srgbClr val="8C8E8E"/>
              </a:solidFill>
            </a:endParaRPr>
          </a:p>
        </p:txBody>
      </p:sp>
      <p:pic>
        <p:nvPicPr>
          <p:cNvPr id="1029" name="Picture 67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188325" y="6478588"/>
            <a:ext cx="7985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8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6200775"/>
            <a:ext cx="18923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3" name="Rectangle 4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17625" y="6500813"/>
            <a:ext cx="190182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8C8E8E"/>
                </a:solidFill>
              </a:defRPr>
            </a:lvl1pPr>
          </a:lstStyle>
          <a:p>
            <a:pPr>
              <a:defRPr/>
            </a:pPr>
            <a:r>
              <a:rPr lang="en-US"/>
              <a:t>LSI Proprietary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25" r:id="rId15"/>
    <p:sldLayoutId id="2147483726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77F00"/>
          </a:solidFill>
          <a:latin typeface="Arial" charset="0"/>
          <a:cs typeface="Arial" charset="0"/>
        </a:defRPr>
      </a:lvl9pPr>
    </p:titleStyle>
    <p:bodyStyle>
      <a:lvl1pPr marL="168275" indent="-16827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98463" indent="-220663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587375" indent="-1778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828675" indent="-230188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1049338" indent="-2095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defRPr sz="1200">
          <a:solidFill>
            <a:schemeClr val="tx1"/>
          </a:solidFill>
          <a:latin typeface="+mn-lt"/>
          <a:cs typeface="+mn-cs"/>
        </a:defRPr>
      </a:lvl5pPr>
      <a:lvl6pPr marL="1506538" indent="-2095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defRPr sz="1200">
          <a:solidFill>
            <a:schemeClr val="tx1"/>
          </a:solidFill>
          <a:latin typeface="+mn-lt"/>
          <a:cs typeface="+mn-cs"/>
        </a:defRPr>
      </a:lvl6pPr>
      <a:lvl7pPr marL="1963738" indent="-2095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defRPr sz="1200">
          <a:solidFill>
            <a:schemeClr val="tx1"/>
          </a:solidFill>
          <a:latin typeface="+mn-lt"/>
          <a:cs typeface="+mn-cs"/>
        </a:defRPr>
      </a:lvl7pPr>
      <a:lvl8pPr marL="2420938" indent="-2095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defRPr sz="1200">
          <a:solidFill>
            <a:schemeClr val="tx1"/>
          </a:solidFill>
          <a:latin typeface="+mn-lt"/>
          <a:cs typeface="+mn-cs"/>
        </a:defRPr>
      </a:lvl8pPr>
      <a:lvl9pPr marL="2878138" indent="-2095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bg2"/>
        </a:buClr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15252" y="2813538"/>
            <a:ext cx="6934200" cy="1673298"/>
          </a:xfrm>
        </p:spPr>
        <p:txBody>
          <a:bodyPr/>
          <a:lstStyle/>
          <a:p>
            <a:r>
              <a:rPr lang="en-US" dirty="0" smtClean="0"/>
              <a:t>Verilog to System Verilog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Prashanth Srinivasa Machavaram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NCD Baseband Hardware Team,          LSI India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/>
        </p:nvPicPr>
        <p:blipFill>
          <a:blip r:embed="rId2" cstate="print"/>
          <a:srcRect b="702"/>
          <a:stretch>
            <a:fillRect/>
          </a:stretch>
        </p:blipFill>
        <p:spPr bwMode="auto">
          <a:xfrm>
            <a:off x="0" y="0"/>
            <a:ext cx="9145588" cy="224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Classes (Construction &amp; Destruction)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41894" y="899654"/>
            <a:ext cx="4119091" cy="504897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module testbench (input </a:t>
            </a: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clk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output </a:t>
            </a: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rst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output w_r_en, 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output [31:0] addr, output [31:0] wdata, input rdata);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task reset;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//drive reset 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endtask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task </a:t>
            </a:r>
            <a:r>
              <a:rPr lang="en-US" sz="1200" b="1" kern="0" dirty="0" err="1" smtClean="0">
                <a:cs typeface="Times New Roman" pitchFamily="18" charset="0"/>
              </a:rPr>
              <a:t>my_random</a:t>
            </a:r>
            <a:r>
              <a:rPr lang="en-US" sz="1200" b="1" kern="0" dirty="0" smtClean="0">
                <a:cs typeface="Times New Roman" pitchFamily="18" charset="0"/>
              </a:rPr>
              <a:t>(transaction </a:t>
            </a:r>
            <a:r>
              <a:rPr lang="en-US" sz="1200" b="1" kern="0" dirty="0" err="1" smtClean="0">
                <a:cs typeface="Times New Roman" pitchFamily="18" charset="0"/>
              </a:rPr>
              <a:t>tr</a:t>
            </a:r>
            <a:r>
              <a:rPr lang="en-US" sz="1200" b="1" kern="0" dirty="0" smtClean="0">
                <a:cs typeface="Times New Roman" pitchFamily="18" charset="0"/>
              </a:rPr>
              <a:t>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if (</a:t>
            </a:r>
            <a:r>
              <a:rPr lang="en-US" sz="1200" b="1" kern="0" dirty="0" err="1" smtClean="0">
                <a:cs typeface="Times New Roman" pitchFamily="18" charset="0"/>
              </a:rPr>
              <a:t>tr.kind</a:t>
            </a:r>
            <a:r>
              <a:rPr lang="en-US" sz="1200" b="1" kern="0" dirty="0" smtClean="0">
                <a:cs typeface="Times New Roman" pitchFamily="18" charset="0"/>
              </a:rPr>
              <a:t> == transaction::READ) read(</a:t>
            </a:r>
            <a:r>
              <a:rPr lang="en-US" sz="1200" b="1" kern="0" dirty="0" err="1" smtClean="0">
                <a:cs typeface="Times New Roman" pitchFamily="18" charset="0"/>
              </a:rPr>
              <a:t>tr.addr</a:t>
            </a:r>
            <a:r>
              <a:rPr lang="en-US" sz="1200" b="1" kern="0" dirty="0" smtClean="0">
                <a:cs typeface="Times New Roman" pitchFamily="18" charset="0"/>
              </a:rPr>
              <a:t>, </a:t>
            </a:r>
            <a:r>
              <a:rPr lang="en-US" sz="1200" b="1" kern="0" dirty="0" err="1" smtClean="0">
                <a:cs typeface="Times New Roman" pitchFamily="18" charset="0"/>
              </a:rPr>
              <a:t>tr.data</a:t>
            </a:r>
            <a:r>
              <a:rPr lang="en-US" sz="1200" b="1" kern="0" dirty="0" smtClean="0">
                <a:cs typeface="Times New Roman" pitchFamily="18" charset="0"/>
              </a:rPr>
              <a:t>..);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if (</a:t>
            </a:r>
            <a:r>
              <a:rPr lang="en-US" sz="1200" b="1" kern="0" dirty="0" err="1" smtClean="0">
                <a:cs typeface="Times New Roman" pitchFamily="18" charset="0"/>
              </a:rPr>
              <a:t>tr.kind</a:t>
            </a:r>
            <a:r>
              <a:rPr lang="en-US" sz="1200" b="1" kern="0" dirty="0" smtClean="0">
                <a:cs typeface="Times New Roman" pitchFamily="18" charset="0"/>
              </a:rPr>
              <a:t> == transaction::WRITE) write(</a:t>
            </a:r>
            <a:r>
              <a:rPr lang="en-US" sz="1200" b="1" kern="0" dirty="0" err="1" smtClean="0">
                <a:cs typeface="Times New Roman" pitchFamily="18" charset="0"/>
              </a:rPr>
              <a:t>tr.addr</a:t>
            </a:r>
            <a:r>
              <a:rPr lang="en-US" sz="1200" b="1" kern="0" dirty="0" smtClean="0">
                <a:cs typeface="Times New Roman" pitchFamily="18" charset="0"/>
              </a:rPr>
              <a:t>, </a:t>
            </a:r>
            <a:r>
              <a:rPr lang="en-US" sz="1200" b="1" kern="0" dirty="0" err="1" smtClean="0">
                <a:cs typeface="Times New Roman" pitchFamily="18" charset="0"/>
              </a:rPr>
              <a:t>tr.data</a:t>
            </a:r>
            <a:r>
              <a:rPr lang="en-US" sz="1200" b="1" kern="0" dirty="0" smtClean="0">
                <a:cs typeface="Times New Roman" pitchFamily="18" charset="0"/>
              </a:rPr>
              <a:t>..);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endtask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task write;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input [31:0] ad, </a:t>
            </a: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dta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//Drive address, control and data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endtask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task read;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input [31:0] ad;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output [31:0] </a:t>
            </a: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dta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//Drive </a:t>
            </a: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addr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/control and sample data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endtask   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endmodule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0" y="2572379"/>
            <a:ext cx="4099727" cy="336619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module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test1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test_top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top();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reg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[31:0] data;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initial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top.reset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for (</a:t>
            </a:r>
            <a:r>
              <a:rPr lang="en-US" sz="1200" b="1" kern="0" dirty="0" err="1" smtClean="0">
                <a:cs typeface="Times New Roman" pitchFamily="18" charset="0"/>
              </a:rPr>
              <a:t>int</a:t>
            </a:r>
            <a:r>
              <a:rPr lang="en-US" sz="1200" b="1" kern="0" dirty="0" smtClean="0">
                <a:cs typeface="Times New Roman" pitchFamily="18" charset="0"/>
              </a:rPr>
              <a:t> </a:t>
            </a:r>
            <a:r>
              <a:rPr lang="en-US" sz="1200" b="1" kern="0" dirty="0" err="1" smtClean="0">
                <a:cs typeface="Times New Roman" pitchFamily="18" charset="0"/>
              </a:rPr>
              <a:t>i</a:t>
            </a:r>
            <a:r>
              <a:rPr lang="en-US" sz="1200" b="1" kern="0" dirty="0" smtClean="0">
                <a:cs typeface="Times New Roman" pitchFamily="18" charset="0"/>
              </a:rPr>
              <a:t>=0; </a:t>
            </a:r>
            <a:r>
              <a:rPr lang="en-US" sz="1200" b="1" kern="0" dirty="0" err="1" smtClean="0">
                <a:cs typeface="Times New Roman" pitchFamily="18" charset="0"/>
              </a:rPr>
              <a:t>i</a:t>
            </a:r>
            <a:r>
              <a:rPr lang="en-US" sz="1200" b="1" kern="0" dirty="0" smtClean="0">
                <a:cs typeface="Times New Roman" pitchFamily="18" charset="0"/>
              </a:rPr>
              <a:t>&lt;100; </a:t>
            </a:r>
            <a:r>
              <a:rPr lang="en-US" sz="1200" b="1" kern="0" dirty="0" err="1" smtClean="0">
                <a:cs typeface="Times New Roman" pitchFamily="18" charset="0"/>
              </a:rPr>
              <a:t>i</a:t>
            </a:r>
            <a:r>
              <a:rPr lang="en-US" sz="1200" b="1" kern="0" dirty="0" smtClean="0">
                <a:cs typeface="Times New Roman" pitchFamily="18" charset="0"/>
              </a:rPr>
              <a:t>++)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transaction </a:t>
            </a:r>
            <a:r>
              <a:rPr lang="en-US" sz="1200" b="1" kern="0" dirty="0" err="1" smtClean="0">
                <a:cs typeface="Times New Roman" pitchFamily="18" charset="0"/>
              </a:rPr>
              <a:t>tr</a:t>
            </a:r>
            <a:r>
              <a:rPr lang="en-US" sz="1200" b="1" kern="0" dirty="0" smtClean="0">
                <a:cs typeface="Times New Roman" pitchFamily="18" charset="0"/>
              </a:rPr>
              <a:t> = new;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</a:t>
            </a:r>
            <a:r>
              <a:rPr lang="en-US" sz="1200" b="1" kern="0" dirty="0" err="1" smtClean="0">
                <a:cs typeface="Times New Roman" pitchFamily="18" charset="0"/>
              </a:rPr>
              <a:t>tr.randomize</a:t>
            </a:r>
            <a:r>
              <a:rPr lang="en-US" sz="1200" b="1" kern="0" dirty="0" smtClean="0">
                <a:cs typeface="Times New Roman" pitchFamily="18" charset="0"/>
              </a:rPr>
              <a:t>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</a:t>
            </a:r>
            <a:r>
              <a:rPr lang="en-US" sz="1200" b="1" kern="0" dirty="0" err="1" smtClean="0">
                <a:cs typeface="Times New Roman" pitchFamily="18" charset="0"/>
              </a:rPr>
              <a:t>top.tb.my_random</a:t>
            </a:r>
            <a:r>
              <a:rPr lang="en-US" sz="1200" b="1" kern="0" dirty="0" smtClean="0">
                <a:cs typeface="Times New Roman" pitchFamily="18" charset="0"/>
              </a:rPr>
              <a:t>(</a:t>
            </a:r>
            <a:r>
              <a:rPr lang="en-US" sz="1200" b="1" kern="0" dirty="0" err="1" smtClean="0">
                <a:cs typeface="Times New Roman" pitchFamily="18" charset="0"/>
              </a:rPr>
              <a:t>tr</a:t>
            </a:r>
            <a:r>
              <a:rPr lang="en-US" sz="1200" b="1" kern="0" dirty="0" smtClean="0">
                <a:cs typeface="Times New Roman" pitchFamily="18" charset="0"/>
              </a:rPr>
              <a:t>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</a:t>
            </a:r>
            <a:r>
              <a:rPr lang="en-US" sz="1200" b="1" kern="0" dirty="0" err="1" smtClean="0">
                <a:cs typeface="Times New Roman" pitchFamily="18" charset="0"/>
              </a:rPr>
              <a:t>tr</a:t>
            </a:r>
            <a:r>
              <a:rPr lang="en-US" sz="1200" b="1" kern="0" dirty="0" smtClean="0">
                <a:cs typeface="Times New Roman" pitchFamily="18" charset="0"/>
              </a:rPr>
              <a:t> = null;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end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end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endmodule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3675" y="906024"/>
            <a:ext cx="4099727" cy="152567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c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lass transaction;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typedef enum  bit {READ=0, WRITE=1} kind_t;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rand bit [31:0] addr;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rand bit [31:0] data;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rand  kind_t     kind;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local bit value;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endclass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726379" y="4263242"/>
            <a:ext cx="1674421" cy="22563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F77F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570021" y="4890655"/>
            <a:ext cx="1674421" cy="22563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F77F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792686" y="3384468"/>
            <a:ext cx="1638794" cy="653142"/>
          </a:xfrm>
          <a:prstGeom prst="wedgeRectCallout">
            <a:avLst>
              <a:gd name="adj1" fmla="val -75906"/>
              <a:gd name="adj2" fmla="val 102791"/>
            </a:avLst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Creation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 of object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6933211" y="5009407"/>
            <a:ext cx="1638794" cy="880753"/>
          </a:xfrm>
          <a:prstGeom prst="wedgeRectCallout">
            <a:avLst>
              <a:gd name="adj1" fmla="val -95471"/>
              <a:gd name="adj2" fmla="val -51755"/>
            </a:avLst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Destruction of the object (optional)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844828" y="1094049"/>
            <a:ext cx="4099727" cy="475409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Classes (Construction &amp; Destruction)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12314" y="1072279"/>
            <a:ext cx="4099727" cy="298908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cs typeface="Times New Roman" pitchFamily="18" charset="0"/>
              </a:rPr>
              <a:t>t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ransaction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tr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600" b="1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600" b="1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cs typeface="Times New Roman" pitchFamily="18" charset="0"/>
              </a:rPr>
              <a:t>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r = new();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600" b="1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600" b="1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600" b="1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cs typeface="Times New Roman" pitchFamily="18" charset="0"/>
              </a:rPr>
              <a:t>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r = null;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426111" y="1306286"/>
            <a:ext cx="733530" cy="261257"/>
          </a:xfrm>
          <a:prstGeom prst="rect">
            <a:avLst/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 smtClean="0">
                <a:solidFill>
                  <a:schemeClr val="bg2"/>
                </a:solidFill>
                <a:latin typeface="Arial" charset="0"/>
                <a:cs typeface="Arial" charset="0"/>
              </a:rPr>
              <a:t>t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rPr>
              <a:t>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rPr>
              <a:t> 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rPr>
              <a:t>int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rPr>
              <a:t>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873073" y="2301073"/>
            <a:ext cx="844061" cy="1688123"/>
            <a:chOff x="6873073" y="2301073"/>
            <a:chExt cx="844061" cy="1688123"/>
          </a:xfrm>
        </p:grpSpPr>
        <p:sp>
          <p:nvSpPr>
            <p:cNvPr id="21" name="Rectangle 20"/>
            <p:cNvSpPr/>
            <p:nvPr/>
          </p:nvSpPr>
          <p:spPr bwMode="auto">
            <a:xfrm>
              <a:off x="6873073" y="2301073"/>
              <a:ext cx="844061" cy="1688123"/>
            </a:xfrm>
            <a:prstGeom prst="rect">
              <a:avLst/>
            </a:prstGeom>
            <a:solidFill>
              <a:srgbClr val="92D050">
                <a:alpha val="80000"/>
              </a:srgb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F77F00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924990" y="2463522"/>
              <a:ext cx="733530" cy="261257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chemeClr val="bg2"/>
                  </a:solidFill>
                  <a:latin typeface="Arial" charset="0"/>
                  <a:cs typeface="Arial" charset="0"/>
                </a:rPr>
                <a:t>addr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914942" y="2825262"/>
              <a:ext cx="733530" cy="261257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cs typeface="Arial" charset="0"/>
                </a:rPr>
                <a:t> data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935038" y="3197051"/>
              <a:ext cx="733530" cy="261257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chemeClr val="bg2"/>
                  </a:solidFill>
                  <a:latin typeface="Arial" charset="0"/>
                  <a:cs typeface="Arial" charset="0"/>
                </a:rPr>
                <a:t>kind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936712" y="3590612"/>
              <a:ext cx="733530" cy="261257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chemeClr val="bg2"/>
                  </a:solidFill>
                  <a:latin typeface="Arial" charset="0"/>
                  <a:cs typeface="Arial" charset="0"/>
                </a:rPr>
                <a:t>value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cxnSp>
        <p:nvCxnSpPr>
          <p:cNvPr id="23" name="Straight Arrow Connector 22"/>
          <p:cNvCxnSpPr>
            <a:stCxn id="16" idx="2"/>
            <a:endCxn id="21" idx="1"/>
          </p:cNvCxnSpPr>
          <p:nvPr/>
        </p:nvCxnSpPr>
        <p:spPr bwMode="auto">
          <a:xfrm rot="16200000" flipH="1">
            <a:off x="5544178" y="1816240"/>
            <a:ext cx="1577592" cy="1080197"/>
          </a:xfrm>
          <a:prstGeom prst="straightConnector1">
            <a:avLst/>
          </a:prstGeom>
          <a:solidFill>
            <a:schemeClr val="tx2">
              <a:alpha val="80000"/>
            </a:schemeClr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Classes (Methods and data hiding)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12314" y="1072278"/>
            <a:ext cx="4099727" cy="528788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c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lass transaction;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typedef enum  bit {READ=0, WRITE=1} kind_t;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rand bit [31:0] addr;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rand bit [31:0] data;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rand  kind_t     kind;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b="1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function new();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$display(“This is the constructor”);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endfunction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b="1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b="1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virtual function  bit [4:0]  </a:t>
            </a:r>
            <a:r>
              <a:rPr lang="en-US" sz="1200" b="1" kern="0" dirty="0" err="1" smtClean="0">
                <a:cs typeface="Times New Roman" pitchFamily="18" charset="0"/>
              </a:rPr>
              <a:t>calculate_ecc</a:t>
            </a:r>
            <a:r>
              <a:rPr lang="en-US" sz="1200" b="1" kern="0" dirty="0" smtClean="0">
                <a:cs typeface="Times New Roman" pitchFamily="18" charset="0"/>
              </a:rPr>
              <a:t>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  bit [4:0]  </a:t>
            </a:r>
            <a:r>
              <a:rPr lang="en-US" sz="1200" b="1" kern="0" dirty="0" err="1" smtClean="0">
                <a:cs typeface="Times New Roman" pitchFamily="18" charset="0"/>
              </a:rPr>
              <a:t>ecc</a:t>
            </a:r>
            <a:r>
              <a:rPr lang="en-US" sz="1200" b="1" kern="0" dirty="0" smtClean="0"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   //calculate </a:t>
            </a:r>
            <a:r>
              <a:rPr lang="en-US" sz="1200" b="1" kern="0" dirty="0" err="1" smtClean="0">
                <a:cs typeface="Times New Roman" pitchFamily="18" charset="0"/>
              </a:rPr>
              <a:t>ecc</a:t>
            </a:r>
            <a:r>
              <a:rPr lang="en-US" sz="1200" b="1" kern="0" dirty="0" smtClean="0">
                <a:cs typeface="Times New Roman" pitchFamily="18" charset="0"/>
              </a:rPr>
              <a:t> value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  return (</a:t>
            </a:r>
            <a:r>
              <a:rPr lang="en-US" sz="1200" b="1" kern="0" dirty="0" err="1" smtClean="0">
                <a:cs typeface="Times New Roman" pitchFamily="18" charset="0"/>
              </a:rPr>
              <a:t>ecc</a:t>
            </a:r>
            <a:r>
              <a:rPr lang="en-US" sz="1200" b="1" kern="0" dirty="0" smtClean="0">
                <a:cs typeface="Times New Roman" pitchFamily="18" charset="0"/>
              </a:rPr>
              <a:t>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endfunction 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b="1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endclass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2514402" y="3254236"/>
            <a:ext cx="1888175" cy="653142"/>
          </a:xfrm>
          <a:prstGeom prst="wedgeRectCallout">
            <a:avLst>
              <a:gd name="adj1" fmla="val -130168"/>
              <a:gd name="adj2" fmla="val 102064"/>
            </a:avLst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Keep the public methods virtual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958080" y="969819"/>
            <a:ext cx="3731894" cy="4988536"/>
          </a:xfrm>
        </p:spPr>
        <p:txBody>
          <a:bodyPr/>
          <a:lstStyle/>
          <a:p>
            <a:pPr marL="228600" indent="-228600">
              <a:buNone/>
            </a:pPr>
            <a:endParaRPr lang="en-US" sz="2000" dirty="0" smtClean="0"/>
          </a:p>
          <a:p>
            <a:pPr marL="228600" indent="-228600"/>
            <a:r>
              <a:rPr lang="en-US" dirty="0" smtClean="0"/>
              <a:t>Variables and methods can be declared public, local or protected</a:t>
            </a:r>
          </a:p>
          <a:p>
            <a:pPr marL="228600" indent="-228600">
              <a:buNone/>
            </a:pPr>
            <a:endParaRPr lang="en-US" dirty="0" smtClean="0"/>
          </a:p>
          <a:p>
            <a:pPr marL="228600" indent="-228600"/>
            <a:r>
              <a:rPr lang="en-US" dirty="0" smtClean="0"/>
              <a:t>Constructor method gets executed automatically when the object is initialized</a:t>
            </a:r>
          </a:p>
          <a:p>
            <a:pPr marL="228600" indent="-228600">
              <a:buNone/>
            </a:pPr>
            <a:endParaRPr lang="en-US" dirty="0" smtClean="0"/>
          </a:p>
          <a:p>
            <a:pPr marL="228600" indent="-228600"/>
            <a:r>
              <a:rPr lang="en-US" dirty="0" smtClean="0"/>
              <a:t>Keep public methods virtual</a:t>
            </a:r>
          </a:p>
          <a:p>
            <a:pPr marL="228600" indent="-228600">
              <a:buNone/>
            </a:pPr>
            <a:endParaRPr lang="en-US" dirty="0" smtClean="0"/>
          </a:p>
          <a:p>
            <a:pPr marL="458788" lvl="1" indent="-228600">
              <a:buNone/>
            </a:pPr>
            <a:endParaRPr lang="en-US" dirty="0" smtClean="0"/>
          </a:p>
          <a:p>
            <a:pPr marL="228600" indent="-228600">
              <a:buNone/>
            </a:pPr>
            <a:endParaRPr lang="en-US" sz="2400" dirty="0" smtClean="0"/>
          </a:p>
          <a:p>
            <a:pPr marL="228600" indent="-228600"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Classes (Scope resolution)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12314" y="1072278"/>
            <a:ext cx="4099727" cy="312380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c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lass transaction;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typedef enum  bit {READ=0, WRITE=1} kind_t;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rand bit [31:0] addr;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rand bit [31:0] data;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rand  kind_t     kind;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bit config_val;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function new(bit config_val);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</a:t>
            </a:r>
            <a:r>
              <a:rPr lang="en-US" sz="1200" kern="0" dirty="0" err="1" smtClean="0">
                <a:cs typeface="Times New Roman" pitchFamily="18" charset="0"/>
              </a:rPr>
              <a:t>int</a:t>
            </a:r>
            <a:r>
              <a:rPr lang="en-US" sz="1200" kern="0" dirty="0" smtClean="0">
                <a:cs typeface="Times New Roman" pitchFamily="18" charset="0"/>
              </a:rPr>
              <a:t> addr = 5;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</a:t>
            </a:r>
            <a:r>
              <a:rPr lang="en-US" sz="1200" b="1" kern="0" dirty="0" err="1" smtClean="0">
                <a:cs typeface="Times New Roman" pitchFamily="18" charset="0"/>
              </a:rPr>
              <a:t>this.config_val</a:t>
            </a:r>
            <a:r>
              <a:rPr lang="en-US" sz="1200" b="1" kern="0" dirty="0" smtClean="0">
                <a:cs typeface="Times New Roman" pitchFamily="18" charset="0"/>
              </a:rPr>
              <a:t> </a:t>
            </a:r>
            <a:r>
              <a:rPr lang="en-US" sz="1200" kern="0" dirty="0" smtClean="0">
                <a:cs typeface="Times New Roman" pitchFamily="18" charset="0"/>
              </a:rPr>
              <a:t>= config_val;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</a:t>
            </a:r>
            <a:r>
              <a:rPr lang="en-US" sz="1200" b="1" kern="0" dirty="0" err="1" smtClean="0">
                <a:cs typeface="Times New Roman" pitchFamily="18" charset="0"/>
              </a:rPr>
              <a:t>this.addr</a:t>
            </a:r>
            <a:r>
              <a:rPr lang="en-US" sz="1200" b="1" kern="0" dirty="0" smtClean="0">
                <a:cs typeface="Times New Roman" pitchFamily="18" charset="0"/>
              </a:rPr>
              <a:t> </a:t>
            </a:r>
            <a:r>
              <a:rPr lang="en-US" sz="1200" kern="0" dirty="0" smtClean="0">
                <a:cs typeface="Times New Roman" pitchFamily="18" charset="0"/>
              </a:rPr>
              <a:t>= 10;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endfunction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endclass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958080" y="969819"/>
            <a:ext cx="3731894" cy="4988536"/>
          </a:xfrm>
        </p:spPr>
        <p:txBody>
          <a:bodyPr/>
          <a:lstStyle/>
          <a:p>
            <a:pPr marL="228600" indent="-228600">
              <a:buNone/>
            </a:pPr>
            <a:endParaRPr lang="en-US" sz="2000" dirty="0" smtClean="0"/>
          </a:p>
          <a:p>
            <a:pPr marL="228600" indent="-228600"/>
            <a:r>
              <a:rPr lang="en-US" dirty="0" smtClean="0"/>
              <a:t>Local scope has the higher priority.</a:t>
            </a:r>
          </a:p>
          <a:p>
            <a:pPr marL="228600" indent="-228600">
              <a:buNone/>
            </a:pPr>
            <a:endParaRPr lang="en-US" dirty="0" smtClean="0"/>
          </a:p>
          <a:p>
            <a:pPr marL="228600" indent="-228600"/>
            <a:r>
              <a:rPr lang="en-US" b="1" i="1" dirty="0" smtClean="0"/>
              <a:t>this</a:t>
            </a:r>
            <a:r>
              <a:rPr lang="en-US" dirty="0" smtClean="0"/>
              <a:t> keyword is required to resolve the scope conflict</a:t>
            </a:r>
          </a:p>
          <a:p>
            <a:pPr marL="228600" indent="-228600">
              <a:buNone/>
            </a:pPr>
            <a:endParaRPr lang="en-US" sz="2400" dirty="0" smtClean="0"/>
          </a:p>
          <a:p>
            <a:pPr marL="228600" indent="-228600"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Classes (Inheritance &amp; Polymorphism)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12315" y="1072279"/>
            <a:ext cx="3655924" cy="280884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c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lass transaction;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typedef enum  bit {READ=0, WRITE=1} kind_t;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rand bit [31:0] addr;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rand bit [31:0] data;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rand  kind_t     kind;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</a:t>
            </a:r>
            <a:endParaRPr lang="en-US" sz="1200" kern="0" noProof="0" dirty="0" smtClean="0">
              <a:cs typeface="Times New Roman" pitchFamily="18" charset="0"/>
            </a:endParaRP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virtual function  bit [4:0]  </a:t>
            </a:r>
            <a:r>
              <a:rPr lang="en-US" sz="1200" kern="0" dirty="0" err="1" smtClean="0">
                <a:cs typeface="Times New Roman" pitchFamily="18" charset="0"/>
              </a:rPr>
              <a:t>calculate_ecc</a:t>
            </a:r>
            <a:r>
              <a:rPr lang="en-US" sz="1200" kern="0" dirty="0" smtClean="0">
                <a:cs typeface="Times New Roman" pitchFamily="18" charset="0"/>
              </a:rPr>
              <a:t>();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      bit [4:0]  </a:t>
            </a:r>
            <a:r>
              <a:rPr lang="en-US" sz="1200" kern="0" dirty="0" err="1" smtClean="0">
                <a:cs typeface="Times New Roman" pitchFamily="18" charset="0"/>
              </a:rPr>
              <a:t>ecc</a:t>
            </a:r>
            <a:r>
              <a:rPr lang="en-US" sz="1200" kern="0" dirty="0" smtClean="0">
                <a:cs typeface="Times New Roman" pitchFamily="18" charset="0"/>
              </a:rPr>
              <a:t>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       //calculate </a:t>
            </a:r>
            <a:r>
              <a:rPr lang="en-US" sz="1200" kern="0" dirty="0" err="1" smtClean="0">
                <a:cs typeface="Times New Roman" pitchFamily="18" charset="0"/>
              </a:rPr>
              <a:t>ecc</a:t>
            </a:r>
            <a:r>
              <a:rPr lang="en-US" sz="1200" kern="0" dirty="0" smtClean="0">
                <a:cs typeface="Times New Roman" pitchFamily="18" charset="0"/>
              </a:rPr>
              <a:t> value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      return (</a:t>
            </a:r>
            <a:r>
              <a:rPr lang="en-US" sz="1200" kern="0" dirty="0" err="1" smtClean="0">
                <a:cs typeface="Times New Roman" pitchFamily="18" charset="0"/>
              </a:rPr>
              <a:t>ecc</a:t>
            </a:r>
            <a:r>
              <a:rPr lang="en-US" sz="1200" kern="0" dirty="0" smtClean="0">
                <a:cs typeface="Times New Roman" pitchFamily="18" charset="0"/>
              </a:rPr>
              <a:t>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endfunction  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endclass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93434" y="1072278"/>
            <a:ext cx="4201925" cy="517612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c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lass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custom_transaction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extends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transaction;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bit </a:t>
            </a:r>
            <a:r>
              <a:rPr lang="en-US" sz="1200" kern="0" dirty="0" smtClean="0">
                <a:cs typeface="Times New Roman" pitchFamily="18" charset="0"/>
              </a:rPr>
              <a:t>good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_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cfg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constraint </a:t>
            </a:r>
            <a:r>
              <a:rPr lang="en-US" sz="1200" kern="0" dirty="0" err="1" smtClean="0">
                <a:cs typeface="Times New Roman" pitchFamily="18" charset="0"/>
              </a:rPr>
              <a:t>cst_addr</a:t>
            </a:r>
            <a:r>
              <a:rPr lang="en-US" sz="1200" kern="0" dirty="0" smtClean="0">
                <a:cs typeface="Times New Roman" pitchFamily="18" charset="0"/>
              </a:rPr>
              <a:t> {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 if (</a:t>
            </a:r>
            <a:r>
              <a:rPr lang="en-US" sz="1200" kern="0" dirty="0" err="1" smtClean="0">
                <a:cs typeface="Times New Roman" pitchFamily="18" charset="0"/>
              </a:rPr>
              <a:t>good_cfg</a:t>
            </a:r>
            <a:r>
              <a:rPr lang="en-US" sz="1200" kern="0" dirty="0" smtClean="0">
                <a:cs typeface="Times New Roman" pitchFamily="18" charset="0"/>
              </a:rPr>
              <a:t>) { addr inside {[0:100]}; }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 else { addr inside {[1000:100000]};}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cs typeface="Times New Roman" pitchFamily="18" charset="0"/>
              </a:rPr>
              <a:t>    }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function new(bit </a:t>
            </a:r>
            <a:r>
              <a:rPr lang="en-US" sz="1200" kern="0" dirty="0" err="1" smtClean="0">
                <a:cs typeface="Times New Roman" pitchFamily="18" charset="0"/>
              </a:rPr>
              <a:t>cfg_val</a:t>
            </a:r>
            <a:r>
              <a:rPr lang="en-US" sz="1200" kern="0" dirty="0" smtClean="0">
                <a:cs typeface="Times New Roman" pitchFamily="18" charset="0"/>
              </a:rPr>
              <a:t>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</a:t>
            </a:r>
            <a:r>
              <a:rPr lang="en-US" sz="1200" b="1" kern="0" dirty="0" err="1" smtClean="0">
                <a:cs typeface="Times New Roman" pitchFamily="18" charset="0"/>
              </a:rPr>
              <a:t>super.new</a:t>
            </a:r>
            <a:r>
              <a:rPr lang="en-US" sz="1200" b="1" kern="0" dirty="0" smtClean="0">
                <a:cs typeface="Times New Roman" pitchFamily="18" charset="0"/>
              </a:rPr>
              <a:t>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 </a:t>
            </a:r>
            <a:r>
              <a:rPr lang="en-US" sz="1200" kern="0" dirty="0" err="1" smtClean="0">
                <a:cs typeface="Times New Roman" pitchFamily="18" charset="0"/>
              </a:rPr>
              <a:t>this.good_cfg</a:t>
            </a:r>
            <a:r>
              <a:rPr lang="en-US" sz="1200" kern="0" dirty="0" smtClean="0">
                <a:cs typeface="Times New Roman" pitchFamily="18" charset="0"/>
              </a:rPr>
              <a:t> = </a:t>
            </a:r>
            <a:r>
              <a:rPr lang="en-US" sz="1200" kern="0" dirty="0" err="1" smtClean="0">
                <a:cs typeface="Times New Roman" pitchFamily="18" charset="0"/>
              </a:rPr>
              <a:t>cfg_val</a:t>
            </a:r>
            <a:r>
              <a:rPr lang="en-US" sz="1200" kern="0" dirty="0" smtClean="0"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endfunction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kern="0" dirty="0" smtClean="0">
              <a:cs typeface="Times New Roman" pitchFamily="18" charset="0"/>
            </a:endParaRP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virtual function  bit [4:0]  </a:t>
            </a:r>
            <a:r>
              <a:rPr lang="en-US" sz="1200" kern="0" dirty="0" err="1" smtClean="0">
                <a:cs typeface="Times New Roman" pitchFamily="18" charset="0"/>
              </a:rPr>
              <a:t>calculate_ecc</a:t>
            </a:r>
            <a:r>
              <a:rPr lang="en-US" sz="1200" kern="0" dirty="0" smtClean="0">
                <a:cs typeface="Times New Roman" pitchFamily="18" charset="0"/>
              </a:rPr>
              <a:t>();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     bit [4:0]  </a:t>
            </a:r>
            <a:r>
              <a:rPr lang="en-US" sz="1200" kern="0" dirty="0" err="1" smtClean="0">
                <a:cs typeface="Times New Roman" pitchFamily="18" charset="0"/>
              </a:rPr>
              <a:t>ecc</a:t>
            </a:r>
            <a:r>
              <a:rPr lang="en-US" sz="1200" kern="0" dirty="0" smtClean="0">
                <a:cs typeface="Times New Roman" pitchFamily="18" charset="0"/>
              </a:rPr>
              <a:t>;          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     if (</a:t>
            </a:r>
            <a:r>
              <a:rPr lang="en-US" sz="1200" kern="0" dirty="0" err="1" smtClean="0">
                <a:cs typeface="Times New Roman" pitchFamily="18" charset="0"/>
              </a:rPr>
              <a:t>this.good_cfg</a:t>
            </a:r>
            <a:r>
              <a:rPr lang="en-US" sz="1200" kern="0" dirty="0" smtClean="0">
                <a:cs typeface="Times New Roman" pitchFamily="18" charset="0"/>
              </a:rPr>
              <a:t>) return </a:t>
            </a:r>
            <a:r>
              <a:rPr lang="en-US" sz="1200" b="1" kern="0" dirty="0" err="1" smtClean="0">
                <a:cs typeface="Times New Roman" pitchFamily="18" charset="0"/>
              </a:rPr>
              <a:t>super.</a:t>
            </a:r>
            <a:r>
              <a:rPr lang="en-US" sz="1200" kern="0" dirty="0" err="1" smtClean="0">
                <a:cs typeface="Times New Roman" pitchFamily="18" charset="0"/>
              </a:rPr>
              <a:t>calculate_ecc</a:t>
            </a:r>
            <a:r>
              <a:rPr lang="en-US" sz="1200" kern="0" dirty="0" smtClean="0">
                <a:cs typeface="Times New Roman" pitchFamily="18" charset="0"/>
              </a:rPr>
              <a:t>();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      else return (0);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endfunction    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endclass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87680" y="3916219"/>
            <a:ext cx="3599814" cy="2606501"/>
          </a:xfrm>
        </p:spPr>
        <p:txBody>
          <a:bodyPr/>
          <a:lstStyle/>
          <a:p>
            <a:pPr marL="228600" indent="-228600"/>
            <a:r>
              <a:rPr lang="en-US" dirty="0" smtClean="0"/>
              <a:t>Derived class extends base class and adds its functionality</a:t>
            </a:r>
          </a:p>
          <a:p>
            <a:pPr marL="458788" lvl="1" indent="-228600"/>
            <a:r>
              <a:rPr lang="en-US" dirty="0" smtClean="0"/>
              <a:t>Base class method can be re-written</a:t>
            </a:r>
          </a:p>
          <a:p>
            <a:pPr marL="458788" lvl="1" indent="-228600"/>
            <a:r>
              <a:rPr lang="en-US" b="1" i="1" dirty="0" err="1" smtClean="0"/>
              <a:t>super.</a:t>
            </a:r>
            <a:r>
              <a:rPr lang="en-US" dirty="0" err="1" smtClean="0"/>
              <a:t>method</a:t>
            </a:r>
            <a:r>
              <a:rPr lang="en-US" dirty="0" smtClean="0"/>
              <a:t>() can be used to call the base class method</a:t>
            </a:r>
          </a:p>
          <a:p>
            <a:pPr marL="228600" indent="-228600">
              <a:buNone/>
            </a:pPr>
            <a:endParaRPr lang="en-US" sz="2400" dirty="0" smtClean="0"/>
          </a:p>
          <a:p>
            <a:pPr marL="228600" indent="-228600">
              <a:buNone/>
            </a:pPr>
            <a:endParaRPr lang="en-US" sz="2400" dirty="0" smtClean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6885446" y="3211748"/>
            <a:ext cx="1638794" cy="653142"/>
          </a:xfrm>
          <a:prstGeom prst="wedgeRectCallout">
            <a:avLst>
              <a:gd name="adj1" fmla="val -121164"/>
              <a:gd name="adj2" fmla="val 57680"/>
            </a:avLst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Optional if no arguments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Classes (Inheritance &amp; Polymorphism)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41894" y="899654"/>
            <a:ext cx="4119091" cy="504897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module testbench (input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clk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output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rst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output w_r_en, 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output [31:0] addr, output [31:0] wdata, input rdata);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task reset;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//drive reset 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endtask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task </a:t>
            </a:r>
            <a:r>
              <a:rPr lang="en-US" sz="1200" kern="0" dirty="0" err="1" smtClean="0">
                <a:cs typeface="Times New Roman" pitchFamily="18" charset="0"/>
              </a:rPr>
              <a:t>my_random</a:t>
            </a:r>
            <a:r>
              <a:rPr lang="en-US" sz="1200" kern="0" dirty="0" smtClean="0">
                <a:cs typeface="Times New Roman" pitchFamily="18" charset="0"/>
              </a:rPr>
              <a:t>(transaction </a:t>
            </a:r>
            <a:r>
              <a:rPr lang="en-US" sz="1200" kern="0" dirty="0" err="1" smtClean="0">
                <a:cs typeface="Times New Roman" pitchFamily="18" charset="0"/>
              </a:rPr>
              <a:t>tr</a:t>
            </a:r>
            <a:r>
              <a:rPr lang="en-US" sz="1200" kern="0" dirty="0" smtClean="0">
                <a:cs typeface="Times New Roman" pitchFamily="18" charset="0"/>
              </a:rPr>
              <a:t>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if (</a:t>
            </a:r>
            <a:r>
              <a:rPr lang="en-US" sz="1200" kern="0" dirty="0" err="1" smtClean="0">
                <a:cs typeface="Times New Roman" pitchFamily="18" charset="0"/>
              </a:rPr>
              <a:t>tr.kind</a:t>
            </a:r>
            <a:r>
              <a:rPr lang="en-US" sz="1200" kern="0" dirty="0" smtClean="0">
                <a:cs typeface="Times New Roman" pitchFamily="18" charset="0"/>
              </a:rPr>
              <a:t> == transaction::READ) read(</a:t>
            </a:r>
            <a:r>
              <a:rPr lang="en-US" sz="1200" kern="0" dirty="0" err="1" smtClean="0">
                <a:cs typeface="Times New Roman" pitchFamily="18" charset="0"/>
              </a:rPr>
              <a:t>tr.addr</a:t>
            </a:r>
            <a:r>
              <a:rPr lang="en-US" sz="1200" kern="0" dirty="0" smtClean="0">
                <a:cs typeface="Times New Roman" pitchFamily="18" charset="0"/>
              </a:rPr>
              <a:t>, </a:t>
            </a:r>
            <a:r>
              <a:rPr lang="en-US" sz="1200" kern="0" dirty="0" err="1" smtClean="0">
                <a:cs typeface="Times New Roman" pitchFamily="18" charset="0"/>
              </a:rPr>
              <a:t>tr.data</a:t>
            </a:r>
            <a:r>
              <a:rPr lang="en-US" sz="1200" kern="0" dirty="0" smtClean="0">
                <a:cs typeface="Times New Roman" pitchFamily="18" charset="0"/>
              </a:rPr>
              <a:t>..);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if (</a:t>
            </a:r>
            <a:r>
              <a:rPr lang="en-US" sz="1200" kern="0" dirty="0" err="1" smtClean="0">
                <a:cs typeface="Times New Roman" pitchFamily="18" charset="0"/>
              </a:rPr>
              <a:t>tr.kind</a:t>
            </a:r>
            <a:r>
              <a:rPr lang="en-US" sz="1200" kern="0" dirty="0" smtClean="0">
                <a:cs typeface="Times New Roman" pitchFamily="18" charset="0"/>
              </a:rPr>
              <a:t> == transaction::WRITE) write(</a:t>
            </a:r>
            <a:r>
              <a:rPr lang="en-US" sz="1200" kern="0" dirty="0" err="1" smtClean="0">
                <a:cs typeface="Times New Roman" pitchFamily="18" charset="0"/>
              </a:rPr>
              <a:t>tr.addr</a:t>
            </a:r>
            <a:r>
              <a:rPr lang="en-US" sz="1200" kern="0" dirty="0" smtClean="0">
                <a:cs typeface="Times New Roman" pitchFamily="18" charset="0"/>
              </a:rPr>
              <a:t>, </a:t>
            </a:r>
            <a:r>
              <a:rPr lang="en-US" sz="1200" kern="0" dirty="0" err="1" smtClean="0">
                <a:cs typeface="Times New Roman" pitchFamily="18" charset="0"/>
              </a:rPr>
              <a:t>tr.data</a:t>
            </a:r>
            <a:r>
              <a:rPr lang="en-US" sz="1200" kern="0" dirty="0" smtClean="0">
                <a:cs typeface="Times New Roman" pitchFamily="18" charset="0"/>
              </a:rPr>
              <a:t>..);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endtask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task write;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input [31:0] ad,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dta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//Drive address, control, data,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ecc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etc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endtask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task read;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input [31:0] ad;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output [31:0]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dta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//Drive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addr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/control and sample data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endtask   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endmodule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0" y="895979"/>
            <a:ext cx="4099727" cy="336619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module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test1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test_top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top();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reg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[31:0] data;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initial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top.reset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for (</a:t>
            </a:r>
            <a:r>
              <a:rPr lang="en-US" sz="1200" kern="0" dirty="0" err="1" smtClean="0">
                <a:cs typeface="Times New Roman" pitchFamily="18" charset="0"/>
              </a:rPr>
              <a:t>int</a:t>
            </a:r>
            <a:r>
              <a:rPr lang="en-US" sz="1200" kern="0" dirty="0" smtClean="0">
                <a:cs typeface="Times New Roman" pitchFamily="18" charset="0"/>
              </a:rPr>
              <a:t> </a:t>
            </a:r>
            <a:r>
              <a:rPr lang="en-US" sz="1200" kern="0" dirty="0" err="1" smtClean="0">
                <a:cs typeface="Times New Roman" pitchFamily="18" charset="0"/>
              </a:rPr>
              <a:t>i</a:t>
            </a:r>
            <a:r>
              <a:rPr lang="en-US" sz="1200" kern="0" dirty="0" smtClean="0">
                <a:cs typeface="Times New Roman" pitchFamily="18" charset="0"/>
              </a:rPr>
              <a:t>=0; </a:t>
            </a:r>
            <a:r>
              <a:rPr lang="en-US" sz="1200" kern="0" dirty="0" err="1" smtClean="0">
                <a:cs typeface="Times New Roman" pitchFamily="18" charset="0"/>
              </a:rPr>
              <a:t>i</a:t>
            </a:r>
            <a:r>
              <a:rPr lang="en-US" sz="1200" kern="0" dirty="0" smtClean="0">
                <a:cs typeface="Times New Roman" pitchFamily="18" charset="0"/>
              </a:rPr>
              <a:t>&lt;100; </a:t>
            </a:r>
            <a:r>
              <a:rPr lang="en-US" sz="1200" kern="0" dirty="0" err="1" smtClean="0">
                <a:cs typeface="Times New Roman" pitchFamily="18" charset="0"/>
              </a:rPr>
              <a:t>i</a:t>
            </a:r>
            <a:r>
              <a:rPr lang="en-US" sz="1200" kern="0" dirty="0" smtClean="0">
                <a:cs typeface="Times New Roman" pitchFamily="18" charset="0"/>
              </a:rPr>
              <a:t>++)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</a:t>
            </a:r>
            <a:r>
              <a:rPr lang="en-US" sz="1200" b="1" kern="0" dirty="0" err="1" smtClean="0">
                <a:cs typeface="Times New Roman" pitchFamily="18" charset="0"/>
              </a:rPr>
              <a:t>custom_transaction</a:t>
            </a:r>
            <a:r>
              <a:rPr lang="en-US" sz="1200" b="1" kern="0" dirty="0" smtClean="0">
                <a:cs typeface="Times New Roman" pitchFamily="18" charset="0"/>
              </a:rPr>
              <a:t> </a:t>
            </a:r>
            <a:r>
              <a:rPr lang="en-US" sz="1200" b="1" kern="0" dirty="0" err="1" smtClean="0">
                <a:cs typeface="Times New Roman" pitchFamily="18" charset="0"/>
              </a:rPr>
              <a:t>tr</a:t>
            </a:r>
            <a:r>
              <a:rPr lang="en-US" sz="1200" b="1" kern="0" dirty="0" smtClean="0">
                <a:cs typeface="Times New Roman" pitchFamily="18" charset="0"/>
              </a:rPr>
              <a:t> = new(0);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</a:t>
            </a:r>
            <a:r>
              <a:rPr lang="en-US" sz="1200" kern="0" dirty="0" err="1" smtClean="0">
                <a:cs typeface="Times New Roman" pitchFamily="18" charset="0"/>
              </a:rPr>
              <a:t>tr.randomize</a:t>
            </a:r>
            <a:r>
              <a:rPr lang="en-US" sz="1200" kern="0" dirty="0" smtClean="0">
                <a:cs typeface="Times New Roman" pitchFamily="18" charset="0"/>
              </a:rPr>
              <a:t>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</a:t>
            </a:r>
            <a:r>
              <a:rPr lang="en-US" sz="1200" b="1" kern="0" dirty="0" err="1" smtClean="0">
                <a:cs typeface="Times New Roman" pitchFamily="18" charset="0"/>
              </a:rPr>
              <a:t>top.tb.my_random</a:t>
            </a:r>
            <a:r>
              <a:rPr lang="en-US" sz="1200" b="1" kern="0" dirty="0" smtClean="0">
                <a:cs typeface="Times New Roman" pitchFamily="18" charset="0"/>
              </a:rPr>
              <a:t>(</a:t>
            </a:r>
            <a:r>
              <a:rPr lang="en-US" sz="1200" b="1" kern="0" dirty="0" err="1" smtClean="0">
                <a:cs typeface="Times New Roman" pitchFamily="18" charset="0"/>
              </a:rPr>
              <a:t>tr</a:t>
            </a:r>
            <a:r>
              <a:rPr lang="en-US" sz="1200" b="1" kern="0" dirty="0" smtClean="0">
                <a:cs typeface="Times New Roman" pitchFamily="18" charset="0"/>
              </a:rPr>
              <a:t>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 end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end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endmodule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695899" y="2586842"/>
            <a:ext cx="2595550" cy="25136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F77F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946406" y="1281348"/>
            <a:ext cx="1638794" cy="653142"/>
          </a:xfrm>
          <a:prstGeom prst="wedgeRectCallout">
            <a:avLst>
              <a:gd name="adj1" fmla="val -84586"/>
              <a:gd name="adj2" fmla="val 157236"/>
            </a:avLst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Creation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 of derived object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>
          <a:xfrm>
            <a:off x="4582160" y="4815840"/>
            <a:ext cx="3599814" cy="1595120"/>
          </a:xfrm>
        </p:spPr>
        <p:txBody>
          <a:bodyPr/>
          <a:lstStyle/>
          <a:p>
            <a:pPr marL="228600" indent="-228600"/>
            <a:r>
              <a:rPr lang="en-US" dirty="0" smtClean="0"/>
              <a:t>Assigning derived handle to base handle is valid, But not the other way</a:t>
            </a:r>
          </a:p>
          <a:p>
            <a:pPr marL="228600" indent="-228600">
              <a:buNone/>
            </a:pPr>
            <a:endParaRPr lang="en-US" sz="2400" dirty="0" smtClean="0"/>
          </a:p>
          <a:p>
            <a:pPr marL="228600" indent="-228600"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704080" y="1094049"/>
            <a:ext cx="4240475" cy="475409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Classes (Inheritance &amp; Polymorphism)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12314" y="1072278"/>
            <a:ext cx="4099727" cy="429220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600" kern="0" dirty="0" smtClean="0">
                <a:cs typeface="Times New Roman" pitchFamily="18" charset="0"/>
              </a:rPr>
              <a:t>t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ransaction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600" kern="0" dirty="0" err="1" smtClean="0">
                <a:cs typeface="Times New Roman" pitchFamily="18" charset="0"/>
              </a:rPr>
              <a:t>custom_transaction</a:t>
            </a:r>
            <a:r>
              <a:rPr lang="en-US" sz="1600" kern="0" dirty="0" smtClean="0">
                <a:cs typeface="Times New Roman" pitchFamily="18" charset="0"/>
              </a:rPr>
              <a:t> </a:t>
            </a:r>
            <a:r>
              <a:rPr lang="en-US" sz="1600" kern="0" dirty="0" err="1" smtClean="0">
                <a:cs typeface="Times New Roman" pitchFamily="18" charset="0"/>
              </a:rPr>
              <a:t>ctr1</a:t>
            </a:r>
            <a:r>
              <a:rPr lang="en-US" sz="1600" kern="0" dirty="0" smtClean="0">
                <a:cs typeface="Times New Roman" pitchFamily="18" charset="0"/>
              </a:rPr>
              <a:t>, </a:t>
            </a:r>
            <a:r>
              <a:rPr lang="en-US" sz="1600" kern="0" dirty="0" err="1" smtClean="0">
                <a:cs typeface="Times New Roman" pitchFamily="18" charset="0"/>
              </a:rPr>
              <a:t>ctr2</a:t>
            </a:r>
            <a:r>
              <a:rPr lang="en-US" sz="1600" kern="0" dirty="0" smtClean="0"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600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600" kern="0" dirty="0" err="1" smtClean="0">
                <a:cs typeface="Times New Roman" pitchFamily="18" charset="0"/>
              </a:rPr>
              <a:t>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r = new;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600" kern="0" dirty="0" err="1" smtClean="0">
                <a:cs typeface="Times New Roman" pitchFamily="18" charset="0"/>
              </a:rPr>
              <a:t>ctr1</a:t>
            </a:r>
            <a:r>
              <a:rPr lang="en-US" sz="1600" kern="0" dirty="0" smtClean="0">
                <a:cs typeface="Times New Roman" pitchFamily="18" charset="0"/>
              </a:rPr>
              <a:t> = new;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600" kern="0" dirty="0" err="1" smtClean="0">
                <a:cs typeface="Times New Roman" pitchFamily="18" charset="0"/>
              </a:rPr>
              <a:t>ctr2</a:t>
            </a:r>
            <a:r>
              <a:rPr lang="en-US" sz="1600" kern="0" dirty="0" smtClean="0">
                <a:cs typeface="Times New Roman" pitchFamily="18" charset="0"/>
              </a:rPr>
              <a:t> = new;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600" kern="0" dirty="0" err="1" smtClean="0">
                <a:cs typeface="Times New Roman" pitchFamily="18" charset="0"/>
              </a:rPr>
              <a:t>ctr2</a:t>
            </a:r>
            <a:r>
              <a:rPr lang="en-US" sz="1600" kern="0" dirty="0" smtClean="0">
                <a:cs typeface="Times New Roman" pitchFamily="18" charset="0"/>
              </a:rPr>
              <a:t> = </a:t>
            </a:r>
            <a:r>
              <a:rPr lang="en-US" sz="1600" kern="0" dirty="0" err="1" smtClean="0">
                <a:cs typeface="Times New Roman" pitchFamily="18" charset="0"/>
              </a:rPr>
              <a:t>tr</a:t>
            </a:r>
            <a:r>
              <a:rPr lang="en-US" sz="1600" kern="0" dirty="0" smtClean="0">
                <a:cs typeface="Times New Roman" pitchFamily="18" charset="0"/>
              </a:rPr>
              <a:t>;  //Causes compile error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600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600" kern="0" dirty="0" err="1" smtClean="0">
                <a:cs typeface="Times New Roman" pitchFamily="18" charset="0"/>
              </a:rPr>
              <a:t>tr</a:t>
            </a:r>
            <a:r>
              <a:rPr lang="en-US" sz="1600" kern="0" dirty="0" smtClean="0">
                <a:cs typeface="Times New Roman" pitchFamily="18" charset="0"/>
              </a:rPr>
              <a:t> = </a:t>
            </a:r>
            <a:r>
              <a:rPr lang="en-US" sz="1600" kern="0" dirty="0" err="1" smtClean="0">
                <a:cs typeface="Times New Roman" pitchFamily="18" charset="0"/>
              </a:rPr>
              <a:t>ctr1</a:t>
            </a:r>
            <a:r>
              <a:rPr lang="en-US" sz="1600" kern="0" dirty="0" smtClean="0"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600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600" kern="0" dirty="0" err="1" smtClean="0">
                <a:cs typeface="Times New Roman" pitchFamily="18" charset="0"/>
              </a:rPr>
              <a:t>ctr2</a:t>
            </a:r>
            <a:r>
              <a:rPr lang="en-US" sz="1600" kern="0" dirty="0" smtClean="0">
                <a:cs typeface="Times New Roman" pitchFamily="18" charset="0"/>
              </a:rPr>
              <a:t> = </a:t>
            </a:r>
            <a:r>
              <a:rPr lang="en-US" sz="1600" kern="0" dirty="0" err="1" smtClean="0">
                <a:cs typeface="Times New Roman" pitchFamily="18" charset="0"/>
              </a:rPr>
              <a:t>tr</a:t>
            </a:r>
            <a:r>
              <a:rPr lang="en-US" sz="1600" kern="0" dirty="0" smtClean="0">
                <a:cs typeface="Times New Roman" pitchFamily="18" charset="0"/>
              </a:rPr>
              <a:t>; //Logically correct, 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600" kern="0" dirty="0" smtClean="0">
                <a:cs typeface="Times New Roman" pitchFamily="18" charset="0"/>
              </a:rPr>
              <a:t>               //but still compiler gives error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600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600" b="1" kern="0" dirty="0" smtClean="0">
                <a:cs typeface="Times New Roman" pitchFamily="18" charset="0"/>
              </a:rPr>
              <a:t>$cast</a:t>
            </a:r>
            <a:r>
              <a:rPr lang="en-US" sz="1600" kern="0" dirty="0" smtClean="0">
                <a:cs typeface="Times New Roman" pitchFamily="18" charset="0"/>
              </a:rPr>
              <a:t>(</a:t>
            </a:r>
            <a:r>
              <a:rPr lang="en-US" sz="1600" kern="0" dirty="0" err="1" smtClean="0">
                <a:cs typeface="Times New Roman" pitchFamily="18" charset="0"/>
              </a:rPr>
              <a:t>ctr2</a:t>
            </a:r>
            <a:r>
              <a:rPr lang="en-US" sz="1600" kern="0" dirty="0" smtClean="0">
                <a:cs typeface="Times New Roman" pitchFamily="18" charset="0"/>
              </a:rPr>
              <a:t>, </a:t>
            </a:r>
            <a:r>
              <a:rPr lang="en-US" sz="1600" kern="0" dirty="0" err="1" smtClean="0">
                <a:cs typeface="Times New Roman" pitchFamily="18" charset="0"/>
              </a:rPr>
              <a:t>tr</a:t>
            </a:r>
            <a:r>
              <a:rPr lang="en-US" sz="1600" kern="0" dirty="0" smtClean="0">
                <a:cs typeface="Times New Roman" pitchFamily="18" charset="0"/>
              </a:rPr>
              <a:t>); 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600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600" kern="0" dirty="0" smtClean="0"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029871" y="1214846"/>
            <a:ext cx="733530" cy="261257"/>
          </a:xfrm>
          <a:prstGeom prst="rect">
            <a:avLst/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 smtClean="0">
                <a:solidFill>
                  <a:schemeClr val="bg2"/>
                </a:solidFill>
                <a:latin typeface="Arial" charset="0"/>
                <a:cs typeface="Arial" charset="0"/>
              </a:rPr>
              <a:t>t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rPr>
              <a:t>r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871553" y="2819233"/>
            <a:ext cx="844061" cy="1275247"/>
            <a:chOff x="4871553" y="2819233"/>
            <a:chExt cx="844061" cy="1275247"/>
          </a:xfrm>
        </p:grpSpPr>
        <p:sp>
          <p:nvSpPr>
            <p:cNvPr id="21" name="Rectangle 20"/>
            <p:cNvSpPr/>
            <p:nvPr/>
          </p:nvSpPr>
          <p:spPr bwMode="auto">
            <a:xfrm>
              <a:off x="4871553" y="2819233"/>
              <a:ext cx="844061" cy="1275247"/>
            </a:xfrm>
            <a:prstGeom prst="rect">
              <a:avLst/>
            </a:prstGeom>
            <a:solidFill>
              <a:srgbClr val="92D050">
                <a:alpha val="80000"/>
              </a:srgb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F77F00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923470" y="2981682"/>
              <a:ext cx="733530" cy="261257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chemeClr val="bg2"/>
                  </a:solidFill>
                  <a:latin typeface="Arial" charset="0"/>
                  <a:cs typeface="Arial" charset="0"/>
                </a:rPr>
                <a:t>addr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913422" y="3343422"/>
              <a:ext cx="733530" cy="261257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cs typeface="Arial" charset="0"/>
                </a:rPr>
                <a:t> data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33518" y="3715211"/>
              <a:ext cx="733530" cy="261257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chemeClr val="bg2"/>
                  </a:solidFill>
                  <a:latin typeface="Arial" charset="0"/>
                  <a:cs typeface="Arial" charset="0"/>
                </a:rPr>
                <a:t>kind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cxnSp>
        <p:nvCxnSpPr>
          <p:cNvPr id="23" name="Straight Arrow Connector 22"/>
          <p:cNvCxnSpPr>
            <a:stCxn id="16" idx="2"/>
            <a:endCxn id="21" idx="0"/>
          </p:cNvCxnSpPr>
          <p:nvPr/>
        </p:nvCxnSpPr>
        <p:spPr bwMode="auto">
          <a:xfrm rot="5400000">
            <a:off x="4673545" y="2096142"/>
            <a:ext cx="1343130" cy="103052"/>
          </a:xfrm>
          <a:prstGeom prst="straightConnector1">
            <a:avLst/>
          </a:prstGeom>
          <a:solidFill>
            <a:schemeClr val="tx2">
              <a:alpha val="80000"/>
            </a:schemeClr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6426033" y="2809073"/>
            <a:ext cx="844061" cy="1688123"/>
            <a:chOff x="6029793" y="2798913"/>
            <a:chExt cx="844061" cy="1688123"/>
          </a:xfrm>
        </p:grpSpPr>
        <p:sp>
          <p:nvSpPr>
            <p:cNvPr id="27" name="Rectangle 26"/>
            <p:cNvSpPr/>
            <p:nvPr/>
          </p:nvSpPr>
          <p:spPr bwMode="auto">
            <a:xfrm>
              <a:off x="6029793" y="2798913"/>
              <a:ext cx="844061" cy="1688123"/>
            </a:xfrm>
            <a:prstGeom prst="rect">
              <a:avLst/>
            </a:prstGeom>
            <a:solidFill>
              <a:srgbClr val="92D050">
                <a:alpha val="80000"/>
              </a:srgb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F77F00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6081710" y="2961362"/>
              <a:ext cx="733530" cy="261257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chemeClr val="bg2"/>
                  </a:solidFill>
                  <a:latin typeface="Arial" charset="0"/>
                  <a:cs typeface="Arial" charset="0"/>
                </a:rPr>
                <a:t>addr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071662" y="3323102"/>
              <a:ext cx="733530" cy="261257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cs typeface="Arial" charset="0"/>
                </a:rPr>
                <a:t>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091758" y="3694891"/>
              <a:ext cx="733530" cy="261257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chemeClr val="bg2"/>
                  </a:solidFill>
                  <a:latin typeface="Arial" charset="0"/>
                  <a:cs typeface="Arial" charset="0"/>
                </a:rPr>
                <a:t>kind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093432" y="4088452"/>
              <a:ext cx="733530" cy="261257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chemeClr val="bg2"/>
                  </a:solidFill>
                  <a:latin typeface="Arial" charset="0"/>
                  <a:cs typeface="Arial" charset="0"/>
                </a:rPr>
                <a:t>g_cfg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68753" y="2819233"/>
            <a:ext cx="844061" cy="1688123"/>
            <a:chOff x="4871553" y="2819233"/>
            <a:chExt cx="844061" cy="1688123"/>
          </a:xfrm>
        </p:grpSpPr>
        <p:sp>
          <p:nvSpPr>
            <p:cNvPr id="34" name="Rectangle 33"/>
            <p:cNvSpPr/>
            <p:nvPr/>
          </p:nvSpPr>
          <p:spPr bwMode="auto">
            <a:xfrm>
              <a:off x="4871553" y="2819233"/>
              <a:ext cx="844061" cy="1688123"/>
            </a:xfrm>
            <a:prstGeom prst="rect">
              <a:avLst/>
            </a:prstGeom>
            <a:solidFill>
              <a:srgbClr val="92D050">
                <a:alpha val="80000"/>
              </a:srgb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F77F00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923470" y="2981682"/>
              <a:ext cx="733530" cy="261257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chemeClr val="bg2"/>
                  </a:solidFill>
                  <a:latin typeface="Arial" charset="0"/>
                  <a:cs typeface="Arial" charset="0"/>
                </a:rPr>
                <a:t>addr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913422" y="3343422"/>
              <a:ext cx="733530" cy="261257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cs typeface="Arial" charset="0"/>
                </a:rPr>
                <a:t> data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33518" y="3715211"/>
              <a:ext cx="733530" cy="261257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chemeClr val="bg2"/>
                  </a:solidFill>
                  <a:latin typeface="Arial" charset="0"/>
                  <a:cs typeface="Arial" charset="0"/>
                </a:rPr>
                <a:t>kind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935192" y="4108772"/>
              <a:ext cx="733530" cy="261257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chemeClr val="bg2"/>
                  </a:solidFill>
                  <a:latin typeface="Arial" charset="0"/>
                  <a:cs typeface="Arial" charset="0"/>
                </a:rPr>
                <a:t>g_cfg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6381151" y="1214846"/>
            <a:ext cx="733530" cy="261257"/>
          </a:xfrm>
          <a:prstGeom prst="rect">
            <a:avLst/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 smtClean="0">
                <a:solidFill>
                  <a:schemeClr val="bg2"/>
                </a:solidFill>
                <a:latin typeface="Arial" charset="0"/>
                <a:cs typeface="Arial" charset="0"/>
              </a:rPr>
              <a:t>ct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rPr>
              <a:t>r1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905151" y="1235166"/>
            <a:ext cx="733530" cy="261257"/>
          </a:xfrm>
          <a:prstGeom prst="rect">
            <a:avLst/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 smtClean="0">
                <a:solidFill>
                  <a:schemeClr val="bg2"/>
                </a:solidFill>
                <a:latin typeface="Arial" charset="0"/>
                <a:cs typeface="Arial" charset="0"/>
              </a:rPr>
              <a:t>ct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rPr>
              <a:t>r2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1" name="Straight Arrow Connector 40"/>
          <p:cNvCxnSpPr>
            <a:stCxn id="39" idx="2"/>
            <a:endCxn id="27" idx="0"/>
          </p:cNvCxnSpPr>
          <p:nvPr/>
        </p:nvCxnSpPr>
        <p:spPr bwMode="auto">
          <a:xfrm rot="16200000" flipH="1">
            <a:off x="6131505" y="2092514"/>
            <a:ext cx="1332970" cy="100148"/>
          </a:xfrm>
          <a:prstGeom prst="straightConnector1">
            <a:avLst/>
          </a:prstGeom>
          <a:solidFill>
            <a:schemeClr val="tx2">
              <a:alpha val="80000"/>
            </a:schemeClr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40" idx="2"/>
            <a:endCxn id="34" idx="0"/>
          </p:cNvCxnSpPr>
          <p:nvPr/>
        </p:nvCxnSpPr>
        <p:spPr bwMode="auto">
          <a:xfrm rot="16200000" flipH="1">
            <a:off x="7619945" y="2148394"/>
            <a:ext cx="1322810" cy="18868"/>
          </a:xfrm>
          <a:prstGeom prst="straightConnector1">
            <a:avLst/>
          </a:prstGeom>
          <a:solidFill>
            <a:schemeClr val="tx2">
              <a:alpha val="80000"/>
            </a:schemeClr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endCxn id="27" idx="0"/>
          </p:cNvCxnSpPr>
          <p:nvPr/>
        </p:nvCxnSpPr>
        <p:spPr bwMode="auto">
          <a:xfrm>
            <a:off x="5396636" y="1465943"/>
            <a:ext cx="1451428" cy="1343130"/>
          </a:xfrm>
          <a:prstGeom prst="straightConnector1">
            <a:avLst/>
          </a:prstGeom>
          <a:solidFill>
            <a:schemeClr val="tx2">
              <a:alpha val="80000"/>
            </a:schemeClr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endCxn id="27" idx="0"/>
          </p:cNvCxnSpPr>
          <p:nvPr/>
        </p:nvCxnSpPr>
        <p:spPr bwMode="auto">
          <a:xfrm rot="10800000" flipV="1">
            <a:off x="6848064" y="1486263"/>
            <a:ext cx="1444172" cy="1322810"/>
          </a:xfrm>
          <a:prstGeom prst="straightConnector1">
            <a:avLst/>
          </a:prstGeom>
          <a:solidFill>
            <a:schemeClr val="tx2">
              <a:alpha val="80000"/>
            </a:schemeClr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Classes (Inheritance &amp; Polymorphism)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12314" y="1072278"/>
            <a:ext cx="3826006" cy="528788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class transaction;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typedef enum  bit {READ=0, WRITE=1} kind_t;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rand bit [31:0] addr;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rand bit [31:0] data;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rand  kind_t     kind;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</a:t>
            </a:r>
            <a:r>
              <a:rPr lang="en-US" sz="1200" b="1" kern="0" dirty="0" smtClean="0">
                <a:cs typeface="Times New Roman" pitchFamily="18" charset="0"/>
              </a:rPr>
              <a:t>virtual function  transaction  copy();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    transaction </a:t>
            </a:r>
            <a:r>
              <a:rPr lang="en-US" sz="1200" kern="0" dirty="0" err="1" smtClean="0">
                <a:cs typeface="Times New Roman" pitchFamily="18" charset="0"/>
              </a:rPr>
              <a:t>tr</a:t>
            </a:r>
            <a:r>
              <a:rPr lang="en-US" sz="1200" kern="0" dirty="0" smtClean="0">
                <a:cs typeface="Times New Roman" pitchFamily="18" charset="0"/>
              </a:rPr>
              <a:t> = new;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    </a:t>
            </a:r>
            <a:r>
              <a:rPr lang="en-US" sz="1200" kern="0" dirty="0" err="1" smtClean="0">
                <a:cs typeface="Times New Roman" pitchFamily="18" charset="0"/>
              </a:rPr>
              <a:t>tr.addr</a:t>
            </a:r>
            <a:r>
              <a:rPr lang="en-US" sz="1200" kern="0" dirty="0" smtClean="0">
                <a:cs typeface="Times New Roman" pitchFamily="18" charset="0"/>
              </a:rPr>
              <a:t> = </a:t>
            </a:r>
            <a:r>
              <a:rPr lang="en-US" sz="1200" kern="0" dirty="0" err="1" smtClean="0">
                <a:cs typeface="Times New Roman" pitchFamily="18" charset="0"/>
              </a:rPr>
              <a:t>this.addr</a:t>
            </a:r>
            <a:r>
              <a:rPr lang="en-US" sz="1200" kern="0" dirty="0" smtClean="0">
                <a:cs typeface="Times New Roman" pitchFamily="18" charset="0"/>
              </a:rPr>
              <a:t>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    ……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    return (</a:t>
            </a:r>
            <a:r>
              <a:rPr lang="en-US" sz="1200" kern="0" dirty="0" err="1" smtClean="0">
                <a:cs typeface="Times New Roman" pitchFamily="18" charset="0"/>
              </a:rPr>
              <a:t>tr</a:t>
            </a:r>
            <a:r>
              <a:rPr lang="en-US" sz="1200" kern="0" dirty="0" smtClean="0">
                <a:cs typeface="Times New Roman" pitchFamily="18" charset="0"/>
              </a:rPr>
              <a:t>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endfunction  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endclass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kern="0" dirty="0" smtClean="0">
              <a:cs typeface="Times New Roman" pitchFamily="18" charset="0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688074" y="1041798"/>
            <a:ext cx="3826006" cy="528788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class </a:t>
            </a:r>
            <a:r>
              <a:rPr lang="en-US" sz="1200" kern="0" dirty="0" err="1" smtClean="0">
                <a:cs typeface="Times New Roman" pitchFamily="18" charset="0"/>
              </a:rPr>
              <a:t>custom_transaction</a:t>
            </a:r>
            <a:r>
              <a:rPr lang="en-US" sz="1200" kern="0" dirty="0" smtClean="0">
                <a:cs typeface="Times New Roman" pitchFamily="18" charset="0"/>
              </a:rPr>
              <a:t>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bit     </a:t>
            </a:r>
            <a:r>
              <a:rPr lang="en-US" sz="1200" kern="0" dirty="0" err="1" smtClean="0">
                <a:cs typeface="Times New Roman" pitchFamily="18" charset="0"/>
              </a:rPr>
              <a:t>good_cfg</a:t>
            </a:r>
            <a:r>
              <a:rPr lang="en-US" sz="1200" kern="0" dirty="0" smtClean="0">
                <a:cs typeface="Times New Roman" pitchFamily="18" charset="0"/>
              </a:rPr>
              <a:t>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</a:t>
            </a:r>
            <a:r>
              <a:rPr lang="en-US" sz="1200" b="1" kern="0" dirty="0" smtClean="0">
                <a:cs typeface="Times New Roman" pitchFamily="18" charset="0"/>
              </a:rPr>
              <a:t>virtual function  transaction  copy();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    </a:t>
            </a:r>
            <a:r>
              <a:rPr lang="en-US" sz="1200" kern="0" dirty="0" err="1" smtClean="0">
                <a:cs typeface="Times New Roman" pitchFamily="18" charset="0"/>
              </a:rPr>
              <a:t>custom_transaction</a:t>
            </a:r>
            <a:r>
              <a:rPr lang="en-US" sz="1200" kern="0" dirty="0" smtClean="0">
                <a:cs typeface="Times New Roman" pitchFamily="18" charset="0"/>
              </a:rPr>
              <a:t> </a:t>
            </a:r>
            <a:r>
              <a:rPr lang="en-US" sz="1200" kern="0" dirty="0" err="1" smtClean="0">
                <a:cs typeface="Times New Roman" pitchFamily="18" charset="0"/>
              </a:rPr>
              <a:t>tr</a:t>
            </a:r>
            <a:r>
              <a:rPr lang="en-US" sz="1200" kern="0" dirty="0" smtClean="0">
                <a:cs typeface="Times New Roman" pitchFamily="18" charset="0"/>
              </a:rPr>
              <a:t> = new();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    </a:t>
            </a:r>
            <a:r>
              <a:rPr lang="en-US" sz="1200" kern="0" dirty="0" err="1" smtClean="0">
                <a:cs typeface="Times New Roman" pitchFamily="18" charset="0"/>
              </a:rPr>
              <a:t>tr.addr</a:t>
            </a:r>
            <a:r>
              <a:rPr lang="en-US" sz="1200" kern="0" dirty="0" smtClean="0">
                <a:cs typeface="Times New Roman" pitchFamily="18" charset="0"/>
              </a:rPr>
              <a:t> = </a:t>
            </a:r>
            <a:r>
              <a:rPr lang="en-US" sz="1200" kern="0" dirty="0" err="1" smtClean="0">
                <a:cs typeface="Times New Roman" pitchFamily="18" charset="0"/>
              </a:rPr>
              <a:t>this.addr</a:t>
            </a:r>
            <a:r>
              <a:rPr lang="en-US" sz="1200" kern="0" dirty="0" smtClean="0">
                <a:cs typeface="Times New Roman" pitchFamily="18" charset="0"/>
              </a:rPr>
              <a:t>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    ….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    </a:t>
            </a:r>
            <a:r>
              <a:rPr lang="en-US" sz="1200" kern="0" dirty="0" err="1" smtClean="0">
                <a:cs typeface="Times New Roman" pitchFamily="18" charset="0"/>
              </a:rPr>
              <a:t>tr.good_cfg</a:t>
            </a:r>
            <a:r>
              <a:rPr lang="en-US" sz="1200" kern="0" dirty="0" smtClean="0">
                <a:cs typeface="Times New Roman" pitchFamily="18" charset="0"/>
              </a:rPr>
              <a:t> = </a:t>
            </a:r>
            <a:r>
              <a:rPr lang="en-US" sz="1200" kern="0" dirty="0" err="1" smtClean="0">
                <a:cs typeface="Times New Roman" pitchFamily="18" charset="0"/>
              </a:rPr>
              <a:t>this.good_cfg</a:t>
            </a:r>
            <a:r>
              <a:rPr lang="en-US" sz="1200" kern="0" dirty="0" smtClean="0">
                <a:cs typeface="Times New Roman" pitchFamily="18" charset="0"/>
              </a:rPr>
              <a:t>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     return(</a:t>
            </a:r>
            <a:r>
              <a:rPr lang="en-US" sz="1200" kern="0" dirty="0" err="1" smtClean="0">
                <a:cs typeface="Times New Roman" pitchFamily="18" charset="0"/>
              </a:rPr>
              <a:t>tr</a:t>
            </a:r>
            <a:r>
              <a:rPr lang="en-US" sz="1200" kern="0" dirty="0" smtClean="0">
                <a:cs typeface="Times New Roman" pitchFamily="18" charset="0"/>
              </a:rPr>
              <a:t>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endfunction  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endclass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kern="0" dirty="0" smtClean="0">
              <a:cs typeface="Times New Roman" pitchFamily="18" charset="0"/>
            </a:endParaRPr>
          </a:p>
          <a:p>
            <a:pPr marL="22860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</a:pPr>
            <a:r>
              <a:rPr lang="en-US" sz="1200" kern="0" dirty="0" err="1" smtClean="0">
                <a:cs typeface="Times New Roman" pitchFamily="18" charset="0"/>
              </a:rPr>
              <a:t>custom_transaction</a:t>
            </a:r>
            <a:r>
              <a:rPr lang="en-US" sz="1200" kern="0" dirty="0" smtClean="0">
                <a:cs typeface="Times New Roman" pitchFamily="18" charset="0"/>
              </a:rPr>
              <a:t> </a:t>
            </a:r>
            <a:r>
              <a:rPr lang="en-US" sz="1200" kern="0" dirty="0" err="1" smtClean="0">
                <a:cs typeface="Times New Roman" pitchFamily="18" charset="0"/>
              </a:rPr>
              <a:t>ctr1</a:t>
            </a:r>
            <a:r>
              <a:rPr lang="en-US" sz="1200" kern="0" dirty="0" smtClean="0">
                <a:cs typeface="Times New Roman" pitchFamily="18" charset="0"/>
              </a:rPr>
              <a:t> = new;</a:t>
            </a:r>
            <a:endParaRPr lang="en-US" sz="1600" kern="0" dirty="0" smtClean="0">
              <a:cs typeface="Times New Roman" pitchFamily="18" charset="0"/>
            </a:endParaRPr>
          </a:p>
          <a:p>
            <a:pPr marL="22860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</a:pPr>
            <a:r>
              <a:rPr lang="en-US" sz="1200" kern="0" dirty="0" err="1" smtClean="0">
                <a:cs typeface="Times New Roman" pitchFamily="18" charset="0"/>
              </a:rPr>
              <a:t>custom_transaction</a:t>
            </a:r>
            <a:r>
              <a:rPr lang="en-US" sz="1200" kern="0" dirty="0" smtClean="0">
                <a:cs typeface="Times New Roman" pitchFamily="18" charset="0"/>
              </a:rPr>
              <a:t> </a:t>
            </a:r>
            <a:r>
              <a:rPr lang="en-US" sz="1200" kern="0" dirty="0" err="1" smtClean="0">
                <a:cs typeface="Times New Roman" pitchFamily="18" charset="0"/>
              </a:rPr>
              <a:t>ctr2</a:t>
            </a:r>
            <a:r>
              <a:rPr lang="en-US" sz="1200" kern="0" dirty="0" smtClean="0">
                <a:cs typeface="Times New Roman" pitchFamily="18" charset="0"/>
              </a:rPr>
              <a:t> = </a:t>
            </a:r>
            <a:r>
              <a:rPr lang="en-US" sz="1200" kern="0" dirty="0" err="1" smtClean="0">
                <a:cs typeface="Times New Roman" pitchFamily="18" charset="0"/>
              </a:rPr>
              <a:t>ctr1.copy</a:t>
            </a:r>
            <a:r>
              <a:rPr lang="en-US" sz="1200" kern="0" dirty="0" smtClean="0">
                <a:cs typeface="Times New Roman" pitchFamily="18" charset="0"/>
              </a:rPr>
              <a:t>();</a:t>
            </a:r>
            <a:endParaRPr lang="en-US" sz="1600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$cast(</a:t>
            </a:r>
            <a:r>
              <a:rPr lang="en-US" sz="1200" kern="0" dirty="0" err="1" smtClean="0">
                <a:cs typeface="Times New Roman" pitchFamily="18" charset="0"/>
              </a:rPr>
              <a:t>ctr2</a:t>
            </a:r>
            <a:r>
              <a:rPr lang="en-US" sz="1200" kern="0" dirty="0" smtClean="0">
                <a:cs typeface="Times New Roman" pitchFamily="18" charset="0"/>
              </a:rPr>
              <a:t>, </a:t>
            </a:r>
            <a:r>
              <a:rPr lang="en-US" sz="1200" kern="0" dirty="0" err="1" smtClean="0">
                <a:cs typeface="Times New Roman" pitchFamily="18" charset="0"/>
              </a:rPr>
              <a:t>ctr1.copy</a:t>
            </a:r>
            <a:r>
              <a:rPr lang="en-US" sz="1200" kern="0" dirty="0" smtClean="0">
                <a:cs typeface="Times New Roman" pitchFamily="18" charset="0"/>
              </a:rPr>
              <a:t>());</a:t>
            </a:r>
            <a:endParaRPr lang="en-US" sz="1600" kern="0" dirty="0" smtClean="0">
              <a:cs typeface="Times New Roman" pitchFamily="18" charset="0"/>
            </a:endParaRPr>
          </a:p>
        </p:txBody>
      </p:sp>
      <p:sp>
        <p:nvSpPr>
          <p:cNvPr id="33" name="Rectangular Callout 32"/>
          <p:cNvSpPr/>
          <p:nvPr/>
        </p:nvSpPr>
        <p:spPr bwMode="auto">
          <a:xfrm>
            <a:off x="6725920" y="3586480"/>
            <a:ext cx="1666240" cy="731520"/>
          </a:xfrm>
          <a:prstGeom prst="wedgeRectCallout">
            <a:avLst>
              <a:gd name="adj1" fmla="val -46261"/>
              <a:gd name="adj2" fmla="val 125459"/>
            </a:avLst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Compiler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 gives error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Interface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969819"/>
            <a:ext cx="8337550" cy="2352501"/>
          </a:xfrm>
        </p:spPr>
        <p:txBody>
          <a:bodyPr/>
          <a:lstStyle/>
          <a:p>
            <a:pPr marL="228600" indent="-228600"/>
            <a:r>
              <a:rPr lang="en-US" dirty="0" smtClean="0"/>
              <a:t>Interface is a collection of related signals</a:t>
            </a:r>
          </a:p>
          <a:p>
            <a:pPr marL="458788" lvl="1" indent="-228600"/>
            <a:r>
              <a:rPr lang="en-US" dirty="0" smtClean="0"/>
              <a:t>Reduces effort</a:t>
            </a:r>
          </a:p>
          <a:p>
            <a:pPr marL="458788" lvl="1" indent="-228600"/>
            <a:r>
              <a:rPr lang="en-US" dirty="0" smtClean="0"/>
              <a:t>Avoids connecting to each signal during module integration</a:t>
            </a:r>
          </a:p>
          <a:p>
            <a:pPr marL="228600" indent="-228600"/>
            <a:r>
              <a:rPr lang="en-US" dirty="0" smtClean="0"/>
              <a:t>Can have tasks/functions and assertions that can be reused.</a:t>
            </a:r>
          </a:p>
          <a:p>
            <a:pPr marL="228600" indent="-228600"/>
            <a:r>
              <a:rPr lang="en-US" dirty="0" smtClean="0"/>
              <a:t>Interfaces are synthesizable</a:t>
            </a:r>
          </a:p>
          <a:p>
            <a:pPr marL="228600" indent="-228600"/>
            <a:r>
              <a:rPr lang="en-US" dirty="0" smtClean="0"/>
              <a:t>Provision to define the direction of the signals</a:t>
            </a:r>
          </a:p>
          <a:p>
            <a:pPr marL="458788" lvl="1" indent="-228600"/>
            <a:endParaRPr lang="en-US" dirty="0" smtClean="0"/>
          </a:p>
          <a:p>
            <a:pPr marL="228600" indent="-228600">
              <a:buNone/>
            </a:pPr>
            <a:endParaRPr lang="en-US" dirty="0" smtClean="0"/>
          </a:p>
          <a:p>
            <a:pPr marL="458788" lvl="1" indent="-228600">
              <a:buNone/>
            </a:pPr>
            <a:endParaRPr lang="en-US" dirty="0" smtClean="0"/>
          </a:p>
          <a:p>
            <a:pPr marL="228600" indent="-228600">
              <a:buNone/>
            </a:pPr>
            <a:endParaRPr lang="en-US" sz="2400" dirty="0" smtClean="0"/>
          </a:p>
          <a:p>
            <a:pPr marL="228600" indent="-228600">
              <a:buNone/>
            </a:pPr>
            <a:endParaRPr lang="en-US" sz="24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41680" y="3688080"/>
            <a:ext cx="3200400" cy="179832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kern="0" dirty="0" smtClean="0"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5680" y="3921760"/>
            <a:ext cx="762000" cy="1249680"/>
          </a:xfrm>
          <a:prstGeom prst="rect">
            <a:avLst/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rPr>
              <a:t>BLK1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07360" y="3931920"/>
            <a:ext cx="762000" cy="1249680"/>
          </a:xfrm>
          <a:prstGeom prst="rect">
            <a:avLst/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r>
              <a:rPr lang="en-US" sz="1400" b="1" dirty="0" err="1" smtClean="0">
                <a:solidFill>
                  <a:schemeClr val="bg2"/>
                </a:solidFill>
                <a:latin typeface="Arial" charset="0"/>
                <a:cs typeface="Arial" charset="0"/>
              </a:rPr>
              <a:t>BLK2</a:t>
            </a:r>
            <a:endParaRPr lang="en-US" sz="1400" b="1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endParaRPr lang="en-US" sz="1400" b="1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endParaRPr lang="en-US" sz="1400" b="1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757680" y="4124960"/>
            <a:ext cx="1259840" cy="1588"/>
          </a:xfrm>
          <a:prstGeom prst="straightConnector1">
            <a:avLst/>
          </a:prstGeom>
          <a:solidFill>
            <a:schemeClr val="tx2">
              <a:alpha val="8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778000" y="4399280"/>
            <a:ext cx="1259840" cy="1588"/>
          </a:xfrm>
          <a:prstGeom prst="straightConnector1">
            <a:avLst/>
          </a:prstGeom>
          <a:solidFill>
            <a:schemeClr val="tx2">
              <a:alpha val="8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767840" y="4663440"/>
            <a:ext cx="1259840" cy="1588"/>
          </a:xfrm>
          <a:prstGeom prst="straightConnector1">
            <a:avLst/>
          </a:prstGeom>
          <a:solidFill>
            <a:schemeClr val="tx2">
              <a:alpha val="8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767840" y="4968240"/>
            <a:ext cx="1259840" cy="1588"/>
          </a:xfrm>
          <a:prstGeom prst="straightConnector1">
            <a:avLst/>
          </a:prstGeom>
          <a:solidFill>
            <a:schemeClr val="tx2">
              <a:alpha val="80000"/>
            </a:schemeClr>
          </a:solidFill>
          <a:ln w="19050" cap="flat" cmpd="sng" algn="ctr">
            <a:solidFill>
              <a:schemeClr val="bg2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429760" y="3677920"/>
            <a:ext cx="3200400" cy="179832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kern="0" dirty="0" smtClean="0"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683760" y="3911600"/>
            <a:ext cx="762000" cy="1249680"/>
          </a:xfrm>
          <a:prstGeom prst="rect">
            <a:avLst/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rPr>
              <a:t>BLK1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95440" y="3921760"/>
            <a:ext cx="762000" cy="1249680"/>
          </a:xfrm>
          <a:prstGeom prst="rect">
            <a:avLst/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r>
              <a:rPr lang="en-US" sz="1400" b="1" dirty="0" err="1" smtClean="0">
                <a:solidFill>
                  <a:schemeClr val="bg2"/>
                </a:solidFill>
                <a:latin typeface="Arial" charset="0"/>
                <a:cs typeface="Arial" charset="0"/>
              </a:rPr>
              <a:t>BLK2</a:t>
            </a:r>
            <a:endParaRPr lang="en-US" sz="1400" b="1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endParaRPr lang="en-US" sz="1400" b="1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endParaRPr lang="en-US" sz="1400" b="1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Left-Right Arrow 19"/>
          <p:cNvSpPr/>
          <p:nvPr/>
        </p:nvSpPr>
        <p:spPr bwMode="auto">
          <a:xfrm>
            <a:off x="5445760" y="4267200"/>
            <a:ext cx="1270000" cy="467360"/>
          </a:xfrm>
          <a:prstGeom prst="leftRightArrow">
            <a:avLst/>
          </a:prstGeom>
          <a:solidFill>
            <a:schemeClr val="bg1">
              <a:alpha val="8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F77F00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3" name="Rectangle 3"/>
          <p:cNvSpPr>
            <a:spLocks noGrp="1" noChangeArrowheads="1"/>
          </p:cNvSpPr>
          <p:nvPr>
            <p:ph idx="1"/>
          </p:nvPr>
        </p:nvSpPr>
        <p:spPr>
          <a:xfrm>
            <a:off x="4597398" y="839821"/>
            <a:ext cx="4119091" cy="5246283"/>
          </a:xfrm>
          <a:solidFill>
            <a:srgbClr val="FFFF99"/>
          </a:solidFill>
        </p:spPr>
        <p:txBody>
          <a:bodyPr/>
          <a:lstStyle/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module testbench 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intf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.mst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iport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task reset;</a:t>
            </a: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//drive reset </a:t>
            </a: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endtask</a:t>
            </a:r>
          </a:p>
          <a:p>
            <a:pPr marL="228600" indent="-228600"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task write;</a:t>
            </a: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input [31:0] ad,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dta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//Drive address, control and data</a:t>
            </a: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@(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posedge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iport.clk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iport.addr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&lt;= ad;</a:t>
            </a: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iport.data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&lt;=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dta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……</a:t>
            </a: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endtask</a:t>
            </a:r>
          </a:p>
          <a:p>
            <a:pPr marL="228600" indent="-228600"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task read;</a:t>
            </a: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input [31:0] ad;</a:t>
            </a: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output [31:0]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dta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//Drive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/control and sample data</a:t>
            </a: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endtask</a:t>
            </a:r>
          </a:p>
          <a:p>
            <a:pPr marL="228600" indent="-228600"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buNone/>
            </a:pP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endmodule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Interface (modport)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07028" y="4272097"/>
            <a:ext cx="4119091" cy="184186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module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test_top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reg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clk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</a:t>
            </a:r>
            <a:r>
              <a:rPr lang="en-US" sz="1200" b="1" kern="0" dirty="0" err="1" smtClean="0">
                <a:cs typeface="Times New Roman" pitchFamily="18" charset="0"/>
              </a:rPr>
              <a:t>intf</a:t>
            </a:r>
            <a:r>
              <a:rPr lang="en-US" sz="1200" b="1" kern="0" dirty="0" smtClean="0">
                <a:cs typeface="Times New Roman" pitchFamily="18" charset="0"/>
              </a:rPr>
              <a:t>  </a:t>
            </a:r>
            <a:r>
              <a:rPr lang="en-US" sz="1200" kern="0" dirty="0" err="1" smtClean="0">
                <a:cs typeface="Times New Roman" pitchFamily="18" charset="0"/>
              </a:rPr>
              <a:t>itf</a:t>
            </a:r>
            <a:r>
              <a:rPr lang="en-US" sz="1200" kern="0" dirty="0" smtClean="0">
                <a:cs typeface="Times New Roman" pitchFamily="18" charset="0"/>
              </a:rPr>
              <a:t>(</a:t>
            </a:r>
            <a:r>
              <a:rPr lang="en-US" sz="1200" kern="0" dirty="0" err="1" smtClean="0">
                <a:cs typeface="Times New Roman" pitchFamily="18" charset="0"/>
              </a:rPr>
              <a:t>clk</a:t>
            </a:r>
            <a:r>
              <a:rPr lang="en-US" sz="1200" kern="0" dirty="0" smtClean="0">
                <a:cs typeface="Times New Roman" pitchFamily="18" charset="0"/>
              </a:rPr>
              <a:t>);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design d(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itf.slv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testbench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tb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(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itf.mst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endmodule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70392" y="849540"/>
            <a:ext cx="4099727" cy="319994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err="1" smtClean="0">
                <a:cs typeface="Times New Roman" pitchFamily="18" charset="0"/>
              </a:rPr>
              <a:t>i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nterface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intf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(input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bit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clk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wire </a:t>
            </a:r>
            <a:r>
              <a:rPr lang="en-US" sz="1200" kern="0" dirty="0" err="1" smtClean="0">
                <a:cs typeface="Times New Roman" pitchFamily="18" charset="0"/>
              </a:rPr>
              <a:t>rst</a:t>
            </a:r>
            <a:r>
              <a:rPr lang="en-US" sz="1200" kern="0" dirty="0" smtClean="0"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wire w_r_en;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wire [31:0] addr;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wire [31:0] wdata;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wire [31:0] rdata;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</a:t>
            </a:r>
            <a:r>
              <a:rPr lang="en-US" sz="1200" b="1" kern="0" dirty="0" smtClean="0">
                <a:cs typeface="Times New Roman" pitchFamily="18" charset="0"/>
              </a:rPr>
              <a:t>modport </a:t>
            </a:r>
            <a:r>
              <a:rPr lang="en-US" sz="1200" kern="0" dirty="0" smtClean="0">
                <a:cs typeface="Times New Roman" pitchFamily="18" charset="0"/>
              </a:rPr>
              <a:t> mst(output w_r_en, output addr, output wdata, output w_r_en, input rdata, input </a:t>
            </a:r>
            <a:r>
              <a:rPr lang="en-US" sz="1200" kern="0" dirty="0" err="1" smtClean="0">
                <a:cs typeface="Times New Roman" pitchFamily="18" charset="0"/>
              </a:rPr>
              <a:t>clk</a:t>
            </a:r>
            <a:r>
              <a:rPr lang="en-US" sz="1200" kern="0" dirty="0" smtClean="0">
                <a:cs typeface="Times New Roman" pitchFamily="18" charset="0"/>
              </a:rPr>
              <a:t>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kern="0" dirty="0" smtClean="0">
              <a:cs typeface="Times New Roman" pitchFamily="18" charset="0"/>
            </a:endParaRP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</a:pP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</a:t>
            </a:r>
            <a:r>
              <a:rPr lang="en-US" sz="1200" b="1" kern="0" dirty="0" smtClean="0">
                <a:cs typeface="Times New Roman" pitchFamily="18" charset="0"/>
              </a:rPr>
              <a:t>modport </a:t>
            </a:r>
            <a:r>
              <a:rPr lang="en-US" sz="1200" kern="0" dirty="0" smtClean="0">
                <a:cs typeface="Times New Roman" pitchFamily="18" charset="0"/>
              </a:rPr>
              <a:t> slv(input w_r_en, input addr,  input wdata, input w_r_en, output rdata, input </a:t>
            </a:r>
            <a:r>
              <a:rPr lang="en-US" sz="1200" kern="0" dirty="0" err="1" smtClean="0">
                <a:cs typeface="Times New Roman" pitchFamily="18" charset="0"/>
              </a:rPr>
              <a:t>clk</a:t>
            </a:r>
            <a:r>
              <a:rPr lang="en-US" sz="1200" kern="0" dirty="0" smtClean="0">
                <a:cs typeface="Times New Roman" pitchFamily="18" charset="0"/>
              </a:rPr>
              <a:t>);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</a:pPr>
            <a:endParaRPr kumimoji="0" lang="en-US" sz="1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cs typeface="Times New Roman" pitchFamily="18" charset="0"/>
              </a:rPr>
              <a:t>endinterface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2438928" y="994787"/>
            <a:ext cx="1254298" cy="817520"/>
          </a:xfrm>
          <a:prstGeom prst="wedgeRectCallout">
            <a:avLst>
              <a:gd name="adj1" fmla="val -161718"/>
              <a:gd name="adj2" fmla="val 154633"/>
            </a:avLst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Modport contains direction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2306"/>
            <a:ext cx="8229600" cy="4781457"/>
          </a:xfrm>
        </p:spPr>
        <p:txBody>
          <a:bodyPr/>
          <a:lstStyle/>
          <a:p>
            <a:pPr marL="228600" indent="-228600"/>
            <a:r>
              <a:rPr lang="en-US" sz="2400" dirty="0" smtClean="0"/>
              <a:t>Background</a:t>
            </a:r>
          </a:p>
          <a:p>
            <a:pPr marL="228600" indent="-228600"/>
            <a:r>
              <a:rPr lang="en-US" sz="2400" dirty="0" smtClean="0"/>
              <a:t>Verilog Limitations</a:t>
            </a:r>
          </a:p>
          <a:p>
            <a:pPr marL="228600" indent="-228600"/>
            <a:r>
              <a:rPr lang="en-US" sz="2400" dirty="0" smtClean="0"/>
              <a:t>System Verilog</a:t>
            </a:r>
          </a:p>
          <a:p>
            <a:pPr marL="458788" lvl="1" indent="-228600"/>
            <a:r>
              <a:rPr lang="en-US" sz="2200" dirty="0" smtClean="0"/>
              <a:t>Test bench Features</a:t>
            </a:r>
          </a:p>
          <a:p>
            <a:pPr marL="647700" lvl="2" indent="-228600"/>
            <a:r>
              <a:rPr lang="en-US" sz="2000" dirty="0" smtClean="0"/>
              <a:t>Data types</a:t>
            </a:r>
          </a:p>
          <a:p>
            <a:pPr marL="647700" lvl="2" indent="-228600"/>
            <a:r>
              <a:rPr lang="en-US" sz="2000" dirty="0" smtClean="0"/>
              <a:t>Classes</a:t>
            </a:r>
          </a:p>
          <a:p>
            <a:pPr marL="647700" lvl="2" indent="-228600"/>
            <a:r>
              <a:rPr lang="en-US" sz="2000" dirty="0" smtClean="0"/>
              <a:t>Interfaces and Virtual interfaces</a:t>
            </a:r>
          </a:p>
          <a:p>
            <a:pPr marL="647700" lvl="2" indent="-228600"/>
            <a:r>
              <a:rPr lang="en-US" sz="2000" dirty="0" smtClean="0"/>
              <a:t>Arrays and methods</a:t>
            </a:r>
          </a:p>
          <a:p>
            <a:pPr marL="647700" lvl="2" indent="-228600"/>
            <a:r>
              <a:rPr lang="en-US" sz="2000" dirty="0" smtClean="0"/>
              <a:t>Randomization</a:t>
            </a:r>
          </a:p>
          <a:p>
            <a:pPr marL="647700" lvl="2" indent="-228600"/>
            <a:r>
              <a:rPr lang="en-US" sz="2000" dirty="0" smtClean="0"/>
              <a:t>Communication/Inter-process communication</a:t>
            </a:r>
          </a:p>
          <a:p>
            <a:pPr marL="647700" lvl="2" indent="-228600"/>
            <a:r>
              <a:rPr lang="en-US" sz="2000" dirty="0" smtClean="0"/>
              <a:t>Direct Programming Interface</a:t>
            </a:r>
          </a:p>
          <a:p>
            <a:pPr marL="458788" lvl="1" indent="-228600"/>
            <a:r>
              <a:rPr lang="en-US" sz="2200" dirty="0" smtClean="0"/>
              <a:t>Design Features</a:t>
            </a:r>
          </a:p>
          <a:p>
            <a:pPr marL="458788" lvl="1" indent="-228600"/>
            <a:r>
              <a:rPr lang="en-US" sz="2200" dirty="0" smtClean="0"/>
              <a:t>Assertions</a:t>
            </a:r>
          </a:p>
          <a:p>
            <a:pPr marL="228600" indent="-228600"/>
            <a:r>
              <a:rPr lang="en-US" sz="2400" dirty="0" smtClean="0"/>
              <a:t>Summary</a:t>
            </a:r>
          </a:p>
          <a:p>
            <a:pPr marL="228600" indent="-228600">
              <a:buNone/>
            </a:pPr>
            <a:endParaRPr lang="en-US" sz="2400" dirty="0" smtClean="0"/>
          </a:p>
          <a:p>
            <a:pPr marL="568325" lvl="1" indent="-222250"/>
            <a:endParaRPr lang="en-US" sz="2000" dirty="0" smtClean="0"/>
          </a:p>
          <a:p>
            <a:pPr marL="114300" indent="-222250"/>
            <a:endParaRPr lang="en-US" dirty="0"/>
          </a:p>
        </p:txBody>
      </p:sp>
      <p:sp>
        <p:nvSpPr>
          <p:cNvPr id="463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3" name="Rectangle 3"/>
          <p:cNvSpPr>
            <a:spLocks noGrp="1" noChangeArrowheads="1"/>
          </p:cNvSpPr>
          <p:nvPr>
            <p:ph idx="1"/>
          </p:nvPr>
        </p:nvSpPr>
        <p:spPr>
          <a:xfrm>
            <a:off x="4597398" y="839821"/>
            <a:ext cx="4119091" cy="5246283"/>
          </a:xfrm>
          <a:solidFill>
            <a:srgbClr val="FFFF99"/>
          </a:solidFill>
        </p:spPr>
        <p:txBody>
          <a:bodyPr/>
          <a:lstStyle/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module testbench 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intf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.mst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iport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task reset;</a:t>
            </a: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//drive reset </a:t>
            </a: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endtask</a:t>
            </a:r>
          </a:p>
          <a:p>
            <a:pPr marL="228600" indent="-228600"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task write;</a:t>
            </a: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input [31:0] ad,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dta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//Drive address, control and data</a:t>
            </a:r>
          </a:p>
          <a:p>
            <a:pPr marL="228600" indent="-228600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iport.cb.addr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&lt;= ad;</a:t>
            </a:r>
          </a:p>
          <a:p>
            <a:pPr marL="228600" indent="-228600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iport.cb.data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&lt;=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dta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……</a:t>
            </a: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endtask</a:t>
            </a:r>
          </a:p>
          <a:p>
            <a:pPr marL="228600" indent="-228600"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task read;</a:t>
            </a: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input [31:0] ad;</a:t>
            </a: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output [31:0]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dta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   //Drive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/control and sample data</a:t>
            </a:r>
          </a:p>
          <a:p>
            <a:pPr marL="228600" indent="-22860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endtask</a:t>
            </a:r>
          </a:p>
          <a:p>
            <a:pPr marL="228600" indent="-228600"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buNone/>
            </a:pP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endmodule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Interface (clocking block)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70392" y="849540"/>
            <a:ext cx="4099727" cy="540875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err="1" smtClean="0">
                <a:cs typeface="Times New Roman" pitchFamily="18" charset="0"/>
              </a:rPr>
              <a:t>i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nterface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intf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(input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bit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clk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wire </a:t>
            </a:r>
            <a:r>
              <a:rPr lang="en-US" sz="1200" kern="0" dirty="0" err="1" smtClean="0">
                <a:cs typeface="Times New Roman" pitchFamily="18" charset="0"/>
              </a:rPr>
              <a:t>rst</a:t>
            </a:r>
            <a:r>
              <a:rPr lang="en-US" sz="1200" kern="0" dirty="0" smtClean="0"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wire w_r_en;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wire [31:0] addr;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wire [31:0] wdata;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wire [31:0] rdata;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clocking </a:t>
            </a:r>
            <a:r>
              <a:rPr lang="en-US" sz="1200" kern="0" dirty="0" err="1" smtClean="0">
                <a:cs typeface="Times New Roman" pitchFamily="18" charset="0"/>
              </a:rPr>
              <a:t>cb</a:t>
            </a:r>
            <a:r>
              <a:rPr lang="en-US" sz="1200" kern="0" dirty="0" smtClean="0">
                <a:cs typeface="Times New Roman" pitchFamily="18" charset="0"/>
              </a:rPr>
              <a:t> @(</a:t>
            </a:r>
            <a:r>
              <a:rPr lang="en-US" sz="1200" kern="0" dirty="0" err="1" smtClean="0">
                <a:cs typeface="Times New Roman" pitchFamily="18" charset="0"/>
              </a:rPr>
              <a:t>posedge</a:t>
            </a:r>
            <a:r>
              <a:rPr lang="en-US" sz="1200" kern="0" dirty="0" smtClean="0">
                <a:cs typeface="Times New Roman" pitchFamily="18" charset="0"/>
              </a:rPr>
              <a:t> </a:t>
            </a:r>
            <a:r>
              <a:rPr lang="en-US" sz="1200" kern="0" dirty="0" err="1" smtClean="0">
                <a:cs typeface="Times New Roman" pitchFamily="18" charset="0"/>
              </a:rPr>
              <a:t>clk</a:t>
            </a:r>
            <a:r>
              <a:rPr lang="en-US" sz="1200" kern="0" dirty="0" smtClean="0">
                <a:cs typeface="Times New Roman" pitchFamily="18" charset="0"/>
              </a:rPr>
              <a:t>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default input #1 output #1;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    </a:t>
            </a:r>
            <a:r>
              <a:rPr lang="en-US" sz="1200" kern="0" dirty="0" smtClean="0">
                <a:cs typeface="Times New Roman" pitchFamily="18" charset="0"/>
              </a:rPr>
              <a:t>output w_r_en;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    output addr;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output wdata;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     input  rdata;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endclocking</a:t>
            </a:r>
            <a:endParaRPr kumimoji="0" lang="en-US" sz="1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</a:t>
            </a:r>
            <a:r>
              <a:rPr lang="en-US" sz="1200" b="1" kern="0" dirty="0" smtClean="0">
                <a:cs typeface="Times New Roman" pitchFamily="18" charset="0"/>
              </a:rPr>
              <a:t>modport </a:t>
            </a:r>
            <a:r>
              <a:rPr lang="en-US" sz="1200" kern="0" dirty="0" smtClean="0">
                <a:cs typeface="Times New Roman" pitchFamily="18" charset="0"/>
              </a:rPr>
              <a:t> mst(clocking </a:t>
            </a:r>
            <a:r>
              <a:rPr lang="en-US" sz="1200" kern="0" dirty="0" err="1" smtClean="0">
                <a:cs typeface="Times New Roman" pitchFamily="18" charset="0"/>
              </a:rPr>
              <a:t>cb</a:t>
            </a:r>
            <a:r>
              <a:rPr lang="en-US" sz="1200" kern="0" dirty="0" smtClean="0">
                <a:cs typeface="Times New Roman" pitchFamily="18" charset="0"/>
              </a:rPr>
              <a:t>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kern="0" dirty="0" smtClean="0">
              <a:cs typeface="Times New Roman" pitchFamily="18" charset="0"/>
            </a:endParaRP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</a:pP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</a:t>
            </a:r>
            <a:r>
              <a:rPr lang="en-US" sz="1200" b="1" kern="0" dirty="0" smtClean="0">
                <a:cs typeface="Times New Roman" pitchFamily="18" charset="0"/>
              </a:rPr>
              <a:t>modport </a:t>
            </a:r>
            <a:r>
              <a:rPr lang="en-US" sz="1200" kern="0" dirty="0" smtClean="0">
                <a:cs typeface="Times New Roman" pitchFamily="18" charset="0"/>
              </a:rPr>
              <a:t> slv(input w_r_en, input addr,  input wdata, output rdata, input </a:t>
            </a:r>
            <a:r>
              <a:rPr lang="en-US" sz="1200" kern="0" dirty="0" err="1" smtClean="0">
                <a:cs typeface="Times New Roman" pitchFamily="18" charset="0"/>
              </a:rPr>
              <a:t>clk</a:t>
            </a:r>
            <a:r>
              <a:rPr lang="en-US" sz="1200" kern="0" dirty="0" smtClean="0">
                <a:cs typeface="Times New Roman" pitchFamily="18" charset="0"/>
              </a:rPr>
              <a:t>);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</a:pPr>
            <a:endParaRPr kumimoji="0" lang="en-US" sz="1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noProof="0" dirty="0" smtClean="0">
                <a:cs typeface="Times New Roman" pitchFamily="18" charset="0"/>
              </a:rPr>
              <a:t>endinterface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2137558" y="1246909"/>
            <a:ext cx="2196936" cy="1009402"/>
          </a:xfrm>
          <a:prstGeom prst="wedgeRectCallout">
            <a:avLst>
              <a:gd name="adj1" fmla="val -87481"/>
              <a:gd name="adj2" fmla="val 83079"/>
            </a:avLst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Clocking block provides synchronization with skews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Virtual Interface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5300" y="2133906"/>
            <a:ext cx="4119091" cy="403761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class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testbench;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virtual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intf.mst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iport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function new(virtual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intf.mst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iport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</a:t>
            </a:r>
            <a:r>
              <a:rPr lang="en-US" sz="1200" kern="0" dirty="0" err="1" smtClean="0">
                <a:cs typeface="Times New Roman" pitchFamily="18" charset="0"/>
              </a:rPr>
              <a:t>this.iport</a:t>
            </a:r>
            <a:r>
              <a:rPr lang="en-US" sz="1200" kern="0" dirty="0" smtClean="0">
                <a:cs typeface="Times New Roman" pitchFamily="18" charset="0"/>
              </a:rPr>
              <a:t> = </a:t>
            </a:r>
            <a:r>
              <a:rPr lang="en-US" sz="1200" kern="0" dirty="0" err="1" smtClean="0">
                <a:cs typeface="Times New Roman" pitchFamily="18" charset="0"/>
              </a:rPr>
              <a:t>iport</a:t>
            </a:r>
            <a:r>
              <a:rPr lang="en-US" sz="1200" kern="0" dirty="0" smtClean="0"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endfunction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virtual task write(input [31:0] ad,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dta</a:t>
            </a:r>
            <a:r>
              <a:rPr lang="en-US" sz="1200" kern="0" dirty="0" smtClean="0">
                <a:cs typeface="Times New Roman" pitchFamily="18" charset="0"/>
              </a:rPr>
              <a:t>);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//Drive address, control and data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iport.cb.addr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&lt;= ad;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iport.cb.data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&lt;=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dta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……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endtask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virtual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task read(input [31:0]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ad.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output [31:0]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dta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//Drive addr/control and sample data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endtask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endclass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65273" y="2265167"/>
            <a:ext cx="4119091" cy="275809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module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test_top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reg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clk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</a:t>
            </a:r>
            <a:r>
              <a:rPr lang="en-US" sz="1200" kern="0" dirty="0" err="1" smtClean="0">
                <a:cs typeface="Times New Roman" pitchFamily="18" charset="0"/>
              </a:rPr>
              <a:t>intf</a:t>
            </a:r>
            <a:r>
              <a:rPr lang="en-US" sz="1200" kern="0" dirty="0" smtClean="0">
                <a:cs typeface="Times New Roman" pitchFamily="18" charset="0"/>
              </a:rPr>
              <a:t>  </a:t>
            </a:r>
            <a:r>
              <a:rPr lang="en-US" sz="1200" kern="0" dirty="0" err="1" smtClean="0">
                <a:cs typeface="Times New Roman" pitchFamily="18" charset="0"/>
              </a:rPr>
              <a:t>itf</a:t>
            </a:r>
            <a:r>
              <a:rPr lang="en-US" sz="1200" kern="0" dirty="0" smtClean="0">
                <a:cs typeface="Times New Roman" pitchFamily="18" charset="0"/>
              </a:rPr>
              <a:t>(</a:t>
            </a:r>
            <a:r>
              <a:rPr lang="en-US" sz="1200" kern="0" dirty="0" err="1" smtClean="0">
                <a:cs typeface="Times New Roman" pitchFamily="18" charset="0"/>
              </a:rPr>
              <a:t>clk</a:t>
            </a:r>
            <a:r>
              <a:rPr lang="en-US" sz="1200" kern="0" dirty="0" smtClean="0">
                <a:cs typeface="Times New Roman" pitchFamily="18" charset="0"/>
              </a:rPr>
              <a:t>);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design d(</a:t>
            </a: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itf.slv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testbench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tb</a:t>
            </a:r>
            <a:r>
              <a:rPr lang="en-US" sz="1200" b="1" kern="0" dirty="0" smtClean="0"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initial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</a:t>
            </a:r>
            <a:r>
              <a:rPr lang="en-US" sz="1200" b="1" kern="0" dirty="0" err="1" smtClean="0">
                <a:cs typeface="Times New Roman" pitchFamily="18" charset="0"/>
              </a:rPr>
              <a:t>tb</a:t>
            </a:r>
            <a:r>
              <a:rPr lang="en-US" sz="1200" b="1" kern="0" dirty="0" smtClean="0">
                <a:cs typeface="Times New Roman" pitchFamily="18" charset="0"/>
              </a:rPr>
              <a:t> = new(</a:t>
            </a:r>
            <a:r>
              <a:rPr lang="en-US" sz="1200" b="1" kern="0" dirty="0" err="1" smtClean="0">
                <a:cs typeface="Times New Roman" pitchFamily="18" charset="0"/>
              </a:rPr>
              <a:t>itf.mst</a:t>
            </a:r>
            <a:r>
              <a:rPr lang="en-US" sz="1200" b="1" kern="0" dirty="0" smtClean="0">
                <a:cs typeface="Times New Roman" pitchFamily="18" charset="0"/>
              </a:rPr>
              <a:t>);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end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endmodule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6448301" y="2660073"/>
            <a:ext cx="2196936" cy="1009402"/>
          </a:xfrm>
          <a:prstGeom prst="wedgeRectCallout">
            <a:avLst>
              <a:gd name="adj1" fmla="val -87481"/>
              <a:gd name="adj2" fmla="val 83079"/>
            </a:avLst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Virtual interface is being initialized by passing actual interface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969820"/>
            <a:ext cx="8337550" cy="799603"/>
          </a:xfrm>
        </p:spPr>
        <p:txBody>
          <a:bodyPr/>
          <a:lstStyle/>
          <a:p>
            <a:pPr marL="228600" indent="-228600"/>
            <a:r>
              <a:rPr lang="en-US" dirty="0" smtClean="0"/>
              <a:t>Virtual interface is the way to access interface inside </a:t>
            </a:r>
            <a:r>
              <a:rPr lang="en-US" b="1" dirty="0" smtClean="0"/>
              <a:t>class</a:t>
            </a:r>
          </a:p>
          <a:p>
            <a:pPr marL="458788" lvl="1" indent="-228600"/>
            <a:r>
              <a:rPr lang="en-US" dirty="0" smtClean="0"/>
              <a:t>Virtual interface is like a pointer which points to the actual interface</a:t>
            </a:r>
          </a:p>
          <a:p>
            <a:pPr marL="228600" indent="-228600"/>
            <a:endParaRPr lang="en-US" dirty="0" smtClean="0"/>
          </a:p>
          <a:p>
            <a:pPr marL="458788" lvl="1" indent="-228600"/>
            <a:endParaRPr lang="en-US" dirty="0" smtClean="0"/>
          </a:p>
          <a:p>
            <a:pPr marL="228600" indent="-228600">
              <a:buNone/>
            </a:pPr>
            <a:endParaRPr lang="en-US" dirty="0" smtClean="0"/>
          </a:p>
          <a:p>
            <a:pPr marL="458788" lvl="1" indent="-228600">
              <a:buNone/>
            </a:pPr>
            <a:endParaRPr lang="en-US" dirty="0" smtClean="0"/>
          </a:p>
          <a:p>
            <a:pPr marL="228600" indent="-228600">
              <a:buNone/>
            </a:pPr>
            <a:endParaRPr lang="en-US" sz="2400" dirty="0" smtClean="0"/>
          </a:p>
          <a:p>
            <a:pPr marL="228600" indent="-228600"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 Arrays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969819"/>
            <a:ext cx="8337550" cy="4988536"/>
          </a:xfrm>
        </p:spPr>
        <p:txBody>
          <a:bodyPr/>
          <a:lstStyle/>
          <a:p>
            <a:r>
              <a:rPr lang="en-US" b="1" dirty="0" smtClean="0"/>
              <a:t>Unpacked Arrays</a:t>
            </a:r>
          </a:p>
          <a:p>
            <a:pPr lvl="1"/>
            <a:r>
              <a:rPr lang="en-US" dirty="0" smtClean="0"/>
              <a:t>Similar to the Verilog-2001 style</a:t>
            </a:r>
          </a:p>
          <a:p>
            <a:pPr lvl="1"/>
            <a:r>
              <a:rPr lang="en-US" dirty="0" smtClean="0"/>
              <a:t>Includes event type and all System Verilog types</a:t>
            </a:r>
          </a:p>
          <a:p>
            <a:pPr lvl="1"/>
            <a:r>
              <a:rPr lang="en-US" dirty="0" smtClean="0"/>
              <a:t>Access includes slices of array and entire array</a:t>
            </a:r>
          </a:p>
          <a:p>
            <a:pPr lvl="1"/>
            <a:r>
              <a:rPr lang="en-US" dirty="0" smtClean="0"/>
              <a:t>Each element stored independent from others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0099"/>
                </a:solidFill>
              </a:rPr>
              <a:t>bit a [3:0]; // unpacked array of bits</a:t>
            </a:r>
            <a:endParaRPr lang="en-US" sz="2000" dirty="0" smtClean="0">
              <a:solidFill>
                <a:srgbClr val="000099"/>
              </a:solidFill>
            </a:endParaRPr>
          </a:p>
          <a:p>
            <a:pPr marL="228600" indent="-228600">
              <a:buNone/>
            </a:pPr>
            <a:endParaRPr lang="en-US" sz="2400" dirty="0" smtClean="0"/>
          </a:p>
          <a:p>
            <a:r>
              <a:rPr lang="en-US" sz="1800" b="1" dirty="0" smtClean="0"/>
              <a:t>Packed Arrays</a:t>
            </a:r>
          </a:p>
          <a:p>
            <a:pPr lvl="1"/>
            <a:r>
              <a:rPr lang="en-US" dirty="0" smtClean="0"/>
              <a:t>Only bit-level types (</a:t>
            </a:r>
            <a:r>
              <a:rPr lang="en-US" dirty="0" err="1" smtClean="0"/>
              <a:t>reg</a:t>
            </a:r>
            <a:r>
              <a:rPr lang="en-US" dirty="0" smtClean="0"/>
              <a:t>, wire, logic, bit), or other packed types</a:t>
            </a:r>
          </a:p>
          <a:p>
            <a:pPr lvl="1"/>
            <a:r>
              <a:rPr lang="en-US" dirty="0" smtClean="0"/>
              <a:t>Multiple dimensions allowed</a:t>
            </a:r>
          </a:p>
          <a:p>
            <a:pPr lvl="1"/>
            <a:r>
              <a:rPr lang="en-US" dirty="0" smtClean="0"/>
              <a:t>Access whole array, bit/part selects, or slices</a:t>
            </a:r>
          </a:p>
          <a:p>
            <a:pPr lvl="1"/>
            <a:r>
              <a:rPr lang="en-US" dirty="0" smtClean="0"/>
              <a:t>Entire array stored as contiguous bits (like a Verilog vector)</a:t>
            </a:r>
          </a:p>
          <a:p>
            <a:pPr>
              <a:buNone/>
            </a:pPr>
            <a:r>
              <a:rPr lang="en-US" dirty="0" smtClean="0">
                <a:solidFill>
                  <a:srgbClr val="000099"/>
                </a:solidFill>
              </a:rPr>
              <a:t>bit [3:0] b; // packed array of bits</a:t>
            </a:r>
          </a:p>
        </p:txBody>
      </p:sp>
      <p:pic>
        <p:nvPicPr>
          <p:cNvPr id="4" name="Picture 3" descr="unpacked array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6265" y="1680903"/>
            <a:ext cx="2266950" cy="20764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4620126" y="2827421"/>
            <a:ext cx="1419727" cy="409074"/>
          </a:xfrm>
          <a:prstGeom prst="rightArrow">
            <a:avLst/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F77F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4640174" y="5145581"/>
            <a:ext cx="1419727" cy="409074"/>
          </a:xfrm>
          <a:prstGeom prst="rightArrow">
            <a:avLst/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F77F00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" name="Picture 7" descr="packed array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38241" y="5158362"/>
            <a:ext cx="1609725" cy="7524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 rot="5400000">
            <a:off x="2826456" y="595931"/>
            <a:ext cx="1031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smtClean="0">
                <a:solidFill>
                  <a:srgbClr val="000099"/>
                </a:solidFill>
              </a:rPr>
              <a:t>}</a:t>
            </a:r>
            <a:endParaRPr lang="en-US" sz="12000" dirty="0">
              <a:solidFill>
                <a:srgbClr val="000099"/>
              </a:solidFill>
            </a:endParaRPr>
          </a:p>
        </p:txBody>
      </p:sp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 Multi Dimensional Arrays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969819"/>
            <a:ext cx="8337550" cy="4988536"/>
          </a:xfrm>
        </p:spPr>
        <p:txBody>
          <a:bodyPr/>
          <a:lstStyle/>
          <a:p>
            <a:pPr algn="ctr">
              <a:buNone/>
            </a:pPr>
            <a:r>
              <a:rPr lang="pl-PL" b="1" dirty="0" smtClean="0">
                <a:solidFill>
                  <a:srgbClr val="000099"/>
                </a:solidFill>
              </a:rPr>
              <a:t>bit [a:b] [n:m] [p:q] mem [ t:u] [v:w] [x:y];</a:t>
            </a:r>
            <a:endParaRPr lang="en-US" b="1" dirty="0" smtClean="0">
              <a:solidFill>
                <a:srgbClr val="000099"/>
              </a:solidFill>
            </a:endParaRPr>
          </a:p>
          <a:p>
            <a:pPr algn="ctr">
              <a:buNone/>
            </a:pPr>
            <a:endParaRPr lang="en-US" b="1" dirty="0" smtClean="0">
              <a:solidFill>
                <a:srgbClr val="000099"/>
              </a:solidFill>
            </a:endParaRPr>
          </a:p>
          <a:p>
            <a:pPr algn="ctr">
              <a:buNone/>
            </a:pPr>
            <a:endParaRPr lang="en-US" b="1" dirty="0" smtClean="0">
              <a:solidFill>
                <a:srgbClr val="000099"/>
              </a:solidFill>
            </a:endParaRPr>
          </a:p>
          <a:p>
            <a:pPr algn="ctr">
              <a:buNone/>
            </a:pPr>
            <a:endParaRPr lang="en-US" b="1" dirty="0" smtClean="0">
              <a:solidFill>
                <a:srgbClr val="000099"/>
              </a:solidFill>
            </a:endParaRPr>
          </a:p>
          <a:p>
            <a:r>
              <a:rPr lang="en-US" sz="1800" dirty="0" smtClean="0"/>
              <a:t>Packed 4-byte variable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99"/>
                </a:solidFill>
              </a:rPr>
              <a:t>bit [3:0] [7:0] </a:t>
            </a:r>
            <a:r>
              <a:rPr lang="en-US" sz="1800" b="1" dirty="0" err="1" smtClean="0">
                <a:solidFill>
                  <a:srgbClr val="000099"/>
                </a:solidFill>
              </a:rPr>
              <a:t>aa</a:t>
            </a:r>
            <a:r>
              <a:rPr lang="en-US" sz="1800" b="1" dirty="0" smtClean="0">
                <a:solidFill>
                  <a:srgbClr val="000099"/>
                </a:solidFill>
              </a:rPr>
              <a:t> ; </a:t>
            </a:r>
          </a:p>
          <a:p>
            <a:pPr>
              <a:buNone/>
            </a:pPr>
            <a:endParaRPr lang="en-US" sz="1800" b="1" i="1" dirty="0" smtClean="0"/>
          </a:p>
          <a:p>
            <a:r>
              <a:rPr lang="en-US" sz="1800" dirty="0" smtClean="0"/>
              <a:t>Array of 2 packed 4-byte variables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99"/>
                </a:solidFill>
              </a:rPr>
              <a:t>bit [3:0] [7:0] bb [1:0] ;</a:t>
            </a:r>
          </a:p>
          <a:p>
            <a:pPr>
              <a:buNone/>
            </a:pPr>
            <a:endParaRPr lang="en-US" sz="1800" b="1" i="1" dirty="0" smtClean="0">
              <a:solidFill>
                <a:srgbClr val="000099"/>
              </a:solidFill>
            </a:endParaRPr>
          </a:p>
          <a:p>
            <a:r>
              <a:rPr lang="en-US" sz="1800" dirty="0" smtClean="0"/>
              <a:t>Nibble copy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99"/>
                </a:solidFill>
              </a:rPr>
              <a:t>bb[1][2][3:0] = bb[0][1][7:4];</a:t>
            </a:r>
            <a:endParaRPr lang="en-US" sz="1800" b="1" i="1" dirty="0" smtClean="0">
              <a:solidFill>
                <a:srgbClr val="00009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3849970" y="1152783"/>
            <a:ext cx="409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41200" y="132346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Unit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5589800" y="567851"/>
            <a:ext cx="1031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smtClean="0">
                <a:solidFill>
                  <a:srgbClr val="000099"/>
                </a:solidFill>
              </a:rPr>
              <a:t>}</a:t>
            </a:r>
            <a:endParaRPr lang="en-US" sz="12000" dirty="0">
              <a:solidFill>
                <a:srgbClr val="00009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07421" y="1648308"/>
            <a:ext cx="95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Packed</a:t>
            </a:r>
            <a:endParaRPr lang="en-US" sz="18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80497" y="1668356"/>
            <a:ext cx="122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Unpacked</a:t>
            </a:r>
            <a:endParaRPr lang="en-US" sz="1800" dirty="0">
              <a:latin typeface="+mn-lt"/>
            </a:endParaRPr>
          </a:p>
        </p:txBody>
      </p:sp>
      <p:pic>
        <p:nvPicPr>
          <p:cNvPr id="20" name="Picture 19" descr="multidimensio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6241" y="2106367"/>
            <a:ext cx="3693695" cy="3554747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 bwMode="auto">
          <a:xfrm>
            <a:off x="3789918" y="2610845"/>
            <a:ext cx="1419727" cy="409074"/>
          </a:xfrm>
          <a:prstGeom prst="rightArrow">
            <a:avLst/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F77F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3809966" y="3581421"/>
            <a:ext cx="1419727" cy="409074"/>
          </a:xfrm>
          <a:prstGeom prst="rightArrow">
            <a:avLst/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F77F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3830014" y="4527933"/>
            <a:ext cx="1419727" cy="409074"/>
          </a:xfrm>
          <a:prstGeom prst="rightArrow">
            <a:avLst/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F77F00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 Dynamic Arrays</a:t>
            </a: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969819"/>
            <a:ext cx="8337550" cy="4988536"/>
          </a:xfrm>
        </p:spPr>
        <p:txBody>
          <a:bodyPr/>
          <a:lstStyle/>
          <a:p>
            <a:pPr marL="228600" indent="-228600">
              <a:buNone/>
            </a:pPr>
            <a:endParaRPr lang="en-US" sz="2000" dirty="0" smtClean="0"/>
          </a:p>
          <a:p>
            <a:pPr marL="228600" indent="-228600"/>
            <a:r>
              <a:rPr lang="en-US" sz="1800" dirty="0" smtClean="0"/>
              <a:t>Powerful data type for modeling.</a:t>
            </a:r>
          </a:p>
          <a:p>
            <a:pPr marL="228600" indent="-228600"/>
            <a:r>
              <a:rPr lang="en-US" sz="1800" dirty="0" smtClean="0"/>
              <a:t>The size of the array initialized at runtime using the construction function new.</a:t>
            </a:r>
          </a:p>
          <a:p>
            <a:pPr marL="228600" indent="-228600"/>
            <a:r>
              <a:rPr lang="en-US" sz="1800" dirty="0" smtClean="0"/>
              <a:t>Efficient use of the memory as per the runtime requirements.</a:t>
            </a:r>
          </a:p>
          <a:p>
            <a:pPr marL="228600" indent="-228600"/>
            <a:r>
              <a:rPr lang="en-US" sz="1800" dirty="0" smtClean="0"/>
              <a:t>Syntax :</a:t>
            </a:r>
          </a:p>
          <a:p>
            <a:pPr marL="458788" lvl="1" indent="-22860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Data_Type</a:t>
            </a:r>
            <a:r>
              <a:rPr lang="en-US" dirty="0" smtClean="0"/>
              <a:t>&gt; &lt;NAME&gt; 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];</a:t>
            </a:r>
          </a:p>
          <a:p>
            <a:pPr marL="458788" lvl="1" indent="-22860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/>
              <a:t>bit [3:0] </a:t>
            </a:r>
            <a:r>
              <a:rPr lang="en-US" sz="1800" dirty="0" err="1" smtClean="0"/>
              <a:t>my_nibble</a:t>
            </a:r>
            <a:r>
              <a:rPr lang="en-US" sz="1800" dirty="0" smtClean="0"/>
              <a:t>[ ]; </a:t>
            </a:r>
            <a:r>
              <a:rPr lang="en-US" sz="1800" i="1" dirty="0" smtClean="0"/>
              <a:t>// Dynamic array of 4-bit vectors</a:t>
            </a:r>
          </a:p>
          <a:p>
            <a:pPr>
              <a:buNone/>
            </a:pPr>
            <a:r>
              <a:rPr lang="en-US" sz="1800" dirty="0" smtClean="0"/>
              <a:t>integer  </a:t>
            </a:r>
            <a:r>
              <a:rPr lang="en-US" sz="1800" dirty="0" err="1" smtClean="0"/>
              <a:t>memry</a:t>
            </a:r>
            <a:r>
              <a:rPr lang="en-US" sz="1800" dirty="0" smtClean="0"/>
              <a:t>[ ];   </a:t>
            </a:r>
            <a:r>
              <a:rPr lang="en-US" sz="1800" i="1" dirty="0" smtClean="0"/>
              <a:t>// Dynamic array of integers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        </a:t>
            </a:r>
            <a:r>
              <a:rPr lang="en-US" sz="1800" dirty="0" err="1" smtClean="0"/>
              <a:t>data_array</a:t>
            </a:r>
            <a:r>
              <a:rPr lang="en-US" sz="1800" dirty="0" smtClean="0"/>
              <a:t>[ ]; </a:t>
            </a:r>
            <a:r>
              <a:rPr lang="en-US" sz="1800" i="1" dirty="0" smtClean="0"/>
              <a:t>// Declare a dynamic array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data_array</a:t>
            </a:r>
            <a:r>
              <a:rPr lang="en-US" sz="1800" dirty="0" smtClean="0"/>
              <a:t> = new[256]; </a:t>
            </a:r>
            <a:r>
              <a:rPr lang="en-US" sz="1800" i="1" dirty="0" smtClean="0"/>
              <a:t>// Create a 256-element array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addr</a:t>
            </a:r>
            <a:r>
              <a:rPr lang="en-US" sz="1800" dirty="0" smtClean="0"/>
              <a:t> = new[100];      </a:t>
            </a:r>
            <a:r>
              <a:rPr lang="en-US" sz="1800" i="1" dirty="0" smtClean="0"/>
              <a:t>// Create a 100-element array</a:t>
            </a:r>
          </a:p>
          <a:p>
            <a:pPr>
              <a:buNone/>
            </a:pPr>
            <a:r>
              <a:rPr lang="en-US" sz="1800" dirty="0" err="1" smtClean="0"/>
              <a:t>addr</a:t>
            </a:r>
            <a:r>
              <a:rPr lang="en-US" sz="1800" dirty="0" smtClean="0"/>
              <a:t> = new[200](</a:t>
            </a:r>
            <a:r>
              <a:rPr lang="en-US" sz="1800" dirty="0" err="1" smtClean="0"/>
              <a:t>addr</a:t>
            </a:r>
            <a:r>
              <a:rPr lang="en-US" sz="1800" dirty="0" smtClean="0"/>
              <a:t>); </a:t>
            </a:r>
            <a:r>
              <a:rPr lang="en-US" sz="1800" i="1" dirty="0" smtClean="0"/>
              <a:t>// Create a 200-element array by preserving previous  </a:t>
            </a:r>
          </a:p>
          <a:p>
            <a:pPr>
              <a:buNone/>
            </a:pPr>
            <a:r>
              <a:rPr lang="en-US" sz="1800" i="1" dirty="0" smtClean="0"/>
              <a:t>                                     //  values in lower 100 addresses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228600" indent="-228600"/>
            <a:endParaRPr lang="en-US" dirty="0" smtClean="0"/>
          </a:p>
          <a:p>
            <a:pPr marL="228600" indent="-228600">
              <a:buNone/>
            </a:pPr>
            <a:endParaRPr lang="en-US" dirty="0" smtClean="0"/>
          </a:p>
          <a:p>
            <a:pPr marL="228600" indent="-228600">
              <a:buNone/>
            </a:pPr>
            <a:endParaRPr lang="en-US" sz="2400" dirty="0" smtClean="0"/>
          </a:p>
          <a:p>
            <a:pPr marL="228600" indent="-228600"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 Dynamic Array Methods</a:t>
            </a: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969819"/>
            <a:ext cx="8337550" cy="4988536"/>
          </a:xfrm>
        </p:spPr>
        <p:txBody>
          <a:bodyPr/>
          <a:lstStyle/>
          <a:p>
            <a:pPr marL="228600" indent="-228600">
              <a:buNone/>
            </a:pPr>
            <a:endParaRPr lang="en-US" sz="2000" dirty="0" smtClean="0"/>
          </a:p>
          <a:p>
            <a:pPr marL="228600" indent="-228600"/>
            <a:r>
              <a:rPr lang="en-US" sz="1800" dirty="0" smtClean="0"/>
              <a:t>size() – Returns the current size of the array.</a:t>
            </a:r>
          </a:p>
          <a:p>
            <a:pPr marL="228600" indent="-228600">
              <a:buNone/>
            </a:pPr>
            <a:endParaRPr lang="en-US" sz="1800" dirty="0" smtClean="0"/>
          </a:p>
          <a:p>
            <a:pPr marL="228600" indent="-22860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array_size</a:t>
            </a:r>
            <a:r>
              <a:rPr lang="en-US" sz="1800" dirty="0" smtClean="0"/>
              <a:t>;</a:t>
            </a:r>
          </a:p>
          <a:p>
            <a:pPr marL="228600" indent="-22860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 </a:t>
            </a:r>
            <a:r>
              <a:rPr lang="en-US" sz="1800" dirty="0" err="1" smtClean="0"/>
              <a:t>data_array</a:t>
            </a:r>
            <a:r>
              <a:rPr lang="en-US" sz="1800" dirty="0" smtClean="0"/>
              <a:t> = new[100];</a:t>
            </a:r>
          </a:p>
          <a:p>
            <a:pPr marL="228600" indent="-22860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array_size</a:t>
            </a:r>
            <a:r>
              <a:rPr lang="en-US" sz="1800" dirty="0" smtClean="0"/>
              <a:t> = </a:t>
            </a:r>
            <a:r>
              <a:rPr lang="en-US" sz="1800" dirty="0" err="1" smtClean="0"/>
              <a:t>data_array.</a:t>
            </a:r>
            <a:r>
              <a:rPr lang="en-US" sz="1800" dirty="0" err="1" smtClean="0">
                <a:solidFill>
                  <a:srgbClr val="FF0000"/>
                </a:solidFill>
              </a:rPr>
              <a:t>size</a:t>
            </a:r>
            <a:r>
              <a:rPr lang="en-US" sz="1800" dirty="0" smtClean="0">
                <a:solidFill>
                  <a:srgbClr val="FF0000"/>
                </a:solidFill>
              </a:rPr>
              <a:t>()</a:t>
            </a:r>
            <a:r>
              <a:rPr lang="en-US" sz="1800" dirty="0" smtClean="0"/>
              <a:t>; // returns 100</a:t>
            </a:r>
          </a:p>
          <a:p>
            <a:pPr marL="228600" indent="-228600">
              <a:buNone/>
            </a:pPr>
            <a:endParaRPr lang="en-US" sz="1800" dirty="0" smtClean="0"/>
          </a:p>
          <a:p>
            <a:pPr marL="228600" indent="-228600">
              <a:buNone/>
            </a:pPr>
            <a:endParaRPr lang="en-US" sz="1800" dirty="0" smtClean="0"/>
          </a:p>
          <a:p>
            <a:pPr marL="228600" indent="-228600"/>
            <a:r>
              <a:rPr lang="en-US" sz="1800" dirty="0" smtClean="0"/>
              <a:t>delete() – Empties the array contents and size set to zero</a:t>
            </a:r>
          </a:p>
          <a:p>
            <a:pPr marL="228600" indent="-228600">
              <a:buNone/>
            </a:pPr>
            <a:endParaRPr lang="en-US" sz="1800" dirty="0" smtClean="0"/>
          </a:p>
          <a:p>
            <a:pPr marL="228600" indent="-22860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data_array.</a:t>
            </a:r>
            <a:r>
              <a:rPr lang="en-US" sz="1800" dirty="0" err="1" smtClean="0">
                <a:solidFill>
                  <a:srgbClr val="FF0000"/>
                </a:solidFill>
              </a:rPr>
              <a:t>delete</a:t>
            </a:r>
            <a:r>
              <a:rPr lang="en-US" sz="1800" dirty="0" smtClean="0">
                <a:solidFill>
                  <a:srgbClr val="FF0000"/>
                </a:solidFill>
              </a:rPr>
              <a:t>();</a:t>
            </a:r>
          </a:p>
          <a:p>
            <a:pPr marL="228600" indent="-22860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array_size</a:t>
            </a:r>
            <a:r>
              <a:rPr lang="en-US" sz="1800" dirty="0" smtClean="0"/>
              <a:t> = </a:t>
            </a:r>
            <a:r>
              <a:rPr lang="en-US" sz="1800" dirty="0" err="1" smtClean="0"/>
              <a:t>data_array.size</a:t>
            </a:r>
            <a:r>
              <a:rPr lang="en-US" sz="1800" dirty="0" smtClean="0"/>
              <a:t>() ; // returns zero</a:t>
            </a:r>
          </a:p>
          <a:p>
            <a:pPr marL="228600" indent="-228600">
              <a:buNone/>
            </a:pPr>
            <a:endParaRPr lang="en-US" dirty="0" smtClean="0"/>
          </a:p>
          <a:p>
            <a:pPr marL="228600" indent="-228600">
              <a:buNone/>
            </a:pPr>
            <a:endParaRPr lang="en-US" dirty="0" smtClean="0"/>
          </a:p>
          <a:p>
            <a:pPr marL="228600" indent="-228600">
              <a:buNone/>
            </a:pPr>
            <a:endParaRPr lang="en-US" dirty="0" smtClean="0"/>
          </a:p>
          <a:p>
            <a:pPr marL="228600" indent="-228600">
              <a:buNone/>
            </a:pPr>
            <a:endParaRPr lang="en-US" sz="2400" dirty="0" smtClean="0"/>
          </a:p>
          <a:p>
            <a:pPr marL="228600" indent="-228600"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 Associative Arrays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969819"/>
            <a:ext cx="8337550" cy="4988536"/>
          </a:xfrm>
        </p:spPr>
        <p:txBody>
          <a:bodyPr/>
          <a:lstStyle/>
          <a:p>
            <a:pPr marL="228600" indent="-228600">
              <a:buNone/>
            </a:pPr>
            <a:endParaRPr lang="en-US" sz="2000" dirty="0" smtClean="0"/>
          </a:p>
          <a:p>
            <a:pPr marL="228600" indent="-228600"/>
            <a:r>
              <a:rPr lang="en-US" sz="1800" dirty="0" smtClean="0"/>
              <a:t>Powerful data type for modeling SPARSE Memories and CAMs ( indexed Memories).</a:t>
            </a:r>
          </a:p>
          <a:p>
            <a:pPr marL="228600" indent="-228600"/>
            <a:r>
              <a:rPr lang="en-US" sz="1800" dirty="0" smtClean="0"/>
              <a:t>Efficient use of the memory as it is not required to allocate complete memory. Useful in modeling memories whose size is huge or unpredictable.</a:t>
            </a:r>
          </a:p>
          <a:p>
            <a:pPr marL="228600" indent="-228600"/>
            <a:r>
              <a:rPr lang="en-US" sz="1800" dirty="0" smtClean="0"/>
              <a:t>Memory Elements can be added and removed individually inside the array.</a:t>
            </a:r>
          </a:p>
          <a:p>
            <a:pPr marL="228600" indent="-228600"/>
            <a:r>
              <a:rPr lang="en-US" sz="1800" dirty="0" smtClean="0"/>
              <a:t>Pre-defined methods for array accessing.</a:t>
            </a:r>
          </a:p>
          <a:p>
            <a:pPr marL="458788" lvl="1" indent="-228600"/>
            <a:r>
              <a:rPr lang="en-US" sz="1600" b="1" dirty="0" smtClean="0"/>
              <a:t>num(), delete(), exists(), first(), last(), next(), </a:t>
            </a:r>
            <a:r>
              <a:rPr lang="en-US" sz="1600" b="1" dirty="0" err="1" smtClean="0"/>
              <a:t>prev</a:t>
            </a:r>
            <a:r>
              <a:rPr lang="en-US" sz="1600" b="1" dirty="0" smtClean="0"/>
              <a:t>()</a:t>
            </a:r>
            <a:endParaRPr lang="en-US" sz="1600" dirty="0" smtClean="0"/>
          </a:p>
          <a:p>
            <a:pPr marL="228600" indent="-228600"/>
            <a:r>
              <a:rPr lang="en-US" sz="1800" dirty="0" smtClean="0"/>
              <a:t>Syntax :</a:t>
            </a:r>
          </a:p>
          <a:p>
            <a:pPr marL="458788" lvl="1" indent="-22860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Data_Type</a:t>
            </a:r>
            <a:r>
              <a:rPr lang="en-US" dirty="0" smtClean="0"/>
              <a:t>&gt; &lt;ARRAY_NAME&gt; 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smtClean="0"/>
              <a:t> </a:t>
            </a:r>
            <a:r>
              <a:rPr lang="en-US" dirty="0" err="1" smtClean="0"/>
              <a:t>index_data_type</a:t>
            </a:r>
            <a:r>
              <a:rPr lang="en-US" dirty="0" smtClean="0">
                <a:solidFill>
                  <a:srgbClr val="FF0000"/>
                </a:solidFill>
              </a:rPr>
              <a:t>];</a:t>
            </a:r>
          </a:p>
          <a:p>
            <a:pPr marL="228600" indent="-228600">
              <a:buNone/>
            </a:pPr>
            <a:r>
              <a:rPr lang="en-US" dirty="0" smtClean="0"/>
              <a:t>Example:</a:t>
            </a:r>
          </a:p>
          <a:p>
            <a:pPr lvl="2">
              <a:buNone/>
            </a:pPr>
            <a:r>
              <a:rPr lang="en-US" dirty="0" smtClean="0"/>
              <a:t>bit [7:0] age [string]; </a:t>
            </a:r>
            <a:r>
              <a:rPr lang="en-US" i="1" dirty="0" smtClean="0"/>
              <a:t>// associative array of 8-bit vectors, indexed by string type</a:t>
            </a:r>
          </a:p>
          <a:p>
            <a:pPr lvl="2">
              <a:buNone/>
            </a:pPr>
            <a:r>
              <a:rPr lang="en-US" dirty="0" smtClean="0"/>
              <a:t>bit [31:0] </a:t>
            </a:r>
            <a:r>
              <a:rPr lang="en-US" dirty="0" err="1" smtClean="0"/>
              <a:t>mem_array</a:t>
            </a:r>
            <a:r>
              <a:rPr lang="en-US" dirty="0" smtClean="0"/>
              <a:t>[</a:t>
            </a:r>
            <a:r>
              <a:rPr lang="en-US" dirty="0" err="1" smtClean="0"/>
              <a:t>longint</a:t>
            </a:r>
            <a:r>
              <a:rPr lang="en-US" dirty="0" smtClean="0"/>
              <a:t>] // </a:t>
            </a:r>
            <a:r>
              <a:rPr lang="en-US" dirty="0" err="1" smtClean="0"/>
              <a:t>modelling</a:t>
            </a:r>
            <a:r>
              <a:rPr lang="en-US" dirty="0" smtClean="0"/>
              <a:t> a sparse memory</a:t>
            </a:r>
          </a:p>
          <a:p>
            <a:pPr lvl="2">
              <a:buNone/>
            </a:pPr>
            <a:r>
              <a:rPr lang="en-US" dirty="0" smtClean="0"/>
              <a:t>age [“tom”] = 21;</a:t>
            </a:r>
          </a:p>
          <a:p>
            <a:pPr lvl="2">
              <a:buNone/>
            </a:pPr>
            <a:r>
              <a:rPr lang="en-US" dirty="0" smtClean="0"/>
              <a:t>age [“</a:t>
            </a:r>
            <a:r>
              <a:rPr lang="en-US" dirty="0" err="1" smtClean="0"/>
              <a:t>joe</a:t>
            </a:r>
            <a:r>
              <a:rPr lang="en-US" dirty="0" smtClean="0"/>
              <a:t>”] = 32;</a:t>
            </a:r>
          </a:p>
          <a:p>
            <a:pPr lvl="2">
              <a:buNone/>
            </a:pPr>
            <a:r>
              <a:rPr lang="en-US" dirty="0" smtClean="0"/>
              <a:t>$display(“Tom is %d years of age ”, age[tom], “[%d ages in database]”, age.num());</a:t>
            </a:r>
          </a:p>
          <a:p>
            <a:pPr lvl="2">
              <a:buNone/>
            </a:pPr>
            <a:r>
              <a:rPr lang="en-US" dirty="0" err="1" smtClean="0"/>
              <a:t>mem_array</a:t>
            </a:r>
            <a:r>
              <a:rPr lang="en-US" dirty="0" smtClean="0"/>
              <a:t>[64’h0000_000A_FFFF_AAAA] = 32’h0000_AAAA;</a:t>
            </a:r>
          </a:p>
          <a:p>
            <a:pPr lvl="2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8788" lvl="1" indent="-22860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228600" indent="-228600"/>
            <a:endParaRPr lang="en-US" dirty="0" smtClean="0"/>
          </a:p>
          <a:p>
            <a:pPr marL="228600" indent="-228600">
              <a:buNone/>
            </a:pPr>
            <a:endParaRPr lang="en-US" dirty="0" smtClean="0"/>
          </a:p>
          <a:p>
            <a:pPr marL="228600" indent="-228600">
              <a:buNone/>
            </a:pPr>
            <a:endParaRPr lang="en-US" sz="2400" dirty="0" smtClean="0"/>
          </a:p>
          <a:p>
            <a:pPr marL="228600" indent="-228600"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 Queues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969819"/>
            <a:ext cx="8337550" cy="4988536"/>
          </a:xfrm>
        </p:spPr>
        <p:txBody>
          <a:bodyPr/>
          <a:lstStyle/>
          <a:p>
            <a:pPr marL="228600" indent="-228600">
              <a:buNone/>
            </a:pPr>
            <a:endParaRPr lang="en-US" sz="2000" dirty="0" smtClean="0"/>
          </a:p>
          <a:p>
            <a:pPr marL="228600" indent="-228600"/>
            <a:r>
              <a:rPr lang="en-US" sz="1800" dirty="0" smtClean="0"/>
              <a:t>A queue is a variable sized array of any data type.</a:t>
            </a:r>
          </a:p>
          <a:p>
            <a:pPr marL="228600" indent="-228600"/>
            <a:r>
              <a:rPr lang="en-US" sz="1800" dirty="0" smtClean="0"/>
              <a:t>System </a:t>
            </a:r>
            <a:r>
              <a:rPr lang="en-US" sz="1800" dirty="0" err="1" smtClean="0"/>
              <a:t>Verilog</a:t>
            </a:r>
            <a:r>
              <a:rPr lang="en-US" sz="1800" dirty="0" smtClean="0"/>
              <a:t> queue is an ideal data type to model queues, stacks using the predefined methods.</a:t>
            </a:r>
            <a:endParaRPr lang="en-US" sz="1600" dirty="0" smtClean="0"/>
          </a:p>
          <a:p>
            <a:pPr marL="228600" indent="-228600"/>
            <a:r>
              <a:rPr lang="en-US" sz="1800" dirty="0" smtClean="0"/>
              <a:t>Syntax :</a:t>
            </a:r>
          </a:p>
          <a:p>
            <a:pPr marL="458788" lvl="1" indent="-22860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Data_Type</a:t>
            </a:r>
            <a:r>
              <a:rPr lang="en-US" dirty="0" smtClean="0"/>
              <a:t>&gt; &lt;ARRAY_NAME&gt; 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smtClean="0"/>
              <a:t> $</a:t>
            </a:r>
            <a:r>
              <a:rPr lang="en-US" dirty="0" smtClean="0">
                <a:solidFill>
                  <a:srgbClr val="FF0000"/>
                </a:solidFill>
              </a:rPr>
              <a:t>];</a:t>
            </a:r>
          </a:p>
          <a:p>
            <a:pPr marL="458788" lvl="1" indent="-22860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228600" indent="-228600">
              <a:buNone/>
            </a:pPr>
            <a:r>
              <a:rPr lang="en-US" sz="1800" dirty="0" smtClean="0"/>
              <a:t>Example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fifo</a:t>
            </a:r>
            <a:r>
              <a:rPr lang="en-US" dirty="0" smtClean="0"/>
              <a:t>[$]; </a:t>
            </a:r>
            <a:r>
              <a:rPr lang="en-US" i="1" dirty="0" smtClean="0"/>
              <a:t>// </a:t>
            </a:r>
            <a:r>
              <a:rPr lang="en-US" i="1" dirty="0" err="1" smtClean="0"/>
              <a:t>int</a:t>
            </a:r>
            <a:r>
              <a:rPr lang="en-US" i="1" dirty="0" smtClean="0"/>
              <a:t> type </a:t>
            </a:r>
            <a:r>
              <a:rPr lang="en-US" i="1" dirty="0" err="1" smtClean="0"/>
              <a:t>fifo</a:t>
            </a:r>
            <a:endParaRPr lang="en-US" i="1" dirty="0" smtClean="0"/>
          </a:p>
          <a:p>
            <a:pPr lvl="2">
              <a:buNone/>
            </a:pPr>
            <a:r>
              <a:rPr lang="en-US" dirty="0" smtClean="0"/>
              <a:t>bit [3:0] nibble[$] ; // nibble list</a:t>
            </a:r>
          </a:p>
          <a:p>
            <a:pPr lvl="2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size;</a:t>
            </a:r>
          </a:p>
          <a:p>
            <a:pPr lvl="2">
              <a:buNone/>
            </a:pPr>
            <a:r>
              <a:rPr lang="en-US" dirty="0" smtClean="0"/>
              <a:t>………………</a:t>
            </a:r>
          </a:p>
          <a:p>
            <a:pPr lvl="2">
              <a:buNone/>
            </a:pPr>
            <a:r>
              <a:rPr lang="en-US" dirty="0" smtClean="0"/>
              <a:t>………………</a:t>
            </a:r>
          </a:p>
          <a:p>
            <a:pPr lvl="2">
              <a:buNone/>
            </a:pPr>
            <a:r>
              <a:rPr lang="en-US" dirty="0" smtClean="0"/>
              <a:t>size = </a:t>
            </a:r>
            <a:r>
              <a:rPr lang="en-US" dirty="0" err="1" smtClean="0"/>
              <a:t>nibble.$num</a:t>
            </a:r>
            <a:r>
              <a:rPr lang="en-US" dirty="0" smtClean="0"/>
              <a:t>; //returns size of the list array.</a:t>
            </a:r>
          </a:p>
          <a:p>
            <a:pPr lvl="2">
              <a:buNone/>
            </a:pPr>
            <a:r>
              <a:rPr lang="en-US" dirty="0" smtClean="0"/>
              <a:t>nibble = {} ; // clear the list array</a:t>
            </a:r>
          </a:p>
          <a:p>
            <a:pPr lvl="2">
              <a:buNone/>
            </a:pPr>
            <a:r>
              <a:rPr lang="en-US" dirty="0" smtClean="0"/>
              <a:t>nibble = { nibble, 4’h2} ; // add element to right end</a:t>
            </a:r>
          </a:p>
          <a:p>
            <a:pPr lvl="2">
              <a:buNone/>
            </a:pPr>
            <a:r>
              <a:rPr lang="en-US" dirty="0" smtClean="0"/>
              <a:t>nibble = {4’hf, nibble}; // add element to left end </a:t>
            </a:r>
          </a:p>
          <a:p>
            <a:pPr lvl="2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2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228600" indent="-228600">
              <a:buNone/>
            </a:pPr>
            <a:endParaRPr lang="en-US" sz="2400" dirty="0" smtClean="0"/>
          </a:p>
          <a:p>
            <a:pPr marL="228600" indent="-228600"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 Queues Methods</a:t>
            </a:r>
            <a:endParaRPr lang="en-US" dirty="0"/>
          </a:p>
        </p:txBody>
      </p:sp>
      <p:pic>
        <p:nvPicPr>
          <p:cNvPr id="3" name="Picture 2" descr="queue_method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44146"/>
            <a:ext cx="9144000" cy="53697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Randomization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12314" y="1072278"/>
            <a:ext cx="4099727" cy="504084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c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lass transaction;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typedef enum  bit {READ=0, WRITE=1} kind_t;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</a:t>
            </a:r>
            <a:r>
              <a:rPr lang="en-US" sz="1200" b="1" kern="0" dirty="0" smtClean="0">
                <a:cs typeface="Times New Roman" pitchFamily="18" charset="0"/>
              </a:rPr>
              <a:t>rand</a:t>
            </a:r>
            <a:r>
              <a:rPr lang="en-US" sz="1200" kern="0" dirty="0" smtClean="0">
                <a:cs typeface="Times New Roman" pitchFamily="18" charset="0"/>
              </a:rPr>
              <a:t> bit [31:0] addr;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rand 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bit [31:0] data;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rand  </a:t>
            </a:r>
            <a:r>
              <a:rPr lang="en-US" sz="1200" kern="0" dirty="0" smtClean="0">
                <a:cs typeface="Times New Roman" pitchFamily="18" charset="0"/>
              </a:rPr>
              <a:t>kind_t     kind;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bit config_val;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</a:t>
            </a:r>
            <a:r>
              <a:rPr lang="en-US" sz="1200" b="1" kern="0" dirty="0" smtClean="0">
                <a:cs typeface="Times New Roman" pitchFamily="18" charset="0"/>
              </a:rPr>
              <a:t>constraint</a:t>
            </a:r>
            <a:r>
              <a:rPr lang="en-US" sz="1200" kern="0" dirty="0" smtClean="0">
                <a:cs typeface="Times New Roman" pitchFamily="18" charset="0"/>
              </a:rPr>
              <a:t> </a:t>
            </a:r>
            <a:r>
              <a:rPr lang="en-US" sz="1200" kern="0" dirty="0" err="1" smtClean="0">
                <a:cs typeface="Times New Roman" pitchFamily="18" charset="0"/>
              </a:rPr>
              <a:t>my_cst</a:t>
            </a:r>
            <a:r>
              <a:rPr lang="en-US" sz="1200" kern="0" dirty="0" smtClean="0">
                <a:cs typeface="Times New Roman" pitchFamily="18" charset="0"/>
              </a:rPr>
              <a:t> {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 </a:t>
            </a:r>
            <a:r>
              <a:rPr lang="en-US" sz="1200" b="1" kern="0" dirty="0" err="1" smtClean="0">
                <a:cs typeface="Times New Roman" pitchFamily="18" charset="0"/>
              </a:rPr>
              <a:t>addr</a:t>
            </a:r>
            <a:r>
              <a:rPr lang="en-US" sz="1200" b="1" kern="0" dirty="0" smtClean="0">
                <a:cs typeface="Times New Roman" pitchFamily="18" charset="0"/>
              </a:rPr>
              <a:t> &gt; 0;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 </a:t>
            </a:r>
            <a:r>
              <a:rPr lang="en-US" sz="1200" b="1" kern="0" dirty="0" err="1" smtClean="0">
                <a:cs typeface="Times New Roman" pitchFamily="18" charset="0"/>
              </a:rPr>
              <a:t>addr</a:t>
            </a:r>
            <a:r>
              <a:rPr lang="en-US" sz="1200" b="1" kern="0" dirty="0" smtClean="0">
                <a:cs typeface="Times New Roman" pitchFamily="18" charset="0"/>
              </a:rPr>
              <a:t> &lt;= ‘</a:t>
            </a:r>
            <a:r>
              <a:rPr lang="en-US" sz="1200" b="1" kern="0" dirty="0" err="1" smtClean="0">
                <a:cs typeface="Times New Roman" pitchFamily="18" charset="0"/>
              </a:rPr>
              <a:t>habcd_1234</a:t>
            </a:r>
            <a:r>
              <a:rPr lang="en-US" sz="1200" b="1" kern="0" dirty="0" smtClean="0"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}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function </a:t>
            </a:r>
            <a:r>
              <a:rPr lang="en-US" sz="1200" b="1" kern="0" dirty="0" err="1" smtClean="0">
                <a:cs typeface="Times New Roman" pitchFamily="18" charset="0"/>
              </a:rPr>
              <a:t>pre_randomize</a:t>
            </a:r>
            <a:r>
              <a:rPr lang="en-US" sz="1200" b="1" kern="0" dirty="0" smtClean="0">
                <a:cs typeface="Times New Roman" pitchFamily="18" charset="0"/>
              </a:rPr>
              <a:t>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   $display(“This is pre-randomize”);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</a:t>
            </a:r>
            <a:r>
              <a:rPr kumimoji="0" lang="en-US" sz="12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endfunction</a:t>
            </a:r>
            <a:endParaRPr kumimoji="0" lang="en-US" sz="120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function </a:t>
            </a:r>
            <a:r>
              <a:rPr lang="en-US" sz="1200" b="1" kern="0" dirty="0" err="1" smtClean="0">
                <a:cs typeface="Times New Roman" pitchFamily="18" charset="0"/>
              </a:rPr>
              <a:t>post_randomize</a:t>
            </a:r>
            <a:r>
              <a:rPr lang="en-US" sz="1200" b="1" kern="0" dirty="0" smtClean="0">
                <a:cs typeface="Times New Roman" pitchFamily="18" charset="0"/>
              </a:rPr>
              <a:t>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    $display(“This is post-randomize”);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</a:t>
            </a:r>
            <a:r>
              <a:rPr kumimoji="0" lang="en-US" sz="12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endfunction</a:t>
            </a:r>
            <a:endParaRPr kumimoji="0" lang="en-US" sz="120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endclass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958080" y="969819"/>
            <a:ext cx="3731894" cy="2959086"/>
          </a:xfrm>
        </p:spPr>
        <p:txBody>
          <a:bodyPr/>
          <a:lstStyle/>
          <a:p>
            <a:pPr marL="228600" indent="-228600">
              <a:buNone/>
            </a:pPr>
            <a:endParaRPr lang="en-US" sz="2000" dirty="0" smtClean="0"/>
          </a:p>
          <a:p>
            <a:pPr marL="228600" indent="-228600"/>
            <a:r>
              <a:rPr lang="en-US" dirty="0" smtClean="0"/>
              <a:t>Pseudo-random values get generated with every </a:t>
            </a:r>
            <a:r>
              <a:rPr lang="en-US" dirty="0" err="1" smtClean="0"/>
              <a:t>object.randomize</a:t>
            </a:r>
            <a:r>
              <a:rPr lang="en-US" dirty="0" smtClean="0"/>
              <a:t>() call.</a:t>
            </a:r>
          </a:p>
          <a:p>
            <a:pPr marL="228600" indent="-228600">
              <a:buNone/>
            </a:pPr>
            <a:endParaRPr lang="en-US" dirty="0" smtClean="0"/>
          </a:p>
          <a:p>
            <a:pPr marL="228600" indent="-228600">
              <a:buNone/>
            </a:pPr>
            <a:endParaRPr lang="en-US" sz="2400" dirty="0" smtClean="0"/>
          </a:p>
          <a:p>
            <a:pPr marL="228600" indent="-228600">
              <a:buNone/>
            </a:pPr>
            <a:endParaRPr lang="en-US" sz="24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09548" y="3632746"/>
            <a:ext cx="4211162" cy="152567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for (</a:t>
            </a:r>
            <a:r>
              <a:rPr lang="en-US" sz="1200" kern="0" dirty="0" err="1" smtClean="0">
                <a:cs typeface="Times New Roman" pitchFamily="18" charset="0"/>
              </a:rPr>
              <a:t>int</a:t>
            </a:r>
            <a:r>
              <a:rPr lang="en-US" sz="1200" kern="0" dirty="0" smtClean="0">
                <a:cs typeface="Times New Roman" pitchFamily="18" charset="0"/>
              </a:rPr>
              <a:t> </a:t>
            </a:r>
            <a:r>
              <a:rPr lang="en-US" sz="1200" kern="0" dirty="0" err="1" smtClean="0">
                <a:cs typeface="Times New Roman" pitchFamily="18" charset="0"/>
              </a:rPr>
              <a:t>i</a:t>
            </a:r>
            <a:r>
              <a:rPr lang="en-US" sz="1200" kern="0" dirty="0" smtClean="0">
                <a:cs typeface="Times New Roman" pitchFamily="18" charset="0"/>
              </a:rPr>
              <a:t>=0; </a:t>
            </a:r>
            <a:r>
              <a:rPr lang="en-US" sz="1200" kern="0" dirty="0" err="1" smtClean="0">
                <a:cs typeface="Times New Roman" pitchFamily="18" charset="0"/>
              </a:rPr>
              <a:t>i</a:t>
            </a:r>
            <a:r>
              <a:rPr lang="en-US" sz="1200" kern="0" dirty="0" smtClean="0">
                <a:cs typeface="Times New Roman" pitchFamily="18" charset="0"/>
              </a:rPr>
              <a:t>&lt;100; </a:t>
            </a:r>
            <a:r>
              <a:rPr lang="en-US" sz="1200" kern="0" dirty="0" err="1" smtClean="0">
                <a:cs typeface="Times New Roman" pitchFamily="18" charset="0"/>
              </a:rPr>
              <a:t>i</a:t>
            </a:r>
            <a:r>
              <a:rPr lang="en-US" sz="1200" kern="0" dirty="0" smtClean="0">
                <a:cs typeface="Times New Roman" pitchFamily="18" charset="0"/>
              </a:rPr>
              <a:t>++)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transaction </a:t>
            </a:r>
            <a:r>
              <a:rPr lang="en-US" sz="1200" b="1" kern="0" dirty="0" err="1" smtClean="0">
                <a:cs typeface="Times New Roman" pitchFamily="18" charset="0"/>
              </a:rPr>
              <a:t>tr</a:t>
            </a:r>
            <a:r>
              <a:rPr lang="en-US" sz="1200" b="1" kern="0" dirty="0" smtClean="0">
                <a:cs typeface="Times New Roman" pitchFamily="18" charset="0"/>
              </a:rPr>
              <a:t> = new();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</a:t>
            </a:r>
            <a:r>
              <a:rPr lang="en-US" sz="1200" b="1" kern="0" dirty="0" err="1" smtClean="0">
                <a:cs typeface="Times New Roman" pitchFamily="18" charset="0"/>
              </a:rPr>
              <a:t>tr.randomize</a:t>
            </a:r>
            <a:r>
              <a:rPr lang="en-US" sz="1200" b="1" kern="0" dirty="0" smtClean="0">
                <a:cs typeface="Times New Roman" pitchFamily="18" charset="0"/>
              </a:rPr>
              <a:t>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</a:t>
            </a:r>
            <a:r>
              <a:rPr lang="en-US" sz="1200" kern="0" dirty="0" smtClean="0">
                <a:cs typeface="Times New Roman" pitchFamily="18" charset="0"/>
              </a:rPr>
              <a:t>$display(“</a:t>
            </a:r>
            <a:r>
              <a:rPr lang="en-US" sz="1200" kern="0" dirty="0" err="1" smtClean="0">
                <a:cs typeface="Times New Roman" pitchFamily="18" charset="0"/>
              </a:rPr>
              <a:t>Addr</a:t>
            </a:r>
            <a:r>
              <a:rPr lang="en-US" sz="1200" kern="0" dirty="0" smtClean="0">
                <a:cs typeface="Times New Roman" pitchFamily="18" charset="0"/>
              </a:rPr>
              <a:t>=</a:t>
            </a:r>
            <a:r>
              <a:rPr lang="en-US" sz="1200" kern="0" dirty="0" err="1" smtClean="0">
                <a:cs typeface="Times New Roman" pitchFamily="18" charset="0"/>
              </a:rPr>
              <a:t>0x%x</a:t>
            </a:r>
            <a:r>
              <a:rPr lang="en-US" sz="1200" kern="0" dirty="0" smtClean="0">
                <a:cs typeface="Times New Roman" pitchFamily="18" charset="0"/>
              </a:rPr>
              <a:t>, Data=</a:t>
            </a:r>
            <a:r>
              <a:rPr lang="en-US" sz="1200" kern="0" dirty="0" err="1" smtClean="0">
                <a:cs typeface="Times New Roman" pitchFamily="18" charset="0"/>
              </a:rPr>
              <a:t>0x%x</a:t>
            </a:r>
            <a:r>
              <a:rPr lang="en-US" sz="1200" kern="0" dirty="0" smtClean="0">
                <a:cs typeface="Times New Roman" pitchFamily="18" charset="0"/>
              </a:rPr>
              <a:t>, kind=%s”, 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     </a:t>
            </a:r>
            <a:r>
              <a:rPr lang="en-US" sz="1200" kern="0" dirty="0" err="1" smtClean="0">
                <a:cs typeface="Times New Roman" pitchFamily="18" charset="0"/>
              </a:rPr>
              <a:t>tr.addr</a:t>
            </a:r>
            <a:r>
              <a:rPr lang="en-US" sz="1200" kern="0" dirty="0" smtClean="0">
                <a:cs typeface="Times New Roman" pitchFamily="18" charset="0"/>
              </a:rPr>
              <a:t>, </a:t>
            </a:r>
            <a:r>
              <a:rPr lang="en-US" sz="1200" kern="0" dirty="0" err="1" smtClean="0">
                <a:cs typeface="Times New Roman" pitchFamily="18" charset="0"/>
              </a:rPr>
              <a:t>tr.data</a:t>
            </a:r>
            <a:r>
              <a:rPr lang="en-US" sz="1200" kern="0" dirty="0" smtClean="0">
                <a:cs typeface="Times New Roman" pitchFamily="18" charset="0"/>
              </a:rPr>
              <a:t>, </a:t>
            </a:r>
            <a:r>
              <a:rPr lang="en-US" sz="1200" kern="0" dirty="0" err="1" smtClean="0">
                <a:cs typeface="Times New Roman" pitchFamily="18" charset="0"/>
              </a:rPr>
              <a:t>tr.kind.name</a:t>
            </a:r>
            <a:r>
              <a:rPr lang="en-US" sz="1200" kern="0" dirty="0" smtClean="0">
                <a:cs typeface="Times New Roman" pitchFamily="18" charset="0"/>
              </a:rPr>
              <a:t>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 end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end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3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1130767"/>
            <a:ext cx="8337550" cy="4827587"/>
          </a:xfrm>
        </p:spPr>
        <p:txBody>
          <a:bodyPr/>
          <a:lstStyle/>
          <a:p>
            <a:pPr marL="228600" indent="-228600">
              <a:buNone/>
            </a:pPr>
            <a:endParaRPr lang="en-US" sz="2000" dirty="0" smtClean="0"/>
          </a:p>
          <a:p>
            <a:pPr marL="228600" indent="-228600"/>
            <a:r>
              <a:rPr lang="en-US" sz="2400" dirty="0" smtClean="0"/>
              <a:t>Complexity of SoC design and verification</a:t>
            </a:r>
          </a:p>
        </p:txBody>
      </p:sp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443614" y="206019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Randomization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12314" y="1072278"/>
            <a:ext cx="4099727" cy="289682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c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lass </a:t>
            </a: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custom_transaction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extends transaction;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</a:t>
            </a:r>
            <a:r>
              <a:rPr lang="en-US" sz="1200" b="1" kern="0" dirty="0" smtClean="0">
                <a:cs typeface="Times New Roman" pitchFamily="18" charset="0"/>
              </a:rPr>
              <a:t>constraint</a:t>
            </a:r>
            <a:r>
              <a:rPr lang="en-US" sz="1200" kern="0" dirty="0" smtClean="0">
                <a:cs typeface="Times New Roman" pitchFamily="18" charset="0"/>
              </a:rPr>
              <a:t> </a:t>
            </a:r>
            <a:r>
              <a:rPr lang="en-US" sz="1200" kern="0" dirty="0" err="1" smtClean="0">
                <a:cs typeface="Times New Roman" pitchFamily="18" charset="0"/>
              </a:rPr>
              <a:t>custom_cst</a:t>
            </a:r>
            <a:r>
              <a:rPr lang="en-US" sz="1200" kern="0" dirty="0" smtClean="0">
                <a:cs typeface="Times New Roman" pitchFamily="18" charset="0"/>
              </a:rPr>
              <a:t> {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    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(kind == READ) -&gt;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addr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inside {[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32’h1000:32’h2000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]};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    (kind == WRITE) -&gt;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addr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inside {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32’h500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,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32’h2000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};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</a:t>
            </a:r>
            <a:r>
              <a:rPr lang="en-US" sz="1200" b="1" kern="0" dirty="0" err="1" smtClean="0">
                <a:cs typeface="Times New Roman" pitchFamily="18" charset="0"/>
              </a:rPr>
              <a:t>addr</a:t>
            </a:r>
            <a:r>
              <a:rPr lang="en-US" sz="1200" b="1" kern="0" dirty="0" smtClean="0">
                <a:cs typeface="Times New Roman" pitchFamily="18" charset="0"/>
              </a:rPr>
              <a:t> != </a:t>
            </a:r>
            <a:r>
              <a:rPr lang="en-US" sz="1200" b="1" kern="0" dirty="0" err="1" smtClean="0">
                <a:cs typeface="Times New Roman" pitchFamily="18" charset="0"/>
              </a:rPr>
              <a:t>32’h500</a:t>
            </a:r>
            <a:r>
              <a:rPr lang="en-US" sz="1200" b="1" kern="0" dirty="0" smtClean="0"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</a:t>
            </a:r>
            <a:r>
              <a:rPr lang="en-US" sz="1200" b="1" kern="0" dirty="0" err="1" smtClean="0">
                <a:cs typeface="Times New Roman" pitchFamily="18" charset="0"/>
              </a:rPr>
              <a:t>addr</a:t>
            </a:r>
            <a:r>
              <a:rPr lang="en-US" sz="1200" b="1" kern="0" dirty="0" smtClean="0">
                <a:cs typeface="Times New Roman" pitchFamily="18" charset="0"/>
              </a:rPr>
              <a:t> != </a:t>
            </a:r>
            <a:r>
              <a:rPr lang="en-US" sz="1200" b="1" kern="0" dirty="0" err="1" smtClean="0">
                <a:cs typeface="Times New Roman" pitchFamily="18" charset="0"/>
              </a:rPr>
              <a:t>32’h2000</a:t>
            </a:r>
            <a:r>
              <a:rPr lang="en-US" sz="1200" b="1" kern="0" dirty="0" smtClean="0"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kind != READ;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</a:t>
            </a:r>
            <a:r>
              <a:rPr kumimoji="0" lang="en-US" sz="1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}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endclass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958080" y="969819"/>
            <a:ext cx="3731894" cy="2959086"/>
          </a:xfrm>
        </p:spPr>
        <p:txBody>
          <a:bodyPr/>
          <a:lstStyle/>
          <a:p>
            <a:pPr marL="228600" indent="-228600">
              <a:buNone/>
            </a:pPr>
            <a:endParaRPr lang="en-US" sz="2000" dirty="0" smtClean="0"/>
          </a:p>
          <a:p>
            <a:pPr marL="228600" indent="-228600"/>
            <a:r>
              <a:rPr lang="en-US" dirty="0" smtClean="0"/>
              <a:t>Constraints can be conditional</a:t>
            </a:r>
          </a:p>
          <a:p>
            <a:pPr marL="228600" indent="-228600"/>
            <a:r>
              <a:rPr lang="en-US" dirty="0" smtClean="0"/>
              <a:t>Ranges and required values  can be specified in constraints</a:t>
            </a:r>
          </a:p>
          <a:p>
            <a:pPr marL="228600" indent="-228600">
              <a:buNone/>
            </a:pPr>
            <a:endParaRPr lang="en-US" dirty="0" smtClean="0"/>
          </a:p>
          <a:p>
            <a:pPr marL="228600" indent="-228600">
              <a:buNone/>
            </a:pPr>
            <a:endParaRPr lang="en-US" sz="2400" dirty="0" smtClean="0"/>
          </a:p>
          <a:p>
            <a:pPr marL="228600" indent="-228600">
              <a:buNone/>
            </a:pPr>
            <a:endParaRPr lang="en-US" sz="24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2418" y="4433000"/>
            <a:ext cx="5446206" cy="152567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for (</a:t>
            </a:r>
            <a:r>
              <a:rPr lang="en-US" sz="1200" kern="0" dirty="0" err="1" smtClean="0">
                <a:cs typeface="Times New Roman" pitchFamily="18" charset="0"/>
              </a:rPr>
              <a:t>int</a:t>
            </a:r>
            <a:r>
              <a:rPr lang="en-US" sz="1200" kern="0" dirty="0" smtClean="0">
                <a:cs typeface="Times New Roman" pitchFamily="18" charset="0"/>
              </a:rPr>
              <a:t> </a:t>
            </a:r>
            <a:r>
              <a:rPr lang="en-US" sz="1200" kern="0" dirty="0" err="1" smtClean="0">
                <a:cs typeface="Times New Roman" pitchFamily="18" charset="0"/>
              </a:rPr>
              <a:t>i</a:t>
            </a:r>
            <a:r>
              <a:rPr lang="en-US" sz="1200" kern="0" dirty="0" smtClean="0">
                <a:cs typeface="Times New Roman" pitchFamily="18" charset="0"/>
              </a:rPr>
              <a:t>=0; </a:t>
            </a:r>
            <a:r>
              <a:rPr lang="en-US" sz="1200" kern="0" dirty="0" err="1" smtClean="0">
                <a:cs typeface="Times New Roman" pitchFamily="18" charset="0"/>
              </a:rPr>
              <a:t>i</a:t>
            </a:r>
            <a:r>
              <a:rPr lang="en-US" sz="1200" kern="0" dirty="0" smtClean="0">
                <a:cs typeface="Times New Roman" pitchFamily="18" charset="0"/>
              </a:rPr>
              <a:t>&lt;100; </a:t>
            </a:r>
            <a:r>
              <a:rPr lang="en-US" sz="1200" kern="0" dirty="0" err="1" smtClean="0">
                <a:cs typeface="Times New Roman" pitchFamily="18" charset="0"/>
              </a:rPr>
              <a:t>i</a:t>
            </a:r>
            <a:r>
              <a:rPr lang="en-US" sz="1200" kern="0" dirty="0" smtClean="0">
                <a:cs typeface="Times New Roman" pitchFamily="18" charset="0"/>
              </a:rPr>
              <a:t>++)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</a:t>
            </a:r>
            <a:r>
              <a:rPr lang="en-US" sz="1200" b="1" kern="0" dirty="0" err="1" smtClean="0">
                <a:cs typeface="Times New Roman" pitchFamily="18" charset="0"/>
              </a:rPr>
              <a:t>custom_transaction</a:t>
            </a:r>
            <a:r>
              <a:rPr lang="en-US" sz="1200" b="1" kern="0" dirty="0" smtClean="0">
                <a:cs typeface="Times New Roman" pitchFamily="18" charset="0"/>
              </a:rPr>
              <a:t> </a:t>
            </a:r>
            <a:r>
              <a:rPr lang="en-US" sz="1200" b="1" kern="0" dirty="0" err="1" smtClean="0">
                <a:cs typeface="Times New Roman" pitchFamily="18" charset="0"/>
              </a:rPr>
              <a:t>tr</a:t>
            </a:r>
            <a:r>
              <a:rPr lang="en-US" sz="1200" b="1" kern="0" dirty="0" smtClean="0">
                <a:cs typeface="Times New Roman" pitchFamily="18" charset="0"/>
              </a:rPr>
              <a:t> = new();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</a:t>
            </a:r>
            <a:r>
              <a:rPr lang="en-US" sz="1200" b="1" kern="0" dirty="0" err="1" smtClean="0">
                <a:cs typeface="Times New Roman" pitchFamily="18" charset="0"/>
              </a:rPr>
              <a:t>tr.randomize</a:t>
            </a:r>
            <a:r>
              <a:rPr lang="en-US" sz="1200" b="1" kern="0" dirty="0" smtClean="0">
                <a:cs typeface="Times New Roman" pitchFamily="18" charset="0"/>
              </a:rPr>
              <a:t>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</a:t>
            </a:r>
            <a:r>
              <a:rPr lang="en-US" sz="1200" kern="0" dirty="0" smtClean="0">
                <a:cs typeface="Times New Roman" pitchFamily="18" charset="0"/>
              </a:rPr>
              <a:t>$display(“</a:t>
            </a:r>
            <a:r>
              <a:rPr lang="en-US" sz="1200" kern="0" dirty="0" err="1" smtClean="0">
                <a:cs typeface="Times New Roman" pitchFamily="18" charset="0"/>
              </a:rPr>
              <a:t>Addr</a:t>
            </a:r>
            <a:r>
              <a:rPr lang="en-US" sz="1200" kern="0" dirty="0" smtClean="0">
                <a:cs typeface="Times New Roman" pitchFamily="18" charset="0"/>
              </a:rPr>
              <a:t>=</a:t>
            </a:r>
            <a:r>
              <a:rPr lang="en-US" sz="1200" kern="0" dirty="0" err="1" smtClean="0">
                <a:cs typeface="Times New Roman" pitchFamily="18" charset="0"/>
              </a:rPr>
              <a:t>0x%x</a:t>
            </a:r>
            <a:r>
              <a:rPr lang="en-US" sz="1200" kern="0" dirty="0" smtClean="0">
                <a:cs typeface="Times New Roman" pitchFamily="18" charset="0"/>
              </a:rPr>
              <a:t>, Data=</a:t>
            </a:r>
            <a:r>
              <a:rPr lang="en-US" sz="1200" kern="0" dirty="0" err="1" smtClean="0">
                <a:cs typeface="Times New Roman" pitchFamily="18" charset="0"/>
              </a:rPr>
              <a:t>0x%x</a:t>
            </a:r>
            <a:r>
              <a:rPr lang="en-US" sz="1200" kern="0" dirty="0" smtClean="0">
                <a:cs typeface="Times New Roman" pitchFamily="18" charset="0"/>
              </a:rPr>
              <a:t>, kind=%s”, </a:t>
            </a:r>
            <a:r>
              <a:rPr lang="en-US" sz="1200" kern="0" dirty="0" err="1" smtClean="0">
                <a:cs typeface="Times New Roman" pitchFamily="18" charset="0"/>
              </a:rPr>
              <a:t>tr.addr</a:t>
            </a:r>
            <a:r>
              <a:rPr lang="en-US" sz="1200" kern="0" dirty="0" smtClean="0">
                <a:cs typeface="Times New Roman" pitchFamily="18" charset="0"/>
              </a:rPr>
              <a:t>, </a:t>
            </a:r>
            <a:r>
              <a:rPr lang="en-US" sz="1200" kern="0" dirty="0" err="1" smtClean="0">
                <a:cs typeface="Times New Roman" pitchFamily="18" charset="0"/>
              </a:rPr>
              <a:t>tr.data</a:t>
            </a:r>
            <a:r>
              <a:rPr lang="en-US" sz="1200" kern="0" dirty="0" smtClean="0">
                <a:cs typeface="Times New Roman" pitchFamily="18" charset="0"/>
              </a:rPr>
              <a:t>, </a:t>
            </a:r>
            <a:r>
              <a:rPr lang="en-US" sz="1200" kern="0" dirty="0" err="1" smtClean="0">
                <a:cs typeface="Times New Roman" pitchFamily="18" charset="0"/>
              </a:rPr>
              <a:t>tr.kind.name</a:t>
            </a:r>
            <a:r>
              <a:rPr lang="en-US" sz="1200" kern="0" dirty="0" smtClean="0">
                <a:cs typeface="Times New Roman" pitchFamily="18" charset="0"/>
              </a:rPr>
              <a:t>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 end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end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3182505" y="2883877"/>
            <a:ext cx="1409591" cy="817520"/>
          </a:xfrm>
          <a:prstGeom prst="wedgeRectCallout">
            <a:avLst>
              <a:gd name="adj1" fmla="val -143543"/>
              <a:gd name="adj2" fmla="val -71527"/>
            </a:avLst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Causes constraint solver error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76559" y="2546649"/>
            <a:ext cx="1463740" cy="25136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F77F00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Randomization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12314" y="1061887"/>
            <a:ext cx="4099727" cy="51518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c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lass </a:t>
            </a:r>
            <a:r>
              <a:rPr lang="en-US" sz="1200" kern="0" noProof="0" dirty="0" smtClean="0">
                <a:cs typeface="Times New Roman" pitchFamily="18" charset="0"/>
              </a:rPr>
              <a:t>Generator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rand </a:t>
            </a:r>
            <a:r>
              <a:rPr lang="en-US" sz="1200" kern="0" dirty="0" err="1" smtClean="0">
                <a:cs typeface="Times New Roman" pitchFamily="18" charset="0"/>
              </a:rPr>
              <a:t>int</a:t>
            </a:r>
            <a:r>
              <a:rPr lang="en-US" sz="1200" kern="0" dirty="0" smtClean="0">
                <a:cs typeface="Times New Roman" pitchFamily="18" charset="0"/>
              </a:rPr>
              <a:t> </a:t>
            </a:r>
            <a:r>
              <a:rPr lang="en-US" sz="1200" kern="0" dirty="0" err="1" smtClean="0">
                <a:cs typeface="Times New Roman" pitchFamily="18" charset="0"/>
              </a:rPr>
              <a:t>val_array</a:t>
            </a:r>
            <a:r>
              <a:rPr lang="en-US" sz="1200" kern="0" dirty="0" smtClean="0">
                <a:cs typeface="Times New Roman" pitchFamily="18" charset="0"/>
              </a:rPr>
              <a:t>[];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rand transaction </a:t>
            </a:r>
            <a:r>
              <a:rPr lang="en-US" sz="1200" kern="0" dirty="0" err="1" smtClean="0">
                <a:cs typeface="Times New Roman" pitchFamily="18" charset="0"/>
              </a:rPr>
              <a:t>obj_array</a:t>
            </a:r>
            <a:r>
              <a:rPr lang="en-US" sz="1200" kern="0" dirty="0" smtClean="0">
                <a:cs typeface="Times New Roman" pitchFamily="18" charset="0"/>
              </a:rPr>
              <a:t>[$];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</a:t>
            </a:r>
            <a:r>
              <a:rPr lang="en-US" sz="1200" b="1" kern="0" dirty="0" smtClean="0">
                <a:cs typeface="Times New Roman" pitchFamily="18" charset="0"/>
              </a:rPr>
              <a:t>constraint</a:t>
            </a:r>
            <a:r>
              <a:rPr lang="en-US" sz="1200" kern="0" dirty="0" smtClean="0">
                <a:cs typeface="Times New Roman" pitchFamily="18" charset="0"/>
              </a:rPr>
              <a:t> </a:t>
            </a:r>
            <a:r>
              <a:rPr lang="en-US" sz="1200" kern="0" dirty="0" err="1" smtClean="0">
                <a:cs typeface="Times New Roman" pitchFamily="18" charset="0"/>
              </a:rPr>
              <a:t>custom_cst</a:t>
            </a:r>
            <a:r>
              <a:rPr lang="en-US" sz="1200" kern="0" dirty="0" smtClean="0">
                <a:cs typeface="Times New Roman" pitchFamily="18" charset="0"/>
              </a:rPr>
              <a:t> {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</a:t>
            </a:r>
            <a:r>
              <a:rPr lang="en-US" sz="1200" b="1" kern="0" dirty="0" err="1" smtClean="0">
                <a:cs typeface="Times New Roman" pitchFamily="18" charset="0"/>
              </a:rPr>
              <a:t>val_array.size</a:t>
            </a:r>
            <a:r>
              <a:rPr lang="en-US" sz="1200" b="1" kern="0" dirty="0" smtClean="0">
                <a:cs typeface="Times New Roman" pitchFamily="18" charset="0"/>
              </a:rPr>
              <a:t>() == 10;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</a:t>
            </a:r>
            <a:r>
              <a:rPr lang="en-US" sz="1200" b="1" kern="0" dirty="0" err="1" smtClean="0">
                <a:cs typeface="Times New Roman" pitchFamily="18" charset="0"/>
              </a:rPr>
              <a:t>foreach</a:t>
            </a:r>
            <a:r>
              <a:rPr lang="en-US" sz="1200" b="1" kern="0" dirty="0" smtClean="0">
                <a:cs typeface="Times New Roman" pitchFamily="18" charset="0"/>
              </a:rPr>
              <a:t> (</a:t>
            </a:r>
            <a:r>
              <a:rPr lang="en-US" sz="1200" b="1" kern="0" dirty="0" err="1" smtClean="0">
                <a:cs typeface="Times New Roman" pitchFamily="18" charset="0"/>
              </a:rPr>
              <a:t>val_array</a:t>
            </a:r>
            <a:r>
              <a:rPr lang="en-US" sz="1200" b="1" kern="0" dirty="0" smtClean="0">
                <a:cs typeface="Times New Roman" pitchFamily="18" charset="0"/>
              </a:rPr>
              <a:t>[</a:t>
            </a:r>
            <a:r>
              <a:rPr lang="en-US" sz="1200" b="1" kern="0" dirty="0" err="1" smtClean="0">
                <a:cs typeface="Times New Roman" pitchFamily="18" charset="0"/>
              </a:rPr>
              <a:t>i</a:t>
            </a:r>
            <a:r>
              <a:rPr lang="en-US" sz="1200" b="1" kern="0" dirty="0" smtClean="0">
                <a:cs typeface="Times New Roman" pitchFamily="18" charset="0"/>
              </a:rPr>
              <a:t>]) {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      (</a:t>
            </a:r>
            <a:r>
              <a:rPr lang="en-US" sz="1200" b="1" kern="0" dirty="0" err="1" smtClean="0">
                <a:cs typeface="Times New Roman" pitchFamily="18" charset="0"/>
              </a:rPr>
              <a:t>i</a:t>
            </a:r>
            <a:r>
              <a:rPr lang="en-US" sz="1200" b="1" kern="0" dirty="0" smtClean="0">
                <a:cs typeface="Times New Roman" pitchFamily="18" charset="0"/>
              </a:rPr>
              <a:t>==0) -&gt; </a:t>
            </a:r>
            <a:r>
              <a:rPr lang="en-US" sz="1200" b="1" kern="0" dirty="0" err="1" smtClean="0">
                <a:cs typeface="Times New Roman" pitchFamily="18" charset="0"/>
              </a:rPr>
              <a:t>val_array</a:t>
            </a:r>
            <a:r>
              <a:rPr lang="en-US" sz="1200" b="1" kern="0" dirty="0" smtClean="0">
                <a:cs typeface="Times New Roman" pitchFamily="18" charset="0"/>
              </a:rPr>
              <a:t>[</a:t>
            </a:r>
            <a:r>
              <a:rPr lang="en-US" sz="1200" b="1" kern="0" dirty="0" err="1" smtClean="0">
                <a:cs typeface="Times New Roman" pitchFamily="18" charset="0"/>
              </a:rPr>
              <a:t>i</a:t>
            </a:r>
            <a:r>
              <a:rPr lang="en-US" sz="1200" b="1" kern="0" dirty="0" smtClean="0">
                <a:cs typeface="Times New Roman" pitchFamily="18" charset="0"/>
              </a:rPr>
              <a:t>] == 5;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      (</a:t>
            </a:r>
            <a:r>
              <a:rPr lang="en-US" sz="1200" b="1" kern="0" dirty="0" err="1" smtClean="0">
                <a:cs typeface="Times New Roman" pitchFamily="18" charset="0"/>
              </a:rPr>
              <a:t>i</a:t>
            </a:r>
            <a:r>
              <a:rPr lang="en-US" sz="1200" b="1" kern="0" dirty="0" smtClean="0">
                <a:cs typeface="Times New Roman" pitchFamily="18" charset="0"/>
              </a:rPr>
              <a:t> !=0) -&gt; </a:t>
            </a:r>
            <a:r>
              <a:rPr lang="en-US" sz="1200" b="1" kern="0" dirty="0" err="1" smtClean="0">
                <a:cs typeface="Times New Roman" pitchFamily="18" charset="0"/>
              </a:rPr>
              <a:t>val_array</a:t>
            </a:r>
            <a:r>
              <a:rPr lang="en-US" sz="1200" b="1" kern="0" dirty="0" smtClean="0">
                <a:cs typeface="Times New Roman" pitchFamily="18" charset="0"/>
              </a:rPr>
              <a:t>[</a:t>
            </a:r>
            <a:r>
              <a:rPr lang="en-US" sz="1200" b="1" kern="0" dirty="0" err="1" smtClean="0">
                <a:cs typeface="Times New Roman" pitchFamily="18" charset="0"/>
              </a:rPr>
              <a:t>i</a:t>
            </a:r>
            <a:r>
              <a:rPr lang="en-US" sz="1200" b="1" kern="0" dirty="0" smtClean="0">
                <a:cs typeface="Times New Roman" pitchFamily="18" charset="0"/>
              </a:rPr>
              <a:t>] = </a:t>
            </a:r>
            <a:r>
              <a:rPr lang="en-US" sz="1200" b="1" kern="0" dirty="0" err="1" smtClean="0">
                <a:cs typeface="Times New Roman" pitchFamily="18" charset="0"/>
              </a:rPr>
              <a:t>val_array</a:t>
            </a:r>
            <a:r>
              <a:rPr lang="en-US" sz="1200" b="1" kern="0" dirty="0" smtClean="0">
                <a:cs typeface="Times New Roman" pitchFamily="18" charset="0"/>
              </a:rPr>
              <a:t>[</a:t>
            </a:r>
            <a:r>
              <a:rPr lang="en-US" sz="1200" b="1" kern="0" dirty="0" err="1" smtClean="0">
                <a:cs typeface="Times New Roman" pitchFamily="18" charset="0"/>
              </a:rPr>
              <a:t>i</a:t>
            </a:r>
            <a:r>
              <a:rPr lang="en-US" sz="1200" b="1" kern="0" dirty="0" smtClean="0">
                <a:cs typeface="Times New Roman" pitchFamily="18" charset="0"/>
              </a:rPr>
              <a:t>-1] + 1;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}</a:t>
            </a:r>
            <a:endParaRPr lang="en-US" sz="1200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   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foreach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(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obj_array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[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i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]) {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    (</a:t>
            </a:r>
            <a:r>
              <a:rPr lang="en-US" sz="1200" b="1" kern="0" dirty="0" err="1" smtClean="0">
                <a:cs typeface="Times New Roman" pitchFamily="18" charset="0"/>
              </a:rPr>
              <a:t>i</a:t>
            </a:r>
            <a:r>
              <a:rPr lang="en-US" sz="1200" b="1" kern="0" dirty="0" smtClean="0">
                <a:cs typeface="Times New Roman" pitchFamily="18" charset="0"/>
              </a:rPr>
              <a:t>==0) -&gt; </a:t>
            </a:r>
            <a:r>
              <a:rPr lang="en-US" sz="1200" b="1" kern="0" dirty="0" err="1" smtClean="0">
                <a:cs typeface="Times New Roman" pitchFamily="18" charset="0"/>
              </a:rPr>
              <a:t>obj_array</a:t>
            </a:r>
            <a:r>
              <a:rPr lang="en-US" sz="1200" b="1" kern="0" dirty="0" smtClean="0">
                <a:cs typeface="Times New Roman" pitchFamily="18" charset="0"/>
              </a:rPr>
              <a:t>[</a:t>
            </a:r>
            <a:r>
              <a:rPr lang="en-US" sz="1200" b="1" kern="0" dirty="0" err="1" smtClean="0">
                <a:cs typeface="Times New Roman" pitchFamily="18" charset="0"/>
              </a:rPr>
              <a:t>i</a:t>
            </a:r>
            <a:r>
              <a:rPr lang="en-US" sz="1200" b="1" kern="0" dirty="0" smtClean="0">
                <a:cs typeface="Times New Roman" pitchFamily="18" charset="0"/>
              </a:rPr>
              <a:t>].kind == WRITE;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         (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i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!=0) -&gt;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obj_array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[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i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].kind !=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obj_array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[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i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-1].kind;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}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</a:t>
            </a:r>
            <a:r>
              <a:rPr kumimoji="0" lang="en-US" sz="1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}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function new();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    for (</a:t>
            </a: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int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i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=0; </a:t>
            </a: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i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&lt;2; </a:t>
            </a: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i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++)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    transaction </a:t>
            </a:r>
            <a:r>
              <a:rPr lang="en-US" sz="1200" b="1" kern="0" dirty="0" err="1" smtClean="0">
                <a:cs typeface="Times New Roman" pitchFamily="18" charset="0"/>
              </a:rPr>
              <a:t>tr</a:t>
            </a:r>
            <a:r>
              <a:rPr lang="en-US" sz="1200" b="1" kern="0" dirty="0" smtClean="0">
                <a:cs typeface="Times New Roman" pitchFamily="18" charset="0"/>
              </a:rPr>
              <a:t> = new;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        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obj_array.push_back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(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tr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end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</a:t>
            </a: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endfunction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endclass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958080" y="969819"/>
            <a:ext cx="3731894" cy="2959086"/>
          </a:xfrm>
        </p:spPr>
        <p:txBody>
          <a:bodyPr/>
          <a:lstStyle/>
          <a:p>
            <a:pPr marL="228600" indent="-228600">
              <a:buNone/>
            </a:pPr>
            <a:endParaRPr lang="en-US" sz="2000" dirty="0" smtClean="0"/>
          </a:p>
          <a:p>
            <a:pPr marL="228600" indent="-228600"/>
            <a:r>
              <a:rPr lang="en-US" dirty="0" err="1" smtClean="0"/>
              <a:t>foreach</a:t>
            </a:r>
            <a:r>
              <a:rPr lang="en-US" dirty="0" smtClean="0"/>
              <a:t> can be used for providing relation between the array elements</a:t>
            </a:r>
            <a:endParaRPr lang="en-US" sz="2400" dirty="0" smtClean="0"/>
          </a:p>
          <a:p>
            <a:pPr marL="228600" indent="-228600">
              <a:buNone/>
            </a:pPr>
            <a:endParaRPr lang="en-US" sz="2400" dirty="0" smtClean="0"/>
          </a:p>
        </p:txBody>
      </p:sp>
      <p:sp>
        <p:nvSpPr>
          <p:cNvPr id="7" name="Rectangular Callout 6"/>
          <p:cNvSpPr/>
          <p:nvPr/>
        </p:nvSpPr>
        <p:spPr bwMode="auto">
          <a:xfrm>
            <a:off x="4325505" y="4681504"/>
            <a:ext cx="2324677" cy="817520"/>
          </a:xfrm>
          <a:prstGeom prst="wedgeRectCallout">
            <a:avLst>
              <a:gd name="adj1" fmla="val -114506"/>
              <a:gd name="adj2" fmla="val 922"/>
            </a:avLst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Queue needs to be filled up before randomization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90858" y="4843040"/>
            <a:ext cx="2045859" cy="57062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F77F00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Randomization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12314" y="1072278"/>
            <a:ext cx="4099727" cy="382184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c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lass transaction;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typedef enum  bit {READ=0, WRITE=1} kind_t;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rand bit [31:0] addr;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rand bit [31:0] data;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rand  kind_t     kind;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bit config_val;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constraint </a:t>
            </a:r>
            <a:r>
              <a:rPr lang="en-US" sz="1200" kern="0" dirty="0" err="1" smtClean="0">
                <a:cs typeface="Times New Roman" pitchFamily="18" charset="0"/>
              </a:rPr>
              <a:t>my_cst</a:t>
            </a:r>
            <a:r>
              <a:rPr lang="en-US" sz="1200" kern="0" dirty="0" smtClean="0">
                <a:cs typeface="Times New Roman" pitchFamily="18" charset="0"/>
              </a:rPr>
              <a:t> {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  </a:t>
            </a:r>
            <a:r>
              <a:rPr lang="en-US" sz="1200" kern="0" dirty="0" err="1" smtClean="0">
                <a:cs typeface="Times New Roman" pitchFamily="18" charset="0"/>
              </a:rPr>
              <a:t>addr</a:t>
            </a:r>
            <a:r>
              <a:rPr lang="en-US" sz="1200" kern="0" dirty="0" smtClean="0">
                <a:cs typeface="Times New Roman" pitchFamily="18" charset="0"/>
              </a:rPr>
              <a:t> &gt; 0;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  </a:t>
            </a:r>
            <a:r>
              <a:rPr lang="en-US" sz="1200" kern="0" dirty="0" err="1" smtClean="0">
                <a:cs typeface="Times New Roman" pitchFamily="18" charset="0"/>
              </a:rPr>
              <a:t>addr</a:t>
            </a:r>
            <a:r>
              <a:rPr lang="en-US" sz="1200" kern="0" dirty="0" smtClean="0">
                <a:cs typeface="Times New Roman" pitchFamily="18" charset="0"/>
              </a:rPr>
              <a:t> &lt;= ‘</a:t>
            </a:r>
            <a:r>
              <a:rPr lang="en-US" sz="1200" kern="0" dirty="0" err="1" smtClean="0">
                <a:cs typeface="Times New Roman" pitchFamily="18" charset="0"/>
              </a:rPr>
              <a:t>habcd_1234</a:t>
            </a:r>
            <a:r>
              <a:rPr lang="en-US" sz="1200" kern="0" dirty="0" smtClean="0"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}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constraint</a:t>
            </a:r>
            <a:r>
              <a:rPr kumimoji="0" lang="en-US" sz="1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12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my_cst1</a:t>
            </a:r>
            <a:r>
              <a:rPr kumimoji="0" lang="en-US" sz="1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{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 kind == WRITE;</a:t>
            </a:r>
            <a:endParaRPr kumimoji="0" lang="en-US" sz="120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}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endclass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790209" y="969819"/>
            <a:ext cx="4052455" cy="2615045"/>
          </a:xfrm>
        </p:spPr>
        <p:txBody>
          <a:bodyPr/>
          <a:lstStyle/>
          <a:p>
            <a:pPr marL="228600" indent="-228600">
              <a:buNone/>
            </a:pPr>
            <a:endParaRPr lang="en-US" sz="2000" dirty="0" smtClean="0"/>
          </a:p>
          <a:p>
            <a:pPr marL="228600" indent="-228600"/>
            <a:r>
              <a:rPr lang="en-US" dirty="0" smtClean="0"/>
              <a:t>Constraints can be switched off if required.</a:t>
            </a:r>
          </a:p>
          <a:p>
            <a:pPr marL="228600" indent="-228600"/>
            <a:r>
              <a:rPr lang="en-US" dirty="0" smtClean="0"/>
              <a:t>Random variables can be made non-random if required</a:t>
            </a:r>
          </a:p>
          <a:p>
            <a:pPr marL="228600" indent="-228600"/>
            <a:r>
              <a:rPr lang="en-US" dirty="0" smtClean="0"/>
              <a:t>Constraints can be </a:t>
            </a:r>
            <a:r>
              <a:rPr lang="en-US" dirty="0" err="1" smtClean="0"/>
              <a:t>specifed</a:t>
            </a:r>
            <a:r>
              <a:rPr lang="en-US" dirty="0" smtClean="0"/>
              <a:t> inside </a:t>
            </a:r>
            <a:r>
              <a:rPr lang="en-US" i="1" dirty="0" err="1" smtClean="0"/>
              <a:t>object.randomize</a:t>
            </a:r>
            <a:r>
              <a:rPr lang="en-US" i="1" dirty="0" smtClean="0"/>
              <a:t>() with {}</a:t>
            </a:r>
          </a:p>
          <a:p>
            <a:pPr marL="228600" indent="-228600">
              <a:buNone/>
            </a:pPr>
            <a:endParaRPr lang="en-US" dirty="0" smtClean="0"/>
          </a:p>
          <a:p>
            <a:pPr marL="228600" indent="-228600">
              <a:buNone/>
            </a:pPr>
            <a:endParaRPr lang="en-US" sz="2400" dirty="0" smtClean="0"/>
          </a:p>
          <a:p>
            <a:pPr marL="228600" indent="-228600">
              <a:buNone/>
            </a:pPr>
            <a:endParaRPr lang="en-US" sz="24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66583" y="3705482"/>
            <a:ext cx="4211162" cy="223811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for (</a:t>
            </a:r>
            <a:r>
              <a:rPr lang="en-US" sz="1200" kern="0" dirty="0" err="1" smtClean="0">
                <a:cs typeface="Times New Roman" pitchFamily="18" charset="0"/>
              </a:rPr>
              <a:t>int</a:t>
            </a:r>
            <a:r>
              <a:rPr lang="en-US" sz="1200" kern="0" dirty="0" smtClean="0">
                <a:cs typeface="Times New Roman" pitchFamily="18" charset="0"/>
              </a:rPr>
              <a:t> </a:t>
            </a:r>
            <a:r>
              <a:rPr lang="en-US" sz="1200" kern="0" dirty="0" err="1" smtClean="0">
                <a:cs typeface="Times New Roman" pitchFamily="18" charset="0"/>
              </a:rPr>
              <a:t>i</a:t>
            </a:r>
            <a:r>
              <a:rPr lang="en-US" sz="1200" kern="0" dirty="0" smtClean="0">
                <a:cs typeface="Times New Roman" pitchFamily="18" charset="0"/>
              </a:rPr>
              <a:t>=0; </a:t>
            </a:r>
            <a:r>
              <a:rPr lang="en-US" sz="1200" kern="0" dirty="0" err="1" smtClean="0">
                <a:cs typeface="Times New Roman" pitchFamily="18" charset="0"/>
              </a:rPr>
              <a:t>i</a:t>
            </a:r>
            <a:r>
              <a:rPr lang="en-US" sz="1200" kern="0" dirty="0" smtClean="0">
                <a:cs typeface="Times New Roman" pitchFamily="18" charset="0"/>
              </a:rPr>
              <a:t>&lt;100; </a:t>
            </a:r>
            <a:r>
              <a:rPr lang="en-US" sz="1200" kern="0" dirty="0" err="1" smtClean="0">
                <a:cs typeface="Times New Roman" pitchFamily="18" charset="0"/>
              </a:rPr>
              <a:t>i</a:t>
            </a:r>
            <a:r>
              <a:rPr lang="en-US" sz="1200" kern="0" dirty="0" smtClean="0">
                <a:cs typeface="Times New Roman" pitchFamily="18" charset="0"/>
              </a:rPr>
              <a:t>++)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transaction </a:t>
            </a:r>
            <a:r>
              <a:rPr lang="en-US" sz="1200" b="1" kern="0" dirty="0" err="1" smtClean="0">
                <a:cs typeface="Times New Roman" pitchFamily="18" charset="0"/>
              </a:rPr>
              <a:t>tr</a:t>
            </a:r>
            <a:r>
              <a:rPr lang="en-US" sz="1200" b="1" kern="0" dirty="0" smtClean="0">
                <a:cs typeface="Times New Roman" pitchFamily="18" charset="0"/>
              </a:rPr>
              <a:t> = new();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</a:t>
            </a:r>
            <a:r>
              <a:rPr lang="en-US" sz="1200" b="1" kern="0" dirty="0" err="1" smtClean="0">
                <a:cs typeface="Times New Roman" pitchFamily="18" charset="0"/>
              </a:rPr>
              <a:t>tr.addr</a:t>
            </a:r>
            <a:r>
              <a:rPr lang="en-US" sz="1200" b="1" kern="0" dirty="0" smtClean="0">
                <a:cs typeface="Times New Roman" pitchFamily="18" charset="0"/>
              </a:rPr>
              <a:t> = 50;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</a:t>
            </a:r>
            <a:r>
              <a:rPr lang="en-US" sz="1200" b="1" kern="0" dirty="0" err="1" smtClean="0">
                <a:cs typeface="Times New Roman" pitchFamily="18" charset="0"/>
              </a:rPr>
              <a:t>tr.addr.rand_mode</a:t>
            </a:r>
            <a:r>
              <a:rPr lang="en-US" sz="1200" b="1" kern="0" dirty="0" smtClean="0">
                <a:cs typeface="Times New Roman" pitchFamily="18" charset="0"/>
              </a:rPr>
              <a:t>(0);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b="1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</a:t>
            </a:r>
            <a:r>
              <a:rPr lang="en-US" sz="1200" b="1" kern="0" dirty="0" err="1" smtClean="0">
                <a:cs typeface="Times New Roman" pitchFamily="18" charset="0"/>
              </a:rPr>
              <a:t>tr.my_cst1.constraint_mode</a:t>
            </a:r>
            <a:r>
              <a:rPr lang="en-US" sz="1200" b="1" kern="0" dirty="0" smtClean="0">
                <a:cs typeface="Times New Roman" pitchFamily="18" charset="0"/>
              </a:rPr>
              <a:t>(0);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b="1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</a:t>
            </a:r>
            <a:r>
              <a:rPr lang="en-US" sz="1200" b="1" kern="0" dirty="0" err="1" smtClean="0">
                <a:cs typeface="Times New Roman" pitchFamily="18" charset="0"/>
              </a:rPr>
              <a:t>tr.randomize</a:t>
            </a:r>
            <a:r>
              <a:rPr lang="en-US" sz="1200" b="1" kern="0" dirty="0" smtClean="0">
                <a:cs typeface="Times New Roman" pitchFamily="18" charset="0"/>
              </a:rPr>
              <a:t>() with {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      data == </a:t>
            </a:r>
            <a:r>
              <a:rPr lang="en-US" sz="1200" b="1" kern="0" dirty="0" err="1" smtClean="0">
                <a:cs typeface="Times New Roman" pitchFamily="18" charset="0"/>
              </a:rPr>
              <a:t>32’h5555_5555</a:t>
            </a:r>
            <a:r>
              <a:rPr lang="en-US" sz="1200" b="1" kern="0" dirty="0" smtClean="0"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};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end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957613" y="4354667"/>
            <a:ext cx="1889996" cy="23811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F77F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922976" y="4727864"/>
            <a:ext cx="2433787" cy="35329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F77F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798286" y="5088958"/>
            <a:ext cx="2236360" cy="82346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F77F00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Randomization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12314" y="1072278"/>
            <a:ext cx="4099727" cy="407122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c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lass transaction;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typedef enum  bit {READ, WRITE, EAT, SLEEP} kind_t;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rand bit [31:0] addr;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rand bit [31:0] data;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rand  kind_t     kind;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constraint </a:t>
            </a:r>
            <a:r>
              <a:rPr lang="en-US" sz="1200" kern="0" dirty="0" err="1" smtClean="0">
                <a:cs typeface="Times New Roman" pitchFamily="18" charset="0"/>
              </a:rPr>
              <a:t>my_cst</a:t>
            </a:r>
            <a:r>
              <a:rPr lang="en-US" sz="1200" kern="0" dirty="0" smtClean="0">
                <a:cs typeface="Times New Roman" pitchFamily="18" charset="0"/>
              </a:rPr>
              <a:t> {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  </a:t>
            </a:r>
            <a:r>
              <a:rPr lang="en-US" sz="1200" kern="0" dirty="0" err="1" smtClean="0">
                <a:cs typeface="Times New Roman" pitchFamily="18" charset="0"/>
              </a:rPr>
              <a:t>addr</a:t>
            </a:r>
            <a:r>
              <a:rPr lang="en-US" sz="1200" kern="0" dirty="0" smtClean="0">
                <a:cs typeface="Times New Roman" pitchFamily="18" charset="0"/>
              </a:rPr>
              <a:t> </a:t>
            </a:r>
            <a:r>
              <a:rPr lang="en-US" sz="1200" b="1" kern="0" dirty="0" smtClean="0">
                <a:cs typeface="Times New Roman" pitchFamily="18" charset="0"/>
              </a:rPr>
              <a:t>dist </a:t>
            </a:r>
            <a:r>
              <a:rPr lang="en-US" sz="1200" kern="0" dirty="0" smtClean="0">
                <a:cs typeface="Times New Roman" pitchFamily="18" charset="0"/>
              </a:rPr>
              <a:t>{ [</a:t>
            </a:r>
            <a:r>
              <a:rPr lang="en-US" sz="1200" kern="0" dirty="0" err="1" smtClean="0">
                <a:cs typeface="Times New Roman" pitchFamily="18" charset="0"/>
              </a:rPr>
              <a:t>32’h5000:32’h10000</a:t>
            </a:r>
            <a:r>
              <a:rPr lang="en-US" sz="1200" kern="0" dirty="0" smtClean="0">
                <a:cs typeface="Times New Roman" pitchFamily="18" charset="0"/>
              </a:rPr>
              <a:t>] </a:t>
            </a:r>
            <a:r>
              <a:rPr lang="en-US" sz="1200" b="1" kern="0" dirty="0" smtClean="0">
                <a:cs typeface="Times New Roman" pitchFamily="18" charset="0"/>
              </a:rPr>
              <a:t>:/ 5,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                    [</a:t>
            </a:r>
            <a:r>
              <a:rPr lang="en-US" sz="1200" kern="0" dirty="0" err="1" smtClean="0">
                <a:cs typeface="Times New Roman" pitchFamily="18" charset="0"/>
              </a:rPr>
              <a:t>32’h20000:32’h40000</a:t>
            </a:r>
            <a:r>
              <a:rPr lang="en-US" sz="1200" kern="0" dirty="0" smtClean="0">
                <a:cs typeface="Times New Roman" pitchFamily="18" charset="0"/>
              </a:rPr>
              <a:t>] </a:t>
            </a:r>
            <a:r>
              <a:rPr lang="en-US" sz="1200" b="1" kern="0" dirty="0" smtClean="0">
                <a:cs typeface="Times New Roman" pitchFamily="18" charset="0"/>
              </a:rPr>
              <a:t>:/ 2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                   };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  kind </a:t>
            </a:r>
            <a:r>
              <a:rPr lang="en-US" sz="1200" b="1" kern="0" dirty="0" smtClean="0">
                <a:cs typeface="Times New Roman" pitchFamily="18" charset="0"/>
              </a:rPr>
              <a:t>dist </a:t>
            </a:r>
            <a:r>
              <a:rPr lang="en-US" sz="1200" kern="0" dirty="0" smtClean="0">
                <a:cs typeface="Times New Roman" pitchFamily="18" charset="0"/>
              </a:rPr>
              <a:t>{ [</a:t>
            </a:r>
            <a:r>
              <a:rPr lang="en-US" sz="1200" kern="0" dirty="0" err="1" smtClean="0">
                <a:cs typeface="Times New Roman" pitchFamily="18" charset="0"/>
              </a:rPr>
              <a:t>READ:EAT</a:t>
            </a:r>
            <a:r>
              <a:rPr lang="en-US" sz="1200" kern="0" dirty="0" smtClean="0">
                <a:cs typeface="Times New Roman" pitchFamily="18" charset="0"/>
              </a:rPr>
              <a:t>] </a:t>
            </a:r>
            <a:r>
              <a:rPr lang="en-US" sz="1200" b="1" kern="0" dirty="0" smtClean="0">
                <a:cs typeface="Times New Roman" pitchFamily="18" charset="0"/>
              </a:rPr>
              <a:t>:= 5</a:t>
            </a:r>
            <a:r>
              <a:rPr lang="en-US" sz="1200" kern="0" dirty="0" smtClean="0">
                <a:cs typeface="Times New Roman" pitchFamily="18" charset="0"/>
              </a:rPr>
              <a:t>,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                    SLEEP </a:t>
            </a:r>
            <a:r>
              <a:rPr lang="en-US" sz="1200" b="1" kern="0" dirty="0" smtClean="0">
                <a:cs typeface="Times New Roman" pitchFamily="18" charset="0"/>
              </a:rPr>
              <a:t>:= 2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                  };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}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err="1" smtClean="0">
                <a:cs typeface="Times New Roman" pitchFamily="18" charset="0"/>
              </a:rPr>
              <a:t>endclass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958080" y="969819"/>
            <a:ext cx="3731894" cy="2959086"/>
          </a:xfrm>
        </p:spPr>
        <p:txBody>
          <a:bodyPr/>
          <a:lstStyle/>
          <a:p>
            <a:pPr marL="228600" indent="-228600">
              <a:buNone/>
            </a:pPr>
            <a:endParaRPr lang="en-US" sz="2000" dirty="0" smtClean="0"/>
          </a:p>
          <a:p>
            <a:pPr marL="228600" indent="-228600"/>
            <a:r>
              <a:rPr lang="en-US" dirty="0" smtClean="0"/>
              <a:t>Distribution of random values can be controlled by providing weights using </a:t>
            </a:r>
            <a:r>
              <a:rPr lang="en-US" i="1" dirty="0" smtClean="0"/>
              <a:t>dist</a:t>
            </a:r>
            <a:r>
              <a:rPr lang="en-US" dirty="0" smtClean="0"/>
              <a:t>.</a:t>
            </a:r>
          </a:p>
          <a:p>
            <a:pPr marL="228600" indent="-228600">
              <a:buNone/>
            </a:pPr>
            <a:endParaRPr lang="en-US" dirty="0" smtClean="0"/>
          </a:p>
          <a:p>
            <a:pPr marL="228600" indent="-228600">
              <a:buNone/>
            </a:pPr>
            <a:endParaRPr lang="en-US" sz="2400" dirty="0" smtClean="0"/>
          </a:p>
          <a:p>
            <a:pPr marL="228600" indent="-228600">
              <a:buNone/>
            </a:pPr>
            <a:endParaRPr lang="en-US" sz="2400" dirty="0" smtClean="0"/>
          </a:p>
        </p:txBody>
      </p:sp>
      <p:sp>
        <p:nvSpPr>
          <p:cNvPr id="7" name="Rectangular Callout 6"/>
          <p:cNvSpPr/>
          <p:nvPr/>
        </p:nvSpPr>
        <p:spPr bwMode="auto">
          <a:xfrm>
            <a:off x="2901952" y="1693719"/>
            <a:ext cx="1670050" cy="677642"/>
          </a:xfrm>
          <a:prstGeom prst="wedgeRectCallout">
            <a:avLst>
              <a:gd name="adj1" fmla="val -25365"/>
              <a:gd name="adj2" fmla="val 77213"/>
            </a:avLst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Range gets the weight of 5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2888096" y="3917373"/>
            <a:ext cx="1670050" cy="840434"/>
          </a:xfrm>
          <a:prstGeom prst="wedgeRectCallout">
            <a:avLst>
              <a:gd name="adj1" fmla="val -53363"/>
              <a:gd name="adj2" fmla="val -114262"/>
            </a:avLst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Each element gets the weight of 5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Randomization (Sequential)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12314" y="1072278"/>
            <a:ext cx="4099727" cy="15670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err="1" smtClean="0">
                <a:cs typeface="Times New Roman" pitchFamily="18" charset="0"/>
              </a:rPr>
              <a:t>int</a:t>
            </a:r>
            <a:r>
              <a:rPr lang="en-US" sz="1200" kern="0" dirty="0" smtClean="0">
                <a:cs typeface="Times New Roman" pitchFamily="18" charset="0"/>
              </a:rPr>
              <a:t> a;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err="1" smtClean="0">
                <a:cs typeface="Times New Roman" pitchFamily="18" charset="0"/>
              </a:rPr>
              <a:t>randcase</a:t>
            </a:r>
            <a:endParaRPr lang="en-US" sz="1200" b="1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5: </a:t>
            </a:r>
            <a:r>
              <a:rPr lang="en-US" sz="1200" kern="0" dirty="0" smtClean="0">
                <a:cs typeface="Times New Roman" pitchFamily="18" charset="0"/>
              </a:rPr>
              <a:t>a = 100;    //50% probability 5/10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3: </a:t>
            </a:r>
            <a:r>
              <a:rPr lang="en-US" sz="1200" kern="0" dirty="0" smtClean="0">
                <a:cs typeface="Times New Roman" pitchFamily="18" charset="0"/>
              </a:rPr>
              <a:t>a = 10;      //30% probability 3/10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2: </a:t>
            </a:r>
            <a:r>
              <a:rPr lang="en-US" sz="1200" kern="0" dirty="0" smtClean="0">
                <a:cs typeface="Times New Roman" pitchFamily="18" charset="0"/>
              </a:rPr>
              <a:t>a = 50;      //20% probability 2/10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err="1" smtClean="0">
                <a:cs typeface="Times New Roman" pitchFamily="18" charset="0"/>
              </a:rPr>
              <a:t>endcase</a:t>
            </a:r>
            <a:endParaRPr lang="en-US" sz="1200" b="1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958080" y="969819"/>
            <a:ext cx="3731894" cy="4599708"/>
          </a:xfrm>
        </p:spPr>
        <p:txBody>
          <a:bodyPr/>
          <a:lstStyle/>
          <a:p>
            <a:pPr marL="228600" indent="-228600">
              <a:buNone/>
            </a:pPr>
            <a:endParaRPr lang="en-US" sz="2000" dirty="0" smtClean="0"/>
          </a:p>
          <a:p>
            <a:pPr marL="228600" indent="-228600"/>
            <a:r>
              <a:rPr lang="en-US" dirty="0" err="1" smtClean="0"/>
              <a:t>randcase</a:t>
            </a:r>
            <a:r>
              <a:rPr lang="en-US" dirty="0" smtClean="0"/>
              <a:t> – Random selection of the branches with weight</a:t>
            </a:r>
          </a:p>
          <a:p>
            <a:pPr marL="228600" indent="-228600">
              <a:buNone/>
            </a:pPr>
            <a:endParaRPr lang="en-US" dirty="0" smtClean="0"/>
          </a:p>
          <a:p>
            <a:pPr marL="228600" indent="-228600"/>
            <a:r>
              <a:rPr lang="en-US" dirty="0" smtClean="0"/>
              <a:t>$</a:t>
            </a:r>
            <a:r>
              <a:rPr lang="en-US" dirty="0" err="1" smtClean="0"/>
              <a:t>urandom_range</a:t>
            </a:r>
            <a:r>
              <a:rPr lang="en-US" dirty="0" smtClean="0"/>
              <a:t> – generates a random integer value with the specified range</a:t>
            </a:r>
          </a:p>
          <a:p>
            <a:pPr marL="228600" indent="-228600">
              <a:buNone/>
            </a:pPr>
            <a:endParaRPr lang="en-US" dirty="0" smtClean="0"/>
          </a:p>
          <a:p>
            <a:pPr marL="228600" indent="-228600"/>
            <a:r>
              <a:rPr lang="en-US" dirty="0" err="1" smtClean="0"/>
              <a:t>randseq</a:t>
            </a:r>
            <a:r>
              <a:rPr lang="en-US" dirty="0" smtClean="0"/>
              <a:t> – sequences get selected randomly or sequentially</a:t>
            </a:r>
          </a:p>
          <a:p>
            <a:pPr marL="228600" indent="-228600"/>
            <a:endParaRPr lang="en-US" dirty="0" smtClean="0"/>
          </a:p>
          <a:p>
            <a:pPr marL="228600" indent="-228600"/>
            <a:endParaRPr lang="en-US" dirty="0" smtClean="0"/>
          </a:p>
          <a:p>
            <a:pPr marL="228600" indent="-228600">
              <a:buNone/>
            </a:pPr>
            <a:endParaRPr lang="en-US" dirty="0" smtClean="0"/>
          </a:p>
          <a:p>
            <a:pPr marL="228600" indent="-228600">
              <a:buNone/>
            </a:pPr>
            <a:endParaRPr lang="en-US" sz="2400" dirty="0" smtClean="0"/>
          </a:p>
          <a:p>
            <a:pPr marL="228600" indent="-228600">
              <a:buNone/>
            </a:pPr>
            <a:endParaRPr lang="en-US" sz="2400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8851" y="3001524"/>
            <a:ext cx="4156667" cy="66646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err="1" smtClean="0">
                <a:cs typeface="Times New Roman" pitchFamily="18" charset="0"/>
              </a:rPr>
              <a:t>int</a:t>
            </a:r>
            <a:r>
              <a:rPr lang="en-US" sz="1200" kern="0" dirty="0" smtClean="0">
                <a:cs typeface="Times New Roman" pitchFamily="18" charset="0"/>
              </a:rPr>
              <a:t> a;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a =</a:t>
            </a:r>
            <a:r>
              <a:rPr lang="en-US" sz="1200" b="1" kern="0" dirty="0" smtClean="0">
                <a:cs typeface="Times New Roman" pitchFamily="18" charset="0"/>
              </a:rPr>
              <a:t> $</a:t>
            </a:r>
            <a:r>
              <a:rPr lang="en-US" sz="1200" b="1" kern="0" dirty="0" err="1" smtClean="0">
                <a:cs typeface="Times New Roman" pitchFamily="18" charset="0"/>
              </a:rPr>
              <a:t>urandom_range</a:t>
            </a:r>
            <a:r>
              <a:rPr lang="en-US" sz="1200" b="1" kern="0" dirty="0" smtClean="0">
                <a:cs typeface="Times New Roman" pitchFamily="18" charset="0"/>
              </a:rPr>
              <a:t>(20, 40); </a:t>
            </a:r>
            <a:r>
              <a:rPr lang="en-US" sz="1200" kern="0" dirty="0" smtClean="0">
                <a:cs typeface="Times New Roman" pitchFamily="18" charset="0"/>
              </a:rPr>
              <a:t>//a gets a value between 20 &amp; 40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8851" y="3863970"/>
            <a:ext cx="4099727" cy="227705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err="1" smtClean="0">
                <a:cs typeface="Times New Roman" pitchFamily="18" charset="0"/>
              </a:rPr>
              <a:t>randsequence</a:t>
            </a:r>
            <a:r>
              <a:rPr lang="en-US" sz="1200" b="1" kern="0" dirty="0" smtClean="0">
                <a:cs typeface="Times New Roman" pitchFamily="18" charset="0"/>
              </a:rPr>
              <a:t> (MAIN)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MAIN :  </a:t>
            </a:r>
            <a:r>
              <a:rPr lang="en-US" sz="1200" b="1" kern="0" dirty="0" err="1" smtClean="0">
                <a:cs typeface="Times New Roman" pitchFamily="18" charset="0"/>
              </a:rPr>
              <a:t>SEQ_1</a:t>
            </a:r>
            <a:r>
              <a:rPr lang="en-US" sz="1200" b="1" kern="0" dirty="0" smtClean="0">
                <a:cs typeface="Times New Roman" pitchFamily="18" charset="0"/>
              </a:rPr>
              <a:t>  </a:t>
            </a:r>
            <a:r>
              <a:rPr lang="en-US" sz="1200" b="1" kern="0" dirty="0" err="1" smtClean="0">
                <a:cs typeface="Times New Roman" pitchFamily="18" charset="0"/>
              </a:rPr>
              <a:t>SEQ_2</a:t>
            </a:r>
            <a:r>
              <a:rPr lang="en-US" sz="1200" b="1" kern="0" dirty="0" smtClean="0">
                <a:cs typeface="Times New Roman" pitchFamily="18" charset="0"/>
              </a:rPr>
              <a:t>  </a:t>
            </a:r>
            <a:r>
              <a:rPr lang="en-US" sz="1200" b="1" kern="0" dirty="0" err="1" smtClean="0">
                <a:cs typeface="Times New Roman" pitchFamily="18" charset="0"/>
              </a:rPr>
              <a:t>SEQ_3</a:t>
            </a:r>
            <a:endParaRPr lang="en-US" sz="1200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</a:t>
            </a:r>
            <a:r>
              <a:rPr lang="en-US" sz="1200" b="1" kern="0" dirty="0" err="1" smtClean="0">
                <a:cs typeface="Times New Roman" pitchFamily="18" charset="0"/>
              </a:rPr>
              <a:t>SEQ_1</a:t>
            </a:r>
            <a:r>
              <a:rPr lang="en-US" sz="1200" b="1" kern="0" dirty="0" smtClean="0">
                <a:cs typeface="Times New Roman" pitchFamily="18" charset="0"/>
              </a:rPr>
              <a:t>:  </a:t>
            </a:r>
            <a:r>
              <a:rPr lang="en-US" sz="1200" b="1" kern="0" dirty="0" err="1" smtClean="0">
                <a:cs typeface="Times New Roman" pitchFamily="18" charset="0"/>
              </a:rPr>
              <a:t>SEQ_2</a:t>
            </a:r>
            <a:r>
              <a:rPr lang="en-US" sz="1200" b="1" kern="0" dirty="0" smtClean="0">
                <a:cs typeface="Times New Roman" pitchFamily="18" charset="0"/>
              </a:rPr>
              <a:t> | </a:t>
            </a:r>
            <a:r>
              <a:rPr lang="en-US" sz="1200" b="1" kern="0" dirty="0" err="1" smtClean="0">
                <a:cs typeface="Times New Roman" pitchFamily="18" charset="0"/>
              </a:rPr>
              <a:t>SEQ_3</a:t>
            </a:r>
            <a:endParaRPr lang="en-US" sz="1200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</a:t>
            </a:r>
            <a:r>
              <a:rPr lang="en-US" sz="1200" b="1" kern="0" dirty="0" err="1" smtClean="0">
                <a:cs typeface="Times New Roman" pitchFamily="18" charset="0"/>
              </a:rPr>
              <a:t>SEQ_2</a:t>
            </a:r>
            <a:r>
              <a:rPr lang="en-US" sz="1200" b="1" kern="0" dirty="0" smtClean="0">
                <a:cs typeface="Times New Roman" pitchFamily="18" charset="0"/>
              </a:rPr>
              <a:t>:  </a:t>
            </a:r>
            <a:r>
              <a:rPr lang="en-US" sz="1200" b="1" kern="0" dirty="0" err="1" smtClean="0">
                <a:cs typeface="Times New Roman" pitchFamily="18" charset="0"/>
              </a:rPr>
              <a:t>SEQ_4</a:t>
            </a:r>
            <a:r>
              <a:rPr lang="en-US" sz="1200" b="1" kern="0" dirty="0" smtClean="0">
                <a:cs typeface="Times New Roman" pitchFamily="18" charset="0"/>
              </a:rPr>
              <a:t>   </a:t>
            </a:r>
            <a:r>
              <a:rPr lang="en-US" sz="1200" b="1" kern="0" dirty="0" err="1" smtClean="0">
                <a:cs typeface="Times New Roman" pitchFamily="18" charset="0"/>
              </a:rPr>
              <a:t>SEQ_5</a:t>
            </a:r>
            <a:endParaRPr lang="en-US" sz="1200" b="1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</a:t>
            </a:r>
            <a:r>
              <a:rPr lang="en-US" sz="1200" b="1" kern="0" dirty="0" err="1" smtClean="0">
                <a:cs typeface="Times New Roman" pitchFamily="18" charset="0"/>
              </a:rPr>
              <a:t>SEQ_3</a:t>
            </a:r>
            <a:r>
              <a:rPr lang="en-US" sz="1200" b="1" kern="0" dirty="0" smtClean="0">
                <a:cs typeface="Times New Roman" pitchFamily="18" charset="0"/>
              </a:rPr>
              <a:t>:  $display(“This is sequence 3”);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b="1" kern="0" dirty="0" smtClean="0">
                <a:cs typeface="Times New Roman" pitchFamily="18" charset="0"/>
              </a:rPr>
              <a:t>     </a:t>
            </a:r>
            <a:r>
              <a:rPr lang="en-US" sz="1200" b="1" kern="0" dirty="0" err="1" smtClean="0">
                <a:cs typeface="Times New Roman" pitchFamily="18" charset="0"/>
              </a:rPr>
              <a:t>SEQ_4</a:t>
            </a:r>
            <a:r>
              <a:rPr lang="en-US" sz="1200" b="1" kern="0" dirty="0" smtClean="0">
                <a:cs typeface="Times New Roman" pitchFamily="18" charset="0"/>
              </a:rPr>
              <a:t>:  $display(“This is sequence 4”);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b="1" kern="0" dirty="0" smtClean="0">
                <a:cs typeface="Times New Roman" pitchFamily="18" charset="0"/>
              </a:rPr>
              <a:t>     </a:t>
            </a:r>
            <a:r>
              <a:rPr lang="en-US" sz="1200" b="1" kern="0" dirty="0" err="1" smtClean="0">
                <a:cs typeface="Times New Roman" pitchFamily="18" charset="0"/>
              </a:rPr>
              <a:t>SEQ_5</a:t>
            </a:r>
            <a:r>
              <a:rPr lang="en-US" sz="1200" b="1" kern="0" dirty="0" smtClean="0">
                <a:cs typeface="Times New Roman" pitchFamily="18" charset="0"/>
              </a:rPr>
              <a:t>:  $display(“This is sequence 5”);</a:t>
            </a:r>
            <a:endParaRPr lang="en-US" sz="1200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err="1" smtClean="0">
                <a:cs typeface="Times New Roman" pitchFamily="18" charset="0"/>
              </a:rPr>
              <a:t>endsequence</a:t>
            </a:r>
            <a:endParaRPr lang="en-US" sz="1200" b="1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3449782" y="4145973"/>
            <a:ext cx="1174173" cy="923561"/>
          </a:xfrm>
          <a:prstGeom prst="wedgeRectCallout">
            <a:avLst>
              <a:gd name="adj1" fmla="val -133807"/>
              <a:gd name="adj2" fmla="val -24452"/>
            </a:avLst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Random sequence selection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Randomization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6768" y="847717"/>
            <a:ext cx="4119091" cy="245819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class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testbench;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function new(virtual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intf.mst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iport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</a:t>
            </a:r>
            <a:r>
              <a:rPr lang="en-US" sz="1200" kern="0" dirty="0" err="1" smtClean="0">
                <a:cs typeface="Times New Roman" pitchFamily="18" charset="0"/>
              </a:rPr>
              <a:t>this.iport</a:t>
            </a:r>
            <a:r>
              <a:rPr lang="en-US" sz="1200" kern="0" dirty="0" smtClean="0">
                <a:cs typeface="Times New Roman" pitchFamily="18" charset="0"/>
              </a:rPr>
              <a:t> = </a:t>
            </a:r>
            <a:r>
              <a:rPr lang="en-US" sz="1200" kern="0" dirty="0" err="1" smtClean="0">
                <a:cs typeface="Times New Roman" pitchFamily="18" charset="0"/>
              </a:rPr>
              <a:t>iport</a:t>
            </a:r>
            <a:r>
              <a:rPr lang="en-US" sz="1200" kern="0" dirty="0" smtClean="0"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</a:t>
            </a:r>
            <a:r>
              <a:rPr lang="en-US" sz="1200" kern="0" dirty="0" err="1" smtClean="0">
                <a:cs typeface="Times New Roman" pitchFamily="18" charset="0"/>
              </a:rPr>
              <a:t>endfunction</a:t>
            </a:r>
            <a:endParaRPr lang="en-US" sz="1200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kern="0" dirty="0" smtClean="0">
              <a:cs typeface="Times New Roman" pitchFamily="18" charset="0"/>
            </a:endParaRP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b="1" kern="0" dirty="0" smtClean="0">
                <a:cs typeface="Times New Roman" pitchFamily="18" charset="0"/>
              </a:rPr>
              <a:t>    </a:t>
            </a:r>
            <a:r>
              <a:rPr lang="en-US" sz="1200" kern="0" dirty="0" smtClean="0">
                <a:cs typeface="Times New Roman" pitchFamily="18" charset="0"/>
              </a:rPr>
              <a:t>task </a:t>
            </a:r>
            <a:r>
              <a:rPr lang="en-US" sz="1200" kern="0" dirty="0" err="1" smtClean="0">
                <a:cs typeface="Times New Roman" pitchFamily="18" charset="0"/>
              </a:rPr>
              <a:t>my_random</a:t>
            </a:r>
            <a:r>
              <a:rPr lang="en-US" sz="1200" kern="0" dirty="0" smtClean="0">
                <a:cs typeface="Times New Roman" pitchFamily="18" charset="0"/>
              </a:rPr>
              <a:t>(transaction </a:t>
            </a:r>
            <a:r>
              <a:rPr lang="en-US" sz="1200" kern="0" dirty="0" err="1" smtClean="0">
                <a:cs typeface="Times New Roman" pitchFamily="18" charset="0"/>
              </a:rPr>
              <a:t>tr</a:t>
            </a:r>
            <a:r>
              <a:rPr lang="en-US" sz="1200" kern="0" dirty="0" smtClean="0">
                <a:cs typeface="Times New Roman" pitchFamily="18" charset="0"/>
              </a:rPr>
              <a:t>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   if (</a:t>
            </a:r>
            <a:r>
              <a:rPr lang="en-US" sz="1200" kern="0" dirty="0" err="1" smtClean="0">
                <a:cs typeface="Times New Roman" pitchFamily="18" charset="0"/>
              </a:rPr>
              <a:t>tr.kind</a:t>
            </a:r>
            <a:r>
              <a:rPr lang="en-US" sz="1200" kern="0" dirty="0" smtClean="0">
                <a:cs typeface="Times New Roman" pitchFamily="18" charset="0"/>
              </a:rPr>
              <a:t> == transaction::READ) read(</a:t>
            </a:r>
            <a:r>
              <a:rPr lang="en-US" sz="1200" kern="0" dirty="0" err="1" smtClean="0">
                <a:cs typeface="Times New Roman" pitchFamily="18" charset="0"/>
              </a:rPr>
              <a:t>tr.addr</a:t>
            </a:r>
            <a:r>
              <a:rPr lang="en-US" sz="1200" kern="0" dirty="0" smtClean="0">
                <a:cs typeface="Times New Roman" pitchFamily="18" charset="0"/>
              </a:rPr>
              <a:t>, </a:t>
            </a:r>
            <a:r>
              <a:rPr lang="en-US" sz="1200" kern="0" dirty="0" err="1" smtClean="0">
                <a:cs typeface="Times New Roman" pitchFamily="18" charset="0"/>
              </a:rPr>
              <a:t>tr.data</a:t>
            </a:r>
            <a:r>
              <a:rPr lang="en-US" sz="1200" kern="0" dirty="0" smtClean="0">
                <a:cs typeface="Times New Roman" pitchFamily="18" charset="0"/>
              </a:rPr>
              <a:t>..);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   if (</a:t>
            </a:r>
            <a:r>
              <a:rPr lang="en-US" sz="1200" kern="0" dirty="0" err="1" smtClean="0">
                <a:cs typeface="Times New Roman" pitchFamily="18" charset="0"/>
              </a:rPr>
              <a:t>tr.kind</a:t>
            </a:r>
            <a:r>
              <a:rPr lang="en-US" sz="1200" kern="0" dirty="0" smtClean="0">
                <a:cs typeface="Times New Roman" pitchFamily="18" charset="0"/>
              </a:rPr>
              <a:t> == transaction::WRITE) write(</a:t>
            </a:r>
            <a:r>
              <a:rPr lang="en-US" sz="1200" kern="0" dirty="0" err="1" smtClean="0">
                <a:cs typeface="Times New Roman" pitchFamily="18" charset="0"/>
              </a:rPr>
              <a:t>tr.addr</a:t>
            </a:r>
            <a:r>
              <a:rPr lang="en-US" sz="1200" kern="0" dirty="0" smtClean="0">
                <a:cs typeface="Times New Roman" pitchFamily="18" charset="0"/>
              </a:rPr>
              <a:t>, </a:t>
            </a:r>
            <a:r>
              <a:rPr lang="en-US" sz="1200" kern="0" dirty="0" err="1" smtClean="0">
                <a:cs typeface="Times New Roman" pitchFamily="18" charset="0"/>
              </a:rPr>
              <a:t>tr.data</a:t>
            </a:r>
            <a:r>
              <a:rPr lang="en-US" sz="1200" kern="0" dirty="0" smtClean="0">
                <a:cs typeface="Times New Roman" pitchFamily="18" charset="0"/>
              </a:rPr>
              <a:t>..);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</a:t>
            </a:r>
            <a:r>
              <a:rPr lang="en-US" sz="1200" kern="0" dirty="0" err="1" smtClean="0">
                <a:cs typeface="Times New Roman" pitchFamily="18" charset="0"/>
              </a:rPr>
              <a:t>endtask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endclass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12677" y="3652577"/>
            <a:ext cx="4099727" cy="271305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module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test1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test_top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top();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initial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top.reset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scenario </a:t>
            </a:r>
            <a:r>
              <a:rPr lang="en-US" sz="1200" b="1" kern="0" dirty="0" err="1" smtClean="0">
                <a:cs typeface="Times New Roman" pitchFamily="18" charset="0"/>
              </a:rPr>
              <a:t>scn</a:t>
            </a:r>
            <a:r>
              <a:rPr lang="en-US" sz="1200" b="1" kern="0" dirty="0" smtClean="0">
                <a:cs typeface="Times New Roman" pitchFamily="18" charset="0"/>
              </a:rPr>
              <a:t> = new(5);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</a:t>
            </a:r>
            <a:r>
              <a:rPr lang="en-US" sz="1200" b="1" kern="0" dirty="0" err="1" smtClean="0">
                <a:cs typeface="Times New Roman" pitchFamily="18" charset="0"/>
              </a:rPr>
              <a:t>scn.randomize</a:t>
            </a:r>
            <a:r>
              <a:rPr lang="en-US" sz="1200" b="1" kern="0" dirty="0" smtClean="0">
                <a:cs typeface="Times New Roman" pitchFamily="18" charset="0"/>
              </a:rPr>
              <a:t>();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b="1" kern="0" dirty="0" smtClean="0">
                <a:cs typeface="Times New Roman" pitchFamily="18" charset="0"/>
              </a:rPr>
              <a:t>     for (</a:t>
            </a:r>
            <a:r>
              <a:rPr lang="en-US" sz="1200" b="1" kern="0" dirty="0" err="1" smtClean="0">
                <a:cs typeface="Times New Roman" pitchFamily="18" charset="0"/>
              </a:rPr>
              <a:t>int</a:t>
            </a:r>
            <a:r>
              <a:rPr lang="en-US" sz="1200" b="1" kern="0" dirty="0" smtClean="0">
                <a:cs typeface="Times New Roman" pitchFamily="18" charset="0"/>
              </a:rPr>
              <a:t> </a:t>
            </a:r>
            <a:r>
              <a:rPr lang="en-US" sz="1200" b="1" kern="0" dirty="0" err="1" smtClean="0">
                <a:cs typeface="Times New Roman" pitchFamily="18" charset="0"/>
              </a:rPr>
              <a:t>i</a:t>
            </a:r>
            <a:r>
              <a:rPr lang="en-US" sz="1200" b="1" kern="0" dirty="0" smtClean="0">
                <a:cs typeface="Times New Roman" pitchFamily="18" charset="0"/>
              </a:rPr>
              <a:t>=0; </a:t>
            </a:r>
            <a:r>
              <a:rPr lang="en-US" sz="1200" b="1" kern="0" dirty="0" err="1" smtClean="0">
                <a:cs typeface="Times New Roman" pitchFamily="18" charset="0"/>
              </a:rPr>
              <a:t>i</a:t>
            </a:r>
            <a:r>
              <a:rPr lang="en-US" sz="1200" b="1" kern="0" dirty="0" smtClean="0">
                <a:cs typeface="Times New Roman" pitchFamily="18" charset="0"/>
              </a:rPr>
              <a:t>&lt;5; </a:t>
            </a:r>
            <a:r>
              <a:rPr lang="en-US" sz="1200" b="1" kern="0" dirty="0" err="1" smtClean="0">
                <a:cs typeface="Times New Roman" pitchFamily="18" charset="0"/>
              </a:rPr>
              <a:t>i</a:t>
            </a:r>
            <a:r>
              <a:rPr lang="en-US" sz="1200" b="1" kern="0" dirty="0" smtClean="0">
                <a:cs typeface="Times New Roman" pitchFamily="18" charset="0"/>
              </a:rPr>
              <a:t>++)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</a:t>
            </a:r>
            <a:r>
              <a:rPr lang="en-US" sz="1200" b="1" kern="0" dirty="0" err="1" smtClean="0">
                <a:cs typeface="Times New Roman" pitchFamily="18" charset="0"/>
              </a:rPr>
              <a:t>top.tb.my_random</a:t>
            </a:r>
            <a:r>
              <a:rPr lang="en-US" sz="1200" b="1" kern="0" dirty="0" smtClean="0">
                <a:cs typeface="Times New Roman" pitchFamily="18" charset="0"/>
              </a:rPr>
              <a:t>(</a:t>
            </a:r>
            <a:r>
              <a:rPr lang="en-US" sz="1200" b="1" kern="0" dirty="0" err="1" smtClean="0">
                <a:cs typeface="Times New Roman" pitchFamily="18" charset="0"/>
              </a:rPr>
              <a:t>scn.obj_array</a:t>
            </a:r>
            <a:r>
              <a:rPr lang="en-US" sz="1200" b="1" kern="0" dirty="0" smtClean="0">
                <a:cs typeface="Times New Roman" pitchFamily="18" charset="0"/>
              </a:rPr>
              <a:t>[</a:t>
            </a:r>
            <a:r>
              <a:rPr lang="en-US" sz="1200" b="1" kern="0" dirty="0" err="1" smtClean="0">
                <a:cs typeface="Times New Roman" pitchFamily="18" charset="0"/>
              </a:rPr>
              <a:t>i</a:t>
            </a:r>
            <a:r>
              <a:rPr lang="en-US" sz="1200" b="1" kern="0" dirty="0" smtClean="0">
                <a:cs typeface="Times New Roman" pitchFamily="18" charset="0"/>
              </a:rPr>
              <a:t>]);       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end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end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endmodule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41008" y="914398"/>
            <a:ext cx="4099727" cy="326571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c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lass </a:t>
            </a:r>
            <a:r>
              <a:rPr lang="en-US" sz="1200" kern="0" dirty="0" smtClean="0">
                <a:cs typeface="Times New Roman" pitchFamily="18" charset="0"/>
              </a:rPr>
              <a:t>scenario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rand transaction </a:t>
            </a:r>
            <a:r>
              <a:rPr lang="en-US" sz="1200" kern="0" dirty="0" err="1" smtClean="0">
                <a:cs typeface="Times New Roman" pitchFamily="18" charset="0"/>
              </a:rPr>
              <a:t>obj_array</a:t>
            </a:r>
            <a:r>
              <a:rPr lang="en-US" sz="1200" kern="0" dirty="0" smtClean="0">
                <a:cs typeface="Times New Roman" pitchFamily="18" charset="0"/>
              </a:rPr>
              <a:t>[$];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</a:t>
            </a:r>
            <a:r>
              <a:rPr lang="en-US" sz="1200" b="1" kern="0" dirty="0" smtClean="0">
                <a:cs typeface="Times New Roman" pitchFamily="18" charset="0"/>
              </a:rPr>
              <a:t>constraint</a:t>
            </a:r>
            <a:r>
              <a:rPr lang="en-US" sz="1200" kern="0" dirty="0" smtClean="0">
                <a:cs typeface="Times New Roman" pitchFamily="18" charset="0"/>
              </a:rPr>
              <a:t> </a:t>
            </a:r>
            <a:r>
              <a:rPr lang="en-US" sz="1200" kern="0" dirty="0" err="1" smtClean="0">
                <a:cs typeface="Times New Roman" pitchFamily="18" charset="0"/>
              </a:rPr>
              <a:t>custom_cst</a:t>
            </a:r>
            <a:r>
              <a:rPr lang="en-US" sz="1200" kern="0" dirty="0" smtClean="0">
                <a:cs typeface="Times New Roman" pitchFamily="18" charset="0"/>
              </a:rPr>
              <a:t> {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   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foreach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(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obj_array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[</a:t>
            </a:r>
            <a:r>
              <a:rPr kumimoji="0" lang="en-US" sz="12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i</a:t>
            </a:r>
            <a:r>
              <a:rPr kumimoji="0" lang="en-US" sz="1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]) {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    (</a:t>
            </a:r>
            <a:r>
              <a:rPr lang="en-US" sz="1200" b="1" kern="0" dirty="0" err="1" smtClean="0">
                <a:cs typeface="Times New Roman" pitchFamily="18" charset="0"/>
              </a:rPr>
              <a:t>i</a:t>
            </a:r>
            <a:r>
              <a:rPr lang="en-US" sz="1200" b="1" kern="0" dirty="0" smtClean="0">
                <a:cs typeface="Times New Roman" pitchFamily="18" charset="0"/>
              </a:rPr>
              <a:t>==0) -&gt; </a:t>
            </a:r>
            <a:r>
              <a:rPr lang="en-US" sz="1200" b="1" kern="0" dirty="0" err="1" smtClean="0">
                <a:cs typeface="Times New Roman" pitchFamily="18" charset="0"/>
              </a:rPr>
              <a:t>obj_array</a:t>
            </a:r>
            <a:r>
              <a:rPr lang="en-US" sz="1200" b="1" kern="0" dirty="0" smtClean="0">
                <a:cs typeface="Times New Roman" pitchFamily="18" charset="0"/>
              </a:rPr>
              <a:t>[</a:t>
            </a:r>
            <a:r>
              <a:rPr lang="en-US" sz="1200" b="1" kern="0" dirty="0" err="1" smtClean="0">
                <a:cs typeface="Times New Roman" pitchFamily="18" charset="0"/>
              </a:rPr>
              <a:t>i</a:t>
            </a:r>
            <a:r>
              <a:rPr lang="en-US" sz="1200" b="1" kern="0" dirty="0" smtClean="0">
                <a:cs typeface="Times New Roman" pitchFamily="18" charset="0"/>
              </a:rPr>
              <a:t>].kind == WRITE;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}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</a:t>
            </a:r>
            <a:r>
              <a:rPr kumimoji="0" lang="en-US" sz="1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}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function new(</a:t>
            </a:r>
            <a:r>
              <a:rPr lang="en-US" sz="1200" kern="0" dirty="0" err="1" smtClean="0">
                <a:cs typeface="Times New Roman" pitchFamily="18" charset="0"/>
              </a:rPr>
              <a:t>int</a:t>
            </a:r>
            <a:r>
              <a:rPr lang="en-US" sz="1200" kern="0" dirty="0" smtClean="0">
                <a:cs typeface="Times New Roman" pitchFamily="18" charset="0"/>
              </a:rPr>
              <a:t>  </a:t>
            </a:r>
            <a:r>
              <a:rPr lang="en-US" sz="1200" kern="0" dirty="0" err="1" smtClean="0">
                <a:cs typeface="Times New Roman" pitchFamily="18" charset="0"/>
              </a:rPr>
              <a:t>num_items</a:t>
            </a:r>
            <a:r>
              <a:rPr lang="en-US" sz="1200" kern="0" dirty="0" smtClean="0">
                <a:cs typeface="Times New Roman" pitchFamily="18" charset="0"/>
              </a:rPr>
              <a:t>=2);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    for (</a:t>
            </a: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int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i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=0; </a:t>
            </a: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i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&lt;</a:t>
            </a: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num_items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; </a:t>
            </a: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i</a:t>
            </a: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++)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    transaction </a:t>
            </a:r>
            <a:r>
              <a:rPr lang="en-US" sz="1200" b="1" kern="0" dirty="0" err="1" smtClean="0">
                <a:cs typeface="Times New Roman" pitchFamily="18" charset="0"/>
              </a:rPr>
              <a:t>tr</a:t>
            </a:r>
            <a:r>
              <a:rPr lang="en-US" sz="1200" b="1" kern="0" dirty="0" smtClean="0">
                <a:cs typeface="Times New Roman" pitchFamily="18" charset="0"/>
              </a:rPr>
              <a:t> = new;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        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obj_array.push_back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(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tr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end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</a:t>
            </a:r>
            <a:r>
              <a:rPr kumimoji="0" lang="en-US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endfunction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endclass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Synchronization/Inter-process communication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1392381"/>
            <a:ext cx="8337550" cy="4565973"/>
          </a:xfrm>
        </p:spPr>
        <p:txBody>
          <a:bodyPr/>
          <a:lstStyle/>
          <a:p>
            <a:pPr marL="228600" indent="-228600">
              <a:buNone/>
            </a:pPr>
            <a:endParaRPr lang="en-US" sz="2000" dirty="0" smtClean="0"/>
          </a:p>
          <a:p>
            <a:pPr marL="228600" indent="-228600"/>
            <a:r>
              <a:rPr lang="en-US" sz="1800" dirty="0" smtClean="0"/>
              <a:t>Concurrency (fork-join)</a:t>
            </a:r>
          </a:p>
          <a:p>
            <a:pPr marL="228600" indent="-228600"/>
            <a:r>
              <a:rPr lang="en-US" sz="1800" dirty="0" smtClean="0"/>
              <a:t>Events</a:t>
            </a:r>
          </a:p>
          <a:p>
            <a:pPr marL="228600" indent="-228600"/>
            <a:r>
              <a:rPr lang="en-US" sz="1800" dirty="0" smtClean="0"/>
              <a:t>Mailbox</a:t>
            </a:r>
          </a:p>
          <a:p>
            <a:pPr marL="228600" indent="-228600"/>
            <a:r>
              <a:rPr lang="en-US" sz="1800" dirty="0" smtClean="0"/>
              <a:t>Semaphore</a:t>
            </a:r>
          </a:p>
          <a:p>
            <a:pPr marL="228600" indent="-228600"/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Synchronization/Inter-process communication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42151" y="2246450"/>
            <a:ext cx="2773496" cy="24948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fork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 #10 $display(“This is Thread 1”);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end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#50 $display(“This is Thread 2”);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end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#100 $display(“This is Thread 3”);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err="1" smtClean="0">
                <a:cs typeface="Times New Roman" pitchFamily="18" charset="0"/>
              </a:rPr>
              <a:t>join</a:t>
            </a:r>
            <a:r>
              <a:rPr lang="en-US" sz="1200" b="1" kern="0" dirty="0" err="1" smtClean="0">
                <a:solidFill>
                  <a:srgbClr val="FF0000"/>
                </a:solidFill>
                <a:cs typeface="Times New Roman" pitchFamily="18" charset="0"/>
              </a:rPr>
              <a:t>_all</a:t>
            </a:r>
            <a:endParaRPr lang="en-US" sz="1200" b="1" kern="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$display(“Out of fork”);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119024" y="2227686"/>
            <a:ext cx="2751725" cy="24948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fork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#10 $display(“This is Thread 1”);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end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#50 $display(“This is Thread 2”);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end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#100 $display(“This is Thread 3”);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err="1" smtClean="0">
                <a:cs typeface="Times New Roman" pitchFamily="18" charset="0"/>
              </a:rPr>
              <a:t>join_any</a:t>
            </a:r>
            <a:endParaRPr lang="en-US" sz="1200" b="1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$display(“Out of fork”);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disable fork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972794" y="2206563"/>
            <a:ext cx="2803641" cy="24948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fork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 #10 $display(“This is Thread 1”);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end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#50 $display(“This is Thread 2”);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end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#100 $display(“This is Thread 3”);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err="1" smtClean="0">
                <a:cs typeface="Times New Roman" pitchFamily="18" charset="0"/>
              </a:rPr>
              <a:t>join_none</a:t>
            </a:r>
            <a:endParaRPr lang="en-US" sz="1200" b="1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$display(“Out of fork”);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464737" y="5117124"/>
            <a:ext cx="1919235" cy="923561"/>
          </a:xfrm>
          <a:prstGeom prst="wedgeRectCallout">
            <a:avLst>
              <a:gd name="adj1" fmla="val -25321"/>
              <a:gd name="adj2" fmla="val -137604"/>
            </a:avLst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Executed only after all threads are done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ular Callout 15"/>
          <p:cNvSpPr/>
          <p:nvPr/>
        </p:nvSpPr>
        <p:spPr bwMode="auto">
          <a:xfrm>
            <a:off x="4645727" y="5140607"/>
            <a:ext cx="1848591" cy="923561"/>
          </a:xfrm>
          <a:prstGeom prst="wedgeRectCallout">
            <a:avLst>
              <a:gd name="adj1" fmla="val -58083"/>
              <a:gd name="adj2" fmla="val -138581"/>
            </a:avLst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Executed if any one of the threads are done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ular Callout 16"/>
          <p:cNvSpPr/>
          <p:nvPr/>
        </p:nvSpPr>
        <p:spPr bwMode="auto">
          <a:xfrm>
            <a:off x="6585020" y="5372252"/>
            <a:ext cx="1919235" cy="923561"/>
          </a:xfrm>
          <a:prstGeom prst="wedgeRectCallout">
            <a:avLst>
              <a:gd name="adj1" fmla="val -25321"/>
              <a:gd name="adj2" fmla="val -170232"/>
            </a:avLst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Executed without waiting for any of the threads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2661825" y="5435053"/>
            <a:ext cx="1919235" cy="923561"/>
          </a:xfrm>
          <a:prstGeom prst="wedgeRectCallout">
            <a:avLst>
              <a:gd name="adj1" fmla="val -11566"/>
              <a:gd name="adj2" fmla="val -152985"/>
            </a:avLst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Kills all the threads in the current scope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3"/>
          <p:cNvSpPr>
            <a:spLocks noGrp="1" noChangeArrowheads="1"/>
          </p:cNvSpPr>
          <p:nvPr>
            <p:ph idx="1"/>
          </p:nvPr>
        </p:nvSpPr>
        <p:spPr>
          <a:xfrm>
            <a:off x="446809" y="1091045"/>
            <a:ext cx="8243165" cy="935182"/>
          </a:xfrm>
        </p:spPr>
        <p:txBody>
          <a:bodyPr/>
          <a:lstStyle/>
          <a:p>
            <a:pPr marL="228600" indent="-228600">
              <a:buNone/>
            </a:pPr>
            <a:endParaRPr lang="en-US" sz="2000" dirty="0" smtClean="0"/>
          </a:p>
          <a:p>
            <a:pPr marL="228600" indent="-228600"/>
            <a:r>
              <a:rPr lang="en-US" b="1" dirty="0" smtClean="0"/>
              <a:t>Concurrency</a:t>
            </a:r>
          </a:p>
          <a:p>
            <a:pPr marL="228600" indent="-228600"/>
            <a:endParaRPr lang="en-US" dirty="0" smtClean="0"/>
          </a:p>
          <a:p>
            <a:pPr marL="228600" indent="-228600"/>
            <a:endParaRPr lang="en-US" dirty="0" smtClean="0"/>
          </a:p>
          <a:p>
            <a:pPr marL="228600" indent="-228600">
              <a:buNone/>
            </a:pPr>
            <a:endParaRPr lang="en-US" dirty="0" smtClean="0"/>
          </a:p>
          <a:p>
            <a:pPr marL="228600" indent="-228600">
              <a:buNone/>
            </a:pPr>
            <a:endParaRPr lang="en-US" sz="2400" dirty="0" smtClean="0"/>
          </a:p>
          <a:p>
            <a:pPr marL="228600" indent="-228600"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Synchronization/Inter-process communication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1205346"/>
            <a:ext cx="8337550" cy="789710"/>
          </a:xfrm>
        </p:spPr>
        <p:txBody>
          <a:bodyPr/>
          <a:lstStyle/>
          <a:p>
            <a:pPr marL="228600" indent="-228600">
              <a:buNone/>
            </a:pPr>
            <a:endParaRPr lang="en-US" sz="2000" dirty="0" smtClean="0"/>
          </a:p>
          <a:p>
            <a:pPr marL="228600" indent="-228600"/>
            <a:r>
              <a:rPr lang="en-US" sz="1800" b="1" dirty="0" smtClean="0"/>
              <a:t>Events – 2 types of waiting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9187" y="2246450"/>
            <a:ext cx="2773496" cy="321916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vent evt1, evt2;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b="1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fork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cs typeface="Times New Roman" pitchFamily="18" charset="0"/>
              </a:rPr>
              <a:t>      #10 -&gt; evt1</a:t>
            </a:r>
            <a:r>
              <a:rPr lang="en-US" sz="1200" b="1" kern="0" dirty="0" smtClean="0">
                <a:cs typeface="Times New Roman" pitchFamily="18" charset="0"/>
              </a:rPr>
              <a:t>;  //triggering an event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-&gt; evt2;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end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cs typeface="Times New Roman" pitchFamily="18" charset="0"/>
              </a:rPr>
              <a:t>       @(evt1) 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@(evt2);</a:t>
            </a:r>
            <a:endParaRPr lang="en-US" sz="1200" b="1" kern="0" noProof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end</a:t>
            </a:r>
            <a:endParaRPr lang="en-US" sz="1200" b="1" kern="0" noProof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j</a:t>
            </a:r>
            <a:r>
              <a: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oin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b="1" kern="0" noProof="0" dirty="0" smtClean="0">
              <a:cs typeface="Times New Roman" pitchFamily="18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1545391" y="4270664"/>
            <a:ext cx="1592663" cy="1094613"/>
          </a:xfrm>
          <a:prstGeom prst="wedgeRectCallout">
            <a:avLst>
              <a:gd name="adj1" fmla="val -63775"/>
              <a:gd name="adj2" fmla="val -43588"/>
            </a:avLst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Unblocks if executed before event trigger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345569" y="2242986"/>
            <a:ext cx="2773496" cy="321916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vent evt1, evt2;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b="1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fork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cs typeface="Times New Roman" pitchFamily="18" charset="0"/>
              </a:rPr>
              <a:t>      #10 -&gt; evt1</a:t>
            </a:r>
            <a:r>
              <a:rPr lang="en-US" sz="1200" b="1" kern="0" dirty="0" smtClean="0">
                <a:cs typeface="Times New Roman" pitchFamily="18" charset="0"/>
              </a:rPr>
              <a:t>;  //triggering an event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-&gt; evt2;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end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cs typeface="Times New Roman" pitchFamily="18" charset="0"/>
              </a:rPr>
              <a:t>       @(evt1) 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wait (</a:t>
            </a:r>
            <a:r>
              <a:rPr lang="en-US" sz="1200" b="1" kern="0" dirty="0" err="1" smtClean="0">
                <a:cs typeface="Times New Roman" pitchFamily="18" charset="0"/>
              </a:rPr>
              <a:t>evt2.triggered</a:t>
            </a:r>
            <a:r>
              <a:rPr lang="en-US" sz="1200" b="1" kern="0" dirty="0" smtClean="0">
                <a:cs typeface="Times New Roman" pitchFamily="18" charset="0"/>
              </a:rPr>
              <a:t>);</a:t>
            </a:r>
            <a:endParaRPr lang="en-US" sz="1200" b="1" kern="0" noProof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end</a:t>
            </a:r>
            <a:endParaRPr lang="en-US" sz="1200" b="1" kern="0" noProof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j</a:t>
            </a:r>
            <a:r>
              <a: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oin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b="1" kern="0" noProof="0" dirty="0" smtClean="0">
              <a:cs typeface="Times New Roman" pitchFamily="18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4430600" y="4364182"/>
            <a:ext cx="1592663" cy="1059977"/>
          </a:xfrm>
          <a:prstGeom prst="wedgeRectCallout">
            <a:avLst>
              <a:gd name="adj1" fmla="val -68994"/>
              <a:gd name="adj2" fmla="val -43096"/>
            </a:avLst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Unblocks for the whole simtime of trigger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214640" y="2249913"/>
            <a:ext cx="2773496" cy="310140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b="1" kern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wait (a==5 &amp;&amp; b);</a:t>
            </a:r>
            <a:endParaRPr lang="en-US" sz="1200" b="1" kern="0" noProof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b="1" kern="0" noProof="0" dirty="0" smtClean="0">
              <a:cs typeface="Times New Roman" pitchFamily="18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6837827" y="3404755"/>
            <a:ext cx="1592663" cy="1059977"/>
          </a:xfrm>
          <a:prstGeom prst="wedgeRectCallout">
            <a:avLst>
              <a:gd name="adj1" fmla="val -52683"/>
              <a:gd name="adj2" fmla="val -116618"/>
            </a:avLst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Wait can be used for expressions too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Synchronization/Inter-process communication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1205346"/>
            <a:ext cx="8337550" cy="789710"/>
          </a:xfrm>
        </p:spPr>
        <p:txBody>
          <a:bodyPr/>
          <a:lstStyle/>
          <a:p>
            <a:pPr marL="228600" indent="-228600">
              <a:buNone/>
            </a:pPr>
            <a:endParaRPr lang="en-US" sz="2000" dirty="0" smtClean="0"/>
          </a:p>
          <a:p>
            <a:pPr marL="228600" indent="-228600"/>
            <a:r>
              <a:rPr lang="en-US" sz="1800" b="1" dirty="0" smtClean="0"/>
              <a:t>Mailbox – Communication between 2 processes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9187" y="2246450"/>
            <a:ext cx="2773496" cy="321916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m</a:t>
            </a:r>
            <a:r>
              <a:rPr lang="en-US" sz="1200" b="1" kern="0" noProof="0" dirty="0" err="1" smtClean="0">
                <a:cs typeface="Times New Roman" pitchFamily="18" charset="0"/>
              </a:rPr>
              <a:t>ailbox</a:t>
            </a:r>
            <a:r>
              <a:rPr lang="en-US" sz="1200" b="1" kern="0" noProof="0" dirty="0" smtClean="0">
                <a:cs typeface="Times New Roman" pitchFamily="18" charset="0"/>
              </a:rPr>
              <a:t> </a:t>
            </a:r>
            <a:r>
              <a:rPr lang="en-US" sz="1200" b="1" kern="0" noProof="0" dirty="0" err="1" smtClean="0">
                <a:cs typeface="Times New Roman" pitchFamily="18" charset="0"/>
              </a:rPr>
              <a:t>mbox</a:t>
            </a:r>
            <a:r>
              <a:rPr lang="en-US" sz="1200" b="1" kern="0" noProof="0" dirty="0" smtClean="0">
                <a:cs typeface="Times New Roman" pitchFamily="18" charset="0"/>
              </a:rPr>
              <a:t> = new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fork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repeat (5)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   </a:t>
            </a:r>
            <a:r>
              <a:rPr lang="en-US" sz="1200" b="1" kern="0" dirty="0" err="1" smtClean="0">
                <a:cs typeface="Times New Roman" pitchFamily="18" charset="0"/>
              </a:rPr>
              <a:t>mbox.put</a:t>
            </a:r>
            <a:r>
              <a:rPr lang="en-US" sz="1200" b="1" kern="0" dirty="0" smtClean="0">
                <a:cs typeface="Times New Roman" pitchFamily="18" charset="0"/>
              </a:rPr>
              <a:t>(1000);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  #10;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end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end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  </a:t>
            </a:r>
            <a:r>
              <a:rPr lang="en-US" sz="1200" kern="0" dirty="0" err="1" smtClean="0">
                <a:cs typeface="Times New Roman" pitchFamily="18" charset="0"/>
              </a:rPr>
              <a:t>int</a:t>
            </a:r>
            <a:r>
              <a:rPr lang="en-US" sz="1200" kern="0" dirty="0" smtClean="0">
                <a:cs typeface="Times New Roman" pitchFamily="18" charset="0"/>
              </a:rPr>
              <a:t> </a:t>
            </a:r>
            <a:r>
              <a:rPr lang="en-US" sz="1200" kern="0" dirty="0" err="1" smtClean="0">
                <a:cs typeface="Times New Roman" pitchFamily="18" charset="0"/>
              </a:rPr>
              <a:t>val</a:t>
            </a:r>
            <a:r>
              <a:rPr lang="en-US" sz="1200" kern="0" dirty="0" smtClean="0">
                <a:cs typeface="Times New Roman" pitchFamily="18" charset="0"/>
              </a:rPr>
              <a:t>;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     repeat (5) begin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      </a:t>
            </a:r>
            <a:r>
              <a:rPr lang="en-US" sz="1200" b="1" kern="0" dirty="0" err="1" smtClean="0">
                <a:cs typeface="Times New Roman" pitchFamily="18" charset="0"/>
              </a:rPr>
              <a:t>mbox.get</a:t>
            </a:r>
            <a:r>
              <a:rPr lang="en-US" sz="1200" b="1" kern="0" dirty="0" smtClean="0">
                <a:cs typeface="Times New Roman" pitchFamily="18" charset="0"/>
              </a:rPr>
              <a:t>(</a:t>
            </a:r>
            <a:r>
              <a:rPr lang="en-US" sz="1200" b="1" kern="0" dirty="0" err="1" smtClean="0">
                <a:cs typeface="Times New Roman" pitchFamily="18" charset="0"/>
              </a:rPr>
              <a:t>val</a:t>
            </a:r>
            <a:r>
              <a:rPr lang="en-US" sz="1200" b="1" kern="0" dirty="0" smtClean="0">
                <a:cs typeface="Times New Roman" pitchFamily="18" charset="0"/>
              </a:rPr>
              <a:t>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    end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end</a:t>
            </a:r>
            <a:endParaRPr lang="en-US" sz="1200" kern="0" noProof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j</a:t>
            </a:r>
            <a:r>
              <a:rPr kumimoji="0" lang="en-US" sz="120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oin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b="1" kern="0" noProof="0" dirty="0" smtClean="0">
              <a:cs typeface="Times New Roman" pitchFamily="18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719641" y="2263768"/>
            <a:ext cx="2773496" cy="3773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cs typeface="Times New Roman" pitchFamily="18" charset="0"/>
              </a:rPr>
              <a:t>mailbox#(transaction) </a:t>
            </a:r>
            <a:r>
              <a:rPr lang="en-US" sz="1200" b="1" kern="0" noProof="0" dirty="0" err="1" smtClean="0">
                <a:cs typeface="Times New Roman" pitchFamily="18" charset="0"/>
              </a:rPr>
              <a:t>mbox</a:t>
            </a:r>
            <a:r>
              <a:rPr lang="en-US" sz="1200" b="1" kern="0" noProof="0" dirty="0" smtClean="0">
                <a:cs typeface="Times New Roman" pitchFamily="18" charset="0"/>
              </a:rPr>
              <a:t> = new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fork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repeat (5)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   transaction </a:t>
            </a:r>
            <a:r>
              <a:rPr lang="en-US" sz="1200" kern="0" dirty="0" err="1" smtClean="0">
                <a:cs typeface="Times New Roman" pitchFamily="18" charset="0"/>
              </a:rPr>
              <a:t>tr</a:t>
            </a:r>
            <a:r>
              <a:rPr lang="en-US" sz="1200" kern="0" dirty="0" smtClean="0">
                <a:cs typeface="Times New Roman" pitchFamily="18" charset="0"/>
              </a:rPr>
              <a:t> = new;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   </a:t>
            </a:r>
            <a:r>
              <a:rPr lang="en-US" sz="1200" kern="0" dirty="0" err="1" smtClean="0">
                <a:cs typeface="Times New Roman" pitchFamily="18" charset="0"/>
              </a:rPr>
              <a:t>tr.randomize</a:t>
            </a:r>
            <a:r>
              <a:rPr lang="en-US" sz="1200" kern="0" dirty="0" smtClean="0">
                <a:cs typeface="Times New Roman" pitchFamily="18" charset="0"/>
              </a:rPr>
              <a:t>()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   </a:t>
            </a:r>
            <a:r>
              <a:rPr lang="en-US" sz="1200" b="1" kern="0" dirty="0" err="1" smtClean="0">
                <a:cs typeface="Times New Roman" pitchFamily="18" charset="0"/>
              </a:rPr>
              <a:t>mbox.put</a:t>
            </a:r>
            <a:r>
              <a:rPr lang="en-US" sz="1200" b="1" kern="0" dirty="0" smtClean="0">
                <a:cs typeface="Times New Roman" pitchFamily="18" charset="0"/>
              </a:rPr>
              <a:t>(</a:t>
            </a:r>
            <a:r>
              <a:rPr lang="en-US" sz="1200" b="1" kern="0" dirty="0" err="1" smtClean="0">
                <a:cs typeface="Times New Roman" pitchFamily="18" charset="0"/>
              </a:rPr>
              <a:t>tr</a:t>
            </a:r>
            <a:r>
              <a:rPr lang="en-US" sz="1200" b="1" kern="0" dirty="0" smtClean="0">
                <a:cs typeface="Times New Roman" pitchFamily="18" charset="0"/>
              </a:rPr>
              <a:t>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  #10;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end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end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  transaction </a:t>
            </a:r>
            <a:r>
              <a:rPr lang="en-US" sz="1200" kern="0" dirty="0" err="1" smtClean="0">
                <a:cs typeface="Times New Roman" pitchFamily="18" charset="0"/>
              </a:rPr>
              <a:t>tr</a:t>
            </a:r>
            <a:r>
              <a:rPr lang="en-US" sz="1200" kern="0" dirty="0" smtClean="0">
                <a:cs typeface="Times New Roman" pitchFamily="18" charset="0"/>
              </a:rPr>
              <a:t>;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     repeat (5) begin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      </a:t>
            </a:r>
            <a:r>
              <a:rPr lang="en-US" sz="1200" b="1" kern="0" dirty="0" err="1" smtClean="0">
                <a:cs typeface="Times New Roman" pitchFamily="18" charset="0"/>
              </a:rPr>
              <a:t>mbox.get</a:t>
            </a:r>
            <a:r>
              <a:rPr lang="en-US" sz="1200" b="1" kern="0" dirty="0" smtClean="0">
                <a:cs typeface="Times New Roman" pitchFamily="18" charset="0"/>
              </a:rPr>
              <a:t>(</a:t>
            </a:r>
            <a:r>
              <a:rPr lang="en-US" sz="1200" b="1" kern="0" dirty="0" err="1" smtClean="0">
                <a:cs typeface="Times New Roman" pitchFamily="18" charset="0"/>
              </a:rPr>
              <a:t>tr</a:t>
            </a:r>
            <a:r>
              <a:rPr lang="en-US" sz="1200" b="1" kern="0" dirty="0" smtClean="0">
                <a:cs typeface="Times New Roman" pitchFamily="18" charset="0"/>
              </a:rPr>
              <a:t>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    end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end</a:t>
            </a:r>
            <a:endParaRPr lang="en-US" sz="1200" kern="0" noProof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j</a:t>
            </a:r>
            <a:r>
              <a:rPr kumimoji="0" lang="en-US" sz="120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oin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b="1" kern="0" noProof="0" dirty="0" smtClean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3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1130767"/>
            <a:ext cx="4119091" cy="5069066"/>
          </a:xfrm>
          <a:solidFill>
            <a:srgbClr val="FFFF99"/>
          </a:solidFill>
        </p:spPr>
        <p:txBody>
          <a:bodyPr/>
          <a:lstStyle/>
          <a:p>
            <a:pPr marL="228600" indent="-228600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module testbench (input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, output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rst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, output w_r_en, </a:t>
            </a:r>
          </a:p>
          <a:p>
            <a:pPr marL="228600" indent="-228600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      output [31:0] addr, output [31:0] wdata, input rdata);</a:t>
            </a:r>
          </a:p>
          <a:p>
            <a:pPr marL="228600" indent="-228600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task reset;</a:t>
            </a:r>
          </a:p>
          <a:p>
            <a:pPr marL="228600" indent="-228600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//drive reset </a:t>
            </a:r>
          </a:p>
          <a:p>
            <a:pPr marL="228600" indent="-228600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endtask</a:t>
            </a:r>
          </a:p>
          <a:p>
            <a:pPr marL="228600" indent="-228600">
              <a:buNone/>
            </a:pP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task write;</a:t>
            </a:r>
          </a:p>
          <a:p>
            <a:pPr marL="228600" indent="-228600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  input [31:0] ad,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dta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28600" indent="-228600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 //Drive address, control and data</a:t>
            </a:r>
          </a:p>
          <a:p>
            <a:pPr marL="228600" indent="-228600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endtask</a:t>
            </a:r>
          </a:p>
          <a:p>
            <a:pPr marL="228600" indent="-228600">
              <a:buNone/>
            </a:pP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task read;</a:t>
            </a:r>
          </a:p>
          <a:p>
            <a:pPr marL="228600" indent="-228600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  input [31:0] ad;</a:t>
            </a:r>
          </a:p>
          <a:p>
            <a:pPr marL="228600" indent="-228600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  output [31:0]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dta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28600" indent="-228600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  //Drive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/control and sample data</a:t>
            </a:r>
          </a:p>
          <a:p>
            <a:pPr marL="228600" indent="-228600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endtask</a:t>
            </a:r>
          </a:p>
          <a:p>
            <a:pPr marL="228600" indent="-228600">
              <a:buNone/>
            </a:pP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task do_write_read;</a:t>
            </a:r>
          </a:p>
          <a:p>
            <a:pPr marL="228600" indent="-228600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 input [31:0] ad;</a:t>
            </a:r>
          </a:p>
          <a:p>
            <a:pPr marL="228600" indent="-228600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 output [31:0] value;</a:t>
            </a:r>
          </a:p>
          <a:p>
            <a:pPr marL="228600" indent="-228600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 write('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h12345678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, '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habab_cdcd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228600" indent="-228600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   read('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h12345678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, value);</a:t>
            </a:r>
          </a:p>
          <a:p>
            <a:pPr marL="228600" indent="-228600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  endtask</a:t>
            </a:r>
          </a:p>
          <a:p>
            <a:pPr marL="228600" indent="-228600">
              <a:buNone/>
            </a:pP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endmodule</a:t>
            </a: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 Limitations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24649" y="1172636"/>
            <a:ext cx="4119091" cy="184186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module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test_top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reg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clk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design d(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clk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, ...);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testbench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tb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(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clk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, ....);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//Generate clock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endmodule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02144" y="3165230"/>
            <a:ext cx="4099727" cy="291402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module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test1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test_top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top();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reg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[31:0] data;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initial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top.reset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top.write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('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h10000000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, $random);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top.read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('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h10000000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, data);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top.do_write_read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end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endmodule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Synchronization/Inter-process communication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1205346"/>
            <a:ext cx="8337550" cy="789710"/>
          </a:xfrm>
        </p:spPr>
        <p:txBody>
          <a:bodyPr/>
          <a:lstStyle/>
          <a:p>
            <a:pPr marL="228600" indent="-228600">
              <a:buNone/>
            </a:pPr>
            <a:endParaRPr lang="en-US" sz="2000" dirty="0" smtClean="0"/>
          </a:p>
          <a:p>
            <a:pPr marL="228600" indent="-228600"/>
            <a:r>
              <a:rPr lang="en-US" sz="1800" b="1" dirty="0" smtClean="0"/>
              <a:t>Semaphore – controlling the processes (with the specified num of keys)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35869" y="2152932"/>
            <a:ext cx="2773496" cy="406083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s</a:t>
            </a:r>
            <a:r>
              <a:rPr lang="en-US" sz="1200" b="1" kern="0" noProof="0" dirty="0" err="1" smtClean="0">
                <a:cs typeface="Times New Roman" pitchFamily="18" charset="0"/>
              </a:rPr>
              <a:t>emaphore</a:t>
            </a:r>
            <a:r>
              <a:rPr lang="en-US" sz="1200" b="1" kern="0" noProof="0" dirty="0" smtClean="0">
                <a:cs typeface="Times New Roman" pitchFamily="18" charset="0"/>
              </a:rPr>
              <a:t> </a:t>
            </a:r>
            <a:r>
              <a:rPr lang="en-US" sz="1200" b="1" kern="0" noProof="0" dirty="0" err="1" smtClean="0">
                <a:cs typeface="Times New Roman" pitchFamily="18" charset="0"/>
              </a:rPr>
              <a:t>sem</a:t>
            </a:r>
            <a:r>
              <a:rPr lang="en-US" sz="1200" b="1" kern="0" noProof="0" dirty="0" smtClean="0">
                <a:cs typeface="Times New Roman" pitchFamily="18" charset="0"/>
              </a:rPr>
              <a:t> = new(1)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fork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repeat (5)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   </a:t>
            </a:r>
            <a:r>
              <a:rPr lang="en-US" sz="1200" b="1" kern="0" dirty="0" err="1" smtClean="0">
                <a:cs typeface="Times New Roman" pitchFamily="18" charset="0"/>
              </a:rPr>
              <a:t>sem.get</a:t>
            </a:r>
            <a:r>
              <a:rPr lang="en-US" sz="1200" b="1" kern="0" dirty="0" smtClean="0">
                <a:cs typeface="Times New Roman" pitchFamily="18" charset="0"/>
              </a:rPr>
              <a:t>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  </a:t>
            </a:r>
            <a:r>
              <a:rPr lang="en-US" sz="1200" b="1" kern="0" dirty="0" err="1" smtClean="0">
                <a:cs typeface="Times New Roman" pitchFamily="18" charset="0"/>
              </a:rPr>
              <a:t>do_task1</a:t>
            </a:r>
            <a:r>
              <a:rPr lang="en-US" sz="1200" b="1" kern="0" dirty="0" smtClean="0">
                <a:cs typeface="Times New Roman" pitchFamily="18" charset="0"/>
              </a:rPr>
              <a:t>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  </a:t>
            </a:r>
            <a:r>
              <a:rPr lang="en-US" sz="1200" b="1" kern="0" dirty="0" err="1" smtClean="0">
                <a:cs typeface="Times New Roman" pitchFamily="18" charset="0"/>
              </a:rPr>
              <a:t>sem.put</a:t>
            </a:r>
            <a:r>
              <a:rPr lang="en-US" sz="1200" b="1" kern="0" dirty="0" smtClean="0">
                <a:cs typeface="Times New Roman" pitchFamily="18" charset="0"/>
              </a:rPr>
              <a:t>();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end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end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   begin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    repeat (5) begin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      </a:t>
            </a:r>
            <a:r>
              <a:rPr lang="en-US" sz="1200" b="1" kern="0" dirty="0" err="1" smtClean="0">
                <a:cs typeface="Times New Roman" pitchFamily="18" charset="0"/>
              </a:rPr>
              <a:t>sem.get</a:t>
            </a:r>
            <a:r>
              <a:rPr lang="en-US" sz="1200" b="1" kern="0" dirty="0" smtClean="0">
                <a:cs typeface="Times New Roman" pitchFamily="18" charset="0"/>
              </a:rPr>
              <a:t>();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  </a:t>
            </a:r>
            <a:r>
              <a:rPr lang="en-US" sz="1200" b="1" kern="0" dirty="0" err="1" smtClean="0">
                <a:cs typeface="Times New Roman" pitchFamily="18" charset="0"/>
              </a:rPr>
              <a:t>do_task2</a:t>
            </a:r>
            <a:r>
              <a:rPr lang="en-US" sz="1200" b="1" kern="0" dirty="0" smtClean="0">
                <a:cs typeface="Times New Roman" pitchFamily="18" charset="0"/>
              </a:rPr>
              <a:t>();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b="1" kern="0" dirty="0" smtClean="0">
                <a:cs typeface="Times New Roman" pitchFamily="18" charset="0"/>
              </a:rPr>
              <a:t>           </a:t>
            </a:r>
            <a:r>
              <a:rPr lang="en-US" sz="1200" b="1" kern="0" dirty="0" err="1" smtClean="0">
                <a:cs typeface="Times New Roman" pitchFamily="18" charset="0"/>
              </a:rPr>
              <a:t>sem.put</a:t>
            </a:r>
            <a:r>
              <a:rPr lang="en-US" sz="1200" b="1" kern="0" dirty="0" smtClean="0">
                <a:cs typeface="Times New Roman" pitchFamily="18" charset="0"/>
              </a:rPr>
              <a:t>();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200" kern="0" dirty="0" smtClean="0">
                <a:cs typeface="Times New Roman" pitchFamily="18" charset="0"/>
              </a:rPr>
              <a:t>         end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    end</a:t>
            </a:r>
            <a:endParaRPr lang="en-US" sz="1200" kern="0" noProof="0" dirty="0" smtClean="0">
              <a:cs typeface="Times New Roman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1200" kern="0" dirty="0" smtClean="0">
                <a:cs typeface="Times New Roman" pitchFamily="18" charset="0"/>
              </a:rPr>
              <a:t>j</a:t>
            </a:r>
            <a:r>
              <a:rPr kumimoji="0" lang="en-US" sz="120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oin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1200" b="1" kern="0" noProof="0" dirty="0" smtClean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DPI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969819"/>
            <a:ext cx="8337550" cy="4988536"/>
          </a:xfrm>
        </p:spPr>
        <p:txBody>
          <a:bodyPr/>
          <a:lstStyle/>
          <a:p>
            <a:pPr marL="228600" indent="-228600">
              <a:buNone/>
            </a:pPr>
            <a:endParaRPr lang="en-US" sz="2000" dirty="0" smtClean="0"/>
          </a:p>
          <a:p>
            <a:pPr marL="228600" indent="-228600"/>
            <a:r>
              <a:rPr lang="en-US" sz="1800" dirty="0" smtClean="0"/>
              <a:t>DPI – Direct Programming Interface</a:t>
            </a:r>
          </a:p>
          <a:p>
            <a:pPr marL="228600" indent="-228600"/>
            <a:r>
              <a:rPr lang="en-US" sz="1800" dirty="0" smtClean="0"/>
              <a:t>System Verilog new foreign language Interface.</a:t>
            </a:r>
          </a:p>
          <a:p>
            <a:r>
              <a:rPr lang="en-US" sz="1800" dirty="0" smtClean="0"/>
              <a:t> A simple, straightforward, and efficient way to connect SV and C models.</a:t>
            </a:r>
          </a:p>
          <a:p>
            <a:r>
              <a:rPr lang="en-US" sz="1800" dirty="0" smtClean="0"/>
              <a:t> SV task or function can directly call a C function and vise-a-versa.</a:t>
            </a:r>
          </a:p>
          <a:p>
            <a:r>
              <a:rPr lang="en-US" sz="1800" dirty="0" smtClean="0"/>
              <a:t>The functions implemented in C and used in SV are called imported functions. The C function name is imported into the SV language using an import declaration through DPI  interface. </a:t>
            </a:r>
          </a:p>
          <a:p>
            <a:r>
              <a:rPr lang="en-US" sz="1800" dirty="0" smtClean="0"/>
              <a:t>The task or function implemented in SV and used in C function is an exported task or function. The SV task or function name is specified in an export declaration through DPI interface.</a:t>
            </a:r>
          </a:p>
          <a:p>
            <a:pPr marL="228600" indent="-228600">
              <a:buNone/>
            </a:pPr>
            <a:endParaRPr lang="en-US" sz="2400" dirty="0" smtClean="0"/>
          </a:p>
          <a:p>
            <a:pPr marL="228600" indent="-228600"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DPI Import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969819"/>
            <a:ext cx="8337550" cy="4988536"/>
          </a:xfrm>
        </p:spPr>
        <p:txBody>
          <a:bodyPr/>
          <a:lstStyle/>
          <a:p>
            <a:r>
              <a:rPr lang="en-US" sz="1800" dirty="0" smtClean="0"/>
              <a:t>Every imported C function must be declared using an import declaration in SV code.</a:t>
            </a:r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import {“DPI” | “DPI-C”} [context | pure] [</a:t>
            </a:r>
            <a:r>
              <a:rPr lang="en-US" sz="1600" i="1" dirty="0" err="1" smtClean="0">
                <a:solidFill>
                  <a:srgbClr val="0000FF"/>
                </a:solidFill>
              </a:rPr>
              <a:t>c_identifier</a:t>
            </a:r>
            <a:r>
              <a:rPr lang="en-US" sz="1600" i="1" dirty="0" smtClean="0">
                <a:solidFill>
                  <a:srgbClr val="0000FF"/>
                </a:solidFill>
              </a:rPr>
              <a:t> =] function </a:t>
            </a:r>
            <a:r>
              <a:rPr lang="en-US" sz="1600" i="1" dirty="0" err="1" smtClean="0">
                <a:solidFill>
                  <a:srgbClr val="0000FF"/>
                </a:solidFill>
              </a:rPr>
              <a:t>function_data_type</a:t>
            </a:r>
            <a:r>
              <a:rPr lang="en-US" sz="1600" i="1" dirty="0" smtClean="0">
                <a:solidFill>
                  <a:srgbClr val="0000FF"/>
                </a:solidFill>
              </a:rPr>
              <a:t>  </a:t>
            </a:r>
            <a:r>
              <a:rPr lang="en-US" sz="1600" i="1" dirty="0" err="1" smtClean="0">
                <a:solidFill>
                  <a:srgbClr val="0000FF"/>
                </a:solidFill>
              </a:rPr>
              <a:t>function_identifier</a:t>
            </a:r>
            <a:r>
              <a:rPr lang="en-US" sz="1600" i="1" dirty="0" smtClean="0">
                <a:solidFill>
                  <a:srgbClr val="0000FF"/>
                </a:solidFill>
              </a:rPr>
              <a:t> ([</a:t>
            </a:r>
            <a:r>
              <a:rPr lang="en-US" sz="1600" i="1" dirty="0" err="1" smtClean="0">
                <a:solidFill>
                  <a:srgbClr val="0000FF"/>
                </a:solidFill>
              </a:rPr>
              <a:t>tf_port_list</a:t>
            </a:r>
            <a:r>
              <a:rPr lang="en-US" sz="1600" i="1" dirty="0" smtClean="0">
                <a:solidFill>
                  <a:srgbClr val="0000FF"/>
                </a:solidFill>
              </a:rPr>
              <a:t>]);</a:t>
            </a:r>
          </a:p>
          <a:p>
            <a:pPr>
              <a:buNone/>
            </a:pPr>
            <a:endParaRPr lang="en-US" sz="1800" dirty="0" smtClean="0">
              <a:solidFill>
                <a:schemeClr val="bg2"/>
              </a:solidFill>
            </a:endParaRPr>
          </a:p>
          <a:p>
            <a:r>
              <a:rPr lang="en-US" sz="1800" dirty="0" smtClean="0">
                <a:solidFill>
                  <a:schemeClr val="bg2"/>
                </a:solidFill>
              </a:rPr>
              <a:t>Example: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 import “DPI-C” function </a:t>
            </a:r>
            <a:r>
              <a:rPr lang="en-US" sz="1600" dirty="0" err="1" smtClean="0">
                <a:solidFill>
                  <a:srgbClr val="0000FF"/>
                </a:solidFill>
              </a:rPr>
              <a:t>int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calc_parity</a:t>
            </a:r>
            <a:r>
              <a:rPr lang="en-US" sz="1600" dirty="0" smtClean="0">
                <a:solidFill>
                  <a:srgbClr val="0000FF"/>
                </a:solidFill>
              </a:rPr>
              <a:t> (input </a:t>
            </a:r>
            <a:r>
              <a:rPr lang="en-US" sz="1600" dirty="0" err="1" smtClean="0">
                <a:solidFill>
                  <a:srgbClr val="0000FF"/>
                </a:solidFill>
              </a:rPr>
              <a:t>int</a:t>
            </a:r>
            <a:r>
              <a:rPr lang="en-US" sz="1600" dirty="0" smtClean="0">
                <a:solidFill>
                  <a:srgbClr val="0000FF"/>
                </a:solidFill>
              </a:rPr>
              <a:t> a);</a:t>
            </a:r>
          </a:p>
          <a:p>
            <a:pPr>
              <a:buNone/>
            </a:pPr>
            <a:endParaRPr lang="en-US" sz="1800" i="1" dirty="0" smtClean="0">
              <a:solidFill>
                <a:srgbClr val="002060"/>
              </a:solidFill>
            </a:endParaRPr>
          </a:p>
          <a:p>
            <a:r>
              <a:rPr lang="en-US" sz="1800" dirty="0" smtClean="0"/>
              <a:t>Specifying local name to C function in SV. In the following example, the </a:t>
            </a:r>
            <a:r>
              <a:rPr lang="en-US" sz="1800" dirty="0" err="1" smtClean="0"/>
              <a:t>calc_parity_func</a:t>
            </a:r>
            <a:r>
              <a:rPr lang="en-US" sz="1800" dirty="0" smtClean="0"/>
              <a:t>  C function is given the name </a:t>
            </a:r>
            <a:r>
              <a:rPr lang="en-US" sz="1800" dirty="0" err="1" smtClean="0"/>
              <a:t>calc_parity</a:t>
            </a:r>
            <a:r>
              <a:rPr lang="en-US" sz="1800" dirty="0" smtClean="0"/>
              <a:t> in </a:t>
            </a:r>
            <a:r>
              <a:rPr lang="en-US" sz="1800" dirty="0" err="1" smtClean="0"/>
              <a:t>SystemVerilog</a:t>
            </a:r>
            <a:endParaRPr lang="en-US" sz="1800" dirty="0" smtClean="0"/>
          </a:p>
          <a:p>
            <a:pPr lvl="1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 import “DPI-C” </a:t>
            </a:r>
            <a:r>
              <a:rPr lang="en-US" sz="1600" dirty="0" err="1" smtClean="0">
                <a:solidFill>
                  <a:srgbClr val="FF0000"/>
                </a:solidFill>
              </a:rPr>
              <a:t>calc_parity_func</a:t>
            </a:r>
            <a:r>
              <a:rPr lang="en-US" sz="1600" dirty="0" smtClean="0">
                <a:solidFill>
                  <a:srgbClr val="0000FF"/>
                </a:solidFill>
              </a:rPr>
              <a:t> = function </a:t>
            </a:r>
            <a:r>
              <a:rPr lang="en-US" sz="1600" dirty="0" err="1" smtClean="0">
                <a:solidFill>
                  <a:srgbClr val="0000FF"/>
                </a:solidFill>
              </a:rPr>
              <a:t>int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calc_parity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(input </a:t>
            </a:r>
            <a:r>
              <a:rPr lang="en-US" sz="1600" dirty="0" err="1" smtClean="0">
                <a:solidFill>
                  <a:srgbClr val="0000FF"/>
                </a:solidFill>
              </a:rPr>
              <a:t>int</a:t>
            </a:r>
            <a:r>
              <a:rPr lang="en-US" sz="1600" dirty="0" smtClean="0">
                <a:solidFill>
                  <a:srgbClr val="0000FF"/>
                </a:solidFill>
              </a:rPr>
              <a:t> a);</a:t>
            </a:r>
          </a:p>
          <a:p>
            <a:pPr lvl="1">
              <a:buNone/>
            </a:pPr>
            <a:endParaRPr lang="en-US" sz="1600" dirty="0" smtClean="0">
              <a:solidFill>
                <a:srgbClr val="0000FF"/>
              </a:solidFill>
            </a:endParaRPr>
          </a:p>
          <a:p>
            <a:pPr marL="228600" indent="-228600"/>
            <a:r>
              <a:rPr lang="en-US" sz="1800" dirty="0" smtClean="0"/>
              <a:t>Pure function output dependent only on the input arguments</a:t>
            </a:r>
          </a:p>
          <a:p>
            <a:pPr marL="458788" lvl="1" indent="-228600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import “DPI-C” </a:t>
            </a:r>
            <a:r>
              <a:rPr lang="en-US" sz="1600" dirty="0" smtClean="0">
                <a:solidFill>
                  <a:srgbClr val="FF0000"/>
                </a:solidFill>
              </a:rPr>
              <a:t>pure</a:t>
            </a:r>
            <a:r>
              <a:rPr lang="en-US" sz="1600" dirty="0" smtClean="0">
                <a:solidFill>
                  <a:srgbClr val="0000FF"/>
                </a:solidFill>
              </a:rPr>
              <a:t> function </a:t>
            </a:r>
            <a:r>
              <a:rPr lang="en-US" sz="1600" dirty="0" err="1" smtClean="0">
                <a:solidFill>
                  <a:srgbClr val="0000FF"/>
                </a:solidFill>
              </a:rPr>
              <a:t>int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calc_ecc</a:t>
            </a:r>
            <a:r>
              <a:rPr lang="en-US" sz="1600" dirty="0" smtClean="0">
                <a:solidFill>
                  <a:srgbClr val="0000FF"/>
                </a:solidFill>
              </a:rPr>
              <a:t>(input </a:t>
            </a:r>
            <a:r>
              <a:rPr lang="en-US" sz="1600" dirty="0" err="1" smtClean="0">
                <a:solidFill>
                  <a:srgbClr val="0000FF"/>
                </a:solidFill>
              </a:rPr>
              <a:t>int</a:t>
            </a:r>
            <a:r>
              <a:rPr lang="en-US" sz="1600" dirty="0" smtClean="0">
                <a:solidFill>
                  <a:srgbClr val="0000FF"/>
                </a:solidFill>
              </a:rPr>
              <a:t> data);</a:t>
            </a:r>
          </a:p>
          <a:p>
            <a:pPr marL="458788" lvl="1" indent="-228600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 </a:t>
            </a:r>
          </a:p>
          <a:p>
            <a:pPr marL="228600" indent="-228600"/>
            <a:r>
              <a:rPr lang="en-US" sz="1800" dirty="0" smtClean="0"/>
              <a:t>Context  function output dependents not only on function arguments but also SV variables not specified as arguments</a:t>
            </a:r>
          </a:p>
          <a:p>
            <a:pPr marL="458788" lvl="1" indent="-228600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import “DPI-C” </a:t>
            </a:r>
            <a:r>
              <a:rPr lang="en-US" sz="1600" dirty="0" smtClean="0">
                <a:solidFill>
                  <a:srgbClr val="FF0000"/>
                </a:solidFill>
              </a:rPr>
              <a:t>context</a:t>
            </a:r>
            <a:r>
              <a:rPr lang="en-US" sz="1600" dirty="0" smtClean="0">
                <a:solidFill>
                  <a:srgbClr val="0000FF"/>
                </a:solidFill>
              </a:rPr>
              <a:t> task </a:t>
            </a:r>
            <a:r>
              <a:rPr lang="en-US" sz="1600" dirty="0" err="1" smtClean="0">
                <a:solidFill>
                  <a:srgbClr val="0000FF"/>
                </a:solidFill>
              </a:rPr>
              <a:t>calc_task</a:t>
            </a:r>
            <a:r>
              <a:rPr lang="en-US" sz="1600" dirty="0" smtClean="0">
                <a:solidFill>
                  <a:srgbClr val="0000FF"/>
                </a:solidFill>
              </a:rPr>
              <a:t>(input </a:t>
            </a:r>
            <a:r>
              <a:rPr lang="en-US" sz="1600" dirty="0" err="1" smtClean="0">
                <a:solidFill>
                  <a:srgbClr val="0000FF"/>
                </a:solidFill>
              </a:rPr>
              <a:t>int</a:t>
            </a:r>
            <a:r>
              <a:rPr lang="en-US" sz="1600" dirty="0" smtClean="0">
                <a:solidFill>
                  <a:srgbClr val="0000FF"/>
                </a:solidFill>
              </a:rPr>
              <a:t> in1, output </a:t>
            </a:r>
            <a:r>
              <a:rPr lang="en-US" sz="1600" dirty="0" err="1" smtClean="0">
                <a:solidFill>
                  <a:srgbClr val="0000FF"/>
                </a:solidFill>
              </a:rPr>
              <a:t>int</a:t>
            </a:r>
            <a:r>
              <a:rPr lang="en-US" sz="1600" dirty="0" smtClean="0">
                <a:solidFill>
                  <a:srgbClr val="0000FF"/>
                </a:solidFill>
              </a:rPr>
              <a:t> out1);</a:t>
            </a:r>
          </a:p>
          <a:p>
            <a:pPr marL="228600" indent="-228600">
              <a:buNone/>
            </a:pPr>
            <a:endParaRPr lang="en-US" sz="1800" dirty="0" smtClean="0"/>
          </a:p>
          <a:p>
            <a:pPr marL="228600" indent="-228600">
              <a:buNone/>
            </a:pPr>
            <a:endParaRPr lang="en-US" sz="2400" dirty="0" smtClean="0"/>
          </a:p>
          <a:p>
            <a:pPr marL="228600" indent="-228600"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DPI Export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969819"/>
            <a:ext cx="8337550" cy="4988536"/>
          </a:xfrm>
        </p:spPr>
        <p:txBody>
          <a:bodyPr/>
          <a:lstStyle/>
          <a:p>
            <a:r>
              <a:rPr lang="en-US" sz="1800" dirty="0" smtClean="0"/>
              <a:t>Every exported SV function must be declared using an export declaration in SV code. 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export {"DPI" | “DPI-C”} [</a:t>
            </a:r>
            <a:r>
              <a:rPr lang="en-US" sz="1600" i="1" dirty="0" err="1" smtClean="0">
                <a:solidFill>
                  <a:srgbClr val="0000FF"/>
                </a:solidFill>
              </a:rPr>
              <a:t>c_identifier</a:t>
            </a:r>
            <a:r>
              <a:rPr lang="en-US" sz="1600" i="1" dirty="0" smtClean="0">
                <a:solidFill>
                  <a:srgbClr val="0000FF"/>
                </a:solidFill>
              </a:rPr>
              <a:t> = ] function </a:t>
            </a:r>
            <a:r>
              <a:rPr lang="en-US" sz="1600" i="1" dirty="0" err="1" smtClean="0">
                <a:solidFill>
                  <a:srgbClr val="0000FF"/>
                </a:solidFill>
              </a:rPr>
              <a:t>function_identifier</a:t>
            </a:r>
            <a:r>
              <a:rPr lang="en-US" sz="1600" i="1" dirty="0" smtClean="0">
                <a:solidFill>
                  <a:srgbClr val="0000FF"/>
                </a:solidFill>
              </a:rPr>
              <a:t>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export {"DPI" | “DPI-C”} [</a:t>
            </a:r>
            <a:r>
              <a:rPr lang="en-US" sz="1600" i="1" dirty="0" err="1" smtClean="0">
                <a:solidFill>
                  <a:srgbClr val="0000FF"/>
                </a:solidFill>
              </a:rPr>
              <a:t>c_identifier</a:t>
            </a:r>
            <a:r>
              <a:rPr lang="en-US" sz="1600" i="1" dirty="0" smtClean="0">
                <a:solidFill>
                  <a:srgbClr val="0000FF"/>
                </a:solidFill>
              </a:rPr>
              <a:t> = ] task </a:t>
            </a:r>
            <a:r>
              <a:rPr lang="en-US" sz="1600" i="1" dirty="0" err="1" smtClean="0">
                <a:solidFill>
                  <a:srgbClr val="0000FF"/>
                </a:solidFill>
              </a:rPr>
              <a:t>task_identifier</a:t>
            </a:r>
            <a:r>
              <a:rPr lang="en-US" sz="1600" i="1" dirty="0" smtClean="0">
                <a:solidFill>
                  <a:srgbClr val="0000FF"/>
                </a:solidFill>
              </a:rPr>
              <a:t>;</a:t>
            </a:r>
            <a:endParaRPr lang="en-US" sz="16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C function using the SV function or task needs to include a dpi header file with function declaration.</a:t>
            </a:r>
            <a:endParaRPr lang="en-US" i="1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bg2"/>
              </a:solidFill>
            </a:endParaRPr>
          </a:p>
          <a:p>
            <a:r>
              <a:rPr lang="en-US" sz="1800" dirty="0" smtClean="0">
                <a:solidFill>
                  <a:schemeClr val="bg2"/>
                </a:solidFill>
              </a:rPr>
              <a:t>Example: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export “DPI-C” </a:t>
            </a:r>
            <a:r>
              <a:rPr lang="en-US" sz="1600" dirty="0" err="1" smtClean="0">
                <a:solidFill>
                  <a:srgbClr val="0000FF"/>
                </a:solidFill>
              </a:rPr>
              <a:t>my_cfunction</a:t>
            </a:r>
            <a:r>
              <a:rPr lang="en-US" sz="1600" dirty="0" smtClean="0">
                <a:solidFill>
                  <a:srgbClr val="0000FF"/>
                </a:solidFill>
              </a:rPr>
              <a:t> = function </a:t>
            </a:r>
            <a:r>
              <a:rPr lang="en-US" sz="1600" dirty="0" err="1" smtClean="0">
                <a:solidFill>
                  <a:srgbClr val="0000FF"/>
                </a:solidFill>
              </a:rPr>
              <a:t>myfunction</a:t>
            </a:r>
            <a:r>
              <a:rPr lang="en-US" sz="1600" dirty="0" smtClean="0">
                <a:solidFill>
                  <a:srgbClr val="0000FF"/>
                </a:solidFill>
              </a:rPr>
              <a:t>;</a:t>
            </a:r>
          </a:p>
          <a:p>
            <a:pPr marL="228600" indent="-228600">
              <a:buNone/>
            </a:pPr>
            <a:endParaRPr lang="en-US" sz="2400" dirty="0" smtClean="0"/>
          </a:p>
          <a:p>
            <a:pPr marL="228600" indent="-228600"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DPI Example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09947" y="3768658"/>
            <a:ext cx="3037005" cy="2404847"/>
          </a:xfrm>
          <a:prstGeom prst="rect">
            <a:avLst/>
          </a:prstGeom>
          <a:solidFill>
            <a:srgbClr val="B6F8E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#include &lt;</a:t>
            </a:r>
            <a:r>
              <a:rPr lang="en-US" sz="1800" kern="0" dirty="0" err="1" smtClean="0">
                <a:cs typeface="Times New Roman" pitchFamily="18" charset="0"/>
              </a:rPr>
              <a:t>stdio.h</a:t>
            </a:r>
            <a:r>
              <a:rPr lang="en-US" sz="1800" kern="0" dirty="0" smtClean="0">
                <a:cs typeface="Times New Roman" pitchFamily="18" charset="0"/>
              </a:rPr>
              <a:t>&gt;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#include "</a:t>
            </a:r>
            <a:r>
              <a:rPr lang="en-US" sz="1800" kern="0" dirty="0" err="1" smtClean="0">
                <a:cs typeface="Times New Roman" pitchFamily="18" charset="0"/>
              </a:rPr>
              <a:t>my_header.h</a:t>
            </a:r>
            <a:r>
              <a:rPr lang="en-US" sz="1800" kern="0" dirty="0" smtClean="0">
                <a:cs typeface="Times New Roman" pitchFamily="18" charset="0"/>
              </a:rPr>
              <a:t>"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void </a:t>
            </a:r>
            <a:r>
              <a:rPr lang="en-US" sz="1800" kern="0" dirty="0" err="1" smtClean="0">
                <a:cs typeface="Times New Roman" pitchFamily="18" charset="0"/>
              </a:rPr>
              <a:t>RunTest</a:t>
            </a:r>
            <a:r>
              <a:rPr lang="en-US" sz="1800" kern="0" dirty="0" smtClean="0">
                <a:cs typeface="Times New Roman" pitchFamily="18" charset="0"/>
              </a:rPr>
              <a:t>() {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  </a:t>
            </a:r>
            <a:r>
              <a:rPr lang="en-US" sz="1800" kern="0" dirty="0" err="1" smtClean="0">
                <a:cs typeface="Times New Roman" pitchFamily="18" charset="0"/>
              </a:rPr>
              <a:t>int</a:t>
            </a:r>
            <a:r>
              <a:rPr lang="en-US" sz="1800" kern="0" dirty="0" smtClean="0">
                <a:cs typeface="Times New Roman" pitchFamily="18" charset="0"/>
              </a:rPr>
              <a:t> </a:t>
            </a:r>
            <a:r>
              <a:rPr lang="en-US" sz="1800" kern="0" dirty="0" err="1" smtClean="0">
                <a:cs typeface="Times New Roman" pitchFamily="18" charset="0"/>
              </a:rPr>
              <a:t>i,j</a:t>
            </a:r>
            <a:r>
              <a:rPr lang="en-US" sz="1800" kern="0" dirty="0" smtClean="0">
                <a:cs typeface="Times New Roman" pitchFamily="18" charset="0"/>
              </a:rPr>
              <a:t>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  </a:t>
            </a:r>
            <a:r>
              <a:rPr lang="en-US" sz="1800" kern="0" dirty="0" err="1" smtClean="0">
                <a:cs typeface="Times New Roman" pitchFamily="18" charset="0"/>
              </a:rPr>
              <a:t>printf</a:t>
            </a:r>
            <a:r>
              <a:rPr lang="en-US" sz="1800" kern="0" dirty="0" smtClean="0">
                <a:cs typeface="Times New Roman" pitchFamily="18" charset="0"/>
              </a:rPr>
              <a:t>("Hello LSI\n");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  </a:t>
            </a:r>
            <a:r>
              <a:rPr lang="en-US" sz="1800" kern="0" dirty="0" err="1" smtClean="0">
                <a:cs typeface="Times New Roman" pitchFamily="18" charset="0"/>
              </a:rPr>
              <a:t>cfunc_end_test</a:t>
            </a:r>
            <a:r>
              <a:rPr lang="en-US" sz="1800" kern="0" dirty="0" smtClean="0">
                <a:cs typeface="Times New Roman" pitchFamily="18" charset="0"/>
              </a:rPr>
              <a:t>();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}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endParaRPr lang="en-US" sz="1800" kern="0" dirty="0" smtClean="0"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1570" y="910193"/>
            <a:ext cx="4804827" cy="4347608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module test;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  import "DPI-C" pure function void </a:t>
            </a:r>
            <a:r>
              <a:rPr lang="en-US" sz="1800" kern="0" dirty="0" err="1" smtClean="0">
                <a:cs typeface="Times New Roman" pitchFamily="18" charset="0"/>
              </a:rPr>
              <a:t>RunTest</a:t>
            </a:r>
            <a:r>
              <a:rPr lang="en-US" sz="1800" kern="0" dirty="0" smtClean="0">
                <a:cs typeface="Times New Roman" pitchFamily="18" charset="0"/>
              </a:rPr>
              <a:t>();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  export "DPI" </a:t>
            </a:r>
            <a:r>
              <a:rPr lang="en-US" sz="1800" kern="0" dirty="0" err="1" smtClean="0">
                <a:cs typeface="Times New Roman" pitchFamily="18" charset="0"/>
              </a:rPr>
              <a:t>cfunc_end_test</a:t>
            </a:r>
            <a:r>
              <a:rPr lang="en-US" sz="1800" kern="0" dirty="0" smtClean="0">
                <a:cs typeface="Times New Roman" pitchFamily="18" charset="0"/>
              </a:rPr>
              <a:t> = function </a:t>
            </a:r>
            <a:r>
              <a:rPr lang="en-US" sz="1800" kern="0" dirty="0" err="1" smtClean="0">
                <a:cs typeface="Times New Roman" pitchFamily="18" charset="0"/>
              </a:rPr>
              <a:t>end_test_call</a:t>
            </a:r>
            <a:r>
              <a:rPr lang="en-US" sz="1800" kern="0" dirty="0" smtClean="0">
                <a:cs typeface="Times New Roman" pitchFamily="18" charset="0"/>
              </a:rPr>
              <a:t>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endParaRPr lang="en-US" sz="1800" kern="0" dirty="0" smtClean="0">
              <a:cs typeface="Times New Roman" pitchFamily="18" charset="0"/>
            </a:endParaRP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  initial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  begin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   </a:t>
            </a:r>
            <a:r>
              <a:rPr lang="en-US" sz="1800" kern="0" dirty="0" err="1" smtClean="0">
                <a:cs typeface="Times New Roman" pitchFamily="18" charset="0"/>
              </a:rPr>
              <a:t>RunTest</a:t>
            </a:r>
            <a:r>
              <a:rPr lang="en-US" sz="1800" kern="0" dirty="0" smtClean="0">
                <a:cs typeface="Times New Roman" pitchFamily="18" charset="0"/>
              </a:rPr>
              <a:t>(); // C function called in SV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   $finish;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  end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  function void </a:t>
            </a:r>
            <a:r>
              <a:rPr lang="en-US" sz="1800" kern="0" dirty="0" err="1" smtClean="0">
                <a:cs typeface="Times New Roman" pitchFamily="18" charset="0"/>
              </a:rPr>
              <a:t>end_test_call</a:t>
            </a:r>
            <a:r>
              <a:rPr lang="en-US" sz="1800" kern="0" dirty="0" smtClean="0">
                <a:cs typeface="Times New Roman" pitchFamily="18" charset="0"/>
              </a:rPr>
              <a:t>();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    $display ("end of test\n");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  </a:t>
            </a:r>
            <a:r>
              <a:rPr lang="en-US" sz="1800" kern="0" dirty="0" err="1" smtClean="0">
                <a:cs typeface="Times New Roman" pitchFamily="18" charset="0"/>
              </a:rPr>
              <a:t>endfunction</a:t>
            </a:r>
            <a:r>
              <a:rPr lang="en-US" sz="1800" kern="0" dirty="0" smtClean="0">
                <a:cs typeface="Times New Roman" pitchFamily="18" charset="0"/>
              </a:rPr>
              <a:t> : </a:t>
            </a:r>
            <a:r>
              <a:rPr lang="en-US" sz="1800" kern="0" dirty="0" err="1" smtClean="0">
                <a:cs typeface="Times New Roman" pitchFamily="18" charset="0"/>
              </a:rPr>
              <a:t>end_test_call</a:t>
            </a:r>
            <a:endParaRPr lang="en-US" sz="1800" kern="0" dirty="0" smtClean="0">
              <a:cs typeface="Times New Roman" pitchFamily="18" charset="0"/>
            </a:endParaRP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err="1" smtClean="0">
                <a:cs typeface="Times New Roman" pitchFamily="18" charset="0"/>
              </a:rPr>
              <a:t>endmodule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724466" y="932435"/>
            <a:ext cx="3037005" cy="25928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#include "</a:t>
            </a:r>
            <a:r>
              <a:rPr lang="en-US" sz="1800" kern="0" dirty="0" err="1" smtClean="0">
                <a:cs typeface="Times New Roman" pitchFamily="18" charset="0"/>
              </a:rPr>
              <a:t>svdpi.h</a:t>
            </a:r>
            <a:r>
              <a:rPr lang="en-US" sz="1800" kern="0" dirty="0" smtClean="0">
                <a:cs typeface="Times New Roman" pitchFamily="18" charset="0"/>
              </a:rPr>
              <a:t>" 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#</a:t>
            </a:r>
            <a:r>
              <a:rPr lang="en-US" sz="1800" kern="0" dirty="0" err="1" smtClean="0">
                <a:cs typeface="Times New Roman" pitchFamily="18" charset="0"/>
              </a:rPr>
              <a:t>ifdef</a:t>
            </a:r>
            <a:r>
              <a:rPr lang="en-US" sz="1800" kern="0" dirty="0" smtClean="0">
                <a:cs typeface="Times New Roman" pitchFamily="18" charset="0"/>
              </a:rPr>
              <a:t> __</a:t>
            </a:r>
            <a:r>
              <a:rPr lang="en-US" sz="1800" kern="0" dirty="0" err="1" smtClean="0">
                <a:cs typeface="Times New Roman" pitchFamily="18" charset="0"/>
              </a:rPr>
              <a:t>cplusplus</a:t>
            </a:r>
            <a:r>
              <a:rPr lang="en-US" sz="1800" kern="0" dirty="0" smtClean="0">
                <a:cs typeface="Times New Roman" pitchFamily="18" charset="0"/>
              </a:rPr>
              <a:t>                          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extern "C" {                          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#</a:t>
            </a:r>
            <a:r>
              <a:rPr lang="en-US" sz="1800" kern="0" dirty="0" err="1" smtClean="0">
                <a:cs typeface="Times New Roman" pitchFamily="18" charset="0"/>
              </a:rPr>
              <a:t>endif</a:t>
            </a:r>
            <a:r>
              <a:rPr lang="en-US" sz="1800" kern="0" dirty="0" smtClean="0">
                <a:cs typeface="Times New Roman" pitchFamily="18" charset="0"/>
              </a:rPr>
              <a:t> 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 extern void </a:t>
            </a:r>
            <a:r>
              <a:rPr lang="en-US" sz="1800" kern="0" dirty="0" err="1" smtClean="0">
                <a:cs typeface="Times New Roman" pitchFamily="18" charset="0"/>
              </a:rPr>
              <a:t>cfunc_end_test</a:t>
            </a:r>
            <a:r>
              <a:rPr lang="en-US" sz="1800" kern="0" dirty="0" smtClean="0">
                <a:cs typeface="Times New Roman" pitchFamily="18" charset="0"/>
              </a:rPr>
              <a:t>();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#</a:t>
            </a:r>
            <a:r>
              <a:rPr lang="en-US" sz="1800" kern="0" dirty="0" err="1" smtClean="0">
                <a:cs typeface="Times New Roman" pitchFamily="18" charset="0"/>
              </a:rPr>
              <a:t>ifdef</a:t>
            </a:r>
            <a:r>
              <a:rPr lang="en-US" sz="1800" kern="0" dirty="0" smtClean="0">
                <a:cs typeface="Times New Roman" pitchFamily="18" charset="0"/>
              </a:rPr>
              <a:t> __</a:t>
            </a:r>
            <a:r>
              <a:rPr lang="en-US" sz="1800" kern="0" dirty="0" err="1" smtClean="0">
                <a:cs typeface="Times New Roman" pitchFamily="18" charset="0"/>
              </a:rPr>
              <a:t>cplusplus</a:t>
            </a:r>
            <a:r>
              <a:rPr lang="en-US" sz="1800" kern="0" dirty="0" smtClean="0">
                <a:cs typeface="Times New Roman" pitchFamily="18" charset="0"/>
              </a:rPr>
              <a:t>                          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}                          </a:t>
            </a: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#</a:t>
            </a:r>
            <a:r>
              <a:rPr lang="en-US" sz="1800" kern="0" dirty="0" err="1" smtClean="0">
                <a:cs typeface="Times New Roman" pitchFamily="18" charset="0"/>
              </a:rPr>
              <a:t>endif</a:t>
            </a:r>
            <a:endParaRPr lang="en-US" sz="1800" kern="0" dirty="0" smtClean="0">
              <a:cs typeface="Times New Roman" pitchFamily="18" charset="0"/>
            </a:endParaRP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endParaRPr lang="en-US" sz="1800" kern="0" dirty="0" smtClean="0"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95002" y="5452298"/>
            <a:ext cx="4819201" cy="743966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err="1" smtClean="0">
                <a:cs typeface="Times New Roman" pitchFamily="18" charset="0"/>
              </a:rPr>
              <a:t>vcs</a:t>
            </a:r>
            <a:r>
              <a:rPr lang="en-US" sz="1800" kern="0" dirty="0" smtClean="0">
                <a:cs typeface="Times New Roman" pitchFamily="18" charset="0"/>
              </a:rPr>
              <a:t> -</a:t>
            </a:r>
            <a:r>
              <a:rPr lang="en-US" sz="1800" kern="0" dirty="0" err="1" smtClean="0">
                <a:cs typeface="Times New Roman" pitchFamily="18" charset="0"/>
              </a:rPr>
              <a:t>sverilog</a:t>
            </a:r>
            <a:r>
              <a:rPr lang="en-US" sz="1800" kern="0" dirty="0" smtClean="0">
                <a:cs typeface="Times New Roman" pitchFamily="18" charset="0"/>
              </a:rPr>
              <a:t> test.sv ./</a:t>
            </a:r>
            <a:r>
              <a:rPr lang="en-US" sz="1800" kern="0" dirty="0" err="1" smtClean="0">
                <a:cs typeface="Times New Roman" pitchFamily="18" charset="0"/>
              </a:rPr>
              <a:t>RunTest.c</a:t>
            </a:r>
            <a:endParaRPr lang="en-US" sz="1800" kern="0" dirty="0" smtClean="0">
              <a:cs typeface="Times New Roman" pitchFamily="18" charset="0"/>
            </a:endParaRP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r>
              <a:rPr lang="en-US" sz="1800" kern="0" dirty="0" smtClean="0">
                <a:cs typeface="Times New Roman" pitchFamily="18" charset="0"/>
              </a:rPr>
              <a:t>./</a:t>
            </a:r>
            <a:r>
              <a:rPr lang="en-US" sz="1800" kern="0" dirty="0" err="1" smtClean="0">
                <a:cs typeface="Times New Roman" pitchFamily="18" charset="0"/>
              </a:rPr>
              <a:t>simv</a:t>
            </a:r>
            <a:endParaRPr lang="en-US" sz="1800" kern="0" dirty="0" smtClean="0">
              <a:cs typeface="Times New Roman" pitchFamily="18" charset="0"/>
            </a:endParaRPr>
          </a:p>
          <a:p>
            <a:pPr marL="228600" lvl="0" indent="-228600" algn="l" eaLnBrk="0" hangingPunct="0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defRPr/>
            </a:pPr>
            <a:endParaRPr lang="en-US" sz="1800" kern="0" dirty="0" smtClean="0"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688179" y="721895"/>
            <a:ext cx="1455821" cy="505326"/>
          </a:xfrm>
          <a:prstGeom prst="ellipse">
            <a:avLst/>
          </a:prstGeom>
          <a:solidFill>
            <a:schemeClr val="tx2">
              <a:alpha val="8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Header file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688179" y="3593432"/>
            <a:ext cx="1455821" cy="505326"/>
          </a:xfrm>
          <a:prstGeom prst="ellipse">
            <a:avLst/>
          </a:prstGeom>
          <a:solidFill>
            <a:srgbClr val="92D050">
              <a:alpha val="80000"/>
            </a:srgb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C file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170948" y="713874"/>
            <a:ext cx="1455821" cy="505326"/>
          </a:xfrm>
          <a:prstGeom prst="ellipse">
            <a:avLst/>
          </a:prstGeom>
          <a:solidFill>
            <a:srgbClr val="7575FF">
              <a:alpha val="80000"/>
            </a:srgb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SV File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Missing topics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1392381"/>
            <a:ext cx="8337550" cy="4565973"/>
          </a:xfrm>
        </p:spPr>
        <p:txBody>
          <a:bodyPr/>
          <a:lstStyle/>
          <a:p>
            <a:pPr marL="228600" indent="-228600">
              <a:buNone/>
            </a:pPr>
            <a:endParaRPr lang="en-US" sz="2000" dirty="0" smtClean="0"/>
          </a:p>
          <a:p>
            <a:pPr marL="228600" indent="-228600"/>
            <a:r>
              <a:rPr lang="en-US" sz="1800" dirty="0" smtClean="0"/>
              <a:t>Functional coverage</a:t>
            </a:r>
          </a:p>
          <a:p>
            <a:pPr marL="228600" indent="-228600"/>
            <a:r>
              <a:rPr lang="en-US" sz="1800" dirty="0" smtClean="0"/>
              <a:t>Assertions</a:t>
            </a:r>
          </a:p>
          <a:p>
            <a:pPr marL="228600" indent="-228600"/>
            <a:r>
              <a:rPr lang="en-US" sz="1800" dirty="0" smtClean="0"/>
              <a:t>Design features</a:t>
            </a:r>
          </a:p>
          <a:p>
            <a:pPr marL="228600" indent="-228600"/>
            <a:r>
              <a:rPr lang="en-US" sz="1800" dirty="0" smtClean="0"/>
              <a:t>Program block</a:t>
            </a:r>
          </a:p>
          <a:p>
            <a:pPr marL="228600" indent="-228600"/>
            <a:r>
              <a:rPr lang="en-US" sz="1800" dirty="0" smtClean="0"/>
              <a:t>Static methods and variables in classes</a:t>
            </a:r>
          </a:p>
          <a:p>
            <a:pPr marL="228600" indent="-228600"/>
            <a:r>
              <a:rPr lang="en-US" sz="1800" dirty="0" smtClean="0"/>
              <a:t>Automatic/static scope</a:t>
            </a:r>
          </a:p>
          <a:p>
            <a:pPr marL="228600" indent="-228600"/>
            <a:r>
              <a:rPr lang="en-US" sz="1800" dirty="0" smtClean="0"/>
              <a:t>Process scheduling</a:t>
            </a:r>
          </a:p>
          <a:p>
            <a:pPr marL="228600" indent="-228600"/>
            <a:r>
              <a:rPr lang="en-US" sz="1800" dirty="0" smtClean="0"/>
              <a:t>Parameterized classes</a:t>
            </a:r>
          </a:p>
          <a:p>
            <a:pPr marL="228600" indent="-228600"/>
            <a:r>
              <a:rPr lang="en-US" sz="1800" dirty="0" smtClean="0"/>
              <a:t>Many more </a:t>
            </a:r>
            <a:r>
              <a:rPr lang="en-US" sz="1800" dirty="0" smtClean="0">
                <a:sym typeface="Wingdings" pitchFamily="2" charset="2"/>
              </a:rPr>
              <a:t></a:t>
            </a:r>
            <a:endParaRPr lang="en-US" sz="1800" dirty="0" smtClean="0"/>
          </a:p>
          <a:p>
            <a:pPr marL="228600" indent="-228600"/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3286" y="2346614"/>
            <a:ext cx="8335962" cy="795338"/>
          </a:xfrm>
        </p:spPr>
        <p:txBody>
          <a:bodyPr/>
          <a:lstStyle/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3" name="Rectangle 3"/>
          <p:cNvSpPr>
            <a:spLocks noGrp="1" noChangeArrowheads="1"/>
          </p:cNvSpPr>
          <p:nvPr>
            <p:ph idx="1"/>
          </p:nvPr>
        </p:nvSpPr>
        <p:spPr>
          <a:xfrm>
            <a:off x="362474" y="1020236"/>
            <a:ext cx="8337550" cy="4827587"/>
          </a:xfrm>
        </p:spPr>
        <p:txBody>
          <a:bodyPr/>
          <a:lstStyle/>
          <a:p>
            <a:pPr marL="228600" indent="-228600">
              <a:buNone/>
            </a:pPr>
            <a:endParaRPr lang="en-US" sz="2000" dirty="0" smtClean="0"/>
          </a:p>
          <a:p>
            <a:pPr marL="228600" indent="-228600"/>
            <a:r>
              <a:rPr lang="en-US" sz="2400" dirty="0" smtClean="0"/>
              <a:t>No/limited randomization features</a:t>
            </a:r>
          </a:p>
          <a:p>
            <a:pPr marL="458788" lvl="1" indent="-228600"/>
            <a:r>
              <a:rPr lang="en-US" sz="2200" dirty="0" smtClean="0"/>
              <a:t>Only $random</a:t>
            </a:r>
          </a:p>
          <a:p>
            <a:pPr marL="458788" lvl="1" indent="-228600"/>
            <a:r>
              <a:rPr lang="en-US" sz="2200" dirty="0" smtClean="0"/>
              <a:t>Cannot have random sequences easily</a:t>
            </a:r>
          </a:p>
          <a:p>
            <a:pPr marL="228600" indent="-228600"/>
            <a:r>
              <a:rPr lang="en-US" sz="2400" dirty="0" smtClean="0"/>
              <a:t>Limited Reusability</a:t>
            </a:r>
          </a:p>
          <a:p>
            <a:pPr marL="458788" lvl="1" indent="-228600"/>
            <a:r>
              <a:rPr lang="en-US" sz="2200" dirty="0" smtClean="0"/>
              <a:t>Cannot reuse the same </a:t>
            </a:r>
            <a:r>
              <a:rPr lang="en-US" sz="2200" dirty="0" err="1" smtClean="0"/>
              <a:t>BFMs</a:t>
            </a:r>
            <a:r>
              <a:rPr lang="en-US" sz="2200" dirty="0" smtClean="0"/>
              <a:t>/</a:t>
            </a:r>
            <a:r>
              <a:rPr lang="en-US" sz="2200" dirty="0" err="1" smtClean="0"/>
              <a:t>transactors</a:t>
            </a:r>
            <a:r>
              <a:rPr lang="en-US" sz="2200" dirty="0" smtClean="0"/>
              <a:t> for all tests (error injection, change in the behavior, etc)</a:t>
            </a:r>
          </a:p>
          <a:p>
            <a:pPr marL="458788" lvl="1" indent="-228600"/>
            <a:r>
              <a:rPr lang="en-US" sz="2200" dirty="0" smtClean="0"/>
              <a:t>Cannot have layered test bench, for reuse across projects  </a:t>
            </a:r>
          </a:p>
          <a:p>
            <a:pPr marL="228600" indent="-228600"/>
            <a:r>
              <a:rPr lang="en-US" sz="2400" dirty="0" smtClean="0"/>
              <a:t>Array limitation – only fixed arrays</a:t>
            </a:r>
          </a:p>
          <a:p>
            <a:pPr marL="458788" lvl="1" indent="-228600"/>
            <a:r>
              <a:rPr lang="en-US" sz="2200" dirty="0" smtClean="0"/>
              <a:t>Large arrays consume large runtime memory (causing huge initial loading time)</a:t>
            </a:r>
          </a:p>
          <a:p>
            <a:pPr marL="228600" indent="-228600"/>
            <a:r>
              <a:rPr lang="en-US" sz="2400" dirty="0" smtClean="0"/>
              <a:t>No Functional coverage</a:t>
            </a:r>
          </a:p>
          <a:p>
            <a:pPr marL="228600" indent="-228600"/>
            <a:r>
              <a:rPr lang="en-US" sz="2400" dirty="0" smtClean="0"/>
              <a:t>No Assertions</a:t>
            </a:r>
          </a:p>
          <a:p>
            <a:pPr marL="228600" indent="-228600"/>
            <a:endParaRPr lang="en-US" sz="2400" dirty="0" smtClean="0"/>
          </a:p>
          <a:p>
            <a:pPr marL="228600" indent="-228600"/>
            <a:endParaRPr lang="en-US" sz="2400" dirty="0" smtClean="0"/>
          </a:p>
          <a:p>
            <a:pPr marL="228600" indent="-228600"/>
            <a:endParaRPr lang="en-US" sz="2400" dirty="0" smtClean="0"/>
          </a:p>
        </p:txBody>
      </p:sp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 Limitations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Superset of Verilog 2001</a:t>
            </a:r>
            <a:endParaRPr lang="en-US" dirty="0"/>
          </a:p>
        </p:txBody>
      </p:sp>
      <p:pic>
        <p:nvPicPr>
          <p:cNvPr id="6" name="Content Placeholder 5" descr="superset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9753" y="1094874"/>
            <a:ext cx="8952754" cy="4836001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3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969819"/>
            <a:ext cx="8337550" cy="4988536"/>
          </a:xfrm>
        </p:spPr>
        <p:txBody>
          <a:bodyPr/>
          <a:lstStyle/>
          <a:p>
            <a:pPr marL="228600" indent="-228600">
              <a:buNone/>
            </a:pPr>
            <a:endParaRPr lang="en-US" sz="2000" dirty="0" smtClean="0"/>
          </a:p>
          <a:p>
            <a:pPr marL="228600" indent="-228600"/>
            <a:r>
              <a:rPr lang="en-US" sz="2400" dirty="0" smtClean="0"/>
              <a:t>Test bench Features</a:t>
            </a:r>
          </a:p>
          <a:p>
            <a:pPr marL="458788" lvl="1" indent="-228600"/>
            <a:r>
              <a:rPr lang="en-US" sz="2200" dirty="0" smtClean="0"/>
              <a:t>Data types</a:t>
            </a:r>
          </a:p>
          <a:p>
            <a:pPr marL="458788" lvl="1" indent="-228600"/>
            <a:r>
              <a:rPr lang="en-US" sz="2200" b="1" dirty="0" smtClean="0"/>
              <a:t>Classes</a:t>
            </a:r>
          </a:p>
          <a:p>
            <a:pPr marL="458788" lvl="1" indent="-228600"/>
            <a:r>
              <a:rPr lang="en-US" sz="2200" dirty="0" smtClean="0"/>
              <a:t>Virtual interfaces</a:t>
            </a:r>
          </a:p>
          <a:p>
            <a:pPr marL="458788" lvl="1" indent="-228600"/>
            <a:r>
              <a:rPr lang="en-US" sz="2200" dirty="0" smtClean="0"/>
              <a:t>Arrays and methods</a:t>
            </a:r>
          </a:p>
          <a:p>
            <a:pPr marL="458788" lvl="1" indent="-228600"/>
            <a:r>
              <a:rPr lang="en-US" sz="2200" dirty="0" smtClean="0"/>
              <a:t>Randomization</a:t>
            </a:r>
          </a:p>
          <a:p>
            <a:pPr marL="458788" lvl="1" indent="-228600"/>
            <a:r>
              <a:rPr lang="en-US" sz="2200" dirty="0" smtClean="0"/>
              <a:t>Synchronization features</a:t>
            </a:r>
          </a:p>
          <a:p>
            <a:pPr marL="458788" lvl="1" indent="-228600"/>
            <a:r>
              <a:rPr lang="en-US" sz="2200" dirty="0" smtClean="0"/>
              <a:t>Direct Programming Interface</a:t>
            </a:r>
          </a:p>
          <a:p>
            <a:pPr marL="228600" indent="-228600"/>
            <a:r>
              <a:rPr lang="en-US" sz="2400" dirty="0" smtClean="0"/>
              <a:t>Design Features</a:t>
            </a:r>
          </a:p>
          <a:p>
            <a:pPr marL="458788" lvl="1" indent="-228600"/>
            <a:r>
              <a:rPr lang="en-US" sz="2200" dirty="0" smtClean="0"/>
              <a:t>Interface, </a:t>
            </a:r>
            <a:r>
              <a:rPr lang="en-US" sz="2200" dirty="0" err="1" smtClean="0"/>
              <a:t>always_ff</a:t>
            </a:r>
            <a:r>
              <a:rPr lang="en-US" sz="2200" dirty="0" smtClean="0"/>
              <a:t>, </a:t>
            </a:r>
            <a:r>
              <a:rPr lang="en-US" sz="2200" dirty="0" err="1" smtClean="0"/>
              <a:t>always_comb</a:t>
            </a:r>
            <a:r>
              <a:rPr lang="en-US" sz="2200" dirty="0" smtClean="0"/>
              <a:t>, </a:t>
            </a:r>
            <a:r>
              <a:rPr lang="en-US" sz="2200" dirty="0" err="1" smtClean="0"/>
              <a:t>always_latch</a:t>
            </a:r>
            <a:r>
              <a:rPr lang="en-US" sz="2200" dirty="0" smtClean="0"/>
              <a:t>, etc</a:t>
            </a:r>
          </a:p>
          <a:p>
            <a:pPr marL="228600" indent="-228600"/>
            <a:r>
              <a:rPr lang="en-US" sz="2400" dirty="0" smtClean="0"/>
              <a:t>Assertions</a:t>
            </a:r>
            <a:endParaRPr lang="en-US" sz="2200" dirty="0" smtClean="0"/>
          </a:p>
          <a:p>
            <a:pPr marL="228600" indent="-228600">
              <a:buNone/>
            </a:pPr>
            <a:endParaRPr lang="en-US" sz="2400" dirty="0" smtClean="0"/>
          </a:p>
          <a:p>
            <a:pPr marL="228600" indent="-228600">
              <a:buNone/>
            </a:pPr>
            <a:endParaRPr lang="en-US" sz="2400" dirty="0" smtClean="0"/>
          </a:p>
        </p:txBody>
      </p:sp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Additional Data types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969819"/>
            <a:ext cx="8337550" cy="4988536"/>
          </a:xfrm>
        </p:spPr>
        <p:txBody>
          <a:bodyPr/>
          <a:lstStyle/>
          <a:p>
            <a:pPr marL="228600" indent="-228600">
              <a:buNone/>
            </a:pPr>
            <a:endParaRPr lang="en-US" sz="2000" dirty="0" smtClean="0"/>
          </a:p>
          <a:p>
            <a:pPr marL="228600" indent="-228600"/>
            <a:r>
              <a:rPr lang="en-US" dirty="0" smtClean="0"/>
              <a:t>2-state variables – </a:t>
            </a:r>
            <a:r>
              <a:rPr lang="en-US" dirty="0" err="1" smtClean="0"/>
              <a:t>int</a:t>
            </a:r>
            <a:r>
              <a:rPr lang="en-US" dirty="0" smtClean="0"/>
              <a:t>, bit</a:t>
            </a:r>
          </a:p>
          <a:p>
            <a:pPr marL="458788" lvl="1" indent="-228600"/>
            <a:r>
              <a:rPr lang="en-US" dirty="0" smtClean="0"/>
              <a:t>Lesser memory foot print</a:t>
            </a:r>
          </a:p>
          <a:p>
            <a:pPr marL="458788" lvl="1" indent="-228600">
              <a:buNone/>
            </a:pPr>
            <a:endParaRPr lang="en-US" dirty="0" smtClean="0"/>
          </a:p>
          <a:p>
            <a:pPr marL="228600" indent="-228600"/>
            <a:r>
              <a:rPr lang="en-US" dirty="0" smtClean="0"/>
              <a:t>Enum</a:t>
            </a:r>
          </a:p>
          <a:p>
            <a:pPr marL="458788" lvl="1" indent="-228600"/>
            <a:r>
              <a:rPr lang="en-US" dirty="0" smtClean="0"/>
              <a:t>Good for debugging </a:t>
            </a:r>
          </a:p>
          <a:p>
            <a:pPr marL="458788" lvl="1" indent="-228600"/>
            <a:r>
              <a:rPr lang="en-US" dirty="0" err="1" smtClean="0"/>
              <a:t>Eg</a:t>
            </a:r>
            <a:r>
              <a:rPr lang="en-US" dirty="0" smtClean="0"/>
              <a:t>: typedef enum bit[1:0] {READ=0, WRITE=1} </a:t>
            </a:r>
            <a:r>
              <a:rPr lang="en-US" dirty="0" err="1" smtClean="0"/>
              <a:t>my_kind_t</a:t>
            </a:r>
            <a:r>
              <a:rPr lang="en-US" dirty="0" smtClean="0"/>
              <a:t>;</a:t>
            </a:r>
          </a:p>
          <a:p>
            <a:pPr marL="458788" lvl="1" indent="-228600">
              <a:buNone/>
            </a:pPr>
            <a:endParaRPr lang="en-US" dirty="0" smtClean="0"/>
          </a:p>
          <a:p>
            <a:pPr marL="228600" indent="-228600"/>
            <a:r>
              <a:rPr lang="en-US" dirty="0" smtClean="0"/>
              <a:t>Structures &amp; Unions</a:t>
            </a:r>
          </a:p>
          <a:p>
            <a:pPr marL="458788" lvl="1" indent="-228600"/>
            <a:r>
              <a:rPr lang="en-US" dirty="0" smtClean="0"/>
              <a:t>Similar to C</a:t>
            </a:r>
          </a:p>
          <a:p>
            <a:pPr marL="458788" lvl="1" indent="-228600"/>
            <a:endParaRPr lang="en-US" dirty="0" smtClean="0"/>
          </a:p>
          <a:p>
            <a:pPr marL="228600" indent="-228600"/>
            <a:r>
              <a:rPr lang="en-US" dirty="0" smtClean="0"/>
              <a:t>Classes</a:t>
            </a:r>
          </a:p>
          <a:p>
            <a:pPr marL="228600" indent="-228600">
              <a:buNone/>
            </a:pPr>
            <a:endParaRPr lang="en-US" dirty="0" smtClean="0"/>
          </a:p>
          <a:p>
            <a:pPr marL="228600" indent="-228600"/>
            <a:r>
              <a:rPr lang="en-US" dirty="0" smtClean="0"/>
              <a:t>Others (logic, </a:t>
            </a:r>
            <a:r>
              <a:rPr lang="en-US" dirty="0" err="1" smtClean="0"/>
              <a:t>shortint</a:t>
            </a:r>
            <a:r>
              <a:rPr lang="en-US" dirty="0" smtClean="0"/>
              <a:t>, </a:t>
            </a:r>
            <a:r>
              <a:rPr lang="en-US" dirty="0" err="1" smtClean="0"/>
              <a:t>longint</a:t>
            </a:r>
            <a:r>
              <a:rPr lang="en-US" dirty="0" smtClean="0"/>
              <a:t>, etc)</a:t>
            </a:r>
          </a:p>
          <a:p>
            <a:pPr marL="228600" indent="-228600">
              <a:buNone/>
            </a:pPr>
            <a:endParaRPr lang="en-US" sz="2400" dirty="0" smtClean="0"/>
          </a:p>
          <a:p>
            <a:pPr marL="228600" indent="-228600"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Verilog – Classes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969819"/>
            <a:ext cx="8337550" cy="4988536"/>
          </a:xfrm>
        </p:spPr>
        <p:txBody>
          <a:bodyPr/>
          <a:lstStyle/>
          <a:p>
            <a:pPr marL="228600" indent="-228600">
              <a:buNone/>
            </a:pPr>
            <a:endParaRPr lang="en-US" sz="2000" dirty="0" smtClean="0"/>
          </a:p>
          <a:p>
            <a:pPr marL="228600" indent="-228600"/>
            <a:r>
              <a:rPr lang="en-US" dirty="0" smtClean="0"/>
              <a:t>Created and destroyed dynamically</a:t>
            </a:r>
          </a:p>
          <a:p>
            <a:pPr marL="228600" indent="-228600"/>
            <a:r>
              <a:rPr lang="en-US" dirty="0" smtClean="0"/>
              <a:t>Can have methods (tasks and functions)</a:t>
            </a:r>
          </a:p>
          <a:p>
            <a:pPr marL="228600" indent="-228600"/>
            <a:r>
              <a:rPr lang="en-US" dirty="0" smtClean="0"/>
              <a:t>Can have random/non-random variables</a:t>
            </a:r>
          </a:p>
          <a:p>
            <a:pPr marL="228600" indent="-228600"/>
            <a:r>
              <a:rPr lang="en-US" dirty="0" smtClean="0"/>
              <a:t>Data hiding</a:t>
            </a:r>
          </a:p>
          <a:p>
            <a:pPr marL="228600" indent="-228600"/>
            <a:r>
              <a:rPr lang="en-US" dirty="0" smtClean="0"/>
              <a:t>Inheritance </a:t>
            </a:r>
          </a:p>
          <a:p>
            <a:pPr marL="228600" indent="-228600"/>
            <a:r>
              <a:rPr lang="en-US" dirty="0" smtClean="0"/>
              <a:t>Polymorphism</a:t>
            </a:r>
          </a:p>
          <a:p>
            <a:pPr marL="228600" indent="-228600"/>
            <a:r>
              <a:rPr lang="en-US" dirty="0" smtClean="0"/>
              <a:t>Can be Parameterized</a:t>
            </a:r>
          </a:p>
          <a:p>
            <a:pPr marL="458788" lvl="1" indent="-228600">
              <a:buNone/>
            </a:pPr>
            <a:endParaRPr lang="en-US" dirty="0" smtClean="0"/>
          </a:p>
          <a:p>
            <a:pPr marL="228600" indent="-228600">
              <a:buNone/>
            </a:pPr>
            <a:endParaRPr lang="en-US" sz="2400" dirty="0" smtClean="0"/>
          </a:p>
          <a:p>
            <a:pPr marL="228600" indent="-228600"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">
      <a:dk1>
        <a:srgbClr val="292929"/>
      </a:dk1>
      <a:lt1>
        <a:srgbClr val="FFFFFF"/>
      </a:lt1>
      <a:dk2>
        <a:srgbClr val="F77F00"/>
      </a:dk2>
      <a:lt2>
        <a:srgbClr val="000000"/>
      </a:lt2>
      <a:accent1>
        <a:srgbClr val="CCCCCC"/>
      </a:accent1>
      <a:accent2>
        <a:srgbClr val="FECB00"/>
      </a:accent2>
      <a:accent3>
        <a:srgbClr val="FFFFFF"/>
      </a:accent3>
      <a:accent4>
        <a:srgbClr val="212121"/>
      </a:accent4>
      <a:accent5>
        <a:srgbClr val="E2E2E2"/>
      </a:accent5>
      <a:accent6>
        <a:srgbClr val="E6B800"/>
      </a:accent6>
      <a:hlink>
        <a:srgbClr val="00ADD0"/>
      </a:hlink>
      <a:folHlink>
        <a:srgbClr val="69BE28"/>
      </a:folHlink>
    </a:clrScheme>
    <a:fontScheme name="Blank Present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0000"/>
          </a:schemeClr>
        </a:solidFill>
        <a:ln w="127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F77F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0000"/>
          </a:schemeClr>
        </a:solidFill>
        <a:ln w="127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F77F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4C4C4C"/>
        </a:dk1>
        <a:lt1>
          <a:srgbClr val="FFFFFF"/>
        </a:lt1>
        <a:dk2>
          <a:srgbClr val="F77F00"/>
        </a:dk2>
        <a:lt2>
          <a:srgbClr val="000000"/>
        </a:lt2>
        <a:accent1>
          <a:srgbClr val="CCCCCC"/>
        </a:accent1>
        <a:accent2>
          <a:srgbClr val="FECB00"/>
        </a:accent2>
        <a:accent3>
          <a:srgbClr val="FFFFFF"/>
        </a:accent3>
        <a:accent4>
          <a:srgbClr val="404040"/>
        </a:accent4>
        <a:accent5>
          <a:srgbClr val="E2E2E2"/>
        </a:accent5>
        <a:accent6>
          <a:srgbClr val="E6B800"/>
        </a:accent6>
        <a:hlink>
          <a:srgbClr val="00ADD0"/>
        </a:hlink>
        <a:folHlink>
          <a:srgbClr val="69BE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99"/>
      </a:dk2>
      <a:lt2>
        <a:srgbClr val="969696"/>
      </a:lt2>
      <a:accent1>
        <a:srgbClr val="E1E1FF"/>
      </a:accent1>
      <a:accent2>
        <a:srgbClr val="FFC993"/>
      </a:accent2>
      <a:accent3>
        <a:srgbClr val="FFFFFF"/>
      </a:accent3>
      <a:accent4>
        <a:srgbClr val="000000"/>
      </a:accent4>
      <a:accent5>
        <a:srgbClr val="EEEEFF"/>
      </a:accent5>
      <a:accent6>
        <a:srgbClr val="E7B685"/>
      </a:accent6>
      <a:hlink>
        <a:srgbClr val="0000FF"/>
      </a:hlink>
      <a:folHlink>
        <a:srgbClr val="FFFF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F0D7C8B08EE4B90A4A931DB58153D" ma:contentTypeVersion="0" ma:contentTypeDescription="Create a new document." ma:contentTypeScope="" ma:versionID="080dda9c06cc182dd6b91aa1d13bb83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968EB6F-BFE3-494D-93C0-7417473C77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100D3C-E817-4D96-B2D3-008679EC8C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B2D7940-F3AE-4877-A5B6-F24ACAB40AAB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66113</TotalTime>
  <Words>4661</Words>
  <Application>Microsoft Office PowerPoint</Application>
  <PresentationFormat>Letter Paper (8.5x11 in)</PresentationFormat>
  <Paragraphs>1040</Paragraphs>
  <Slides>46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1_Blank Presentation</vt:lpstr>
      <vt:lpstr>Verilog to System Verilog  </vt:lpstr>
      <vt:lpstr>Agenda</vt:lpstr>
      <vt:lpstr>Background</vt:lpstr>
      <vt:lpstr>Verilog Limitations</vt:lpstr>
      <vt:lpstr>Verilog Limitations</vt:lpstr>
      <vt:lpstr>System Verilog – Superset of Verilog 2001</vt:lpstr>
      <vt:lpstr>System Verilog</vt:lpstr>
      <vt:lpstr>System Verilog – Additional Data types</vt:lpstr>
      <vt:lpstr>System Verilog – Classes</vt:lpstr>
      <vt:lpstr>System Verilog – Classes (Construction &amp; Destruction)</vt:lpstr>
      <vt:lpstr>System Verilog – Classes (Construction &amp; Destruction)</vt:lpstr>
      <vt:lpstr>System Verilog – Classes (Methods and data hiding)</vt:lpstr>
      <vt:lpstr>System Verilog – Classes (Scope resolution)</vt:lpstr>
      <vt:lpstr>System Verilog – Classes (Inheritance &amp; Polymorphism)</vt:lpstr>
      <vt:lpstr>System Verilog – Classes (Inheritance &amp; Polymorphism)</vt:lpstr>
      <vt:lpstr>System Verilog – Classes (Inheritance &amp; Polymorphism)</vt:lpstr>
      <vt:lpstr>System Verilog – Classes (Inheritance &amp; Polymorphism)</vt:lpstr>
      <vt:lpstr>System Verilog – Interface</vt:lpstr>
      <vt:lpstr>System Verilog – Interface (modport)</vt:lpstr>
      <vt:lpstr>System Verilog – Interface (clocking block)</vt:lpstr>
      <vt:lpstr>System Verilog – Virtual Interface</vt:lpstr>
      <vt:lpstr>System Verilog –  Arrays</vt:lpstr>
      <vt:lpstr>System Verilog –  Multi Dimensional Arrays</vt:lpstr>
      <vt:lpstr>System Verilog –  Dynamic Arrays</vt:lpstr>
      <vt:lpstr>System Verilog –  Dynamic Array Methods</vt:lpstr>
      <vt:lpstr>System Verilog –  Associative Arrays</vt:lpstr>
      <vt:lpstr>System Verilog –  Queues</vt:lpstr>
      <vt:lpstr>System Verilog –  Queues Methods</vt:lpstr>
      <vt:lpstr>System Verilog – Randomization</vt:lpstr>
      <vt:lpstr>System Verilog – Randomization</vt:lpstr>
      <vt:lpstr>System Verilog – Randomization</vt:lpstr>
      <vt:lpstr>System Verilog – Randomization</vt:lpstr>
      <vt:lpstr>System Verilog – Randomization</vt:lpstr>
      <vt:lpstr>System Verilog – Randomization (Sequential)</vt:lpstr>
      <vt:lpstr>System Verilog – Randomization</vt:lpstr>
      <vt:lpstr>System Verilog – Synchronization/Inter-process communication</vt:lpstr>
      <vt:lpstr>System Verilog – Synchronization/Inter-process communication</vt:lpstr>
      <vt:lpstr>System Verilog – Synchronization/Inter-process communication</vt:lpstr>
      <vt:lpstr>System Verilog – Synchronization/Inter-process communication</vt:lpstr>
      <vt:lpstr>System Verilog – Synchronization/Inter-process communication</vt:lpstr>
      <vt:lpstr>System Verilog – DPI</vt:lpstr>
      <vt:lpstr>System Verilog – DPI Import</vt:lpstr>
      <vt:lpstr>System Verilog – DPI Export</vt:lpstr>
      <vt:lpstr>System Verilog – DPI Example</vt:lpstr>
      <vt:lpstr>System Verilog – Missing topics</vt:lpstr>
      <vt:lpstr>Thank You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Shehata</dc:creator>
  <cp:lastModifiedBy>Subramanyam, Satish</cp:lastModifiedBy>
  <cp:revision>2446</cp:revision>
  <cp:lastPrinted>2009-07-22T16:58:07Z</cp:lastPrinted>
  <dcterms:created xsi:type="dcterms:W3CDTF">2003-04-29T08:15:16Z</dcterms:created>
  <dcterms:modified xsi:type="dcterms:W3CDTF">2013-04-16T06:23:02Z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0x0101006FCF0D7C8B08EE4B90A4A931DB58153D</vt:lpwstr>
  </property>
</Properties>
</file>