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84" r:id="rId5"/>
    <p:sldId id="287" r:id="rId6"/>
    <p:sldId id="297" r:id="rId7"/>
    <p:sldId id="261" r:id="rId8"/>
    <p:sldId id="262" r:id="rId9"/>
    <p:sldId id="298" r:id="rId10"/>
    <p:sldId id="300" r:id="rId11"/>
    <p:sldId id="301" r:id="rId12"/>
    <p:sldId id="303" r:id="rId13"/>
    <p:sldId id="304" r:id="rId14"/>
    <p:sldId id="302"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690" autoAdjust="0"/>
  </p:normalViewPr>
  <p:slideViewPr>
    <p:cSldViewPr snapToGrid="0" snapToObjects="1" showGuides="1">
      <p:cViewPr varScale="1">
        <p:scale>
          <a:sx n="66" d="100"/>
          <a:sy n="66" d="100"/>
        </p:scale>
        <p:origin x="668" y="3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18-Mar-24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sz="4800" dirty="0"/>
              <a:t>HOSPITAL MANAGEMENT SYSTEM</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4600876"/>
            <a:ext cx="4873752" cy="914400"/>
          </a:xfrm>
        </p:spPr>
        <p:txBody>
          <a:bodyPr/>
          <a:lstStyle/>
          <a:p>
            <a:r>
              <a:rPr lang="en-US" sz="2400" u="sng" dirty="0"/>
              <a:t>Guided by</a:t>
            </a:r>
            <a:r>
              <a:rPr lang="en-US" sz="2400" dirty="0"/>
              <a:t>: Mr. Anuj Kumar Sir​</a:t>
            </a:r>
          </a:p>
          <a:p>
            <a:endParaRPr lang="en-US" sz="2400" dirty="0"/>
          </a:p>
        </p:txBody>
      </p:sp>
      <p:pic>
        <p:nvPicPr>
          <p:cNvPr id="9" name="Picture Placeholder 8">
            <a:extLst>
              <a:ext uri="{FF2B5EF4-FFF2-40B4-BE49-F238E27FC236}">
                <a16:creationId xmlns:a16="http://schemas.microsoft.com/office/drawing/2014/main" id="{F2669EF9-7607-424A-AF04-A4A56F456B26}"/>
              </a:ext>
            </a:extLst>
          </p:cNvPr>
          <p:cNvPicPr>
            <a:picLocks noGrp="1" noChangeAspect="1"/>
          </p:cNvPicPr>
          <p:nvPr>
            <p:ph type="pic" sz="quarter" idx="10"/>
          </p:nvPr>
        </p:nvPicPr>
        <p:blipFill>
          <a:blip r:embed="rId2"/>
          <a:srcRect l="11099" r="11099"/>
          <a:stretch>
            <a:fillRect/>
          </a:stretch>
        </p:blipFill>
        <p:spPr/>
      </p:pic>
    </p:spTree>
    <p:extLst>
      <p:ext uri="{BB962C8B-B14F-4D97-AF65-F5344CB8AC3E}">
        <p14:creationId xmlns:p14="http://schemas.microsoft.com/office/powerpoint/2010/main" val="409702330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8EF26D-78AC-4C6F-AB75-EBBBB9116FEB}"/>
              </a:ext>
            </a:extLst>
          </p:cNvPr>
          <p:cNvPicPr>
            <a:picLocks noChangeAspect="1"/>
          </p:cNvPicPr>
          <p:nvPr/>
        </p:nvPicPr>
        <p:blipFill>
          <a:blip r:embed="rId2"/>
          <a:stretch>
            <a:fillRect/>
          </a:stretch>
        </p:blipFill>
        <p:spPr>
          <a:xfrm>
            <a:off x="838200" y="1597794"/>
            <a:ext cx="10431025" cy="4129238"/>
          </a:xfrm>
          <a:prstGeom prst="rect">
            <a:avLst/>
          </a:prstGeom>
        </p:spPr>
      </p:pic>
      <p:sp>
        <p:nvSpPr>
          <p:cNvPr id="9" name="TextBox 8">
            <a:extLst>
              <a:ext uri="{FF2B5EF4-FFF2-40B4-BE49-F238E27FC236}">
                <a16:creationId xmlns:a16="http://schemas.microsoft.com/office/drawing/2014/main" id="{E426BD45-452B-4592-85DE-B09224EDD1F2}"/>
              </a:ext>
            </a:extLst>
          </p:cNvPr>
          <p:cNvSpPr txBox="1"/>
          <p:nvPr/>
        </p:nvSpPr>
        <p:spPr>
          <a:xfrm>
            <a:off x="3994484" y="923922"/>
            <a:ext cx="3696101" cy="646331"/>
          </a:xfrm>
          <a:prstGeom prst="rect">
            <a:avLst/>
          </a:prstGeom>
          <a:noFill/>
        </p:spPr>
        <p:txBody>
          <a:bodyPr wrap="square" rtlCol="0">
            <a:spAutoFit/>
          </a:bodyPr>
          <a:lstStyle/>
          <a:p>
            <a:pPr algn="ctr"/>
            <a:r>
              <a:rPr lang="en-GB" sz="3600" b="1" dirty="0"/>
              <a:t>User Details</a:t>
            </a:r>
            <a:endParaRPr lang="en-US" sz="3600" b="1" dirty="0"/>
          </a:p>
        </p:txBody>
      </p:sp>
    </p:spTree>
    <p:extLst>
      <p:ext uri="{BB962C8B-B14F-4D97-AF65-F5344CB8AC3E}">
        <p14:creationId xmlns:p14="http://schemas.microsoft.com/office/powerpoint/2010/main" val="2162799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F6C57-01C5-44C2-9257-D799CC5DA7D6}"/>
              </a:ext>
            </a:extLst>
          </p:cNvPr>
          <p:cNvSpPr>
            <a:spLocks noGrp="1"/>
          </p:cNvSpPr>
          <p:nvPr>
            <p:ph type="title"/>
          </p:nvPr>
        </p:nvSpPr>
        <p:spPr/>
        <p:txBody>
          <a:bodyPr/>
          <a:lstStyle/>
          <a:p>
            <a:r>
              <a:rPr lang="en-GB" dirty="0"/>
              <a:t>Team Members</a:t>
            </a:r>
            <a:endParaRPr lang="en-US" dirty="0"/>
          </a:p>
        </p:txBody>
      </p:sp>
      <p:sp>
        <p:nvSpPr>
          <p:cNvPr id="3" name="Text Placeholder 2">
            <a:extLst>
              <a:ext uri="{FF2B5EF4-FFF2-40B4-BE49-F238E27FC236}">
                <a16:creationId xmlns:a16="http://schemas.microsoft.com/office/drawing/2014/main" id="{94963815-6A91-4529-91CA-9CCBD3CBDBBF}"/>
              </a:ext>
            </a:extLst>
          </p:cNvPr>
          <p:cNvSpPr>
            <a:spLocks noGrp="1"/>
          </p:cNvSpPr>
          <p:nvPr>
            <p:ph type="body" sz="quarter" idx="14"/>
          </p:nvPr>
        </p:nvSpPr>
        <p:spPr/>
        <p:txBody>
          <a:bodyPr/>
          <a:lstStyle/>
          <a:p>
            <a:r>
              <a:rPr lang="en-GB" dirty="0"/>
              <a:t>           Satakshi Dixit(CS- AIML)</a:t>
            </a:r>
          </a:p>
          <a:p>
            <a:endParaRPr lang="en-US" dirty="0"/>
          </a:p>
        </p:txBody>
      </p:sp>
      <p:sp>
        <p:nvSpPr>
          <p:cNvPr id="5" name="Text Placeholder 4">
            <a:extLst>
              <a:ext uri="{FF2B5EF4-FFF2-40B4-BE49-F238E27FC236}">
                <a16:creationId xmlns:a16="http://schemas.microsoft.com/office/drawing/2014/main" id="{3E41C0FF-E957-4EE0-B2F0-7D8F6F42BFDB}"/>
              </a:ext>
            </a:extLst>
          </p:cNvPr>
          <p:cNvSpPr>
            <a:spLocks noGrp="1"/>
          </p:cNvSpPr>
          <p:nvPr>
            <p:ph type="body" sz="quarter" idx="19"/>
          </p:nvPr>
        </p:nvSpPr>
        <p:spPr/>
        <p:txBody>
          <a:bodyPr/>
          <a:lstStyle/>
          <a:p>
            <a:r>
              <a:rPr lang="en-GB" dirty="0"/>
              <a:t>              Roshan Raj(CS- IOT)</a:t>
            </a:r>
            <a:endParaRPr lang="en-US" dirty="0"/>
          </a:p>
        </p:txBody>
      </p:sp>
      <p:pic>
        <p:nvPicPr>
          <p:cNvPr id="11" name="Picture 10">
            <a:extLst>
              <a:ext uri="{FF2B5EF4-FFF2-40B4-BE49-F238E27FC236}">
                <a16:creationId xmlns:a16="http://schemas.microsoft.com/office/drawing/2014/main" id="{C9C9AAF2-AED2-4866-B728-2B75BE7916EB}"/>
              </a:ext>
            </a:extLst>
          </p:cNvPr>
          <p:cNvPicPr>
            <a:picLocks noChangeAspect="1"/>
          </p:cNvPicPr>
          <p:nvPr/>
        </p:nvPicPr>
        <p:blipFill>
          <a:blip r:embed="rId2"/>
          <a:stretch>
            <a:fillRect/>
          </a:stretch>
        </p:blipFill>
        <p:spPr>
          <a:xfrm>
            <a:off x="1991828" y="3051208"/>
            <a:ext cx="2188544" cy="2156059"/>
          </a:xfrm>
          <a:prstGeom prst="rect">
            <a:avLst/>
          </a:prstGeom>
        </p:spPr>
      </p:pic>
      <p:pic>
        <p:nvPicPr>
          <p:cNvPr id="13" name="Picture 12">
            <a:extLst>
              <a:ext uri="{FF2B5EF4-FFF2-40B4-BE49-F238E27FC236}">
                <a16:creationId xmlns:a16="http://schemas.microsoft.com/office/drawing/2014/main" id="{925366EF-B387-45DF-837D-577140369F29}"/>
              </a:ext>
            </a:extLst>
          </p:cNvPr>
          <p:cNvPicPr>
            <a:picLocks noChangeAspect="1"/>
          </p:cNvPicPr>
          <p:nvPr/>
        </p:nvPicPr>
        <p:blipFill>
          <a:blip r:embed="rId3"/>
          <a:stretch>
            <a:fillRect/>
          </a:stretch>
        </p:blipFill>
        <p:spPr>
          <a:xfrm>
            <a:off x="7735588" y="3051208"/>
            <a:ext cx="2292568" cy="2156060"/>
          </a:xfrm>
          <a:prstGeom prst="rect">
            <a:avLst/>
          </a:prstGeom>
        </p:spPr>
      </p:pic>
    </p:spTree>
    <p:extLst>
      <p:ext uri="{BB962C8B-B14F-4D97-AF65-F5344CB8AC3E}">
        <p14:creationId xmlns:p14="http://schemas.microsoft.com/office/powerpoint/2010/main" val="62556335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527048" y="2512194"/>
            <a:ext cx="4873752" cy="2473692"/>
          </a:xfrm>
        </p:spPr>
        <p:txBody>
          <a:bodyPr/>
          <a:lstStyle/>
          <a:p>
            <a:r>
              <a:rPr lang="en-US" sz="7200" dirty="0"/>
              <a:t>Thank you</a:t>
            </a:r>
          </a:p>
        </p:txBody>
      </p:sp>
      <p:pic>
        <p:nvPicPr>
          <p:cNvPr id="7" name="Picture Placeholder 6">
            <a:extLst>
              <a:ext uri="{FF2B5EF4-FFF2-40B4-BE49-F238E27FC236}">
                <a16:creationId xmlns:a16="http://schemas.microsoft.com/office/drawing/2014/main" id="{160DA399-A821-4D5A-A6D7-CB24A74A76DC}"/>
              </a:ext>
            </a:extLst>
          </p:cNvPr>
          <p:cNvPicPr>
            <a:picLocks noGrp="1" noChangeAspect="1"/>
          </p:cNvPicPr>
          <p:nvPr>
            <p:ph type="pic" sz="quarter" idx="10"/>
          </p:nvPr>
        </p:nvPicPr>
        <p:blipFill>
          <a:blip r:embed="rId2"/>
          <a:srcRect l="2964" r="2964"/>
          <a:stretch>
            <a:fillRect/>
          </a:stretch>
        </p:blipFill>
        <p:spPr/>
      </p:pic>
    </p:spTree>
    <p:extLst>
      <p:ext uri="{BB962C8B-B14F-4D97-AF65-F5344CB8AC3E}">
        <p14:creationId xmlns:p14="http://schemas.microsoft.com/office/powerpoint/2010/main" val="239758338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1298448"/>
            <a:ext cx="5038344" cy="1001990"/>
          </a:xfrm>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89888" y="2415941"/>
            <a:ext cx="5010912" cy="2768707"/>
          </a:xfrm>
        </p:spPr>
        <p:txBody>
          <a:bodyPr/>
          <a:lstStyle/>
          <a:p>
            <a:r>
              <a:rPr lang="en-US" sz="2000" b="1" dirty="0"/>
              <a:t>Hospital Management System provides the benefits of enhanced administration and control, superior patient care, strict cost control and improved profitability.</a:t>
            </a:r>
          </a:p>
          <a:p>
            <a:endParaRPr lang="en-US" sz="2000" b="1" dirty="0"/>
          </a:p>
          <a:p>
            <a:r>
              <a:rPr lang="en-US" sz="2000" b="1" dirty="0"/>
              <a:t>HMS is strong, powerful and easy to use and is designed and developed to deliver real conceivable benefits to hospitals.</a:t>
            </a:r>
          </a:p>
          <a:p>
            <a:endParaRPr lang="en-US" dirty="0"/>
          </a:p>
        </p:txBody>
      </p:sp>
      <p:pic>
        <p:nvPicPr>
          <p:cNvPr id="12" name="Picture Placeholder 11">
            <a:extLst>
              <a:ext uri="{FF2B5EF4-FFF2-40B4-BE49-F238E27FC236}">
                <a16:creationId xmlns:a16="http://schemas.microsoft.com/office/drawing/2014/main" id="{AEAD6C8D-9514-438F-9F70-1EA09675753A}"/>
              </a:ext>
            </a:extLst>
          </p:cNvPr>
          <p:cNvPicPr>
            <a:picLocks noGrp="1" noChangeAspect="1"/>
          </p:cNvPicPr>
          <p:nvPr>
            <p:ph type="pic" sz="quarter" idx="13"/>
          </p:nvPr>
        </p:nvPicPr>
        <p:blipFill>
          <a:blip r:embed="rId2"/>
          <a:srcRect l="11914" r="11914"/>
          <a:stretch>
            <a:fillRect/>
          </a:stretch>
        </p:blipFill>
        <p:spPr>
          <a:xfrm>
            <a:off x="8296656" y="154004"/>
            <a:ext cx="3706047" cy="6391175"/>
          </a:xfrm>
        </p:spPr>
      </p:pic>
    </p:spTree>
    <p:extLst>
      <p:ext uri="{BB962C8B-B14F-4D97-AF65-F5344CB8AC3E}">
        <p14:creationId xmlns:p14="http://schemas.microsoft.com/office/powerpoint/2010/main" val="378000289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EDDF-3AC6-4324-B831-06751F8B8AC9}"/>
              </a:ext>
            </a:extLst>
          </p:cNvPr>
          <p:cNvSpPr>
            <a:spLocks noGrp="1"/>
          </p:cNvSpPr>
          <p:nvPr>
            <p:ph type="title"/>
          </p:nvPr>
        </p:nvSpPr>
        <p:spPr/>
        <p:txBody>
          <a:bodyPr/>
          <a:lstStyle/>
          <a:p>
            <a:r>
              <a:rPr lang="en-GB" sz="5400" dirty="0"/>
              <a:t>PRIMARY GOALS</a:t>
            </a:r>
            <a:endParaRPr lang="en-US" sz="5400" dirty="0"/>
          </a:p>
        </p:txBody>
      </p:sp>
      <p:sp>
        <p:nvSpPr>
          <p:cNvPr id="5" name="Text Placeholder 4">
            <a:extLst>
              <a:ext uri="{FF2B5EF4-FFF2-40B4-BE49-F238E27FC236}">
                <a16:creationId xmlns:a16="http://schemas.microsoft.com/office/drawing/2014/main" id="{A5F67352-B036-450A-ABCD-1CA19F44DDB4}"/>
              </a:ext>
            </a:extLst>
          </p:cNvPr>
          <p:cNvSpPr>
            <a:spLocks noGrp="1"/>
          </p:cNvSpPr>
          <p:nvPr>
            <p:ph type="body" sz="quarter" idx="20"/>
          </p:nvPr>
        </p:nvSpPr>
        <p:spPr>
          <a:xfrm>
            <a:off x="5769864" y="581814"/>
            <a:ext cx="5029200" cy="537156"/>
          </a:xfrm>
        </p:spPr>
        <p:txBody>
          <a:bodyPr/>
          <a:lstStyle/>
          <a:p>
            <a:r>
              <a:rPr lang="en-GB" sz="2000" b="1" dirty="0"/>
              <a:t>Design a system for better patient care</a:t>
            </a:r>
            <a:endParaRPr lang="en-US" sz="2000" b="1" dirty="0"/>
          </a:p>
        </p:txBody>
      </p:sp>
      <p:sp>
        <p:nvSpPr>
          <p:cNvPr id="8" name="Text Placeholder 7">
            <a:extLst>
              <a:ext uri="{FF2B5EF4-FFF2-40B4-BE49-F238E27FC236}">
                <a16:creationId xmlns:a16="http://schemas.microsoft.com/office/drawing/2014/main" id="{A3033C77-BED8-4A56-8E8D-595A831376FB}"/>
              </a:ext>
            </a:extLst>
          </p:cNvPr>
          <p:cNvSpPr>
            <a:spLocks noGrp="1"/>
          </p:cNvSpPr>
          <p:nvPr>
            <p:ph type="body" sz="quarter" idx="21"/>
          </p:nvPr>
        </p:nvSpPr>
        <p:spPr>
          <a:xfrm>
            <a:off x="5793446" y="1871118"/>
            <a:ext cx="5029200" cy="338328"/>
          </a:xfrm>
        </p:spPr>
        <p:txBody>
          <a:bodyPr/>
          <a:lstStyle/>
          <a:p>
            <a:r>
              <a:rPr lang="en-GB" sz="2000" b="1" dirty="0"/>
              <a:t>Reduce hospital operating cost.</a:t>
            </a:r>
            <a:endParaRPr lang="en-US" sz="2000" b="1" dirty="0"/>
          </a:p>
        </p:txBody>
      </p:sp>
      <p:sp>
        <p:nvSpPr>
          <p:cNvPr id="11" name="Text Placeholder 10">
            <a:extLst>
              <a:ext uri="{FF2B5EF4-FFF2-40B4-BE49-F238E27FC236}">
                <a16:creationId xmlns:a16="http://schemas.microsoft.com/office/drawing/2014/main" id="{77B89BB3-565A-4233-8E8A-79B958F13A30}"/>
              </a:ext>
            </a:extLst>
          </p:cNvPr>
          <p:cNvSpPr>
            <a:spLocks noGrp="1"/>
          </p:cNvSpPr>
          <p:nvPr>
            <p:ph type="body" sz="quarter" idx="22"/>
          </p:nvPr>
        </p:nvSpPr>
        <p:spPr>
          <a:xfrm>
            <a:off x="5769864" y="2836980"/>
            <a:ext cx="5029200" cy="860598"/>
          </a:xfrm>
        </p:spPr>
        <p:txBody>
          <a:bodyPr/>
          <a:lstStyle/>
          <a:p>
            <a:r>
              <a:rPr lang="en-US" b="0" i="0" dirty="0">
                <a:solidFill>
                  <a:srgbClr val="ECECEC"/>
                </a:solidFill>
                <a:effectLst/>
                <a:latin typeface="Söhne"/>
              </a:rPr>
              <a:t>Facilitate easy scheduling of appointments for patients, </a:t>
            </a:r>
            <a:r>
              <a:rPr lang="en-US" sz="2000" b="1" i="0" dirty="0">
                <a:effectLst/>
              </a:rPr>
              <a:t>Facilitate easy scheduling of appointments for patients, doctors to minimize waiting time</a:t>
            </a:r>
            <a:endParaRPr lang="en-US" dirty="0"/>
          </a:p>
        </p:txBody>
      </p:sp>
      <p:sp>
        <p:nvSpPr>
          <p:cNvPr id="14" name="Text Placeholder 13">
            <a:extLst>
              <a:ext uri="{FF2B5EF4-FFF2-40B4-BE49-F238E27FC236}">
                <a16:creationId xmlns:a16="http://schemas.microsoft.com/office/drawing/2014/main" id="{562F897A-21B7-4C92-8D31-9C107682EBD0}"/>
              </a:ext>
            </a:extLst>
          </p:cNvPr>
          <p:cNvSpPr>
            <a:spLocks noGrp="1"/>
          </p:cNvSpPr>
          <p:nvPr>
            <p:ph type="body" sz="quarter" idx="23"/>
          </p:nvPr>
        </p:nvSpPr>
        <p:spPr>
          <a:xfrm>
            <a:off x="5769864" y="4449726"/>
            <a:ext cx="5029200" cy="537156"/>
          </a:xfrm>
        </p:spPr>
        <p:txBody>
          <a:bodyPr/>
          <a:lstStyle/>
          <a:p>
            <a:r>
              <a:rPr lang="en-GB" sz="2000" b="1" dirty="0"/>
              <a:t>Better co-ordination among different departments</a:t>
            </a:r>
            <a:endParaRPr lang="en-US" sz="2000" b="1" dirty="0"/>
          </a:p>
        </p:txBody>
      </p:sp>
      <p:sp>
        <p:nvSpPr>
          <p:cNvPr id="17" name="Text Placeholder 16">
            <a:extLst>
              <a:ext uri="{FF2B5EF4-FFF2-40B4-BE49-F238E27FC236}">
                <a16:creationId xmlns:a16="http://schemas.microsoft.com/office/drawing/2014/main" id="{6ACF673F-6017-4A31-9966-B1AC15B777A3}"/>
              </a:ext>
            </a:extLst>
          </p:cNvPr>
          <p:cNvSpPr>
            <a:spLocks noGrp="1"/>
          </p:cNvSpPr>
          <p:nvPr>
            <p:ph type="body" sz="quarter" idx="24"/>
          </p:nvPr>
        </p:nvSpPr>
        <p:spPr>
          <a:xfrm>
            <a:off x="5769864" y="5650029"/>
            <a:ext cx="5029200" cy="626157"/>
          </a:xfrm>
        </p:spPr>
        <p:txBody>
          <a:bodyPr/>
          <a:lstStyle/>
          <a:p>
            <a:r>
              <a:rPr lang="en-GB" sz="2000" b="1" dirty="0"/>
              <a:t>The information of the patients should be kept up to date for historical purposes</a:t>
            </a:r>
            <a:endParaRPr lang="en-US" sz="2000" b="1" dirty="0"/>
          </a:p>
        </p:txBody>
      </p:sp>
    </p:spTree>
    <p:extLst>
      <p:ext uri="{BB962C8B-B14F-4D97-AF65-F5344CB8AC3E}">
        <p14:creationId xmlns:p14="http://schemas.microsoft.com/office/powerpoint/2010/main" val="414092621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dirty="0"/>
              <a:t>Need of HMS</a:t>
            </a:r>
          </a:p>
        </p:txBody>
      </p:sp>
      <p:sp>
        <p:nvSpPr>
          <p:cNvPr id="6" name="Content Placeholder 5">
            <a:extLst>
              <a:ext uri="{FF2B5EF4-FFF2-40B4-BE49-F238E27FC236}">
                <a16:creationId xmlns:a16="http://schemas.microsoft.com/office/drawing/2014/main" id="{49AF7A90-6F10-4461-8AE6-37796F477BAC}"/>
              </a:ext>
            </a:extLst>
          </p:cNvPr>
          <p:cNvSpPr>
            <a:spLocks noGrp="1"/>
          </p:cNvSpPr>
          <p:nvPr>
            <p:ph idx="1"/>
          </p:nvPr>
        </p:nvSpPr>
        <p:spPr/>
        <p:txBody>
          <a:bodyPr/>
          <a:lstStyle/>
          <a:p>
            <a:r>
              <a:rPr lang="en-US" sz="2000" b="1" i="0" dirty="0">
                <a:effectLst/>
                <a:latin typeface="Franklin Gothic Book" panose="020B0503020102020204" pitchFamily="34" charset="0"/>
              </a:rPr>
              <a:t>Streamlined Operations</a:t>
            </a:r>
            <a:r>
              <a:rPr lang="en-US" sz="2000" b="0" i="0" dirty="0">
                <a:effectLst/>
                <a:latin typeface="Franklin Gothic Book" panose="020B0503020102020204" pitchFamily="34" charset="0"/>
              </a:rPr>
              <a:t>: Hospitals deal with numerous administrative tasks, such as appointment scheduling, patient registration, billing, and inventory management. An HMS automates these processes, streamlining operations and reducing manual paperwork, thus improving efficiency.</a:t>
            </a:r>
          </a:p>
          <a:p>
            <a:r>
              <a:rPr lang="en-US" sz="2000" b="0" i="0" dirty="0">
                <a:effectLst/>
                <a:latin typeface="Franklin Gothic Book" panose="020B0503020102020204" pitchFamily="34" charset="0"/>
              </a:rPr>
              <a:t>An HMS enables healthcare providers to access patient medical records, treatment histories, and diagnostic reports efficiently. This facilitates informed decision-making, accurate diagnosis, and personalized treatment plans, ultimately leading to better patient care and outcomes.</a:t>
            </a:r>
          </a:p>
          <a:p>
            <a:r>
              <a:rPr lang="en-US" sz="2000" b="1" i="0" dirty="0">
                <a:effectLst/>
                <a:latin typeface="Franklin Gothic Book" panose="020B0503020102020204" pitchFamily="34" charset="0"/>
              </a:rPr>
              <a:t>Improved Resource Utilization</a:t>
            </a:r>
            <a:r>
              <a:rPr lang="en-US" sz="2000" b="0" i="0" dirty="0">
                <a:effectLst/>
                <a:latin typeface="Franklin Gothic Book" panose="020B0503020102020204" pitchFamily="34" charset="0"/>
              </a:rPr>
              <a:t>: Hospital resources, including medical equipment, beds, and staff, need to be managed effectively to ensure optimal utilization. An HMS helps in resource allocation, scheduling, and tracking, minimizing wastage and ensuring that resources are utilized efficiently.</a:t>
            </a:r>
          </a:p>
          <a:p>
            <a:r>
              <a:rPr lang="en-US" sz="2000" b="1" i="0" dirty="0">
                <a:effectLst/>
                <a:latin typeface="Franklin Gothic Book" panose="020B0503020102020204" pitchFamily="34" charset="0"/>
              </a:rPr>
              <a:t>Remote Access and Telemedicine</a:t>
            </a:r>
            <a:r>
              <a:rPr lang="en-US" sz="2000" b="0" i="0" dirty="0">
                <a:effectLst/>
                <a:latin typeface="Franklin Gothic Book" panose="020B0503020102020204" pitchFamily="34" charset="0"/>
              </a:rPr>
              <a:t>: With the rise of telemedicine and remote healthcare services, an HMS facilitates remote access to patient records, virtual consultations, and telehealth services. Healthcare providers can securely access patient information from anywhere, enabling continuity of care and improving accessibility for patients.</a:t>
            </a:r>
            <a:endParaRPr lang="en-US" sz="2000" dirty="0">
              <a:latin typeface="Franklin Gothic Book" panose="020B0503020102020204" pitchFamily="34" charset="0"/>
            </a:endParaRPr>
          </a:p>
        </p:txBody>
      </p:sp>
    </p:spTree>
    <p:extLst>
      <p:ext uri="{BB962C8B-B14F-4D97-AF65-F5344CB8AC3E}">
        <p14:creationId xmlns:p14="http://schemas.microsoft.com/office/powerpoint/2010/main" val="7823711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p:txBody>
          <a:bodyPr/>
          <a:lstStyle/>
          <a:p>
            <a:r>
              <a:rPr lang="en-US" sz="6000" dirty="0">
                <a:latin typeface="Century Gothic" panose="020B0502020202020204" pitchFamily="34" charset="0"/>
              </a:rPr>
              <a:t>Proposed System</a:t>
            </a:r>
            <a:endParaRPr lang="en-US" dirty="0"/>
          </a:p>
        </p:txBody>
      </p:sp>
      <p:sp>
        <p:nvSpPr>
          <p:cNvPr id="6" name="Content Placeholder 5">
            <a:extLst>
              <a:ext uri="{FF2B5EF4-FFF2-40B4-BE49-F238E27FC236}">
                <a16:creationId xmlns:a16="http://schemas.microsoft.com/office/drawing/2014/main" id="{5614A4A2-706F-4182-B4BD-7FA682E37E52}"/>
              </a:ext>
            </a:extLst>
          </p:cNvPr>
          <p:cNvSpPr>
            <a:spLocks noGrp="1"/>
          </p:cNvSpPr>
          <p:nvPr>
            <p:ph idx="1"/>
          </p:nvPr>
        </p:nvSpPr>
        <p:spPr/>
        <p:txBody>
          <a:bodyPr/>
          <a:lstStyle/>
          <a:p>
            <a:pPr marL="0" indent="0">
              <a:buNone/>
            </a:pPr>
            <a:r>
              <a:rPr lang="en-GB" dirty="0"/>
              <a:t>It controls the following information:</a:t>
            </a:r>
          </a:p>
          <a:p>
            <a:pPr marL="0" indent="0">
              <a:buNone/>
            </a:pPr>
            <a:r>
              <a:rPr lang="en-GB" dirty="0"/>
              <a:t>1). Appointment System</a:t>
            </a:r>
          </a:p>
          <a:p>
            <a:pPr marL="0" indent="0">
              <a:buNone/>
            </a:pPr>
            <a:r>
              <a:rPr lang="en-GB" dirty="0"/>
              <a:t>2). Doctor Availability</a:t>
            </a:r>
          </a:p>
          <a:p>
            <a:pPr marL="0" indent="0">
              <a:buNone/>
            </a:pPr>
            <a:r>
              <a:rPr lang="en-GB" dirty="0"/>
              <a:t>3). Check-up status</a:t>
            </a:r>
          </a:p>
          <a:p>
            <a:pPr marL="0" indent="0">
              <a:buNone/>
            </a:pPr>
            <a:r>
              <a:rPr lang="en-GB" dirty="0"/>
              <a:t>4). Admin accessibility</a:t>
            </a:r>
          </a:p>
          <a:p>
            <a:pPr marL="0" indent="0">
              <a:buNone/>
            </a:pPr>
            <a:r>
              <a:rPr lang="en-GB" dirty="0"/>
              <a:t>5). Medication history</a:t>
            </a:r>
          </a:p>
          <a:p>
            <a:pPr marL="0" indent="0">
              <a:buNone/>
            </a:pPr>
            <a:endParaRPr lang="en-US" b="1" dirty="0"/>
          </a:p>
        </p:txBody>
      </p:sp>
      <p:pic>
        <p:nvPicPr>
          <p:cNvPr id="8" name="Picture 7">
            <a:extLst>
              <a:ext uri="{FF2B5EF4-FFF2-40B4-BE49-F238E27FC236}">
                <a16:creationId xmlns:a16="http://schemas.microsoft.com/office/drawing/2014/main" id="{0B9AE84D-9C06-401A-91C3-243F9F13731A}"/>
              </a:ext>
            </a:extLst>
          </p:cNvPr>
          <p:cNvPicPr>
            <a:picLocks noChangeAspect="1"/>
          </p:cNvPicPr>
          <p:nvPr/>
        </p:nvPicPr>
        <p:blipFill>
          <a:blip r:embed="rId2"/>
          <a:stretch>
            <a:fillRect/>
          </a:stretch>
        </p:blipFill>
        <p:spPr>
          <a:xfrm>
            <a:off x="8152598" y="1738312"/>
            <a:ext cx="3332265" cy="3035819"/>
          </a:xfrm>
          <a:prstGeom prst="rect">
            <a:avLst/>
          </a:prstGeom>
        </p:spPr>
      </p:pic>
    </p:spTree>
    <p:extLst>
      <p:ext uri="{BB962C8B-B14F-4D97-AF65-F5344CB8AC3E}">
        <p14:creationId xmlns:p14="http://schemas.microsoft.com/office/powerpoint/2010/main" val="201102344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2E42-2F94-4405-B057-5180FFE85DD2}"/>
              </a:ext>
            </a:extLst>
          </p:cNvPr>
          <p:cNvSpPr>
            <a:spLocks noGrp="1"/>
          </p:cNvSpPr>
          <p:nvPr>
            <p:ph type="title"/>
          </p:nvPr>
        </p:nvSpPr>
        <p:spPr/>
        <p:txBody>
          <a:bodyPr/>
          <a:lstStyle/>
          <a:p>
            <a:r>
              <a:rPr lang="en-GB" dirty="0"/>
              <a:t>Technologies Used</a:t>
            </a:r>
            <a:endParaRPr lang="en-US" dirty="0"/>
          </a:p>
        </p:txBody>
      </p:sp>
      <p:sp>
        <p:nvSpPr>
          <p:cNvPr id="3" name="Text Placeholder 2">
            <a:extLst>
              <a:ext uri="{FF2B5EF4-FFF2-40B4-BE49-F238E27FC236}">
                <a16:creationId xmlns:a16="http://schemas.microsoft.com/office/drawing/2014/main" id="{E99A35D7-4FA8-4E9A-AF07-6A93293FF8E1}"/>
              </a:ext>
            </a:extLst>
          </p:cNvPr>
          <p:cNvSpPr>
            <a:spLocks noGrp="1"/>
          </p:cNvSpPr>
          <p:nvPr>
            <p:ph type="body" sz="quarter" idx="14"/>
          </p:nvPr>
        </p:nvSpPr>
        <p:spPr/>
        <p:txBody>
          <a:bodyPr/>
          <a:lstStyle/>
          <a:p>
            <a:r>
              <a:rPr lang="en-GB" sz="2400" b="1" dirty="0"/>
              <a:t>HTML, CSS, JAVASCRIPT, BOOTSTRAP</a:t>
            </a:r>
            <a:endParaRPr lang="en-US" sz="2400" b="1" dirty="0"/>
          </a:p>
        </p:txBody>
      </p:sp>
      <p:pic>
        <p:nvPicPr>
          <p:cNvPr id="13" name="Content Placeholder 12">
            <a:extLst>
              <a:ext uri="{FF2B5EF4-FFF2-40B4-BE49-F238E27FC236}">
                <a16:creationId xmlns:a16="http://schemas.microsoft.com/office/drawing/2014/main" id="{49D8A2BB-85EA-4727-BCC0-ED36944F18C8}"/>
              </a:ext>
            </a:extLst>
          </p:cNvPr>
          <p:cNvPicPr>
            <a:picLocks noGrp="1" noChangeAspect="1"/>
          </p:cNvPicPr>
          <p:nvPr>
            <p:ph sz="half" idx="2"/>
          </p:nvPr>
        </p:nvPicPr>
        <p:blipFill>
          <a:blip r:embed="rId2"/>
          <a:stretch>
            <a:fillRect/>
          </a:stretch>
        </p:blipFill>
        <p:spPr>
          <a:xfrm>
            <a:off x="2308860" y="4538003"/>
            <a:ext cx="1460713" cy="1091272"/>
          </a:xfrm>
        </p:spPr>
      </p:pic>
      <p:sp>
        <p:nvSpPr>
          <p:cNvPr id="5" name="Text Placeholder 4">
            <a:extLst>
              <a:ext uri="{FF2B5EF4-FFF2-40B4-BE49-F238E27FC236}">
                <a16:creationId xmlns:a16="http://schemas.microsoft.com/office/drawing/2014/main" id="{0C6E1F40-940D-432B-A908-99C914240739}"/>
              </a:ext>
            </a:extLst>
          </p:cNvPr>
          <p:cNvSpPr>
            <a:spLocks noGrp="1"/>
          </p:cNvSpPr>
          <p:nvPr>
            <p:ph type="body" sz="quarter" idx="16"/>
          </p:nvPr>
        </p:nvSpPr>
        <p:spPr/>
        <p:txBody>
          <a:bodyPr/>
          <a:lstStyle/>
          <a:p>
            <a:r>
              <a:rPr lang="en-GB" b="1" dirty="0"/>
              <a:t>JAVA</a:t>
            </a:r>
            <a:endParaRPr lang="en-US" b="1" dirty="0"/>
          </a:p>
        </p:txBody>
      </p:sp>
      <p:pic>
        <p:nvPicPr>
          <p:cNvPr id="15" name="Content Placeholder 14">
            <a:extLst>
              <a:ext uri="{FF2B5EF4-FFF2-40B4-BE49-F238E27FC236}">
                <a16:creationId xmlns:a16="http://schemas.microsoft.com/office/drawing/2014/main" id="{E6949E9B-65F5-4122-BA83-875799C1463F}"/>
              </a:ext>
            </a:extLst>
          </p:cNvPr>
          <p:cNvPicPr>
            <a:picLocks noGrp="1" noChangeAspect="1"/>
          </p:cNvPicPr>
          <p:nvPr>
            <p:ph sz="half" idx="13"/>
          </p:nvPr>
        </p:nvPicPr>
        <p:blipFill>
          <a:blip r:embed="rId3"/>
          <a:stretch>
            <a:fillRect/>
          </a:stretch>
        </p:blipFill>
        <p:spPr>
          <a:xfrm>
            <a:off x="4966636" y="3099335"/>
            <a:ext cx="2361088" cy="2529940"/>
          </a:xfrm>
        </p:spPr>
      </p:pic>
      <p:sp>
        <p:nvSpPr>
          <p:cNvPr id="7" name="Text Placeholder 6">
            <a:extLst>
              <a:ext uri="{FF2B5EF4-FFF2-40B4-BE49-F238E27FC236}">
                <a16:creationId xmlns:a16="http://schemas.microsoft.com/office/drawing/2014/main" id="{FFB26842-9756-4D2A-9D11-5D7D0E30B482}"/>
              </a:ext>
            </a:extLst>
          </p:cNvPr>
          <p:cNvSpPr>
            <a:spLocks noGrp="1"/>
          </p:cNvSpPr>
          <p:nvPr>
            <p:ph type="body" sz="quarter" idx="19"/>
          </p:nvPr>
        </p:nvSpPr>
        <p:spPr/>
        <p:txBody>
          <a:bodyPr/>
          <a:lstStyle/>
          <a:p>
            <a:r>
              <a:rPr lang="en-GB" b="1" dirty="0"/>
              <a:t>MYSQL</a:t>
            </a:r>
            <a:endParaRPr lang="en-US" b="1" dirty="0"/>
          </a:p>
        </p:txBody>
      </p:sp>
      <p:pic>
        <p:nvPicPr>
          <p:cNvPr id="17" name="Content Placeholder 16">
            <a:extLst>
              <a:ext uri="{FF2B5EF4-FFF2-40B4-BE49-F238E27FC236}">
                <a16:creationId xmlns:a16="http://schemas.microsoft.com/office/drawing/2014/main" id="{67AB93A7-0F27-4117-BA06-8759D36D565A}"/>
              </a:ext>
            </a:extLst>
          </p:cNvPr>
          <p:cNvPicPr>
            <a:picLocks noGrp="1" noChangeAspect="1"/>
          </p:cNvPicPr>
          <p:nvPr>
            <p:ph sz="half" idx="20"/>
          </p:nvPr>
        </p:nvPicPr>
        <p:blipFill>
          <a:blip r:embed="rId4"/>
          <a:stretch>
            <a:fillRect/>
          </a:stretch>
        </p:blipFill>
        <p:spPr>
          <a:xfrm>
            <a:off x="8714793" y="3099335"/>
            <a:ext cx="2312309" cy="2421162"/>
          </a:xfrm>
        </p:spPr>
      </p:pic>
      <p:pic>
        <p:nvPicPr>
          <p:cNvPr id="19" name="Picture 18">
            <a:extLst>
              <a:ext uri="{FF2B5EF4-FFF2-40B4-BE49-F238E27FC236}">
                <a16:creationId xmlns:a16="http://schemas.microsoft.com/office/drawing/2014/main" id="{7544E52E-4457-4915-995A-BD0CC9FD22E6}"/>
              </a:ext>
            </a:extLst>
          </p:cNvPr>
          <p:cNvPicPr>
            <a:picLocks noChangeAspect="1"/>
          </p:cNvPicPr>
          <p:nvPr/>
        </p:nvPicPr>
        <p:blipFill>
          <a:blip r:embed="rId5"/>
          <a:stretch>
            <a:fillRect/>
          </a:stretch>
        </p:blipFill>
        <p:spPr>
          <a:xfrm>
            <a:off x="853144" y="3679798"/>
            <a:ext cx="1288373" cy="1175839"/>
          </a:xfrm>
          <a:prstGeom prst="rect">
            <a:avLst/>
          </a:prstGeom>
        </p:spPr>
      </p:pic>
    </p:spTree>
    <p:extLst>
      <p:ext uri="{BB962C8B-B14F-4D97-AF65-F5344CB8AC3E}">
        <p14:creationId xmlns:p14="http://schemas.microsoft.com/office/powerpoint/2010/main" val="53373103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C042305-8093-4245-981B-E1A429BFE047}"/>
              </a:ext>
            </a:extLst>
          </p:cNvPr>
          <p:cNvSpPr>
            <a:spLocks noGrp="1"/>
          </p:cNvSpPr>
          <p:nvPr>
            <p:ph type="sldNum" sz="quarter" idx="12"/>
          </p:nvPr>
        </p:nvSpPr>
        <p:spPr/>
        <p:txBody>
          <a:bodyPr/>
          <a:lstStyle/>
          <a:p>
            <a:fld id="{8D0AFDD5-844D-364D-8AEC-50CF4D36D55D}" type="slidenum">
              <a:rPr lang="en-US" noProof="0" smtClean="0"/>
              <a:pPr/>
              <a:t>7</a:t>
            </a:fld>
            <a:endParaRPr lang="en-US" noProof="0"/>
          </a:p>
        </p:txBody>
      </p:sp>
      <p:sp>
        <p:nvSpPr>
          <p:cNvPr id="6" name="TextBox 5">
            <a:extLst>
              <a:ext uri="{FF2B5EF4-FFF2-40B4-BE49-F238E27FC236}">
                <a16:creationId xmlns:a16="http://schemas.microsoft.com/office/drawing/2014/main" id="{150C1155-4DED-4062-9B3A-9315030A4CFE}"/>
              </a:ext>
            </a:extLst>
          </p:cNvPr>
          <p:cNvSpPr txBox="1"/>
          <p:nvPr/>
        </p:nvSpPr>
        <p:spPr>
          <a:xfrm>
            <a:off x="4589646" y="-105878"/>
            <a:ext cx="3262964" cy="769441"/>
          </a:xfrm>
          <a:prstGeom prst="rect">
            <a:avLst/>
          </a:prstGeom>
          <a:noFill/>
        </p:spPr>
        <p:txBody>
          <a:bodyPr wrap="square" rtlCol="0">
            <a:spAutoFit/>
          </a:bodyPr>
          <a:lstStyle/>
          <a:p>
            <a:r>
              <a:rPr lang="en-GB" sz="4400" b="1" dirty="0"/>
              <a:t>ER DIAGRAM</a:t>
            </a:r>
            <a:endParaRPr lang="en-US" sz="4400" b="1" dirty="0"/>
          </a:p>
        </p:txBody>
      </p:sp>
      <p:pic>
        <p:nvPicPr>
          <p:cNvPr id="12" name="Picture 11">
            <a:extLst>
              <a:ext uri="{FF2B5EF4-FFF2-40B4-BE49-F238E27FC236}">
                <a16:creationId xmlns:a16="http://schemas.microsoft.com/office/drawing/2014/main" id="{B677C28E-1234-40DD-B18B-0A013706D196}"/>
              </a:ext>
            </a:extLst>
          </p:cNvPr>
          <p:cNvPicPr>
            <a:picLocks noChangeAspect="1"/>
          </p:cNvPicPr>
          <p:nvPr/>
        </p:nvPicPr>
        <p:blipFill>
          <a:blip r:embed="rId2"/>
          <a:stretch>
            <a:fillRect/>
          </a:stretch>
        </p:blipFill>
        <p:spPr>
          <a:xfrm>
            <a:off x="539015" y="537467"/>
            <a:ext cx="11120387" cy="6110325"/>
          </a:xfrm>
          <a:prstGeom prst="rect">
            <a:avLst/>
          </a:prstGeom>
        </p:spPr>
      </p:pic>
    </p:spTree>
    <p:extLst>
      <p:ext uri="{BB962C8B-B14F-4D97-AF65-F5344CB8AC3E}">
        <p14:creationId xmlns:p14="http://schemas.microsoft.com/office/powerpoint/2010/main" val="24136945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476-A787-4B15-84F4-A346EF414D77}"/>
              </a:ext>
            </a:extLst>
          </p:cNvPr>
          <p:cNvSpPr>
            <a:spLocks noGrp="1"/>
          </p:cNvSpPr>
          <p:nvPr>
            <p:ph type="title"/>
          </p:nvPr>
        </p:nvSpPr>
        <p:spPr>
          <a:xfrm>
            <a:off x="1139952" y="512064"/>
            <a:ext cx="9912096" cy="941351"/>
          </a:xfrm>
        </p:spPr>
        <p:txBody>
          <a:bodyPr/>
          <a:lstStyle/>
          <a:p>
            <a:r>
              <a:rPr lang="en-GB" dirty="0"/>
              <a:t>Glimpse of our Website </a:t>
            </a:r>
            <a:endParaRPr lang="en-US" dirty="0"/>
          </a:p>
        </p:txBody>
      </p:sp>
      <p:pic>
        <p:nvPicPr>
          <p:cNvPr id="7" name="Picture 6">
            <a:extLst>
              <a:ext uri="{FF2B5EF4-FFF2-40B4-BE49-F238E27FC236}">
                <a16:creationId xmlns:a16="http://schemas.microsoft.com/office/drawing/2014/main" id="{D14E8445-85D5-4F7B-989D-AA479AD3ECBE}"/>
              </a:ext>
            </a:extLst>
          </p:cNvPr>
          <p:cNvPicPr>
            <a:picLocks noChangeAspect="1"/>
          </p:cNvPicPr>
          <p:nvPr/>
        </p:nvPicPr>
        <p:blipFill>
          <a:blip r:embed="rId2"/>
          <a:stretch>
            <a:fillRect/>
          </a:stretch>
        </p:blipFill>
        <p:spPr>
          <a:xfrm>
            <a:off x="528328" y="1925152"/>
            <a:ext cx="3600910" cy="4004015"/>
          </a:xfrm>
          <a:prstGeom prst="rect">
            <a:avLst/>
          </a:prstGeom>
        </p:spPr>
      </p:pic>
      <p:pic>
        <p:nvPicPr>
          <p:cNvPr id="9" name="Picture 8">
            <a:extLst>
              <a:ext uri="{FF2B5EF4-FFF2-40B4-BE49-F238E27FC236}">
                <a16:creationId xmlns:a16="http://schemas.microsoft.com/office/drawing/2014/main" id="{F81D814C-00A1-45B2-AECD-5D1829256891}"/>
              </a:ext>
            </a:extLst>
          </p:cNvPr>
          <p:cNvPicPr>
            <a:picLocks noChangeAspect="1"/>
          </p:cNvPicPr>
          <p:nvPr/>
        </p:nvPicPr>
        <p:blipFill>
          <a:blip r:embed="rId3"/>
          <a:stretch>
            <a:fillRect/>
          </a:stretch>
        </p:blipFill>
        <p:spPr>
          <a:xfrm>
            <a:off x="4283241" y="1925152"/>
            <a:ext cx="3465095" cy="4004015"/>
          </a:xfrm>
          <a:prstGeom prst="rect">
            <a:avLst/>
          </a:prstGeom>
        </p:spPr>
      </p:pic>
      <p:pic>
        <p:nvPicPr>
          <p:cNvPr id="11" name="Picture 10">
            <a:extLst>
              <a:ext uri="{FF2B5EF4-FFF2-40B4-BE49-F238E27FC236}">
                <a16:creationId xmlns:a16="http://schemas.microsoft.com/office/drawing/2014/main" id="{2D722B74-5F6F-4548-87A1-729E563F50DA}"/>
              </a:ext>
            </a:extLst>
          </p:cNvPr>
          <p:cNvPicPr>
            <a:picLocks noChangeAspect="1"/>
          </p:cNvPicPr>
          <p:nvPr/>
        </p:nvPicPr>
        <p:blipFill>
          <a:blip r:embed="rId4"/>
          <a:stretch>
            <a:fillRect/>
          </a:stretch>
        </p:blipFill>
        <p:spPr>
          <a:xfrm>
            <a:off x="7988968" y="1925153"/>
            <a:ext cx="3886459" cy="4004014"/>
          </a:xfrm>
          <a:prstGeom prst="rect">
            <a:avLst/>
          </a:prstGeom>
        </p:spPr>
      </p:pic>
    </p:spTree>
    <p:extLst>
      <p:ext uri="{BB962C8B-B14F-4D97-AF65-F5344CB8AC3E}">
        <p14:creationId xmlns:p14="http://schemas.microsoft.com/office/powerpoint/2010/main" val="139405091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9185-444C-418C-800A-7D78781B69CF}"/>
              </a:ext>
            </a:extLst>
          </p:cNvPr>
          <p:cNvSpPr>
            <a:spLocks noGrp="1"/>
          </p:cNvSpPr>
          <p:nvPr>
            <p:ph type="title"/>
          </p:nvPr>
        </p:nvSpPr>
        <p:spPr/>
        <p:txBody>
          <a:bodyPr/>
          <a:lstStyle/>
          <a:p>
            <a:r>
              <a:rPr lang="en-GB" dirty="0"/>
              <a:t>Storing Data in MySQL</a:t>
            </a:r>
            <a:endParaRPr lang="en-US" dirty="0"/>
          </a:p>
        </p:txBody>
      </p:sp>
      <p:pic>
        <p:nvPicPr>
          <p:cNvPr id="7" name="Picture 6">
            <a:extLst>
              <a:ext uri="{FF2B5EF4-FFF2-40B4-BE49-F238E27FC236}">
                <a16:creationId xmlns:a16="http://schemas.microsoft.com/office/drawing/2014/main" id="{52F6115E-3273-47D1-9BEA-7B88343B3632}"/>
              </a:ext>
            </a:extLst>
          </p:cNvPr>
          <p:cNvPicPr>
            <a:picLocks noChangeAspect="1"/>
          </p:cNvPicPr>
          <p:nvPr/>
        </p:nvPicPr>
        <p:blipFill>
          <a:blip r:embed="rId2"/>
          <a:stretch>
            <a:fillRect/>
          </a:stretch>
        </p:blipFill>
        <p:spPr>
          <a:xfrm>
            <a:off x="393031" y="1954287"/>
            <a:ext cx="11405937" cy="3757948"/>
          </a:xfrm>
          <a:prstGeom prst="rect">
            <a:avLst/>
          </a:prstGeom>
        </p:spPr>
      </p:pic>
    </p:spTree>
    <p:extLst>
      <p:ext uri="{BB962C8B-B14F-4D97-AF65-F5344CB8AC3E}">
        <p14:creationId xmlns:p14="http://schemas.microsoft.com/office/powerpoint/2010/main" val="2670663519"/>
      </p:ext>
    </p:extLst>
  </p:cSld>
  <p:clrMapOvr>
    <a:masterClrMapping/>
  </p:clrMapOvr>
  <p:transition spd="slow">
    <p:wipe/>
  </p:transition>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{067DC669-66C0-44D4-AA2A-D1EA79457505}tf11429527_win32</Template>
  <TotalTime>272</TotalTime>
  <Words>367</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Franklin Gothic Book</vt:lpstr>
      <vt:lpstr>Karla</vt:lpstr>
      <vt:lpstr>Söhne</vt:lpstr>
      <vt:lpstr>Univers Condensed Light</vt:lpstr>
      <vt:lpstr>Office Theme</vt:lpstr>
      <vt:lpstr>HOSPITAL MANAGEMENT SYSTEM</vt:lpstr>
      <vt:lpstr>Introduction </vt:lpstr>
      <vt:lpstr>PRIMARY GOALS</vt:lpstr>
      <vt:lpstr>Need of HMS</vt:lpstr>
      <vt:lpstr>Proposed System</vt:lpstr>
      <vt:lpstr>Technologies Used</vt:lpstr>
      <vt:lpstr>PowerPoint Presentation</vt:lpstr>
      <vt:lpstr>Glimpse of our Website </vt:lpstr>
      <vt:lpstr>Storing Data in MySQL</vt:lpstr>
      <vt:lpstr>PowerPoint Presentation</vt:lpstr>
      <vt:lpstr>Team Members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Satakshi Dixit</dc:creator>
  <cp:lastModifiedBy>Satakshi Dixit</cp:lastModifiedBy>
  <cp:revision>12</cp:revision>
  <dcterms:created xsi:type="dcterms:W3CDTF">2024-03-17T17:56:48Z</dcterms:created>
  <dcterms:modified xsi:type="dcterms:W3CDTF">2024-03-18T05:18:33Z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