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imo" panose="020B0604020202020204" charset="0"/>
      <p:bold r:id="rId13"/>
      <p:boldItalic r:id="rId14"/>
    </p:embeddedFont>
    <p:embeddedFont>
      <p:font typeface="Sanchez" panose="020B0604020202020204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UP+zhXo+MT8MNw00pJFlg2vB/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2.pn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0.jp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3.png"/><Relationship Id="rId5" Type="http://schemas.openxmlformats.org/officeDocument/2006/relationships/image" Target="../media/image2.png"/><Relationship Id="rId10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jp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hyperlink" Target="http://drive.google.com/file/d/14pAz7Sosqb-en6EukKgpbgM_Yi5NWbsx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0.png"/><Relationship Id="rId5" Type="http://schemas.openxmlformats.org/officeDocument/2006/relationships/image" Target="../media/image2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891266" y="5143500"/>
            <a:ext cx="13671074" cy="163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98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GraderX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774164" y="1962220"/>
            <a:ext cx="16739672" cy="103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37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COMPUTER VISION HACKATHON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5772721" y="2749079"/>
            <a:ext cx="6454551" cy="120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24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AI Interview Companion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384965" y="235111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503689" y="414094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6272974" y="293397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6173201" y="265866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7996445" y="346506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93" name="Google Shape;93;p1"/>
          <p:cNvSpPr txBox="1"/>
          <p:nvPr/>
        </p:nvSpPr>
        <p:spPr>
          <a:xfrm>
            <a:off x="6026470" y="8000947"/>
            <a:ext cx="5947054" cy="76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6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Roshan Rateria</a:t>
            </a:r>
            <a:endParaRPr dirty="0"/>
          </a:p>
          <a:p>
            <a:pPr marL="0" marR="0" lvl="0" indent="0" algn="ctr" rtl="0">
              <a:lnSpc>
                <a:spcPct val="10401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0" y="9532143"/>
            <a:ext cx="18287999" cy="754856"/>
          </a:xfrm>
          <a:custGeom>
            <a:avLst/>
            <a:gdLst/>
            <a:ahLst/>
            <a:cxnLst/>
            <a:rect l="l" t="t" r="r" b="b"/>
            <a:pathLst>
              <a:path w="18287999" h="754856" extrusionOk="0">
                <a:moveTo>
                  <a:pt x="0" y="0"/>
                </a:moveTo>
                <a:lnTo>
                  <a:pt x="18287999" y="0"/>
                </a:lnTo>
                <a:lnTo>
                  <a:pt x="18287999" y="754856"/>
                </a:lnTo>
                <a:lnTo>
                  <a:pt x="0" y="75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7" name="Google Shape;247;p10"/>
          <p:cNvSpPr/>
          <p:nvPr/>
        </p:nvSpPr>
        <p:spPr>
          <a:xfrm>
            <a:off x="331162" y="-30755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8" name="Google Shape;248;p10"/>
          <p:cNvSpPr/>
          <p:nvPr/>
        </p:nvSpPr>
        <p:spPr>
          <a:xfrm>
            <a:off x="449886" y="148228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249" name="Google Shape;249;p10"/>
          <p:cNvSpPr/>
          <p:nvPr/>
        </p:nvSpPr>
        <p:spPr>
          <a:xfrm>
            <a:off x="16219170" y="27531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0" name="Google Shape;250;p10"/>
          <p:cNvSpPr/>
          <p:nvPr/>
        </p:nvSpPr>
        <p:spPr>
          <a:xfrm>
            <a:off x="16119397" y="0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251" name="Google Shape;251;p10"/>
          <p:cNvSpPr/>
          <p:nvPr/>
        </p:nvSpPr>
        <p:spPr>
          <a:xfrm>
            <a:off x="7942641" y="80640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252" name="Google Shape;252;p10"/>
          <p:cNvSpPr txBox="1"/>
          <p:nvPr/>
        </p:nvSpPr>
        <p:spPr>
          <a:xfrm>
            <a:off x="5938440" y="2351322"/>
            <a:ext cx="6348191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CONCLUSION</a:t>
            </a:r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1766940" y="3970572"/>
            <a:ext cx="14452230" cy="263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813560" marR="0" lvl="2" indent="-60452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⚬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rungalileo.io</a:t>
            </a:r>
            <a:endParaRPr/>
          </a:p>
          <a:p>
            <a:pPr marL="1813560" marR="0" lvl="2" indent="-60452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⚬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https://blogs.nvidia.com/blog/mistral-nvidia-ai-model/</a:t>
            </a:r>
            <a:endParaRPr/>
          </a:p>
          <a:p>
            <a:pPr marL="1813560" marR="0" lvl="2" indent="-60452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⚬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https://github.com/antoinelame/GazeTracking</a:t>
            </a:r>
            <a:endParaRPr/>
          </a:p>
          <a:p>
            <a:pPr marL="1813560" marR="0" lvl="2" indent="-60452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⚬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https://github.com/serengil/deepface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6629400" y="9607947"/>
            <a:ext cx="5957204" cy="41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@INSIGHT HACKATHON TEMPLATE</a:t>
            </a:r>
            <a:endParaRPr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9532143"/>
            <a:ext cx="18287999" cy="754856"/>
          </a:xfrm>
          <a:custGeom>
            <a:avLst/>
            <a:gdLst/>
            <a:ahLst/>
            <a:cxnLst/>
            <a:rect l="l" t="t" r="r" b="b"/>
            <a:pathLst>
              <a:path w="18287999" h="754856" extrusionOk="0">
                <a:moveTo>
                  <a:pt x="0" y="0"/>
                </a:moveTo>
                <a:lnTo>
                  <a:pt x="18287999" y="0"/>
                </a:lnTo>
                <a:lnTo>
                  <a:pt x="18287999" y="754856"/>
                </a:lnTo>
                <a:lnTo>
                  <a:pt x="0" y="75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331162" y="-30755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1" name="Google Shape;101;p2"/>
          <p:cNvSpPr/>
          <p:nvPr/>
        </p:nvSpPr>
        <p:spPr>
          <a:xfrm>
            <a:off x="449886" y="148228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102" name="Google Shape;102;p2"/>
          <p:cNvSpPr/>
          <p:nvPr/>
        </p:nvSpPr>
        <p:spPr>
          <a:xfrm>
            <a:off x="16219170" y="27531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3" name="Google Shape;103;p2"/>
          <p:cNvSpPr/>
          <p:nvPr/>
        </p:nvSpPr>
        <p:spPr>
          <a:xfrm>
            <a:off x="16119397" y="0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>
            <a:off x="7942641" y="80640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7085938" y="1181100"/>
            <a:ext cx="7344273" cy="1285248"/>
          </a:xfrm>
          <a:custGeom>
            <a:avLst/>
            <a:gdLst/>
            <a:ahLst/>
            <a:cxnLst/>
            <a:rect l="l" t="t" r="r" b="b"/>
            <a:pathLst>
              <a:path w="7344273" h="1285248" extrusionOk="0">
                <a:moveTo>
                  <a:pt x="0" y="0"/>
                </a:moveTo>
                <a:lnTo>
                  <a:pt x="7344272" y="0"/>
                </a:lnTo>
                <a:lnTo>
                  <a:pt x="7344272" y="1285248"/>
                </a:lnTo>
                <a:lnTo>
                  <a:pt x="0" y="1285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6706770" y="1232506"/>
            <a:ext cx="7571040" cy="1324932"/>
          </a:xfrm>
          <a:custGeom>
            <a:avLst/>
            <a:gdLst/>
            <a:ahLst/>
            <a:cxnLst/>
            <a:rect l="l" t="t" r="r" b="b"/>
            <a:pathLst>
              <a:path w="7571040" h="1324932" extrusionOk="0">
                <a:moveTo>
                  <a:pt x="0" y="0"/>
                </a:moveTo>
                <a:lnTo>
                  <a:pt x="7571040" y="0"/>
                </a:lnTo>
                <a:lnTo>
                  <a:pt x="7571040" y="1324933"/>
                </a:lnTo>
                <a:lnTo>
                  <a:pt x="0" y="13249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7085938" y="1181100"/>
            <a:ext cx="7344273" cy="1285248"/>
          </a:xfrm>
          <a:custGeom>
            <a:avLst/>
            <a:gdLst/>
            <a:ahLst/>
            <a:cxnLst/>
            <a:rect l="l" t="t" r="r" b="b"/>
            <a:pathLst>
              <a:path w="7344273" h="1285248" extrusionOk="0">
                <a:moveTo>
                  <a:pt x="0" y="0"/>
                </a:moveTo>
                <a:lnTo>
                  <a:pt x="7344272" y="0"/>
                </a:lnTo>
                <a:lnTo>
                  <a:pt x="7344272" y="1285248"/>
                </a:lnTo>
                <a:lnTo>
                  <a:pt x="0" y="1285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12434743" y="3126455"/>
            <a:ext cx="5308012" cy="4710860"/>
          </a:xfrm>
          <a:custGeom>
            <a:avLst/>
            <a:gdLst/>
            <a:ahLst/>
            <a:cxnLst/>
            <a:rect l="l" t="t" r="r" b="b"/>
            <a:pathLst>
              <a:path w="5308012" h="4710860" extrusionOk="0">
                <a:moveTo>
                  <a:pt x="0" y="0"/>
                </a:moveTo>
                <a:lnTo>
                  <a:pt x="5308012" y="0"/>
                </a:lnTo>
                <a:lnTo>
                  <a:pt x="5308012" y="4710861"/>
                </a:lnTo>
                <a:lnTo>
                  <a:pt x="0" y="47108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2"/>
          <p:cNvSpPr txBox="1"/>
          <p:nvPr/>
        </p:nvSpPr>
        <p:spPr>
          <a:xfrm>
            <a:off x="351329" y="2906358"/>
            <a:ext cx="12596580" cy="633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3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Problem:</a:t>
            </a:r>
            <a:r>
              <a:rPr lang="en-US" sz="32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traditional job interview process can be stressful and unpredictable. Candidates often lack personalized guidance and struggle to accurately assess their interview performance.</a:t>
            </a:r>
            <a:endParaRPr/>
          </a:p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3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Matters</a:t>
            </a:r>
            <a:r>
              <a:rPr lang="en-US" sz="32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Effective interview skills are crucial for securing dream jobs. However, generic advice doesn't address the unique needs of each individual or specific job requirements.</a:t>
            </a:r>
            <a:endParaRPr/>
          </a:p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3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is Affected</a:t>
            </a:r>
            <a:r>
              <a:rPr lang="en-US" sz="323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Millions of job seekers, from recent graduates to seasoned professionals, face these challenges, leading to missed opportunities and career setbacks.</a:t>
            </a:r>
            <a:endParaRPr/>
          </a:p>
          <a:p>
            <a:pPr marL="0" marR="0" lvl="0" indent="0" algn="l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3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3620796" y="1928499"/>
            <a:ext cx="10369470" cy="68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95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36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Facing the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6019800" y="9538414"/>
            <a:ext cx="6080144" cy="41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@INSIGHT HACKATHON TEMPLATE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7221083" y="1928499"/>
            <a:ext cx="6769183" cy="64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950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36" b="1" i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5236" b="1" i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Interview Gauntlet?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0" y="9532143"/>
            <a:ext cx="18287999" cy="754856"/>
          </a:xfrm>
          <a:custGeom>
            <a:avLst/>
            <a:gdLst/>
            <a:ahLst/>
            <a:cxnLst/>
            <a:rect l="l" t="t" r="r" b="b"/>
            <a:pathLst>
              <a:path w="18287999" h="754856" extrusionOk="0">
                <a:moveTo>
                  <a:pt x="0" y="0"/>
                </a:moveTo>
                <a:lnTo>
                  <a:pt x="18287999" y="0"/>
                </a:lnTo>
                <a:lnTo>
                  <a:pt x="18287999" y="754856"/>
                </a:lnTo>
                <a:lnTo>
                  <a:pt x="0" y="75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331162" y="-30755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449886" y="148228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16219170" y="27531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>
            <a:off x="16119397" y="0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123" name="Google Shape;123;p3"/>
          <p:cNvSpPr/>
          <p:nvPr/>
        </p:nvSpPr>
        <p:spPr>
          <a:xfrm>
            <a:off x="7942641" y="80640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124" name="Google Shape;124;p3"/>
          <p:cNvSpPr txBox="1"/>
          <p:nvPr/>
        </p:nvSpPr>
        <p:spPr>
          <a:xfrm>
            <a:off x="609600" y="2942472"/>
            <a:ext cx="16690246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Solution: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We've developed an AI-driven platform that uses a candidate's resume, target job description, and computer vision to provide a personalized interview experience.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Works:</a:t>
            </a:r>
            <a:endParaRPr/>
          </a:p>
          <a:p>
            <a:pPr marL="1295394" marR="0" lvl="2" indent="-43179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lang="en-US" sz="2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Resume &amp; Job Analysis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AI extracts key skills, experience, and potential interview questions from the provided documents.</a:t>
            </a:r>
            <a:endParaRPr/>
          </a:p>
          <a:p>
            <a:pPr marL="1295394" marR="0" lvl="2" indent="-43179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lang="en-US" sz="2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Questions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system generates tailored questions based on the specific role and the candidate's profile.</a:t>
            </a:r>
            <a:endParaRPr/>
          </a:p>
          <a:p>
            <a:pPr marL="1295394" marR="0" lvl="2" indent="-431797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lang="en-US" sz="2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Vision Analysis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Candidates practice answering questions while our system analyzes their video, providing feedback on:</a:t>
            </a:r>
            <a:endParaRPr/>
          </a:p>
          <a:p>
            <a:pPr marL="2666994" marR="0" lvl="5" indent="-43179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lang="en-US" sz="2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Verbal Communication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Clarity, pacing, use of filler words</a:t>
            </a:r>
            <a:endParaRPr/>
          </a:p>
          <a:p>
            <a:pPr marL="2666994" marR="0" lvl="5" indent="-43179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lang="en-US" sz="24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Non-Verbal Communication: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Body language, eye contact, facial expressions</a:t>
            </a:r>
            <a:endParaRPr/>
          </a:p>
          <a:p>
            <a:pPr marL="2235196" marR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Impact: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Empowering individuals with the tools and insights to confidently approach interviews, increasing their chances of success and unlocking career potential.</a:t>
            </a:r>
            <a:endParaRPr/>
          </a:p>
          <a:p>
            <a:pPr marL="685812" marR="0" lvl="2" indent="-228604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691299" y="1520523"/>
            <a:ext cx="1251342" cy="1267182"/>
          </a:xfrm>
          <a:custGeom>
            <a:avLst/>
            <a:gdLst/>
            <a:ahLst/>
            <a:cxnLst/>
            <a:rect l="l" t="t" r="r" b="b"/>
            <a:pathLst>
              <a:path w="1251342" h="1267182" extrusionOk="0">
                <a:moveTo>
                  <a:pt x="0" y="0"/>
                </a:moveTo>
                <a:lnTo>
                  <a:pt x="1251342" y="0"/>
                </a:lnTo>
                <a:lnTo>
                  <a:pt x="1251342" y="1267181"/>
                </a:lnTo>
                <a:lnTo>
                  <a:pt x="0" y="12671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6" name="Google Shape;126;p3"/>
          <p:cNvSpPr/>
          <p:nvPr/>
        </p:nvSpPr>
        <p:spPr>
          <a:xfrm>
            <a:off x="-171275" y="6275788"/>
            <a:ext cx="4826745" cy="4114800"/>
          </a:xfrm>
          <a:custGeom>
            <a:avLst/>
            <a:gdLst/>
            <a:ahLst/>
            <a:cxnLst/>
            <a:rect l="l" t="t" r="r" b="b"/>
            <a:pathLst>
              <a:path w="4826745" h="4114800" extrusionOk="0">
                <a:moveTo>
                  <a:pt x="0" y="0"/>
                </a:moveTo>
                <a:lnTo>
                  <a:pt x="4826745" y="0"/>
                </a:lnTo>
                <a:lnTo>
                  <a:pt x="48267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 amt="52999"/>
            </a:blip>
            <a:stretch>
              <a:fillRect/>
            </a:stretch>
          </a:blipFill>
          <a:ln>
            <a:noFill/>
          </a:ln>
        </p:spPr>
      </p:sp>
      <p:sp>
        <p:nvSpPr>
          <p:cNvPr id="127" name="Google Shape;127;p3"/>
          <p:cNvSpPr txBox="1"/>
          <p:nvPr/>
        </p:nvSpPr>
        <p:spPr>
          <a:xfrm>
            <a:off x="2242098" y="1660536"/>
            <a:ext cx="13977073" cy="8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Introducing         Powered Interview Prep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6456435" y="9607947"/>
            <a:ext cx="6052552" cy="41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@INSIGHT HACKATHON TEMPLATE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0" y="9532143"/>
            <a:ext cx="18287999" cy="754856"/>
          </a:xfrm>
          <a:custGeom>
            <a:avLst/>
            <a:gdLst/>
            <a:ahLst/>
            <a:cxnLst/>
            <a:rect l="l" t="t" r="r" b="b"/>
            <a:pathLst>
              <a:path w="18287999" h="754856" extrusionOk="0">
                <a:moveTo>
                  <a:pt x="0" y="0"/>
                </a:moveTo>
                <a:lnTo>
                  <a:pt x="18287999" y="0"/>
                </a:lnTo>
                <a:lnTo>
                  <a:pt x="18287999" y="754856"/>
                </a:lnTo>
                <a:lnTo>
                  <a:pt x="0" y="75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5" name="Google Shape;135;p4"/>
          <p:cNvSpPr/>
          <p:nvPr/>
        </p:nvSpPr>
        <p:spPr>
          <a:xfrm>
            <a:off x="331162" y="-30755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6" name="Google Shape;136;p4"/>
          <p:cNvSpPr/>
          <p:nvPr/>
        </p:nvSpPr>
        <p:spPr>
          <a:xfrm>
            <a:off x="449886" y="148228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137" name="Google Shape;137;p4"/>
          <p:cNvSpPr/>
          <p:nvPr/>
        </p:nvSpPr>
        <p:spPr>
          <a:xfrm>
            <a:off x="16219170" y="27531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8" name="Google Shape;138;p4"/>
          <p:cNvSpPr/>
          <p:nvPr/>
        </p:nvSpPr>
        <p:spPr>
          <a:xfrm>
            <a:off x="16119397" y="0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139" name="Google Shape;139;p4"/>
          <p:cNvSpPr/>
          <p:nvPr/>
        </p:nvSpPr>
        <p:spPr>
          <a:xfrm>
            <a:off x="7942641" y="80640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>
            <a:off x="13486815" y="5805938"/>
            <a:ext cx="1954267" cy="1962272"/>
          </a:xfrm>
          <a:custGeom>
            <a:avLst/>
            <a:gdLst/>
            <a:ahLst/>
            <a:cxnLst/>
            <a:rect l="l" t="t" r="r" b="b"/>
            <a:pathLst>
              <a:path w="1954267" h="1962272" extrusionOk="0">
                <a:moveTo>
                  <a:pt x="0" y="0"/>
                </a:moveTo>
                <a:lnTo>
                  <a:pt x="1954266" y="0"/>
                </a:lnTo>
                <a:lnTo>
                  <a:pt x="1954266" y="1962271"/>
                </a:lnTo>
                <a:lnTo>
                  <a:pt x="0" y="19622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l="-44751" r="-49103" b="-8119"/>
            </a:stretch>
          </a:blip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>
            <a:off x="5628783" y="5398339"/>
            <a:ext cx="2406694" cy="2888033"/>
          </a:xfrm>
          <a:custGeom>
            <a:avLst/>
            <a:gdLst/>
            <a:ahLst/>
            <a:cxnLst/>
            <a:rect l="l" t="t" r="r" b="b"/>
            <a:pathLst>
              <a:path w="2406694" h="2888033" extrusionOk="0">
                <a:moveTo>
                  <a:pt x="0" y="0"/>
                </a:moveTo>
                <a:lnTo>
                  <a:pt x="2406695" y="0"/>
                </a:lnTo>
                <a:lnTo>
                  <a:pt x="2406695" y="2888033"/>
                </a:lnTo>
                <a:lnTo>
                  <a:pt x="0" y="2888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2" name="Google Shape;142;p4"/>
          <p:cNvSpPr/>
          <p:nvPr/>
        </p:nvSpPr>
        <p:spPr>
          <a:xfrm>
            <a:off x="10377498" y="3666836"/>
            <a:ext cx="3923594" cy="843389"/>
          </a:xfrm>
          <a:custGeom>
            <a:avLst/>
            <a:gdLst/>
            <a:ahLst/>
            <a:cxnLst/>
            <a:rect l="l" t="t" r="r" b="b"/>
            <a:pathLst>
              <a:path w="3923594" h="843389" extrusionOk="0">
                <a:moveTo>
                  <a:pt x="0" y="0"/>
                </a:moveTo>
                <a:lnTo>
                  <a:pt x="3923594" y="0"/>
                </a:lnTo>
                <a:lnTo>
                  <a:pt x="3923594" y="843390"/>
                </a:lnTo>
                <a:lnTo>
                  <a:pt x="0" y="8433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l="-18702" t="-125748" r="-21046" b="-113983"/>
            </a:stretch>
          </a:blipFill>
          <a:ln>
            <a:noFill/>
          </a:ln>
        </p:spPr>
      </p:sp>
      <p:sp>
        <p:nvSpPr>
          <p:cNvPr id="143" name="Google Shape;143;p4"/>
          <p:cNvSpPr/>
          <p:nvPr/>
        </p:nvSpPr>
        <p:spPr>
          <a:xfrm>
            <a:off x="1414972" y="5855241"/>
            <a:ext cx="2775647" cy="2027628"/>
          </a:xfrm>
          <a:custGeom>
            <a:avLst/>
            <a:gdLst/>
            <a:ahLst/>
            <a:cxnLst/>
            <a:rect l="l" t="t" r="r" b="b"/>
            <a:pathLst>
              <a:path w="2775647" h="2027628" extrusionOk="0">
                <a:moveTo>
                  <a:pt x="0" y="0"/>
                </a:moveTo>
                <a:lnTo>
                  <a:pt x="2775648" y="0"/>
                </a:lnTo>
                <a:lnTo>
                  <a:pt x="2775648" y="2027628"/>
                </a:lnTo>
                <a:lnTo>
                  <a:pt x="0" y="20276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r="-80939" b="-39324"/>
            </a:stretch>
          </a:blipFill>
          <a:ln>
            <a:noFill/>
          </a:ln>
        </p:spPr>
      </p:sp>
      <p:sp>
        <p:nvSpPr>
          <p:cNvPr id="144" name="Google Shape;144;p4"/>
          <p:cNvSpPr/>
          <p:nvPr/>
        </p:nvSpPr>
        <p:spPr>
          <a:xfrm>
            <a:off x="9081764" y="5885467"/>
            <a:ext cx="2917178" cy="1640913"/>
          </a:xfrm>
          <a:custGeom>
            <a:avLst/>
            <a:gdLst/>
            <a:ahLst/>
            <a:cxnLst/>
            <a:rect l="l" t="t" r="r" b="b"/>
            <a:pathLst>
              <a:path w="2917178" h="1640913" extrusionOk="0">
                <a:moveTo>
                  <a:pt x="0" y="0"/>
                </a:moveTo>
                <a:lnTo>
                  <a:pt x="2917179" y="0"/>
                </a:lnTo>
                <a:lnTo>
                  <a:pt x="2917179" y="1640912"/>
                </a:lnTo>
                <a:lnTo>
                  <a:pt x="0" y="1640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>
            <a:off x="1453070" y="3767812"/>
            <a:ext cx="5719469" cy="884558"/>
          </a:xfrm>
          <a:custGeom>
            <a:avLst/>
            <a:gdLst/>
            <a:ahLst/>
            <a:cxnLst/>
            <a:rect l="l" t="t" r="r" b="b"/>
            <a:pathLst>
              <a:path w="5719469" h="884558" extrusionOk="0">
                <a:moveTo>
                  <a:pt x="0" y="0"/>
                </a:moveTo>
                <a:lnTo>
                  <a:pt x="5719469" y="0"/>
                </a:lnTo>
                <a:lnTo>
                  <a:pt x="5719469" y="884558"/>
                </a:lnTo>
                <a:lnTo>
                  <a:pt x="0" y="8845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6" name="Google Shape;146;p4"/>
          <p:cNvSpPr/>
          <p:nvPr/>
        </p:nvSpPr>
        <p:spPr>
          <a:xfrm>
            <a:off x="13482394" y="6172200"/>
            <a:ext cx="4805606" cy="4114800"/>
          </a:xfrm>
          <a:custGeom>
            <a:avLst/>
            <a:gdLst/>
            <a:ahLst/>
            <a:cxnLst/>
            <a:rect l="l" t="t" r="r" b="b"/>
            <a:pathLst>
              <a:path w="4805606" h="4114800" extrusionOk="0">
                <a:moveTo>
                  <a:pt x="0" y="0"/>
                </a:moveTo>
                <a:lnTo>
                  <a:pt x="4805605" y="0"/>
                </a:lnTo>
                <a:lnTo>
                  <a:pt x="48056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7" name="Google Shape;147;p4"/>
          <p:cNvSpPr txBox="1"/>
          <p:nvPr/>
        </p:nvSpPr>
        <p:spPr>
          <a:xfrm>
            <a:off x="3070476" y="2038086"/>
            <a:ext cx="12022576" cy="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9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Major Tools &amp; Tech Incorporated 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6324600" y="9607947"/>
            <a:ext cx="6144305" cy="41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@INSIGHT HACKATHON TEMPLATE</a:t>
            </a:r>
            <a:endParaRPr/>
          </a:p>
        </p:txBody>
      </p: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0" y="9532143"/>
            <a:ext cx="18287999" cy="754856"/>
          </a:xfrm>
          <a:custGeom>
            <a:avLst/>
            <a:gdLst/>
            <a:ahLst/>
            <a:cxnLst/>
            <a:rect l="l" t="t" r="r" b="b"/>
            <a:pathLst>
              <a:path w="18287999" h="754856" extrusionOk="0">
                <a:moveTo>
                  <a:pt x="0" y="0"/>
                </a:moveTo>
                <a:lnTo>
                  <a:pt x="18287999" y="0"/>
                </a:lnTo>
                <a:lnTo>
                  <a:pt x="18287999" y="754856"/>
                </a:lnTo>
                <a:lnTo>
                  <a:pt x="0" y="75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5" name="Google Shape;155;p5"/>
          <p:cNvSpPr/>
          <p:nvPr/>
        </p:nvSpPr>
        <p:spPr>
          <a:xfrm>
            <a:off x="331162" y="-30755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6" name="Google Shape;156;p5"/>
          <p:cNvSpPr/>
          <p:nvPr/>
        </p:nvSpPr>
        <p:spPr>
          <a:xfrm>
            <a:off x="449886" y="148228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>
            <a:off x="16219170" y="27531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5"/>
          <p:cNvSpPr/>
          <p:nvPr/>
        </p:nvSpPr>
        <p:spPr>
          <a:xfrm>
            <a:off x="16119397" y="0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159" name="Google Shape;159;p5"/>
          <p:cNvSpPr/>
          <p:nvPr/>
        </p:nvSpPr>
        <p:spPr>
          <a:xfrm>
            <a:off x="7942641" y="80640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160" name="Google Shape;160;p5"/>
          <p:cNvSpPr/>
          <p:nvPr/>
        </p:nvSpPr>
        <p:spPr>
          <a:xfrm rot="-10692787">
            <a:off x="-760185" y="313545"/>
            <a:ext cx="10757972" cy="9910782"/>
          </a:xfrm>
          <a:custGeom>
            <a:avLst/>
            <a:gdLst/>
            <a:ahLst/>
            <a:cxnLst/>
            <a:rect l="l" t="t" r="r" b="b"/>
            <a:pathLst>
              <a:path w="10757972" h="9910782" extrusionOk="0">
                <a:moveTo>
                  <a:pt x="0" y="0"/>
                </a:moveTo>
                <a:lnTo>
                  <a:pt x="10757972" y="0"/>
                </a:lnTo>
                <a:lnTo>
                  <a:pt x="10757972" y="9910782"/>
                </a:lnTo>
                <a:lnTo>
                  <a:pt x="0" y="9910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>
            <a:off x="7701938" y="-205282"/>
            <a:ext cx="10757972" cy="9910782"/>
          </a:xfrm>
          <a:custGeom>
            <a:avLst/>
            <a:gdLst/>
            <a:ahLst/>
            <a:cxnLst/>
            <a:rect l="l" t="t" r="r" b="b"/>
            <a:pathLst>
              <a:path w="10757972" h="9910782" extrusionOk="0">
                <a:moveTo>
                  <a:pt x="0" y="0"/>
                </a:moveTo>
                <a:lnTo>
                  <a:pt x="10757972" y="0"/>
                </a:lnTo>
                <a:lnTo>
                  <a:pt x="10757972" y="9910781"/>
                </a:lnTo>
                <a:lnTo>
                  <a:pt x="0" y="9910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9288217" y="1773929"/>
            <a:ext cx="8179458" cy="5398442"/>
          </a:xfrm>
          <a:custGeom>
            <a:avLst/>
            <a:gdLst/>
            <a:ahLst/>
            <a:cxnLst/>
            <a:rect l="l" t="t" r="r" b="b"/>
            <a:pathLst>
              <a:path w="8179458" h="5398442" extrusionOk="0">
                <a:moveTo>
                  <a:pt x="0" y="0"/>
                </a:moveTo>
                <a:lnTo>
                  <a:pt x="8179458" y="0"/>
                </a:lnTo>
                <a:lnTo>
                  <a:pt x="8179458" y="5398442"/>
                </a:lnTo>
                <a:lnTo>
                  <a:pt x="0" y="5398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 w="381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5"/>
          <p:cNvSpPr/>
          <p:nvPr/>
        </p:nvSpPr>
        <p:spPr>
          <a:xfrm>
            <a:off x="1726564" y="1515143"/>
            <a:ext cx="5784474" cy="6805264"/>
          </a:xfrm>
          <a:custGeom>
            <a:avLst/>
            <a:gdLst/>
            <a:ahLst/>
            <a:cxnLst/>
            <a:rect l="l" t="t" r="r" b="b"/>
            <a:pathLst>
              <a:path w="5784474" h="6805264" extrusionOk="0">
                <a:moveTo>
                  <a:pt x="0" y="0"/>
                </a:moveTo>
                <a:lnTo>
                  <a:pt x="5784474" y="0"/>
                </a:lnTo>
                <a:lnTo>
                  <a:pt x="5784474" y="6805264"/>
                </a:lnTo>
                <a:lnTo>
                  <a:pt x="0" y="68052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 w="381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"/>
          <p:cNvSpPr txBox="1"/>
          <p:nvPr/>
        </p:nvSpPr>
        <p:spPr>
          <a:xfrm>
            <a:off x="9288217" y="7436175"/>
            <a:ext cx="9026137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System Architecture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878681" y="9607947"/>
            <a:ext cx="5393174" cy="48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@INSIGHT HACKATHON TEMPLATE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0" y="8534400"/>
            <a:ext cx="9026137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Workflow</a:t>
            </a:r>
            <a:endParaRPr/>
          </a:p>
        </p:txBody>
      </p: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0" y="9532143"/>
            <a:ext cx="18287999" cy="754856"/>
          </a:xfrm>
          <a:custGeom>
            <a:avLst/>
            <a:gdLst/>
            <a:ahLst/>
            <a:cxnLst/>
            <a:rect l="l" t="t" r="r" b="b"/>
            <a:pathLst>
              <a:path w="18287999" h="754856" extrusionOk="0">
                <a:moveTo>
                  <a:pt x="0" y="0"/>
                </a:moveTo>
                <a:lnTo>
                  <a:pt x="18287999" y="0"/>
                </a:lnTo>
                <a:lnTo>
                  <a:pt x="18287999" y="754856"/>
                </a:lnTo>
                <a:lnTo>
                  <a:pt x="0" y="75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3" name="Google Shape;173;p6"/>
          <p:cNvSpPr/>
          <p:nvPr/>
        </p:nvSpPr>
        <p:spPr>
          <a:xfrm>
            <a:off x="331162" y="-30755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>
            <a:off x="449886" y="148228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16219170" y="27531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6" name="Google Shape;176;p6"/>
          <p:cNvSpPr/>
          <p:nvPr/>
        </p:nvSpPr>
        <p:spPr>
          <a:xfrm>
            <a:off x="16119397" y="0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177" name="Google Shape;177;p6"/>
          <p:cNvSpPr/>
          <p:nvPr/>
        </p:nvSpPr>
        <p:spPr>
          <a:xfrm>
            <a:off x="7942641" y="80640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178" name="Google Shape;178;p6"/>
          <p:cNvSpPr/>
          <p:nvPr/>
        </p:nvSpPr>
        <p:spPr>
          <a:xfrm>
            <a:off x="14165379" y="4003511"/>
            <a:ext cx="3368477" cy="3368477"/>
          </a:xfrm>
          <a:custGeom>
            <a:avLst/>
            <a:gdLst/>
            <a:ahLst/>
            <a:cxnLst/>
            <a:rect l="l" t="t" r="r" b="b"/>
            <a:pathLst>
              <a:path w="3368477" h="3368477" extrusionOk="0">
                <a:moveTo>
                  <a:pt x="0" y="0"/>
                </a:moveTo>
                <a:lnTo>
                  <a:pt x="3368478" y="0"/>
                </a:lnTo>
                <a:lnTo>
                  <a:pt x="3368478" y="3368477"/>
                </a:lnTo>
                <a:lnTo>
                  <a:pt x="0" y="33684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9" name="Google Shape;179;p6"/>
          <p:cNvSpPr txBox="1"/>
          <p:nvPr/>
        </p:nvSpPr>
        <p:spPr>
          <a:xfrm>
            <a:off x="1143182" y="3708798"/>
            <a:ext cx="12843746" cy="491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/>
          </a:p>
          <a:p>
            <a:pPr marL="1334385" marR="0" lvl="2" indent="-44479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0"/>
              <a:buFont typeface="Arial"/>
              <a:buChar char="⚬"/>
            </a:pPr>
            <a:r>
              <a:rPr lang="en-US" sz="309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Industry Leading Models for Best Results</a:t>
            </a:r>
            <a:endParaRPr/>
          </a:p>
          <a:p>
            <a:pPr marL="1334385" marR="0" lvl="2" indent="-44479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0"/>
              <a:buFont typeface="Arial"/>
              <a:buChar char="⚬"/>
            </a:pPr>
            <a:r>
              <a:rPr lang="en-US" sz="309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Balancing Automation and Personalization: Creating a system that's both automated for efficiency and highly personalized to individual needs.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Learnings:</a:t>
            </a:r>
            <a:endParaRPr/>
          </a:p>
          <a:p>
            <a:pPr marL="1334385" marR="0" lvl="2" indent="-44479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0"/>
              <a:buFont typeface="Arial"/>
              <a:buChar char="⚬"/>
            </a:pPr>
            <a:r>
              <a:rPr lang="en-US" sz="309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Development</a:t>
            </a:r>
            <a:endParaRPr/>
          </a:p>
          <a:p>
            <a:pPr marL="1334385" marR="0" lvl="2" indent="-44479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0"/>
              <a:buFont typeface="Arial"/>
              <a:buChar char="⚬"/>
            </a:pPr>
            <a:r>
              <a:rPr lang="en-US" sz="309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Interdisciplinary Collaboration</a:t>
            </a:r>
            <a:endParaRPr/>
          </a:p>
          <a:p>
            <a:pPr marL="706454" marR="0" lvl="2" indent="-23548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9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56725" y="3555566"/>
            <a:ext cx="778076" cy="778076"/>
          </a:xfrm>
          <a:custGeom>
            <a:avLst/>
            <a:gdLst/>
            <a:ahLst/>
            <a:cxnLst/>
            <a:rect l="l" t="t" r="r" b="b"/>
            <a:pathLst>
              <a:path w="778076" h="778076" extrusionOk="0">
                <a:moveTo>
                  <a:pt x="0" y="0"/>
                </a:moveTo>
                <a:lnTo>
                  <a:pt x="778077" y="0"/>
                </a:lnTo>
                <a:lnTo>
                  <a:pt x="778077" y="778076"/>
                </a:lnTo>
                <a:lnTo>
                  <a:pt x="0" y="7780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1" name="Google Shape;181;p6"/>
          <p:cNvSpPr/>
          <p:nvPr/>
        </p:nvSpPr>
        <p:spPr>
          <a:xfrm>
            <a:off x="466215" y="6410068"/>
            <a:ext cx="701112" cy="617855"/>
          </a:xfrm>
          <a:custGeom>
            <a:avLst/>
            <a:gdLst/>
            <a:ahLst/>
            <a:cxnLst/>
            <a:rect l="l" t="t" r="r" b="b"/>
            <a:pathLst>
              <a:path w="701112" h="617855" extrusionOk="0">
                <a:moveTo>
                  <a:pt x="0" y="0"/>
                </a:moveTo>
                <a:lnTo>
                  <a:pt x="701112" y="0"/>
                </a:lnTo>
                <a:lnTo>
                  <a:pt x="701112" y="617855"/>
                </a:lnTo>
                <a:lnTo>
                  <a:pt x="0" y="617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2" name="Google Shape;182;p6"/>
          <p:cNvSpPr txBox="1"/>
          <p:nvPr/>
        </p:nvSpPr>
        <p:spPr>
          <a:xfrm>
            <a:off x="1028990" y="2342495"/>
            <a:ext cx="15636496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Building the Future of Interviewing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7016952" y="9607947"/>
            <a:ext cx="5393174" cy="48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@INSIGHT HACKATHON TEMPLATE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0" y="9532143"/>
            <a:ext cx="18287999" cy="754856"/>
          </a:xfrm>
          <a:custGeom>
            <a:avLst/>
            <a:gdLst/>
            <a:ahLst/>
            <a:cxnLst/>
            <a:rect l="l" t="t" r="r" b="b"/>
            <a:pathLst>
              <a:path w="18287999" h="754856" extrusionOk="0">
                <a:moveTo>
                  <a:pt x="0" y="0"/>
                </a:moveTo>
                <a:lnTo>
                  <a:pt x="18287999" y="0"/>
                </a:lnTo>
                <a:lnTo>
                  <a:pt x="18287999" y="754856"/>
                </a:lnTo>
                <a:lnTo>
                  <a:pt x="0" y="75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0" name="Google Shape;190;p7"/>
          <p:cNvSpPr/>
          <p:nvPr/>
        </p:nvSpPr>
        <p:spPr>
          <a:xfrm>
            <a:off x="331162" y="-30755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1" name="Google Shape;191;p7"/>
          <p:cNvSpPr/>
          <p:nvPr/>
        </p:nvSpPr>
        <p:spPr>
          <a:xfrm>
            <a:off x="449886" y="148228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192" name="Google Shape;192;p7"/>
          <p:cNvSpPr/>
          <p:nvPr/>
        </p:nvSpPr>
        <p:spPr>
          <a:xfrm>
            <a:off x="16219170" y="27531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3" name="Google Shape;193;p7"/>
          <p:cNvSpPr/>
          <p:nvPr/>
        </p:nvSpPr>
        <p:spPr>
          <a:xfrm>
            <a:off x="16119397" y="0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194" name="Google Shape;194;p7"/>
          <p:cNvSpPr/>
          <p:nvPr/>
        </p:nvSpPr>
        <p:spPr>
          <a:xfrm>
            <a:off x="7942641" y="80640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195" name="Google Shape;195;p7"/>
          <p:cNvSpPr/>
          <p:nvPr/>
        </p:nvSpPr>
        <p:spPr>
          <a:xfrm>
            <a:off x="1559616" y="3676292"/>
            <a:ext cx="12075144" cy="4965903"/>
          </a:xfrm>
          <a:custGeom>
            <a:avLst/>
            <a:gdLst/>
            <a:ahLst/>
            <a:cxnLst/>
            <a:rect l="l" t="t" r="r" b="b"/>
            <a:pathLst>
              <a:path w="12075144" h="4965903" extrusionOk="0">
                <a:moveTo>
                  <a:pt x="0" y="0"/>
                </a:moveTo>
                <a:lnTo>
                  <a:pt x="12075144" y="0"/>
                </a:lnTo>
                <a:lnTo>
                  <a:pt x="12075144" y="4965903"/>
                </a:lnTo>
                <a:lnTo>
                  <a:pt x="0" y="49659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6" name="Google Shape;196;p7"/>
          <p:cNvSpPr/>
          <p:nvPr/>
        </p:nvSpPr>
        <p:spPr>
          <a:xfrm>
            <a:off x="14532627" y="4527395"/>
            <a:ext cx="3173540" cy="4114800"/>
          </a:xfrm>
          <a:custGeom>
            <a:avLst/>
            <a:gdLst/>
            <a:ahLst/>
            <a:cxnLst/>
            <a:rect l="l" t="t" r="r" b="b"/>
            <a:pathLst>
              <a:path w="3173540" h="4114800" extrusionOk="0">
                <a:moveTo>
                  <a:pt x="0" y="0"/>
                </a:moveTo>
                <a:lnTo>
                  <a:pt x="3173540" y="0"/>
                </a:lnTo>
                <a:lnTo>
                  <a:pt x="3173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7" name="Google Shape;197;p7"/>
          <p:cNvSpPr/>
          <p:nvPr/>
        </p:nvSpPr>
        <p:spPr>
          <a:xfrm>
            <a:off x="386860" y="1954715"/>
            <a:ext cx="1455919" cy="1059181"/>
          </a:xfrm>
          <a:custGeom>
            <a:avLst/>
            <a:gdLst/>
            <a:ahLst/>
            <a:cxnLst/>
            <a:rect l="l" t="t" r="r" b="b"/>
            <a:pathLst>
              <a:path w="1455919" h="1059181" extrusionOk="0">
                <a:moveTo>
                  <a:pt x="0" y="0"/>
                </a:moveTo>
                <a:lnTo>
                  <a:pt x="1455919" y="0"/>
                </a:lnTo>
                <a:lnTo>
                  <a:pt x="1455919" y="1059181"/>
                </a:lnTo>
                <a:lnTo>
                  <a:pt x="0" y="10591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8" name="Google Shape;198;p7"/>
          <p:cNvSpPr txBox="1"/>
          <p:nvPr/>
        </p:nvSpPr>
        <p:spPr>
          <a:xfrm>
            <a:off x="1517959" y="2064504"/>
            <a:ext cx="15696969" cy="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9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Unlocking Potential, One Interview at a Time</a:t>
            </a:r>
            <a:endParaRPr/>
          </a:p>
        </p:txBody>
      </p:sp>
      <p:sp>
        <p:nvSpPr>
          <p:cNvPr id="199" name="Google Shape;199;p7"/>
          <p:cNvSpPr txBox="1"/>
          <p:nvPr/>
        </p:nvSpPr>
        <p:spPr>
          <a:xfrm>
            <a:off x="7212126" y="9607947"/>
            <a:ext cx="5393174" cy="48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@INSIGHT HACKATHON TEMPLATE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1994792" y="3600092"/>
            <a:ext cx="2743398" cy="13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Impact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1559616" y="5331593"/>
            <a:ext cx="33912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Democratizing Interview Success</a:t>
            </a:r>
            <a:endParaRPr sz="1200"/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99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Bias in Hiring</a:t>
            </a:r>
            <a:endParaRPr sz="1200"/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99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Bridging the Skills Gap</a:t>
            </a:r>
            <a:endParaRPr sz="1200"/>
          </a:p>
        </p:txBody>
      </p:sp>
      <p:sp>
        <p:nvSpPr>
          <p:cNvPr id="202" name="Google Shape;202;p7"/>
          <p:cNvSpPr txBox="1"/>
          <p:nvPr/>
        </p:nvSpPr>
        <p:spPr>
          <a:xfrm>
            <a:off x="6224727" y="3966005"/>
            <a:ext cx="27435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</p:txBody>
      </p:sp>
      <p:sp>
        <p:nvSpPr>
          <p:cNvPr id="203" name="Google Shape;203;p7"/>
          <p:cNvSpPr txBox="1"/>
          <p:nvPr/>
        </p:nvSpPr>
        <p:spPr>
          <a:xfrm>
            <a:off x="5901535" y="5331593"/>
            <a:ext cx="33912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 b="1" i="1">
                <a:solidFill>
                  <a:schemeClr val="dk1"/>
                </a:solidFill>
              </a:rPr>
              <a:t>Multilingual Support</a:t>
            </a:r>
            <a:endParaRPr sz="2450" b="1" i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 b="1" i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 b="1" i="1">
                <a:solidFill>
                  <a:schemeClr val="dk1"/>
                </a:solidFill>
              </a:rPr>
              <a:t>Real-Time Feedback</a:t>
            </a:r>
            <a:endParaRPr sz="2450" b="1" i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 b="1" i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 b="1" i="1">
                <a:solidFill>
                  <a:schemeClr val="dk1"/>
                </a:solidFill>
              </a:rPr>
              <a:t>Industry-Specific Training</a:t>
            </a:r>
            <a:endParaRPr sz="2450" b="1" i="1">
              <a:solidFill>
                <a:schemeClr val="dk1"/>
              </a:solidFill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10217081" y="5712593"/>
            <a:ext cx="3391306" cy="229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 as a Web Application</a:t>
            </a:r>
            <a:endParaRPr/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9" b="1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1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Partnerships with Universities &amp; Job Boards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10454787" y="3609617"/>
            <a:ext cx="2743398" cy="121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Plans</a:t>
            </a:r>
            <a:endParaRPr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0" y="9532143"/>
            <a:ext cx="18287999" cy="754856"/>
          </a:xfrm>
          <a:custGeom>
            <a:avLst/>
            <a:gdLst/>
            <a:ahLst/>
            <a:cxnLst/>
            <a:rect l="l" t="t" r="r" b="b"/>
            <a:pathLst>
              <a:path w="18287999" h="754856" extrusionOk="0">
                <a:moveTo>
                  <a:pt x="0" y="0"/>
                </a:moveTo>
                <a:lnTo>
                  <a:pt x="18287999" y="0"/>
                </a:lnTo>
                <a:lnTo>
                  <a:pt x="18287999" y="754856"/>
                </a:lnTo>
                <a:lnTo>
                  <a:pt x="0" y="75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2" name="Google Shape;212;p8"/>
          <p:cNvSpPr/>
          <p:nvPr/>
        </p:nvSpPr>
        <p:spPr>
          <a:xfrm>
            <a:off x="331162" y="-30755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3" name="Google Shape;213;p8"/>
          <p:cNvSpPr/>
          <p:nvPr/>
        </p:nvSpPr>
        <p:spPr>
          <a:xfrm>
            <a:off x="449886" y="148228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214" name="Google Shape;214;p8"/>
          <p:cNvSpPr/>
          <p:nvPr/>
        </p:nvSpPr>
        <p:spPr>
          <a:xfrm>
            <a:off x="16219170" y="27531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5" name="Google Shape;215;p8"/>
          <p:cNvSpPr/>
          <p:nvPr/>
        </p:nvSpPr>
        <p:spPr>
          <a:xfrm>
            <a:off x="16119397" y="0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216" name="Google Shape;216;p8"/>
          <p:cNvSpPr/>
          <p:nvPr/>
        </p:nvSpPr>
        <p:spPr>
          <a:xfrm>
            <a:off x="7942641" y="80640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217" name="Google Shape;217;p8"/>
          <p:cNvSpPr/>
          <p:nvPr/>
        </p:nvSpPr>
        <p:spPr>
          <a:xfrm>
            <a:off x="11200821" y="3251459"/>
            <a:ext cx="5582761" cy="4675562"/>
          </a:xfrm>
          <a:custGeom>
            <a:avLst/>
            <a:gdLst/>
            <a:ahLst/>
            <a:cxnLst/>
            <a:rect l="l" t="t" r="r" b="b"/>
            <a:pathLst>
              <a:path w="5582761" h="4675562" extrusionOk="0">
                <a:moveTo>
                  <a:pt x="0" y="0"/>
                </a:moveTo>
                <a:lnTo>
                  <a:pt x="5582761" y="0"/>
                </a:lnTo>
                <a:lnTo>
                  <a:pt x="5582761" y="4675562"/>
                </a:lnTo>
                <a:lnTo>
                  <a:pt x="0" y="46755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8" name="Google Shape;218;p8"/>
          <p:cNvSpPr txBox="1"/>
          <p:nvPr/>
        </p:nvSpPr>
        <p:spPr>
          <a:xfrm>
            <a:off x="1972547" y="2227877"/>
            <a:ext cx="14146850" cy="84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1F497D"/>
                </a:solidFill>
                <a:latin typeface="Arimo"/>
                <a:ea typeface="Arimo"/>
                <a:cs typeface="Arimo"/>
                <a:sym typeface="Arimo"/>
              </a:rPr>
              <a:t>Measuring Success, Driving Improvement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449886" y="3884004"/>
            <a:ext cx="10112925" cy="599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1.5 Pro is </a:t>
            </a:r>
            <a:r>
              <a:rPr lang="en-US" sz="3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Best </a:t>
            </a:r>
            <a:r>
              <a:rPr lang="en-US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for Long Context with </a:t>
            </a:r>
            <a:r>
              <a:rPr lang="en-US" sz="3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100% Context Adherence Score.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a </a:t>
            </a:r>
            <a:r>
              <a:rPr lang="en-US" sz="3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128K context length, Mistral NeMo</a:t>
            </a:r>
            <a:r>
              <a:rPr lang="en-US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processes extensive and complex information more </a:t>
            </a:r>
            <a:r>
              <a:rPr lang="en-US" sz="39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coherently and accurately</a:t>
            </a:r>
            <a:r>
              <a:rPr lang="en-US" sz="3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ensuring contextually relevant outputs.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6858000" y="9607947"/>
            <a:ext cx="5728604" cy="41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@INSIGHT HACKATHON TEMPLATE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11279505" y="8204674"/>
            <a:ext cx="5979795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1.5-pro  Performance</a:t>
            </a:r>
            <a:endParaRPr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/>
          <p:nvPr/>
        </p:nvSpPr>
        <p:spPr>
          <a:xfrm>
            <a:off x="1800965" y="-381614"/>
            <a:ext cx="14686070" cy="11050229"/>
          </a:xfrm>
          <a:custGeom>
            <a:avLst/>
            <a:gdLst/>
            <a:ahLst/>
            <a:cxnLst/>
            <a:rect l="l" t="t" r="r" b="b"/>
            <a:pathLst>
              <a:path w="14686070" h="11050229" extrusionOk="0">
                <a:moveTo>
                  <a:pt x="0" y="0"/>
                </a:moveTo>
                <a:lnTo>
                  <a:pt x="14686070" y="0"/>
                </a:lnTo>
                <a:lnTo>
                  <a:pt x="14686070" y="11050229"/>
                </a:lnTo>
                <a:lnTo>
                  <a:pt x="0" y="1105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l="-16607" t="-30540" r="-13210" b="-419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0" y="9532143"/>
            <a:ext cx="18287999" cy="754856"/>
          </a:xfrm>
          <a:custGeom>
            <a:avLst/>
            <a:gdLst/>
            <a:ahLst/>
            <a:cxnLst/>
            <a:rect l="l" t="t" r="r" b="b"/>
            <a:pathLst>
              <a:path w="18287999" h="754856" extrusionOk="0">
                <a:moveTo>
                  <a:pt x="0" y="0"/>
                </a:moveTo>
                <a:lnTo>
                  <a:pt x="18287999" y="0"/>
                </a:lnTo>
                <a:lnTo>
                  <a:pt x="18287999" y="754856"/>
                </a:lnTo>
                <a:lnTo>
                  <a:pt x="0" y="7548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8" name="Google Shape;228;p9"/>
          <p:cNvSpPr/>
          <p:nvPr/>
        </p:nvSpPr>
        <p:spPr>
          <a:xfrm>
            <a:off x="331162" y="-30755"/>
            <a:ext cx="2029660" cy="1618866"/>
          </a:xfrm>
          <a:custGeom>
            <a:avLst/>
            <a:gdLst/>
            <a:ahLst/>
            <a:cxnLst/>
            <a:rect l="l" t="t" r="r" b="b"/>
            <a:pathLst>
              <a:path w="2029660" h="1618866" extrusionOk="0">
                <a:moveTo>
                  <a:pt x="0" y="0"/>
                </a:moveTo>
                <a:lnTo>
                  <a:pt x="2029660" y="0"/>
                </a:lnTo>
                <a:lnTo>
                  <a:pt x="2029660" y="1618866"/>
                </a:lnTo>
                <a:lnTo>
                  <a:pt x="0" y="1618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9" name="Google Shape;229;p9"/>
          <p:cNvSpPr/>
          <p:nvPr/>
        </p:nvSpPr>
        <p:spPr>
          <a:xfrm>
            <a:off x="449886" y="148228"/>
            <a:ext cx="1792224" cy="1372267"/>
          </a:xfrm>
          <a:custGeom>
            <a:avLst/>
            <a:gdLst/>
            <a:ahLst/>
            <a:cxnLst/>
            <a:rect l="l" t="t" r="r" b="b"/>
            <a:pathLst>
              <a:path w="2389632" h="1829689" extrusionOk="0">
                <a:moveTo>
                  <a:pt x="0" y="0"/>
                </a:moveTo>
                <a:lnTo>
                  <a:pt x="2389632" y="0"/>
                </a:lnTo>
                <a:lnTo>
                  <a:pt x="2389632" y="1829689"/>
                </a:lnTo>
                <a:lnTo>
                  <a:pt x="0" y="1829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309" r="-12308" b="-1"/>
            </a:stretch>
          </a:blipFill>
          <a:ln>
            <a:noFill/>
          </a:ln>
        </p:spPr>
      </p:sp>
      <p:sp>
        <p:nvSpPr>
          <p:cNvPr id="230" name="Google Shape;230;p9"/>
          <p:cNvSpPr/>
          <p:nvPr/>
        </p:nvSpPr>
        <p:spPr>
          <a:xfrm>
            <a:off x="16219170" y="27531"/>
            <a:ext cx="1737668" cy="1391958"/>
          </a:xfrm>
          <a:custGeom>
            <a:avLst/>
            <a:gdLst/>
            <a:ahLst/>
            <a:cxnLst/>
            <a:rect l="l" t="t" r="r" b="b"/>
            <a:pathLst>
              <a:path w="1737668" h="1391958" extrusionOk="0">
                <a:moveTo>
                  <a:pt x="0" y="0"/>
                </a:moveTo>
                <a:lnTo>
                  <a:pt x="1737668" y="0"/>
                </a:lnTo>
                <a:lnTo>
                  <a:pt x="1737668" y="1391958"/>
                </a:lnTo>
                <a:lnTo>
                  <a:pt x="0" y="1391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1" name="Google Shape;231;p9"/>
          <p:cNvSpPr/>
          <p:nvPr/>
        </p:nvSpPr>
        <p:spPr>
          <a:xfrm>
            <a:off x="16119397" y="0"/>
            <a:ext cx="1817274" cy="1299209"/>
          </a:xfrm>
          <a:custGeom>
            <a:avLst/>
            <a:gdLst/>
            <a:ahLst/>
            <a:cxnLst/>
            <a:rect l="l" t="t" r="r" b="b"/>
            <a:pathLst>
              <a:path w="2423033" h="1732280" extrusionOk="0">
                <a:moveTo>
                  <a:pt x="0" y="0"/>
                </a:moveTo>
                <a:lnTo>
                  <a:pt x="2423033" y="0"/>
                </a:lnTo>
                <a:lnTo>
                  <a:pt x="2423033" y="1732280"/>
                </a:lnTo>
                <a:lnTo>
                  <a:pt x="0" y="17322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3308" b="-3305"/>
            </a:stretch>
          </a:blipFill>
          <a:ln>
            <a:noFill/>
          </a:ln>
        </p:spPr>
      </p:sp>
      <p:sp>
        <p:nvSpPr>
          <p:cNvPr id="232" name="Google Shape;232;p9"/>
          <p:cNvSpPr/>
          <p:nvPr/>
        </p:nvSpPr>
        <p:spPr>
          <a:xfrm>
            <a:off x="7942641" y="80640"/>
            <a:ext cx="1460754" cy="1338834"/>
          </a:xfrm>
          <a:custGeom>
            <a:avLst/>
            <a:gdLst/>
            <a:ahLst/>
            <a:cxnLst/>
            <a:rect l="l" t="t" r="r" b="b"/>
            <a:pathLst>
              <a:path w="1947672" h="1785112" extrusionOk="0">
                <a:moveTo>
                  <a:pt x="0" y="0"/>
                </a:moveTo>
                <a:lnTo>
                  <a:pt x="1947672" y="0"/>
                </a:lnTo>
                <a:lnTo>
                  <a:pt x="1947672" y="1785112"/>
                </a:lnTo>
                <a:lnTo>
                  <a:pt x="0" y="178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t="-973" r="1" b="-973"/>
            </a:stretch>
          </a:blipFill>
          <a:ln>
            <a:noFill/>
          </a:ln>
        </p:spPr>
      </p:sp>
      <p:sp>
        <p:nvSpPr>
          <p:cNvPr id="233" name="Google Shape;233;p9"/>
          <p:cNvSpPr/>
          <p:nvPr/>
        </p:nvSpPr>
        <p:spPr>
          <a:xfrm>
            <a:off x="1345992" y="8508441"/>
            <a:ext cx="3527978" cy="701186"/>
          </a:xfrm>
          <a:custGeom>
            <a:avLst/>
            <a:gdLst/>
            <a:ahLst/>
            <a:cxnLst/>
            <a:rect l="l" t="t" r="r" b="b"/>
            <a:pathLst>
              <a:path w="3527978" h="701186" extrusionOk="0">
                <a:moveTo>
                  <a:pt x="0" y="0"/>
                </a:moveTo>
                <a:lnTo>
                  <a:pt x="3527978" y="0"/>
                </a:lnTo>
                <a:lnTo>
                  <a:pt x="3527978" y="701185"/>
                </a:lnTo>
                <a:lnTo>
                  <a:pt x="0" y="7011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4" name="Google Shape;234;p9"/>
          <p:cNvSpPr txBox="1"/>
          <p:nvPr/>
        </p:nvSpPr>
        <p:spPr>
          <a:xfrm>
            <a:off x="831991" y="8576166"/>
            <a:ext cx="4555979" cy="60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75" b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Github Link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6248400" y="9607947"/>
            <a:ext cx="5994644" cy="41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@INSIGHT HACKATHON TEMPLATE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5387970" y="8528541"/>
            <a:ext cx="11554038" cy="58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https://github.com/roshanrateria/Interview/tree/main</a:t>
            </a:r>
            <a:endParaRPr/>
          </a:p>
        </p:txBody>
      </p:sp>
      <p:grpSp>
        <p:nvGrpSpPr>
          <p:cNvPr id="237" name="Google Shape;237;p9"/>
          <p:cNvGrpSpPr/>
          <p:nvPr/>
        </p:nvGrpSpPr>
        <p:grpSpPr>
          <a:xfrm>
            <a:off x="2242098" y="1299181"/>
            <a:ext cx="5446607" cy="1300377"/>
            <a:chOff x="0" y="0"/>
            <a:chExt cx="7262143" cy="1733837"/>
          </a:xfrm>
        </p:grpSpPr>
        <p:sp>
          <p:nvSpPr>
            <p:cNvPr id="238" name="Google Shape;238;p9"/>
            <p:cNvSpPr/>
            <p:nvPr/>
          </p:nvSpPr>
          <p:spPr>
            <a:xfrm>
              <a:off x="0" y="0"/>
              <a:ext cx="7262143" cy="1733837"/>
            </a:xfrm>
            <a:custGeom>
              <a:avLst/>
              <a:gdLst/>
              <a:ahLst/>
              <a:cxnLst/>
              <a:rect l="l" t="t" r="r" b="b"/>
              <a:pathLst>
                <a:path w="7262143" h="1733837" extrusionOk="0">
                  <a:moveTo>
                    <a:pt x="0" y="0"/>
                  </a:moveTo>
                  <a:lnTo>
                    <a:pt x="7262143" y="0"/>
                  </a:lnTo>
                  <a:lnTo>
                    <a:pt x="7262143" y="1733837"/>
                  </a:lnTo>
                  <a:lnTo>
                    <a:pt x="0" y="173383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39" name="Google Shape;239;p9"/>
            <p:cNvSpPr txBox="1"/>
            <p:nvPr/>
          </p:nvSpPr>
          <p:spPr>
            <a:xfrm>
              <a:off x="509474" y="847868"/>
              <a:ext cx="6074638" cy="802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875" b="1">
                  <a:solidFill>
                    <a:srgbClr val="1F497D"/>
                  </a:solidFill>
                  <a:latin typeface="Arimo"/>
                  <a:ea typeface="Arimo"/>
                  <a:cs typeface="Arimo"/>
                  <a:sym typeface="Arimo"/>
                </a:rPr>
                <a:t>Video Demo</a:t>
              </a:r>
              <a:endParaRPr/>
            </a:p>
          </p:txBody>
        </p:sp>
      </p:grpSp>
      <p:pic>
        <p:nvPicPr>
          <p:cNvPr id="240" name="Google Shape;240;p9" title="GraderX.mp4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46302" y="2694950"/>
            <a:ext cx="12609576" cy="5561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Custom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Sanchez</vt:lpstr>
      <vt:lpstr>Arial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Roshan Rateria</cp:lastModifiedBy>
  <cp:revision>1</cp:revision>
  <dcterms:created xsi:type="dcterms:W3CDTF">2006-08-16T00:00:00Z</dcterms:created>
  <dcterms:modified xsi:type="dcterms:W3CDTF">2025-03-22T17:12:52Z</dcterms:modified>
</cp:coreProperties>
</file>