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80" r:id="rId7"/>
    <p:sldId id="270" r:id="rId8"/>
    <p:sldId id="273" r:id="rId9"/>
    <p:sldId id="274" r:id="rId10"/>
    <p:sldId id="262" r:id="rId11"/>
    <p:sldId id="281" r:id="rId12"/>
    <p:sldId id="263" r:id="rId13"/>
    <p:sldId id="276" r:id="rId14"/>
    <p:sldId id="264" r:id="rId15"/>
    <p:sldId id="265" r:id="rId16"/>
    <p:sldId id="278" r:id="rId17"/>
    <p:sldId id="267" r:id="rId18"/>
    <p:sldId id="268" r:id="rId19"/>
    <p:sldId id="269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3D270-0961-494C-BDF6-0323D546E184}" v="94" dt="2025-05-11T20:21:1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55D548-2DCC-4965-93D8-2E3D074C67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A9337-3A20-4008-9CF3-769BA6F75C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Keep only relevant data column ('Age', 'Gender', 'Blood Type', 'Medical Condition', 'Admission Type', 'Test Results', 'Medication', 'Billing Amount', 'Date of Admission', 'Discharge Date’)</a:t>
          </a:r>
        </a:p>
      </dgm:t>
    </dgm:pt>
    <dgm:pt modelId="{4DF7CB14-49EB-493D-B884-40BB26D76C0F}" type="parTrans" cxnId="{26EBCCBE-A674-4283-BC69-1F2F85DA0D88}">
      <dgm:prSet/>
      <dgm:spPr/>
      <dgm:t>
        <a:bodyPr/>
        <a:lstStyle/>
        <a:p>
          <a:endParaRPr lang="en-US"/>
        </a:p>
      </dgm:t>
    </dgm:pt>
    <dgm:pt modelId="{BAFC5226-9C0D-46EA-AF28-5A671C3F97D1}" type="sibTrans" cxnId="{26EBCCBE-A674-4283-BC69-1F2F85DA0D88}">
      <dgm:prSet/>
      <dgm:spPr/>
      <dgm:t>
        <a:bodyPr/>
        <a:lstStyle/>
        <a:p>
          <a:endParaRPr lang="en-US"/>
        </a:p>
      </dgm:t>
    </dgm:pt>
    <dgm:pt modelId="{5A6BEBF8-1970-4256-BC6A-8900705C3C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noProof="0" dirty="0"/>
            <a:t>Medical Condition into critical(1) and non-critical(0) </a:t>
          </a:r>
          <a:endParaRPr lang="en-GB" noProof="0" dirty="0"/>
        </a:p>
      </dgm:t>
    </dgm:pt>
    <dgm:pt modelId="{6CF60C53-D49A-4D1A-9E37-20A1E3ABEB53}" type="parTrans" cxnId="{1F975E71-3E1D-4236-8054-56FFC0210684}">
      <dgm:prSet/>
      <dgm:spPr/>
      <dgm:t>
        <a:bodyPr/>
        <a:lstStyle/>
        <a:p>
          <a:endParaRPr lang="en-US"/>
        </a:p>
      </dgm:t>
    </dgm:pt>
    <dgm:pt modelId="{CD1ABD5B-E98F-428F-9CA0-8AB9B4D32A54}" type="sibTrans" cxnId="{1F975E71-3E1D-4236-8054-56FFC0210684}">
      <dgm:prSet/>
      <dgm:spPr/>
      <dgm:t>
        <a:bodyPr/>
        <a:lstStyle/>
        <a:p>
          <a:endParaRPr lang="en-US"/>
        </a:p>
      </dgm:t>
    </dgm:pt>
    <dgm:pt modelId="{BE57E6FC-97CC-4310-B8BB-47EA673624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baseline="0" noProof="0" dirty="0"/>
            <a:t>Critica</a:t>
          </a:r>
          <a:r>
            <a:rPr lang="en-GB" noProof="0" dirty="0"/>
            <a:t>l condition </a:t>
          </a:r>
          <a:r>
            <a:rPr lang="en-GB" b="0" i="0" baseline="0" noProof="0" dirty="0"/>
            <a:t>keywords (</a:t>
          </a:r>
          <a:r>
            <a:rPr lang="en-GB" noProof="0" dirty="0"/>
            <a:t>'cancer', '</a:t>
          </a:r>
          <a:r>
            <a:rPr lang="en-GB" noProof="0" dirty="0" err="1"/>
            <a:t>tumor</a:t>
          </a:r>
          <a:r>
            <a:rPr lang="en-GB" noProof="0" dirty="0"/>
            <a:t>', 'stroke', 'cardiac', 'arrest', 'heart', 'failure', 'trauma', 'critical', 'coma'</a:t>
          </a:r>
          <a:r>
            <a:rPr lang="en-GB" b="0" i="0" baseline="0" noProof="0" dirty="0"/>
            <a:t>)</a:t>
          </a:r>
          <a:endParaRPr lang="en-GB" noProof="0" dirty="0"/>
        </a:p>
      </dgm:t>
    </dgm:pt>
    <dgm:pt modelId="{6039C721-A764-42FB-9722-5BF2E2514931}" type="parTrans" cxnId="{A9475372-55F1-4570-B766-1183DB0573F7}">
      <dgm:prSet/>
      <dgm:spPr/>
      <dgm:t>
        <a:bodyPr/>
        <a:lstStyle/>
        <a:p>
          <a:endParaRPr lang="en-US"/>
        </a:p>
      </dgm:t>
    </dgm:pt>
    <dgm:pt modelId="{C9CE6BE7-223B-43F5-B2BE-6358D4DFF31F}" type="sibTrans" cxnId="{A9475372-55F1-4570-B766-1183DB0573F7}">
      <dgm:prSet/>
      <dgm:spPr/>
      <dgm:t>
        <a:bodyPr/>
        <a:lstStyle/>
        <a:p>
          <a:endParaRPr lang="en-US"/>
        </a:p>
      </dgm:t>
    </dgm:pt>
    <dgm:pt modelId="{5D9FAF82-FCB0-40F0-B061-D4A6A6529E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Handled dates: Admission and Discharge</a:t>
          </a:r>
        </a:p>
      </dgm:t>
    </dgm:pt>
    <dgm:pt modelId="{19381D61-E086-4158-BF06-7864F95E75C5}" type="parTrans" cxnId="{C657B3F5-EC26-4EB8-8490-799FB2122467}">
      <dgm:prSet/>
      <dgm:spPr/>
      <dgm:t>
        <a:bodyPr/>
        <a:lstStyle/>
        <a:p>
          <a:endParaRPr lang="en-US"/>
        </a:p>
      </dgm:t>
    </dgm:pt>
    <dgm:pt modelId="{722F4741-2A98-4545-B182-C60B7231A437}" type="sibTrans" cxnId="{C657B3F5-EC26-4EB8-8490-799FB2122467}">
      <dgm:prSet/>
      <dgm:spPr/>
      <dgm:t>
        <a:bodyPr/>
        <a:lstStyle/>
        <a:p>
          <a:endParaRPr lang="en-US"/>
        </a:p>
      </dgm:t>
    </dgm:pt>
    <dgm:pt modelId="{88C645DE-8DE6-43E8-BCA5-820355A72D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Dropped missing values</a:t>
          </a:r>
        </a:p>
      </dgm:t>
    </dgm:pt>
    <dgm:pt modelId="{AB4DA9E8-7F71-4781-87D6-5EF491BAD696}" type="parTrans" cxnId="{7C2EA2A5-7EBF-40C8-8F55-D6488A88BBE2}">
      <dgm:prSet/>
      <dgm:spPr/>
      <dgm:t>
        <a:bodyPr/>
        <a:lstStyle/>
        <a:p>
          <a:endParaRPr lang="en-US"/>
        </a:p>
      </dgm:t>
    </dgm:pt>
    <dgm:pt modelId="{3B0F80E6-D9DA-4848-A433-B631B8410017}" type="sibTrans" cxnId="{7C2EA2A5-7EBF-40C8-8F55-D6488A88BBE2}">
      <dgm:prSet/>
      <dgm:spPr/>
      <dgm:t>
        <a:bodyPr/>
        <a:lstStyle/>
        <a:p>
          <a:endParaRPr lang="en-US"/>
        </a:p>
      </dgm:t>
    </dgm:pt>
    <dgm:pt modelId="{2A8DA8B4-C449-4E30-8722-C2B3B3A95834}" type="pres">
      <dgm:prSet presAssocID="{3455D548-2DCC-4965-93D8-2E3D074C674C}" presName="linear" presStyleCnt="0">
        <dgm:presLayoutVars>
          <dgm:animLvl val="lvl"/>
          <dgm:resizeHandles val="exact"/>
        </dgm:presLayoutVars>
      </dgm:prSet>
      <dgm:spPr/>
    </dgm:pt>
    <dgm:pt modelId="{63CEA79B-FBD8-46EE-B67F-C277EF016FC0}" type="pres">
      <dgm:prSet presAssocID="{18BA9337-3A20-4008-9CF3-769BA6F75C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DF5A45F-DB59-41A0-9D1A-10FF02E38298}" type="pres">
      <dgm:prSet presAssocID="{BAFC5226-9C0D-46EA-AF28-5A671C3F97D1}" presName="spacer" presStyleCnt="0"/>
      <dgm:spPr/>
    </dgm:pt>
    <dgm:pt modelId="{22D86372-0F8E-49BB-AAED-378B8BA6C1E8}" type="pres">
      <dgm:prSet presAssocID="{5A6BEBF8-1970-4256-BC6A-8900705C3C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8A1EBD-C2DD-4FD6-844D-73D4DD2A1AB8}" type="pres">
      <dgm:prSet presAssocID="{CD1ABD5B-E98F-428F-9CA0-8AB9B4D32A54}" presName="spacer" presStyleCnt="0"/>
      <dgm:spPr/>
    </dgm:pt>
    <dgm:pt modelId="{F4BCDD2C-D62A-48AB-A50F-83206DB29B5C}" type="pres">
      <dgm:prSet presAssocID="{BE57E6FC-97CC-4310-B8BB-47EA673624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32C32B-6D3E-4261-BBFF-3A872A1439BB}" type="pres">
      <dgm:prSet presAssocID="{C9CE6BE7-223B-43F5-B2BE-6358D4DFF31F}" presName="spacer" presStyleCnt="0"/>
      <dgm:spPr/>
    </dgm:pt>
    <dgm:pt modelId="{C8438E40-523A-44B8-B146-B7C2B5CC9D2D}" type="pres">
      <dgm:prSet presAssocID="{5D9FAF82-FCB0-40F0-B061-D4A6A6529E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BBBCD8A-1AB5-4D79-8737-C5C575199D63}" type="pres">
      <dgm:prSet presAssocID="{722F4741-2A98-4545-B182-C60B7231A437}" presName="spacer" presStyleCnt="0"/>
      <dgm:spPr/>
    </dgm:pt>
    <dgm:pt modelId="{7C4B7184-FE51-44E6-9715-7C8F04162265}" type="pres">
      <dgm:prSet presAssocID="{88C645DE-8DE6-43E8-BCA5-820355A72D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806763C-C256-4F4C-96EC-43D7BF51D474}" type="presOf" srcId="{3455D548-2DCC-4965-93D8-2E3D074C674C}" destId="{2A8DA8B4-C449-4E30-8722-C2B3B3A95834}" srcOrd="0" destOrd="0" presId="urn:microsoft.com/office/officeart/2005/8/layout/vList2"/>
    <dgm:cxn modelId="{E58CBB50-142C-4EC7-B64E-F8D081E0FA39}" type="presOf" srcId="{5A6BEBF8-1970-4256-BC6A-8900705C3C8D}" destId="{22D86372-0F8E-49BB-AAED-378B8BA6C1E8}" srcOrd="0" destOrd="0" presId="urn:microsoft.com/office/officeart/2005/8/layout/vList2"/>
    <dgm:cxn modelId="{1F975E71-3E1D-4236-8054-56FFC0210684}" srcId="{3455D548-2DCC-4965-93D8-2E3D074C674C}" destId="{5A6BEBF8-1970-4256-BC6A-8900705C3C8D}" srcOrd="1" destOrd="0" parTransId="{6CF60C53-D49A-4D1A-9E37-20A1E3ABEB53}" sibTransId="{CD1ABD5B-E98F-428F-9CA0-8AB9B4D32A54}"/>
    <dgm:cxn modelId="{A9475372-55F1-4570-B766-1183DB0573F7}" srcId="{3455D548-2DCC-4965-93D8-2E3D074C674C}" destId="{BE57E6FC-97CC-4310-B8BB-47EA67362431}" srcOrd="2" destOrd="0" parTransId="{6039C721-A764-42FB-9722-5BF2E2514931}" sibTransId="{C9CE6BE7-223B-43F5-B2BE-6358D4DFF31F}"/>
    <dgm:cxn modelId="{898C5878-FB12-490B-B9C5-8D63585F5B92}" type="presOf" srcId="{5D9FAF82-FCB0-40F0-B061-D4A6A6529E29}" destId="{C8438E40-523A-44B8-B146-B7C2B5CC9D2D}" srcOrd="0" destOrd="0" presId="urn:microsoft.com/office/officeart/2005/8/layout/vList2"/>
    <dgm:cxn modelId="{7C2EA2A5-7EBF-40C8-8F55-D6488A88BBE2}" srcId="{3455D548-2DCC-4965-93D8-2E3D074C674C}" destId="{88C645DE-8DE6-43E8-BCA5-820355A72D88}" srcOrd="4" destOrd="0" parTransId="{AB4DA9E8-7F71-4781-87D6-5EF491BAD696}" sibTransId="{3B0F80E6-D9DA-4848-A433-B631B8410017}"/>
    <dgm:cxn modelId="{F6EB73AD-A551-4757-8DCA-67357A9190F9}" type="presOf" srcId="{88C645DE-8DE6-43E8-BCA5-820355A72D88}" destId="{7C4B7184-FE51-44E6-9715-7C8F04162265}" srcOrd="0" destOrd="0" presId="urn:microsoft.com/office/officeart/2005/8/layout/vList2"/>
    <dgm:cxn modelId="{9E0E67AF-41A9-466A-9F37-1BB2E8484BCF}" type="presOf" srcId="{18BA9337-3A20-4008-9CF3-769BA6F75C1D}" destId="{63CEA79B-FBD8-46EE-B67F-C277EF016FC0}" srcOrd="0" destOrd="0" presId="urn:microsoft.com/office/officeart/2005/8/layout/vList2"/>
    <dgm:cxn modelId="{FD04F6B2-C59C-4486-9C1A-C6645794849F}" type="presOf" srcId="{BE57E6FC-97CC-4310-B8BB-47EA67362431}" destId="{F4BCDD2C-D62A-48AB-A50F-83206DB29B5C}" srcOrd="0" destOrd="0" presId="urn:microsoft.com/office/officeart/2005/8/layout/vList2"/>
    <dgm:cxn modelId="{26EBCCBE-A674-4283-BC69-1F2F85DA0D88}" srcId="{3455D548-2DCC-4965-93D8-2E3D074C674C}" destId="{18BA9337-3A20-4008-9CF3-769BA6F75C1D}" srcOrd="0" destOrd="0" parTransId="{4DF7CB14-49EB-493D-B884-40BB26D76C0F}" sibTransId="{BAFC5226-9C0D-46EA-AF28-5A671C3F97D1}"/>
    <dgm:cxn modelId="{C657B3F5-EC26-4EB8-8490-799FB2122467}" srcId="{3455D548-2DCC-4965-93D8-2E3D074C674C}" destId="{5D9FAF82-FCB0-40F0-B061-D4A6A6529E29}" srcOrd="3" destOrd="0" parTransId="{19381D61-E086-4158-BF06-7864F95E75C5}" sibTransId="{722F4741-2A98-4545-B182-C60B7231A437}"/>
    <dgm:cxn modelId="{5842A531-9B3A-4F62-AAC3-BD0259C33B54}" type="presParOf" srcId="{2A8DA8B4-C449-4E30-8722-C2B3B3A95834}" destId="{63CEA79B-FBD8-46EE-B67F-C277EF016FC0}" srcOrd="0" destOrd="0" presId="urn:microsoft.com/office/officeart/2005/8/layout/vList2"/>
    <dgm:cxn modelId="{DD4E5947-2EBC-4B1E-9E12-4B61D72918E7}" type="presParOf" srcId="{2A8DA8B4-C449-4E30-8722-C2B3B3A95834}" destId="{8DF5A45F-DB59-41A0-9D1A-10FF02E38298}" srcOrd="1" destOrd="0" presId="urn:microsoft.com/office/officeart/2005/8/layout/vList2"/>
    <dgm:cxn modelId="{C77A97EE-39CD-49F3-A09A-4E68F7878C79}" type="presParOf" srcId="{2A8DA8B4-C449-4E30-8722-C2B3B3A95834}" destId="{22D86372-0F8E-49BB-AAED-378B8BA6C1E8}" srcOrd="2" destOrd="0" presId="urn:microsoft.com/office/officeart/2005/8/layout/vList2"/>
    <dgm:cxn modelId="{925A4D17-E460-4171-A7C7-06FCDCD70932}" type="presParOf" srcId="{2A8DA8B4-C449-4E30-8722-C2B3B3A95834}" destId="{EB8A1EBD-C2DD-4FD6-844D-73D4DD2A1AB8}" srcOrd="3" destOrd="0" presId="urn:microsoft.com/office/officeart/2005/8/layout/vList2"/>
    <dgm:cxn modelId="{3375A1E0-DB9E-4312-A4A9-21136BCAD44E}" type="presParOf" srcId="{2A8DA8B4-C449-4E30-8722-C2B3B3A95834}" destId="{F4BCDD2C-D62A-48AB-A50F-83206DB29B5C}" srcOrd="4" destOrd="0" presId="urn:microsoft.com/office/officeart/2005/8/layout/vList2"/>
    <dgm:cxn modelId="{660CF9C9-BF8A-4F01-A8FE-16084630EB8E}" type="presParOf" srcId="{2A8DA8B4-C449-4E30-8722-C2B3B3A95834}" destId="{2832C32B-6D3E-4261-BBFF-3A872A1439BB}" srcOrd="5" destOrd="0" presId="urn:microsoft.com/office/officeart/2005/8/layout/vList2"/>
    <dgm:cxn modelId="{5E9C722A-7E95-4F08-9092-0EA5D448A9D0}" type="presParOf" srcId="{2A8DA8B4-C449-4E30-8722-C2B3B3A95834}" destId="{C8438E40-523A-44B8-B146-B7C2B5CC9D2D}" srcOrd="6" destOrd="0" presId="urn:microsoft.com/office/officeart/2005/8/layout/vList2"/>
    <dgm:cxn modelId="{01523BDE-727F-4DCC-89D0-790237C9825A}" type="presParOf" srcId="{2A8DA8B4-C449-4E30-8722-C2B3B3A95834}" destId="{ABBBCD8A-1AB5-4D79-8737-C5C575199D63}" srcOrd="7" destOrd="0" presId="urn:microsoft.com/office/officeart/2005/8/layout/vList2"/>
    <dgm:cxn modelId="{564345B9-7967-4AEC-950E-4A22FCF80AB5}" type="presParOf" srcId="{2A8DA8B4-C449-4E30-8722-C2B3B3A95834}" destId="{7C4B7184-FE51-44E6-9715-7C8F041622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489C-3EBC-4936-9279-A3135BA193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A79320F-389C-49F4-B2A4-FD514FE382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Length of Stay: Calculated by subtracting admission date from discharge date. </a:t>
          </a:r>
          <a:endParaRPr lang="en-US" dirty="0"/>
        </a:p>
      </dgm:t>
    </dgm:pt>
    <dgm:pt modelId="{045848D2-1BAB-4747-B23F-3D2D2E05271C}" type="parTrans" cxnId="{3697CEBD-F674-437B-BD91-DED168EC3090}">
      <dgm:prSet/>
      <dgm:spPr/>
      <dgm:t>
        <a:bodyPr/>
        <a:lstStyle/>
        <a:p>
          <a:endParaRPr lang="en-US"/>
        </a:p>
      </dgm:t>
    </dgm:pt>
    <dgm:pt modelId="{E92ACAE8-4CEC-45D0-A81B-9075335C1712}" type="sibTrans" cxnId="{3697CEBD-F674-437B-BD91-DED168EC3090}">
      <dgm:prSet/>
      <dgm:spPr/>
      <dgm:t>
        <a:bodyPr/>
        <a:lstStyle/>
        <a:p>
          <a:endParaRPr lang="en-US"/>
        </a:p>
      </dgm:t>
    </dgm:pt>
    <dgm:pt modelId="{27DC5EFD-D85B-409B-9097-C62FFDC966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Billing_per_day</a:t>
          </a:r>
          <a:r>
            <a:rPr lang="en-GB" dirty="0"/>
            <a:t>: Derived by dividing Billing Amount by Length of Stay + 1. </a:t>
          </a:r>
          <a:endParaRPr lang="en-US" dirty="0"/>
        </a:p>
      </dgm:t>
    </dgm:pt>
    <dgm:pt modelId="{D8A96772-96D3-413B-AF9B-A48CC3CEE061}" type="parTrans" cxnId="{4ACC49A9-C1A6-4FD4-BC90-ECAB2A1E52A6}">
      <dgm:prSet/>
      <dgm:spPr/>
      <dgm:t>
        <a:bodyPr/>
        <a:lstStyle/>
        <a:p>
          <a:endParaRPr lang="en-US"/>
        </a:p>
      </dgm:t>
    </dgm:pt>
    <dgm:pt modelId="{6AC83642-5164-46FB-92D2-AFCE511385C2}" type="sibTrans" cxnId="{4ACC49A9-C1A6-4FD4-BC90-ECAB2A1E52A6}">
      <dgm:prSet/>
      <dgm:spPr/>
      <dgm:t>
        <a:bodyPr/>
        <a:lstStyle/>
        <a:p>
          <a:endParaRPr lang="en-US"/>
        </a:p>
      </dgm:t>
    </dgm:pt>
    <dgm:pt modelId="{195141AA-1E10-48E6-BAEE-3D7E146781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Emergency_Flag: Encoded as binary, with '1' indicating emergency admissions</a:t>
          </a:r>
          <a:endParaRPr lang="en-US"/>
        </a:p>
      </dgm:t>
    </dgm:pt>
    <dgm:pt modelId="{B7B2A418-DB3C-4C5A-98ED-EBF68A6EF6E3}" type="parTrans" cxnId="{E008041D-8281-41BB-9290-0CA8844A36CF}">
      <dgm:prSet/>
      <dgm:spPr/>
      <dgm:t>
        <a:bodyPr/>
        <a:lstStyle/>
        <a:p>
          <a:endParaRPr lang="en-US"/>
        </a:p>
      </dgm:t>
    </dgm:pt>
    <dgm:pt modelId="{1B11FEBD-F52A-4480-B85D-E9F275F189B2}" type="sibTrans" cxnId="{E008041D-8281-41BB-9290-0CA8844A36CF}">
      <dgm:prSet/>
      <dgm:spPr/>
      <dgm:t>
        <a:bodyPr/>
        <a:lstStyle/>
        <a:p>
          <a:endParaRPr lang="en-US"/>
        </a:p>
      </dgm:t>
    </dgm:pt>
    <dgm:pt modelId="{B49E05DA-6286-47F1-90CB-E113162EDB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Gender, Admission Type, and Test Results were label encoded</a:t>
          </a:r>
          <a:endParaRPr lang="en-US" dirty="0"/>
        </a:p>
      </dgm:t>
    </dgm:pt>
    <dgm:pt modelId="{6EF50277-D19E-44C4-B7EB-10E166D27907}" type="parTrans" cxnId="{71DCE43D-E636-4014-84E3-47E288F6B5BD}">
      <dgm:prSet/>
      <dgm:spPr/>
      <dgm:t>
        <a:bodyPr/>
        <a:lstStyle/>
        <a:p>
          <a:endParaRPr lang="en-US"/>
        </a:p>
      </dgm:t>
    </dgm:pt>
    <dgm:pt modelId="{10E40BE2-0FD4-4718-A947-B3402809FA51}" type="sibTrans" cxnId="{71DCE43D-E636-4014-84E3-47E288F6B5BD}">
      <dgm:prSet/>
      <dgm:spPr/>
      <dgm:t>
        <a:bodyPr/>
        <a:lstStyle/>
        <a:p>
          <a:endParaRPr lang="en-US"/>
        </a:p>
      </dgm:t>
    </dgm:pt>
    <dgm:pt modelId="{EE16DDC5-E871-48B8-8E1F-E0512EFB9A0A}" type="pres">
      <dgm:prSet presAssocID="{7391489C-3EBC-4936-9279-A3135BA1931B}" presName="root" presStyleCnt="0">
        <dgm:presLayoutVars>
          <dgm:dir/>
          <dgm:resizeHandles val="exact"/>
        </dgm:presLayoutVars>
      </dgm:prSet>
      <dgm:spPr/>
    </dgm:pt>
    <dgm:pt modelId="{A840F8F5-C020-4502-8F35-F70A2243E616}" type="pres">
      <dgm:prSet presAssocID="{7391489C-3EBC-4936-9279-A3135BA1931B}" presName="container" presStyleCnt="0">
        <dgm:presLayoutVars>
          <dgm:dir/>
          <dgm:resizeHandles val="exact"/>
        </dgm:presLayoutVars>
      </dgm:prSet>
      <dgm:spPr/>
    </dgm:pt>
    <dgm:pt modelId="{E3B78D4B-390D-4675-81AD-BBABE8EC4469}" type="pres">
      <dgm:prSet presAssocID="{3A79320F-389C-49F4-B2A4-FD514FE382BC}" presName="compNode" presStyleCnt="0"/>
      <dgm:spPr/>
    </dgm:pt>
    <dgm:pt modelId="{C479AB23-09DC-49CD-AB85-2B069B23ECDF}" type="pres">
      <dgm:prSet presAssocID="{3A79320F-389C-49F4-B2A4-FD514FE382BC}" presName="iconBgRect" presStyleLbl="bgShp" presStyleIdx="0" presStyleCnt="4"/>
      <dgm:spPr/>
    </dgm:pt>
    <dgm:pt modelId="{E2CB8C41-3739-4015-8F64-1A1055A252E9}" type="pres">
      <dgm:prSet presAssocID="{3A79320F-389C-49F4-B2A4-FD514FE382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2F91F71-6A94-41F6-B49A-5FD454B117BE}" type="pres">
      <dgm:prSet presAssocID="{3A79320F-389C-49F4-B2A4-FD514FE382BC}" presName="spaceRect" presStyleCnt="0"/>
      <dgm:spPr/>
    </dgm:pt>
    <dgm:pt modelId="{2B64BC8A-6D1B-4D1F-95A8-AC05ECDD1EBE}" type="pres">
      <dgm:prSet presAssocID="{3A79320F-389C-49F4-B2A4-FD514FE382BC}" presName="textRect" presStyleLbl="revTx" presStyleIdx="0" presStyleCnt="4">
        <dgm:presLayoutVars>
          <dgm:chMax val="1"/>
          <dgm:chPref val="1"/>
        </dgm:presLayoutVars>
      </dgm:prSet>
      <dgm:spPr/>
    </dgm:pt>
    <dgm:pt modelId="{F4274DC0-9AB9-4B66-A582-E653101E8B72}" type="pres">
      <dgm:prSet presAssocID="{E92ACAE8-4CEC-45D0-A81B-9075335C1712}" presName="sibTrans" presStyleLbl="sibTrans2D1" presStyleIdx="0" presStyleCnt="0"/>
      <dgm:spPr/>
    </dgm:pt>
    <dgm:pt modelId="{08EAC21E-240C-4021-A2B8-A0CB8AAFA221}" type="pres">
      <dgm:prSet presAssocID="{27DC5EFD-D85B-409B-9097-C62FFDC966F2}" presName="compNode" presStyleCnt="0"/>
      <dgm:spPr/>
    </dgm:pt>
    <dgm:pt modelId="{436CC66C-73F2-425C-B42D-9FF068309E40}" type="pres">
      <dgm:prSet presAssocID="{27DC5EFD-D85B-409B-9097-C62FFDC966F2}" presName="iconBgRect" presStyleLbl="bgShp" presStyleIdx="1" presStyleCnt="4"/>
      <dgm:spPr/>
    </dgm:pt>
    <dgm:pt modelId="{A27DD289-4678-41DD-97CA-009FEAA34EF6}" type="pres">
      <dgm:prSet presAssocID="{27DC5EFD-D85B-409B-9097-C62FFDC966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452254D-5DBC-4553-88E3-D9C46AB99DF7}" type="pres">
      <dgm:prSet presAssocID="{27DC5EFD-D85B-409B-9097-C62FFDC966F2}" presName="spaceRect" presStyleCnt="0"/>
      <dgm:spPr/>
    </dgm:pt>
    <dgm:pt modelId="{39CFDA1F-EA1A-4EFF-9B7C-C6DAD137CAE4}" type="pres">
      <dgm:prSet presAssocID="{27DC5EFD-D85B-409B-9097-C62FFDC966F2}" presName="textRect" presStyleLbl="revTx" presStyleIdx="1" presStyleCnt="4">
        <dgm:presLayoutVars>
          <dgm:chMax val="1"/>
          <dgm:chPref val="1"/>
        </dgm:presLayoutVars>
      </dgm:prSet>
      <dgm:spPr/>
    </dgm:pt>
    <dgm:pt modelId="{21F331DA-B1EC-4009-9922-AB5C361F930C}" type="pres">
      <dgm:prSet presAssocID="{6AC83642-5164-46FB-92D2-AFCE511385C2}" presName="sibTrans" presStyleLbl="sibTrans2D1" presStyleIdx="0" presStyleCnt="0"/>
      <dgm:spPr/>
    </dgm:pt>
    <dgm:pt modelId="{18380730-8C63-4CDD-BFB0-1717CD87F9CB}" type="pres">
      <dgm:prSet presAssocID="{195141AA-1E10-48E6-BAEE-3D7E146781F7}" presName="compNode" presStyleCnt="0"/>
      <dgm:spPr/>
    </dgm:pt>
    <dgm:pt modelId="{23C096EC-A5A1-4D8B-821F-BFDDB8FCF199}" type="pres">
      <dgm:prSet presAssocID="{195141AA-1E10-48E6-BAEE-3D7E146781F7}" presName="iconBgRect" presStyleLbl="bgShp" presStyleIdx="2" presStyleCnt="4"/>
      <dgm:spPr/>
    </dgm:pt>
    <dgm:pt modelId="{743AF5D9-0664-479B-A6BB-52B4F85A97AA}" type="pres">
      <dgm:prSet presAssocID="{195141AA-1E10-48E6-BAEE-3D7E146781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D227D8A1-D649-4A3E-B14F-9CE6752D7972}" type="pres">
      <dgm:prSet presAssocID="{195141AA-1E10-48E6-BAEE-3D7E146781F7}" presName="spaceRect" presStyleCnt="0"/>
      <dgm:spPr/>
    </dgm:pt>
    <dgm:pt modelId="{5CCDB934-9BA9-4C75-9E84-20152EABD847}" type="pres">
      <dgm:prSet presAssocID="{195141AA-1E10-48E6-BAEE-3D7E146781F7}" presName="textRect" presStyleLbl="revTx" presStyleIdx="2" presStyleCnt="4">
        <dgm:presLayoutVars>
          <dgm:chMax val="1"/>
          <dgm:chPref val="1"/>
        </dgm:presLayoutVars>
      </dgm:prSet>
      <dgm:spPr/>
    </dgm:pt>
    <dgm:pt modelId="{DE86DCC9-E2EB-4C40-AB4A-79F2E3EAF65C}" type="pres">
      <dgm:prSet presAssocID="{1B11FEBD-F52A-4480-B85D-E9F275F189B2}" presName="sibTrans" presStyleLbl="sibTrans2D1" presStyleIdx="0" presStyleCnt="0"/>
      <dgm:spPr/>
    </dgm:pt>
    <dgm:pt modelId="{41CA98D8-543E-438E-AEE6-ABFACA562E9A}" type="pres">
      <dgm:prSet presAssocID="{B49E05DA-6286-47F1-90CB-E113162EDBB2}" presName="compNode" presStyleCnt="0"/>
      <dgm:spPr/>
    </dgm:pt>
    <dgm:pt modelId="{219A4572-DCD8-49D2-9714-AD31F076F688}" type="pres">
      <dgm:prSet presAssocID="{B49E05DA-6286-47F1-90CB-E113162EDBB2}" presName="iconBgRect" presStyleLbl="bgShp" presStyleIdx="3" presStyleCnt="4"/>
      <dgm:spPr/>
    </dgm:pt>
    <dgm:pt modelId="{C3BFCC51-9462-4FA0-A15D-AA0BBB3211B7}" type="pres">
      <dgm:prSet presAssocID="{B49E05DA-6286-47F1-90CB-E113162EDB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7427D536-6640-44EA-BD36-F6FB20DDFF46}" type="pres">
      <dgm:prSet presAssocID="{B49E05DA-6286-47F1-90CB-E113162EDBB2}" presName="spaceRect" presStyleCnt="0"/>
      <dgm:spPr/>
    </dgm:pt>
    <dgm:pt modelId="{844A34A3-D26C-4F72-846E-85F44262BE08}" type="pres">
      <dgm:prSet presAssocID="{B49E05DA-6286-47F1-90CB-E113162EDB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08041D-8281-41BB-9290-0CA8844A36CF}" srcId="{7391489C-3EBC-4936-9279-A3135BA1931B}" destId="{195141AA-1E10-48E6-BAEE-3D7E146781F7}" srcOrd="2" destOrd="0" parTransId="{B7B2A418-DB3C-4C5A-98ED-EBF68A6EF6E3}" sibTransId="{1B11FEBD-F52A-4480-B85D-E9F275F189B2}"/>
    <dgm:cxn modelId="{A5095934-A11E-4716-A610-B8DE04DE70D9}" type="presOf" srcId="{E92ACAE8-4CEC-45D0-A81B-9075335C1712}" destId="{F4274DC0-9AB9-4B66-A582-E653101E8B72}" srcOrd="0" destOrd="0" presId="urn:microsoft.com/office/officeart/2018/2/layout/IconCircleList"/>
    <dgm:cxn modelId="{71DCE43D-E636-4014-84E3-47E288F6B5BD}" srcId="{7391489C-3EBC-4936-9279-A3135BA1931B}" destId="{B49E05DA-6286-47F1-90CB-E113162EDBB2}" srcOrd="3" destOrd="0" parTransId="{6EF50277-D19E-44C4-B7EB-10E166D27907}" sibTransId="{10E40BE2-0FD4-4718-A947-B3402809FA51}"/>
    <dgm:cxn modelId="{C0BD4E68-8F69-4FF8-A95E-D7EF86E3496C}" type="presOf" srcId="{6AC83642-5164-46FB-92D2-AFCE511385C2}" destId="{21F331DA-B1EC-4009-9922-AB5C361F930C}" srcOrd="0" destOrd="0" presId="urn:microsoft.com/office/officeart/2018/2/layout/IconCircleList"/>
    <dgm:cxn modelId="{A2EC7379-ECEB-4401-B585-FCBA2C8C808C}" type="presOf" srcId="{195141AA-1E10-48E6-BAEE-3D7E146781F7}" destId="{5CCDB934-9BA9-4C75-9E84-20152EABD847}" srcOrd="0" destOrd="0" presId="urn:microsoft.com/office/officeart/2018/2/layout/IconCircleList"/>
    <dgm:cxn modelId="{C36FAF82-4B65-4ADD-9675-F294E44512E9}" type="presOf" srcId="{3A79320F-389C-49F4-B2A4-FD514FE382BC}" destId="{2B64BC8A-6D1B-4D1F-95A8-AC05ECDD1EBE}" srcOrd="0" destOrd="0" presId="urn:microsoft.com/office/officeart/2018/2/layout/IconCircleList"/>
    <dgm:cxn modelId="{FDCBA592-58A6-4B6A-97D5-00B3A857F91A}" type="presOf" srcId="{B49E05DA-6286-47F1-90CB-E113162EDBB2}" destId="{844A34A3-D26C-4F72-846E-85F44262BE08}" srcOrd="0" destOrd="0" presId="urn:microsoft.com/office/officeart/2018/2/layout/IconCircleList"/>
    <dgm:cxn modelId="{4ACC49A9-C1A6-4FD4-BC90-ECAB2A1E52A6}" srcId="{7391489C-3EBC-4936-9279-A3135BA1931B}" destId="{27DC5EFD-D85B-409B-9097-C62FFDC966F2}" srcOrd="1" destOrd="0" parTransId="{D8A96772-96D3-413B-AF9B-A48CC3CEE061}" sibTransId="{6AC83642-5164-46FB-92D2-AFCE511385C2}"/>
    <dgm:cxn modelId="{3697CEBD-F674-437B-BD91-DED168EC3090}" srcId="{7391489C-3EBC-4936-9279-A3135BA1931B}" destId="{3A79320F-389C-49F4-B2A4-FD514FE382BC}" srcOrd="0" destOrd="0" parTransId="{045848D2-1BAB-4747-B23F-3D2D2E05271C}" sibTransId="{E92ACAE8-4CEC-45D0-A81B-9075335C1712}"/>
    <dgm:cxn modelId="{3B7B83C1-0EFC-4289-89ED-C7817E594A71}" type="presOf" srcId="{1B11FEBD-F52A-4480-B85D-E9F275F189B2}" destId="{DE86DCC9-E2EB-4C40-AB4A-79F2E3EAF65C}" srcOrd="0" destOrd="0" presId="urn:microsoft.com/office/officeart/2018/2/layout/IconCircleList"/>
    <dgm:cxn modelId="{F83793E6-D2AA-495C-AC46-D9BB60A1F646}" type="presOf" srcId="{7391489C-3EBC-4936-9279-A3135BA1931B}" destId="{EE16DDC5-E871-48B8-8E1F-E0512EFB9A0A}" srcOrd="0" destOrd="0" presId="urn:microsoft.com/office/officeart/2018/2/layout/IconCircleList"/>
    <dgm:cxn modelId="{E6C024FF-B9F4-4F81-A0F1-CD095D822CED}" type="presOf" srcId="{27DC5EFD-D85B-409B-9097-C62FFDC966F2}" destId="{39CFDA1F-EA1A-4EFF-9B7C-C6DAD137CAE4}" srcOrd="0" destOrd="0" presId="urn:microsoft.com/office/officeart/2018/2/layout/IconCircleList"/>
    <dgm:cxn modelId="{3B8EDDB8-8C3F-4408-B941-A6E15D71D6E9}" type="presParOf" srcId="{EE16DDC5-E871-48B8-8E1F-E0512EFB9A0A}" destId="{A840F8F5-C020-4502-8F35-F70A2243E616}" srcOrd="0" destOrd="0" presId="urn:microsoft.com/office/officeart/2018/2/layout/IconCircleList"/>
    <dgm:cxn modelId="{41584043-9A7F-49A0-8290-0D5FA4ABF503}" type="presParOf" srcId="{A840F8F5-C020-4502-8F35-F70A2243E616}" destId="{E3B78D4B-390D-4675-81AD-BBABE8EC4469}" srcOrd="0" destOrd="0" presId="urn:microsoft.com/office/officeart/2018/2/layout/IconCircleList"/>
    <dgm:cxn modelId="{E08DFA50-D70F-4962-8ABE-F900C8115FD3}" type="presParOf" srcId="{E3B78D4B-390D-4675-81AD-BBABE8EC4469}" destId="{C479AB23-09DC-49CD-AB85-2B069B23ECDF}" srcOrd="0" destOrd="0" presId="urn:microsoft.com/office/officeart/2018/2/layout/IconCircleList"/>
    <dgm:cxn modelId="{23173A77-FEDE-441A-B478-4FF21A15F68C}" type="presParOf" srcId="{E3B78D4B-390D-4675-81AD-BBABE8EC4469}" destId="{E2CB8C41-3739-4015-8F64-1A1055A252E9}" srcOrd="1" destOrd="0" presId="urn:microsoft.com/office/officeart/2018/2/layout/IconCircleList"/>
    <dgm:cxn modelId="{D5F38289-D670-4564-AB72-DCA4C63993E0}" type="presParOf" srcId="{E3B78D4B-390D-4675-81AD-BBABE8EC4469}" destId="{22F91F71-6A94-41F6-B49A-5FD454B117BE}" srcOrd="2" destOrd="0" presId="urn:microsoft.com/office/officeart/2018/2/layout/IconCircleList"/>
    <dgm:cxn modelId="{22B97689-E52E-4BD6-9F0C-11D30E940BCE}" type="presParOf" srcId="{E3B78D4B-390D-4675-81AD-BBABE8EC4469}" destId="{2B64BC8A-6D1B-4D1F-95A8-AC05ECDD1EBE}" srcOrd="3" destOrd="0" presId="urn:microsoft.com/office/officeart/2018/2/layout/IconCircleList"/>
    <dgm:cxn modelId="{FD4E78C3-AE70-4D44-86E5-F39618182031}" type="presParOf" srcId="{A840F8F5-C020-4502-8F35-F70A2243E616}" destId="{F4274DC0-9AB9-4B66-A582-E653101E8B72}" srcOrd="1" destOrd="0" presId="urn:microsoft.com/office/officeart/2018/2/layout/IconCircleList"/>
    <dgm:cxn modelId="{A3F47CD4-97D2-4FF6-ACAB-A7F3F877925E}" type="presParOf" srcId="{A840F8F5-C020-4502-8F35-F70A2243E616}" destId="{08EAC21E-240C-4021-A2B8-A0CB8AAFA221}" srcOrd="2" destOrd="0" presId="urn:microsoft.com/office/officeart/2018/2/layout/IconCircleList"/>
    <dgm:cxn modelId="{1604BF42-6F44-4D25-B77B-E5577305BA86}" type="presParOf" srcId="{08EAC21E-240C-4021-A2B8-A0CB8AAFA221}" destId="{436CC66C-73F2-425C-B42D-9FF068309E40}" srcOrd="0" destOrd="0" presId="urn:microsoft.com/office/officeart/2018/2/layout/IconCircleList"/>
    <dgm:cxn modelId="{49FA8B08-D37B-4381-9EA6-C0E137E5186A}" type="presParOf" srcId="{08EAC21E-240C-4021-A2B8-A0CB8AAFA221}" destId="{A27DD289-4678-41DD-97CA-009FEAA34EF6}" srcOrd="1" destOrd="0" presId="urn:microsoft.com/office/officeart/2018/2/layout/IconCircleList"/>
    <dgm:cxn modelId="{B54D68FF-C8C3-4DB7-A050-316D0C86C10D}" type="presParOf" srcId="{08EAC21E-240C-4021-A2B8-A0CB8AAFA221}" destId="{0452254D-5DBC-4553-88E3-D9C46AB99DF7}" srcOrd="2" destOrd="0" presId="urn:microsoft.com/office/officeart/2018/2/layout/IconCircleList"/>
    <dgm:cxn modelId="{A2B4005C-1CB9-4C6C-82DE-DE7097F84D28}" type="presParOf" srcId="{08EAC21E-240C-4021-A2B8-A0CB8AAFA221}" destId="{39CFDA1F-EA1A-4EFF-9B7C-C6DAD137CAE4}" srcOrd="3" destOrd="0" presId="urn:microsoft.com/office/officeart/2018/2/layout/IconCircleList"/>
    <dgm:cxn modelId="{FC996DC5-DD94-4C14-96A6-5153515EFF16}" type="presParOf" srcId="{A840F8F5-C020-4502-8F35-F70A2243E616}" destId="{21F331DA-B1EC-4009-9922-AB5C361F930C}" srcOrd="3" destOrd="0" presId="urn:microsoft.com/office/officeart/2018/2/layout/IconCircleList"/>
    <dgm:cxn modelId="{D7B575EE-853C-4B9B-8380-C56732BD7A77}" type="presParOf" srcId="{A840F8F5-C020-4502-8F35-F70A2243E616}" destId="{18380730-8C63-4CDD-BFB0-1717CD87F9CB}" srcOrd="4" destOrd="0" presId="urn:microsoft.com/office/officeart/2018/2/layout/IconCircleList"/>
    <dgm:cxn modelId="{9FADA70B-772C-4C35-96F9-4CF400FCF097}" type="presParOf" srcId="{18380730-8C63-4CDD-BFB0-1717CD87F9CB}" destId="{23C096EC-A5A1-4D8B-821F-BFDDB8FCF199}" srcOrd="0" destOrd="0" presId="urn:microsoft.com/office/officeart/2018/2/layout/IconCircleList"/>
    <dgm:cxn modelId="{BFD03C65-6CF9-477F-AC3B-2F2CA14EFD09}" type="presParOf" srcId="{18380730-8C63-4CDD-BFB0-1717CD87F9CB}" destId="{743AF5D9-0664-479B-A6BB-52B4F85A97AA}" srcOrd="1" destOrd="0" presId="urn:microsoft.com/office/officeart/2018/2/layout/IconCircleList"/>
    <dgm:cxn modelId="{D54B09C3-41C4-40B1-B3F4-C9803180EA4D}" type="presParOf" srcId="{18380730-8C63-4CDD-BFB0-1717CD87F9CB}" destId="{D227D8A1-D649-4A3E-B14F-9CE6752D7972}" srcOrd="2" destOrd="0" presId="urn:microsoft.com/office/officeart/2018/2/layout/IconCircleList"/>
    <dgm:cxn modelId="{3BEA0B8B-1BEB-4B5F-B465-D332021F9326}" type="presParOf" srcId="{18380730-8C63-4CDD-BFB0-1717CD87F9CB}" destId="{5CCDB934-9BA9-4C75-9E84-20152EABD847}" srcOrd="3" destOrd="0" presId="urn:microsoft.com/office/officeart/2018/2/layout/IconCircleList"/>
    <dgm:cxn modelId="{0A033601-E67D-451B-A166-0D9296D68BF2}" type="presParOf" srcId="{A840F8F5-C020-4502-8F35-F70A2243E616}" destId="{DE86DCC9-E2EB-4C40-AB4A-79F2E3EAF65C}" srcOrd="5" destOrd="0" presId="urn:microsoft.com/office/officeart/2018/2/layout/IconCircleList"/>
    <dgm:cxn modelId="{A76130FA-9AE9-4855-BAFB-552C8CE22C4C}" type="presParOf" srcId="{A840F8F5-C020-4502-8F35-F70A2243E616}" destId="{41CA98D8-543E-438E-AEE6-ABFACA562E9A}" srcOrd="6" destOrd="0" presId="urn:microsoft.com/office/officeart/2018/2/layout/IconCircleList"/>
    <dgm:cxn modelId="{6530818D-B404-46AE-A238-88DB98399C83}" type="presParOf" srcId="{41CA98D8-543E-438E-AEE6-ABFACA562E9A}" destId="{219A4572-DCD8-49D2-9714-AD31F076F688}" srcOrd="0" destOrd="0" presId="urn:microsoft.com/office/officeart/2018/2/layout/IconCircleList"/>
    <dgm:cxn modelId="{DE1298A0-DEED-434B-BCE4-7995E291C9CE}" type="presParOf" srcId="{41CA98D8-543E-438E-AEE6-ABFACA562E9A}" destId="{C3BFCC51-9462-4FA0-A15D-AA0BBB3211B7}" srcOrd="1" destOrd="0" presId="urn:microsoft.com/office/officeart/2018/2/layout/IconCircleList"/>
    <dgm:cxn modelId="{C569C691-63B9-4850-9E57-99B33CB18B53}" type="presParOf" srcId="{41CA98D8-543E-438E-AEE6-ABFACA562E9A}" destId="{7427D536-6640-44EA-BD36-F6FB20DDFF46}" srcOrd="2" destOrd="0" presId="urn:microsoft.com/office/officeart/2018/2/layout/IconCircleList"/>
    <dgm:cxn modelId="{4A78D63F-10C0-43A3-9B4F-DEA86095E25A}" type="presParOf" srcId="{41CA98D8-543E-438E-AEE6-ABFACA562E9A}" destId="{844A34A3-D26C-4F72-846E-85F44262BE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7C5DC2-9520-4C2E-84CA-5BE66B4292E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0D9953-5866-4735-87C3-B90E55194D40}">
      <dgm:prSet/>
      <dgm:spPr/>
      <dgm:t>
        <a:bodyPr/>
        <a:lstStyle/>
        <a:p>
          <a:r>
            <a:rPr lang="en-US" i="0" baseline="0"/>
            <a:t>Successfully built a predictive pipeline using real healthcare data:</a:t>
          </a:r>
          <a:endParaRPr lang="en-US"/>
        </a:p>
      </dgm:t>
    </dgm:pt>
    <dgm:pt modelId="{804B1A7E-D5F2-49D3-94BB-3AAFF2A253CE}" type="parTrans" cxnId="{093F3B13-D7E9-4692-AE79-7941999E6234}">
      <dgm:prSet/>
      <dgm:spPr/>
      <dgm:t>
        <a:bodyPr/>
        <a:lstStyle/>
        <a:p>
          <a:endParaRPr lang="en-US"/>
        </a:p>
      </dgm:t>
    </dgm:pt>
    <dgm:pt modelId="{70F3F3B9-9DA8-4C06-975C-B56048E4C3CB}" type="sibTrans" cxnId="{093F3B13-D7E9-4692-AE79-7941999E6234}">
      <dgm:prSet/>
      <dgm:spPr/>
      <dgm:t>
        <a:bodyPr/>
        <a:lstStyle/>
        <a:p>
          <a:endParaRPr lang="en-US"/>
        </a:p>
      </dgm:t>
    </dgm:pt>
    <dgm:pt modelId="{0FEEFFEF-563C-4C9A-BEBD-6B6D9E3D4176}">
      <dgm:prSet/>
      <dgm:spPr/>
      <dgm:t>
        <a:bodyPr/>
        <a:lstStyle/>
        <a:p>
          <a:r>
            <a:rPr lang="en-US" i="0" baseline="0"/>
            <a:t>Balanced classification of critical vs. non-critical cases</a:t>
          </a:r>
          <a:endParaRPr lang="en-US"/>
        </a:p>
      </dgm:t>
    </dgm:pt>
    <dgm:pt modelId="{D449F3BF-3B85-4318-8650-A41D2936C9FA}" type="parTrans" cxnId="{E2878A61-B0B6-4040-A9B8-CEB813072AF9}">
      <dgm:prSet/>
      <dgm:spPr/>
      <dgm:t>
        <a:bodyPr/>
        <a:lstStyle/>
        <a:p>
          <a:endParaRPr lang="en-US"/>
        </a:p>
      </dgm:t>
    </dgm:pt>
    <dgm:pt modelId="{CA56E6DF-686E-4630-8F66-722B17C6AD96}" type="sibTrans" cxnId="{E2878A61-B0B6-4040-A9B8-CEB813072AF9}">
      <dgm:prSet/>
      <dgm:spPr/>
      <dgm:t>
        <a:bodyPr/>
        <a:lstStyle/>
        <a:p>
          <a:endParaRPr lang="en-US"/>
        </a:p>
      </dgm:t>
    </dgm:pt>
    <dgm:pt modelId="{309B97BE-6CA4-4B4D-A7E3-220D5683DE03}">
      <dgm:prSet/>
      <dgm:spPr/>
      <dgm:t>
        <a:bodyPr/>
        <a:lstStyle/>
        <a:p>
          <a:r>
            <a:rPr lang="en-US" i="0" baseline="0"/>
            <a:t>Unsupervised clustering for patient segmentation</a:t>
          </a:r>
          <a:endParaRPr lang="en-US"/>
        </a:p>
      </dgm:t>
    </dgm:pt>
    <dgm:pt modelId="{0EAE5F82-E890-48A1-917A-BC09C0305661}" type="parTrans" cxnId="{E057E205-257C-48BE-B784-40EC62F37699}">
      <dgm:prSet/>
      <dgm:spPr/>
      <dgm:t>
        <a:bodyPr/>
        <a:lstStyle/>
        <a:p>
          <a:endParaRPr lang="en-US"/>
        </a:p>
      </dgm:t>
    </dgm:pt>
    <dgm:pt modelId="{64531577-1A1C-4128-9AE0-1C01B4A0BCE5}" type="sibTrans" cxnId="{E057E205-257C-48BE-B784-40EC62F37699}">
      <dgm:prSet/>
      <dgm:spPr/>
      <dgm:t>
        <a:bodyPr/>
        <a:lstStyle/>
        <a:p>
          <a:endParaRPr lang="en-US"/>
        </a:p>
      </dgm:t>
    </dgm:pt>
    <dgm:pt modelId="{42BC6CC6-B1E8-45E4-831B-5BFFDA39D0D1}">
      <dgm:prSet/>
      <dgm:spPr/>
      <dgm:t>
        <a:bodyPr/>
        <a:lstStyle/>
        <a:p>
          <a:r>
            <a:rPr lang="en-US" i="0" baseline="0"/>
            <a:t>Time-series forecasting for hospital admissions</a:t>
          </a:r>
          <a:endParaRPr lang="en-US"/>
        </a:p>
      </dgm:t>
    </dgm:pt>
    <dgm:pt modelId="{34005D6D-AAC7-4C74-8FD7-0B7F5F3FFF48}" type="parTrans" cxnId="{2779F908-A7FD-4247-AC9C-A9EBEBEA9993}">
      <dgm:prSet/>
      <dgm:spPr/>
      <dgm:t>
        <a:bodyPr/>
        <a:lstStyle/>
        <a:p>
          <a:endParaRPr lang="en-US"/>
        </a:p>
      </dgm:t>
    </dgm:pt>
    <dgm:pt modelId="{9A38F494-D0E9-4E20-BE82-81AA9E13213B}" type="sibTrans" cxnId="{2779F908-A7FD-4247-AC9C-A9EBEBEA9993}">
      <dgm:prSet/>
      <dgm:spPr/>
      <dgm:t>
        <a:bodyPr/>
        <a:lstStyle/>
        <a:p>
          <a:endParaRPr lang="en-US"/>
        </a:p>
      </dgm:t>
    </dgm:pt>
    <dgm:pt modelId="{5B4FF369-BF62-465B-BEFE-B1F427F60797}">
      <dgm:prSet/>
      <dgm:spPr/>
      <dgm:t>
        <a:bodyPr/>
        <a:lstStyle/>
        <a:p>
          <a:r>
            <a:rPr lang="en-US" i="0" baseline="0"/>
            <a:t>Key findings:</a:t>
          </a:r>
          <a:endParaRPr lang="en-US"/>
        </a:p>
      </dgm:t>
    </dgm:pt>
    <dgm:pt modelId="{B28F373B-52E5-4E47-B93C-00DBFD41971E}" type="parTrans" cxnId="{55B0F549-8582-4388-89E4-EA4E2AEBC649}">
      <dgm:prSet/>
      <dgm:spPr/>
      <dgm:t>
        <a:bodyPr/>
        <a:lstStyle/>
        <a:p>
          <a:endParaRPr lang="en-US"/>
        </a:p>
      </dgm:t>
    </dgm:pt>
    <dgm:pt modelId="{3081F00F-F0A5-4495-A6AB-9FE27076BAFD}" type="sibTrans" cxnId="{55B0F549-8582-4388-89E4-EA4E2AEBC649}">
      <dgm:prSet/>
      <dgm:spPr/>
      <dgm:t>
        <a:bodyPr/>
        <a:lstStyle/>
        <a:p>
          <a:endParaRPr lang="en-US"/>
        </a:p>
      </dgm:t>
    </dgm:pt>
    <dgm:pt modelId="{A3AC05E8-A912-4752-82C4-72AE6466E86B}">
      <dgm:prSet/>
      <dgm:spPr/>
      <dgm:t>
        <a:bodyPr/>
        <a:lstStyle/>
        <a:p>
          <a:r>
            <a:rPr lang="en-US" i="0" baseline="0"/>
            <a:t>Random Forest outperformed KNN for classification (AUC: 0.60)</a:t>
          </a:r>
          <a:endParaRPr lang="en-US"/>
        </a:p>
      </dgm:t>
    </dgm:pt>
    <dgm:pt modelId="{021583F8-755E-48A7-88E2-8182312D1DB4}" type="parTrans" cxnId="{2FB0A125-8BAE-4CD5-BC70-9180A82052CC}">
      <dgm:prSet/>
      <dgm:spPr/>
      <dgm:t>
        <a:bodyPr/>
        <a:lstStyle/>
        <a:p>
          <a:endParaRPr lang="en-US"/>
        </a:p>
      </dgm:t>
    </dgm:pt>
    <dgm:pt modelId="{AB85B08A-551B-4FEB-B830-BE5571127772}" type="sibTrans" cxnId="{2FB0A125-8BAE-4CD5-BC70-9180A82052CC}">
      <dgm:prSet/>
      <dgm:spPr/>
      <dgm:t>
        <a:bodyPr/>
        <a:lstStyle/>
        <a:p>
          <a:endParaRPr lang="en-US"/>
        </a:p>
      </dgm:t>
    </dgm:pt>
    <dgm:pt modelId="{FF7CF460-CEB3-4A3B-9597-70DBB0A814B6}">
      <dgm:prSet/>
      <dgm:spPr/>
      <dgm:t>
        <a:bodyPr/>
        <a:lstStyle/>
        <a:p>
          <a:r>
            <a:rPr lang="en-US" i="0" baseline="0"/>
            <a:t>K-Means yielded better patient clusters (Silhouette: 0.243)</a:t>
          </a:r>
          <a:endParaRPr lang="en-US"/>
        </a:p>
      </dgm:t>
    </dgm:pt>
    <dgm:pt modelId="{9DA627AD-0822-4FC9-84F8-75BB85771045}" type="parTrans" cxnId="{B259F49D-F9EC-42A8-951C-4FEEBEE2DA70}">
      <dgm:prSet/>
      <dgm:spPr/>
      <dgm:t>
        <a:bodyPr/>
        <a:lstStyle/>
        <a:p>
          <a:endParaRPr lang="en-US"/>
        </a:p>
      </dgm:t>
    </dgm:pt>
    <dgm:pt modelId="{3E76249B-E370-449E-8E12-9B5D45B402F1}" type="sibTrans" cxnId="{B259F49D-F9EC-42A8-951C-4FEEBEE2DA70}">
      <dgm:prSet/>
      <dgm:spPr/>
      <dgm:t>
        <a:bodyPr/>
        <a:lstStyle/>
        <a:p>
          <a:endParaRPr lang="en-US"/>
        </a:p>
      </dgm:t>
    </dgm:pt>
    <dgm:pt modelId="{EDA22BF2-11FA-4864-803A-DDAEBD8611D5}">
      <dgm:prSet/>
      <dgm:spPr/>
      <dgm:t>
        <a:bodyPr/>
        <a:lstStyle/>
        <a:p>
          <a:r>
            <a:rPr lang="en-US" i="0" baseline="0"/>
            <a:t>ARIMA (3,1,2) effectively forecasted short-term admission trends</a:t>
          </a:r>
          <a:endParaRPr lang="en-US"/>
        </a:p>
      </dgm:t>
    </dgm:pt>
    <dgm:pt modelId="{BF335426-DC53-4168-B213-A7C9E2FED018}" type="parTrans" cxnId="{6243D0DA-EE73-4AEE-95C7-16FADFDE273A}">
      <dgm:prSet/>
      <dgm:spPr/>
      <dgm:t>
        <a:bodyPr/>
        <a:lstStyle/>
        <a:p>
          <a:endParaRPr lang="en-US"/>
        </a:p>
      </dgm:t>
    </dgm:pt>
    <dgm:pt modelId="{1704C624-6D0E-4290-92C7-3DC58C0DD08B}" type="sibTrans" cxnId="{6243D0DA-EE73-4AEE-95C7-16FADFDE273A}">
      <dgm:prSet/>
      <dgm:spPr/>
      <dgm:t>
        <a:bodyPr/>
        <a:lstStyle/>
        <a:p>
          <a:endParaRPr lang="en-US"/>
        </a:p>
      </dgm:t>
    </dgm:pt>
    <dgm:pt modelId="{D5DA405E-E316-47E9-9325-32C93135C4C8}">
      <dgm:prSet/>
      <dgm:spPr/>
      <dgm:t>
        <a:bodyPr/>
        <a:lstStyle/>
        <a:p>
          <a:r>
            <a:rPr lang="en-US" i="0" baseline="0"/>
            <a:t>Interpretability tools like SHAP enhanced clinical transparency</a:t>
          </a:r>
          <a:endParaRPr lang="en-US"/>
        </a:p>
      </dgm:t>
    </dgm:pt>
    <dgm:pt modelId="{C68EB33A-BC8A-4024-93CA-7BB66783CE69}" type="parTrans" cxnId="{C6B233B8-14B4-46F6-99D8-38733A7E00BA}">
      <dgm:prSet/>
      <dgm:spPr/>
      <dgm:t>
        <a:bodyPr/>
        <a:lstStyle/>
        <a:p>
          <a:endParaRPr lang="en-US"/>
        </a:p>
      </dgm:t>
    </dgm:pt>
    <dgm:pt modelId="{B82649C2-37E4-42AE-8BF0-F71B71E814AD}" type="sibTrans" cxnId="{C6B233B8-14B4-46F6-99D8-38733A7E00BA}">
      <dgm:prSet/>
      <dgm:spPr/>
      <dgm:t>
        <a:bodyPr/>
        <a:lstStyle/>
        <a:p>
          <a:endParaRPr lang="en-US"/>
        </a:p>
      </dgm:t>
    </dgm:pt>
    <dgm:pt modelId="{E3C70D53-DD69-4A24-9F45-7CA45F8E7CBD}" type="pres">
      <dgm:prSet presAssocID="{E77C5DC2-9520-4C2E-84CA-5BE66B4292EB}" presName="linear" presStyleCnt="0">
        <dgm:presLayoutVars>
          <dgm:dir/>
          <dgm:animLvl val="lvl"/>
          <dgm:resizeHandles val="exact"/>
        </dgm:presLayoutVars>
      </dgm:prSet>
      <dgm:spPr/>
    </dgm:pt>
    <dgm:pt modelId="{CA331D2B-9287-427F-8155-57A0B5C127EE}" type="pres">
      <dgm:prSet presAssocID="{7B0D9953-5866-4735-87C3-B90E55194D40}" presName="parentLin" presStyleCnt="0"/>
      <dgm:spPr/>
    </dgm:pt>
    <dgm:pt modelId="{64C41BCF-CB18-405F-B555-C17F5A9A5C6B}" type="pres">
      <dgm:prSet presAssocID="{7B0D9953-5866-4735-87C3-B90E55194D40}" presName="parentLeftMargin" presStyleLbl="node1" presStyleIdx="0" presStyleCnt="3"/>
      <dgm:spPr/>
    </dgm:pt>
    <dgm:pt modelId="{218D81A4-B4C0-4C6B-8F19-22DDC604AEE4}" type="pres">
      <dgm:prSet presAssocID="{7B0D9953-5866-4735-87C3-B90E55194D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ABF2A6-BBA7-43DC-B949-411DA40E1DD7}" type="pres">
      <dgm:prSet presAssocID="{7B0D9953-5866-4735-87C3-B90E55194D40}" presName="negativeSpace" presStyleCnt="0"/>
      <dgm:spPr/>
    </dgm:pt>
    <dgm:pt modelId="{409FAC69-C350-4FD8-90A2-CF1735CE1F13}" type="pres">
      <dgm:prSet presAssocID="{7B0D9953-5866-4735-87C3-B90E55194D40}" presName="childText" presStyleLbl="conFgAcc1" presStyleIdx="0" presStyleCnt="3">
        <dgm:presLayoutVars>
          <dgm:bulletEnabled val="1"/>
        </dgm:presLayoutVars>
      </dgm:prSet>
      <dgm:spPr/>
    </dgm:pt>
    <dgm:pt modelId="{680D228C-4B8D-46A7-9B3D-5E06DCA70AF3}" type="pres">
      <dgm:prSet presAssocID="{70F3F3B9-9DA8-4C06-975C-B56048E4C3CB}" presName="spaceBetweenRectangles" presStyleCnt="0"/>
      <dgm:spPr/>
    </dgm:pt>
    <dgm:pt modelId="{25BC4B7C-8E94-4493-9CA4-2293D545AC1E}" type="pres">
      <dgm:prSet presAssocID="{5B4FF369-BF62-465B-BEFE-B1F427F60797}" presName="parentLin" presStyleCnt="0"/>
      <dgm:spPr/>
    </dgm:pt>
    <dgm:pt modelId="{3947F1B2-3E7E-4CB2-A9D3-706EF74BE6FE}" type="pres">
      <dgm:prSet presAssocID="{5B4FF369-BF62-465B-BEFE-B1F427F60797}" presName="parentLeftMargin" presStyleLbl="node1" presStyleIdx="0" presStyleCnt="3"/>
      <dgm:spPr/>
    </dgm:pt>
    <dgm:pt modelId="{746A7DFD-8EAE-4C39-B017-2707E6BA55C6}" type="pres">
      <dgm:prSet presAssocID="{5B4FF369-BF62-465B-BEFE-B1F427F607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1BA0AB-7A5D-455E-A189-0C246A6937E4}" type="pres">
      <dgm:prSet presAssocID="{5B4FF369-BF62-465B-BEFE-B1F427F60797}" presName="negativeSpace" presStyleCnt="0"/>
      <dgm:spPr/>
    </dgm:pt>
    <dgm:pt modelId="{B546FD44-8FF8-44A9-967E-3DF1780191B5}" type="pres">
      <dgm:prSet presAssocID="{5B4FF369-BF62-465B-BEFE-B1F427F60797}" presName="childText" presStyleLbl="conFgAcc1" presStyleIdx="1" presStyleCnt="3">
        <dgm:presLayoutVars>
          <dgm:bulletEnabled val="1"/>
        </dgm:presLayoutVars>
      </dgm:prSet>
      <dgm:spPr/>
    </dgm:pt>
    <dgm:pt modelId="{F6231577-9EEA-44C1-8625-CAB985193436}" type="pres">
      <dgm:prSet presAssocID="{3081F00F-F0A5-4495-A6AB-9FE27076BAFD}" presName="spaceBetweenRectangles" presStyleCnt="0"/>
      <dgm:spPr/>
    </dgm:pt>
    <dgm:pt modelId="{8DD45474-9253-420F-9330-C347DB226A4F}" type="pres">
      <dgm:prSet presAssocID="{D5DA405E-E316-47E9-9325-32C93135C4C8}" presName="parentLin" presStyleCnt="0"/>
      <dgm:spPr/>
    </dgm:pt>
    <dgm:pt modelId="{AD9F3C95-2596-404C-B87E-3F63E10FA507}" type="pres">
      <dgm:prSet presAssocID="{D5DA405E-E316-47E9-9325-32C93135C4C8}" presName="parentLeftMargin" presStyleLbl="node1" presStyleIdx="1" presStyleCnt="3"/>
      <dgm:spPr/>
    </dgm:pt>
    <dgm:pt modelId="{8ECDF3D7-7760-44D2-993F-ED31D7C231BB}" type="pres">
      <dgm:prSet presAssocID="{D5DA405E-E316-47E9-9325-32C93135C4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D9D1EA-216C-4C65-940B-A6F5AF9D37CA}" type="pres">
      <dgm:prSet presAssocID="{D5DA405E-E316-47E9-9325-32C93135C4C8}" presName="negativeSpace" presStyleCnt="0"/>
      <dgm:spPr/>
    </dgm:pt>
    <dgm:pt modelId="{7C0B2F80-6E01-4411-9A4A-7D150052D804}" type="pres">
      <dgm:prSet presAssocID="{D5DA405E-E316-47E9-9325-32C93135C4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57E205-257C-48BE-B784-40EC62F37699}" srcId="{7B0D9953-5866-4735-87C3-B90E55194D40}" destId="{309B97BE-6CA4-4B4D-A7E3-220D5683DE03}" srcOrd="1" destOrd="0" parTransId="{0EAE5F82-E890-48A1-917A-BC09C0305661}" sibTransId="{64531577-1A1C-4128-9AE0-1C01B4A0BCE5}"/>
    <dgm:cxn modelId="{2779F908-A7FD-4247-AC9C-A9EBEBEA9993}" srcId="{7B0D9953-5866-4735-87C3-B90E55194D40}" destId="{42BC6CC6-B1E8-45E4-831B-5BFFDA39D0D1}" srcOrd="2" destOrd="0" parTransId="{34005D6D-AAC7-4C74-8FD7-0B7F5F3FFF48}" sibTransId="{9A38F494-D0E9-4E20-BE82-81AA9E13213B}"/>
    <dgm:cxn modelId="{2A595E11-78C5-4294-86BD-C449EDC5813A}" type="presOf" srcId="{7B0D9953-5866-4735-87C3-B90E55194D40}" destId="{218D81A4-B4C0-4C6B-8F19-22DDC604AEE4}" srcOrd="1" destOrd="0" presId="urn:microsoft.com/office/officeart/2005/8/layout/list1"/>
    <dgm:cxn modelId="{093F3B13-D7E9-4692-AE79-7941999E6234}" srcId="{E77C5DC2-9520-4C2E-84CA-5BE66B4292EB}" destId="{7B0D9953-5866-4735-87C3-B90E55194D40}" srcOrd="0" destOrd="0" parTransId="{804B1A7E-D5F2-49D3-94BB-3AAFF2A253CE}" sibTransId="{70F3F3B9-9DA8-4C06-975C-B56048E4C3CB}"/>
    <dgm:cxn modelId="{39680C1A-87B1-4574-8CC7-E13F4F39235B}" type="presOf" srcId="{5B4FF369-BF62-465B-BEFE-B1F427F60797}" destId="{746A7DFD-8EAE-4C39-B017-2707E6BA55C6}" srcOrd="1" destOrd="0" presId="urn:microsoft.com/office/officeart/2005/8/layout/list1"/>
    <dgm:cxn modelId="{3729001F-347A-495A-88D5-2125C9C60618}" type="presOf" srcId="{FF7CF460-CEB3-4A3B-9597-70DBB0A814B6}" destId="{B546FD44-8FF8-44A9-967E-3DF1780191B5}" srcOrd="0" destOrd="1" presId="urn:microsoft.com/office/officeart/2005/8/layout/list1"/>
    <dgm:cxn modelId="{6714111F-1CCA-4989-91F2-6918A4AD2E72}" type="presOf" srcId="{A3AC05E8-A912-4752-82C4-72AE6466E86B}" destId="{B546FD44-8FF8-44A9-967E-3DF1780191B5}" srcOrd="0" destOrd="0" presId="urn:microsoft.com/office/officeart/2005/8/layout/list1"/>
    <dgm:cxn modelId="{2FB0A125-8BAE-4CD5-BC70-9180A82052CC}" srcId="{5B4FF369-BF62-465B-BEFE-B1F427F60797}" destId="{A3AC05E8-A912-4752-82C4-72AE6466E86B}" srcOrd="0" destOrd="0" parTransId="{021583F8-755E-48A7-88E2-8182312D1DB4}" sibTransId="{AB85B08A-551B-4FEB-B830-BE5571127772}"/>
    <dgm:cxn modelId="{DD486B3E-5001-4201-A113-80B4430DE2CA}" type="presOf" srcId="{7B0D9953-5866-4735-87C3-B90E55194D40}" destId="{64C41BCF-CB18-405F-B555-C17F5A9A5C6B}" srcOrd="0" destOrd="0" presId="urn:microsoft.com/office/officeart/2005/8/layout/list1"/>
    <dgm:cxn modelId="{01BB205C-BACC-43EC-85EA-002A957DB885}" type="presOf" srcId="{42BC6CC6-B1E8-45E4-831B-5BFFDA39D0D1}" destId="{409FAC69-C350-4FD8-90A2-CF1735CE1F13}" srcOrd="0" destOrd="2" presId="urn:microsoft.com/office/officeart/2005/8/layout/list1"/>
    <dgm:cxn modelId="{E2878A61-B0B6-4040-A9B8-CEB813072AF9}" srcId="{7B0D9953-5866-4735-87C3-B90E55194D40}" destId="{0FEEFFEF-563C-4C9A-BEBD-6B6D9E3D4176}" srcOrd="0" destOrd="0" parTransId="{D449F3BF-3B85-4318-8650-A41D2936C9FA}" sibTransId="{CA56E6DF-686E-4630-8F66-722B17C6AD96}"/>
    <dgm:cxn modelId="{807E8E47-66B6-4EC1-9693-8A4A3B55CFAC}" type="presOf" srcId="{D5DA405E-E316-47E9-9325-32C93135C4C8}" destId="{8ECDF3D7-7760-44D2-993F-ED31D7C231BB}" srcOrd="1" destOrd="0" presId="urn:microsoft.com/office/officeart/2005/8/layout/list1"/>
    <dgm:cxn modelId="{55B0F549-8582-4388-89E4-EA4E2AEBC649}" srcId="{E77C5DC2-9520-4C2E-84CA-5BE66B4292EB}" destId="{5B4FF369-BF62-465B-BEFE-B1F427F60797}" srcOrd="1" destOrd="0" parTransId="{B28F373B-52E5-4E47-B93C-00DBFD41971E}" sibTransId="{3081F00F-F0A5-4495-A6AB-9FE27076BAFD}"/>
    <dgm:cxn modelId="{E121A74C-3811-44A5-B31E-1A2798686892}" type="presOf" srcId="{309B97BE-6CA4-4B4D-A7E3-220D5683DE03}" destId="{409FAC69-C350-4FD8-90A2-CF1735CE1F13}" srcOrd="0" destOrd="1" presId="urn:microsoft.com/office/officeart/2005/8/layout/list1"/>
    <dgm:cxn modelId="{65D44D6E-069A-4D18-A9B8-B4F3E1F384FD}" type="presOf" srcId="{EDA22BF2-11FA-4864-803A-DDAEBD8611D5}" destId="{B546FD44-8FF8-44A9-967E-3DF1780191B5}" srcOrd="0" destOrd="2" presId="urn:microsoft.com/office/officeart/2005/8/layout/list1"/>
    <dgm:cxn modelId="{07523051-266C-4EBE-AADD-C18F7377EE06}" type="presOf" srcId="{D5DA405E-E316-47E9-9325-32C93135C4C8}" destId="{AD9F3C95-2596-404C-B87E-3F63E10FA507}" srcOrd="0" destOrd="0" presId="urn:microsoft.com/office/officeart/2005/8/layout/list1"/>
    <dgm:cxn modelId="{8ED23B93-3885-44E0-9B7D-EAE491C70626}" type="presOf" srcId="{E77C5DC2-9520-4C2E-84CA-5BE66B4292EB}" destId="{E3C70D53-DD69-4A24-9F45-7CA45F8E7CBD}" srcOrd="0" destOrd="0" presId="urn:microsoft.com/office/officeart/2005/8/layout/list1"/>
    <dgm:cxn modelId="{B259F49D-F9EC-42A8-951C-4FEEBEE2DA70}" srcId="{5B4FF369-BF62-465B-BEFE-B1F427F60797}" destId="{FF7CF460-CEB3-4A3B-9597-70DBB0A814B6}" srcOrd="1" destOrd="0" parTransId="{9DA627AD-0822-4FC9-84F8-75BB85771045}" sibTransId="{3E76249B-E370-449E-8E12-9B5D45B402F1}"/>
    <dgm:cxn modelId="{65DF45A0-FEEF-44B1-AECC-93EB56E8BA23}" type="presOf" srcId="{5B4FF369-BF62-465B-BEFE-B1F427F60797}" destId="{3947F1B2-3E7E-4CB2-A9D3-706EF74BE6FE}" srcOrd="0" destOrd="0" presId="urn:microsoft.com/office/officeart/2005/8/layout/list1"/>
    <dgm:cxn modelId="{C6B233B8-14B4-46F6-99D8-38733A7E00BA}" srcId="{E77C5DC2-9520-4C2E-84CA-5BE66B4292EB}" destId="{D5DA405E-E316-47E9-9325-32C93135C4C8}" srcOrd="2" destOrd="0" parTransId="{C68EB33A-BC8A-4024-93CA-7BB66783CE69}" sibTransId="{B82649C2-37E4-42AE-8BF0-F71B71E814AD}"/>
    <dgm:cxn modelId="{6243D0DA-EE73-4AEE-95C7-16FADFDE273A}" srcId="{5B4FF369-BF62-465B-BEFE-B1F427F60797}" destId="{EDA22BF2-11FA-4864-803A-DDAEBD8611D5}" srcOrd="2" destOrd="0" parTransId="{BF335426-DC53-4168-B213-A7C9E2FED018}" sibTransId="{1704C624-6D0E-4290-92C7-3DC58C0DD08B}"/>
    <dgm:cxn modelId="{A04E20EA-2A43-4683-ADFD-CCDD527AB4EC}" type="presOf" srcId="{0FEEFFEF-563C-4C9A-BEBD-6B6D9E3D4176}" destId="{409FAC69-C350-4FD8-90A2-CF1735CE1F13}" srcOrd="0" destOrd="0" presId="urn:microsoft.com/office/officeart/2005/8/layout/list1"/>
    <dgm:cxn modelId="{A911C6E4-FB1F-47EF-85C7-CD875EE5D31B}" type="presParOf" srcId="{E3C70D53-DD69-4A24-9F45-7CA45F8E7CBD}" destId="{CA331D2B-9287-427F-8155-57A0B5C127EE}" srcOrd="0" destOrd="0" presId="urn:microsoft.com/office/officeart/2005/8/layout/list1"/>
    <dgm:cxn modelId="{1682F0C8-595F-4321-BCFD-1D930B5FDFCE}" type="presParOf" srcId="{CA331D2B-9287-427F-8155-57A0B5C127EE}" destId="{64C41BCF-CB18-405F-B555-C17F5A9A5C6B}" srcOrd="0" destOrd="0" presId="urn:microsoft.com/office/officeart/2005/8/layout/list1"/>
    <dgm:cxn modelId="{8DF046EF-9EAB-47D2-8D81-9B24F580BDA3}" type="presParOf" srcId="{CA331D2B-9287-427F-8155-57A0B5C127EE}" destId="{218D81A4-B4C0-4C6B-8F19-22DDC604AEE4}" srcOrd="1" destOrd="0" presId="urn:microsoft.com/office/officeart/2005/8/layout/list1"/>
    <dgm:cxn modelId="{BDD7BB9E-225C-43D2-B7A8-92FDDE45E7F0}" type="presParOf" srcId="{E3C70D53-DD69-4A24-9F45-7CA45F8E7CBD}" destId="{2CABF2A6-BBA7-43DC-B949-411DA40E1DD7}" srcOrd="1" destOrd="0" presId="urn:microsoft.com/office/officeart/2005/8/layout/list1"/>
    <dgm:cxn modelId="{CDCC81A9-484A-4D27-BA4B-596F34EDDC9A}" type="presParOf" srcId="{E3C70D53-DD69-4A24-9F45-7CA45F8E7CBD}" destId="{409FAC69-C350-4FD8-90A2-CF1735CE1F13}" srcOrd="2" destOrd="0" presId="urn:microsoft.com/office/officeart/2005/8/layout/list1"/>
    <dgm:cxn modelId="{6E32196A-E048-4FC0-9868-1D9A1F8F957A}" type="presParOf" srcId="{E3C70D53-DD69-4A24-9F45-7CA45F8E7CBD}" destId="{680D228C-4B8D-46A7-9B3D-5E06DCA70AF3}" srcOrd="3" destOrd="0" presId="urn:microsoft.com/office/officeart/2005/8/layout/list1"/>
    <dgm:cxn modelId="{C5B55B46-54A1-48C5-9B88-6ABFCEE44F22}" type="presParOf" srcId="{E3C70D53-DD69-4A24-9F45-7CA45F8E7CBD}" destId="{25BC4B7C-8E94-4493-9CA4-2293D545AC1E}" srcOrd="4" destOrd="0" presId="urn:microsoft.com/office/officeart/2005/8/layout/list1"/>
    <dgm:cxn modelId="{D9311E5D-BD18-4F8B-9D80-3F40B3D9D339}" type="presParOf" srcId="{25BC4B7C-8E94-4493-9CA4-2293D545AC1E}" destId="{3947F1B2-3E7E-4CB2-A9D3-706EF74BE6FE}" srcOrd="0" destOrd="0" presId="urn:microsoft.com/office/officeart/2005/8/layout/list1"/>
    <dgm:cxn modelId="{B1E8C0AD-1239-4A53-B9C5-DD261F61C922}" type="presParOf" srcId="{25BC4B7C-8E94-4493-9CA4-2293D545AC1E}" destId="{746A7DFD-8EAE-4C39-B017-2707E6BA55C6}" srcOrd="1" destOrd="0" presId="urn:microsoft.com/office/officeart/2005/8/layout/list1"/>
    <dgm:cxn modelId="{8E9D74A6-9E48-472B-BB66-660BE6BAB970}" type="presParOf" srcId="{E3C70D53-DD69-4A24-9F45-7CA45F8E7CBD}" destId="{701BA0AB-7A5D-455E-A189-0C246A6937E4}" srcOrd="5" destOrd="0" presId="urn:microsoft.com/office/officeart/2005/8/layout/list1"/>
    <dgm:cxn modelId="{86AFA1EF-1714-4B1A-849C-2EE8253D8200}" type="presParOf" srcId="{E3C70D53-DD69-4A24-9F45-7CA45F8E7CBD}" destId="{B546FD44-8FF8-44A9-967E-3DF1780191B5}" srcOrd="6" destOrd="0" presId="urn:microsoft.com/office/officeart/2005/8/layout/list1"/>
    <dgm:cxn modelId="{109C9795-2A88-443D-B256-D1D4E9266D86}" type="presParOf" srcId="{E3C70D53-DD69-4A24-9F45-7CA45F8E7CBD}" destId="{F6231577-9EEA-44C1-8625-CAB985193436}" srcOrd="7" destOrd="0" presId="urn:microsoft.com/office/officeart/2005/8/layout/list1"/>
    <dgm:cxn modelId="{59A287AA-F510-4C3D-96FE-3388C1F16D2A}" type="presParOf" srcId="{E3C70D53-DD69-4A24-9F45-7CA45F8E7CBD}" destId="{8DD45474-9253-420F-9330-C347DB226A4F}" srcOrd="8" destOrd="0" presId="urn:microsoft.com/office/officeart/2005/8/layout/list1"/>
    <dgm:cxn modelId="{96BBB30A-6B55-41DE-A20F-212814973C1C}" type="presParOf" srcId="{8DD45474-9253-420F-9330-C347DB226A4F}" destId="{AD9F3C95-2596-404C-B87E-3F63E10FA507}" srcOrd="0" destOrd="0" presId="urn:microsoft.com/office/officeart/2005/8/layout/list1"/>
    <dgm:cxn modelId="{0A26438F-C619-486A-98DE-D4BF42776543}" type="presParOf" srcId="{8DD45474-9253-420F-9330-C347DB226A4F}" destId="{8ECDF3D7-7760-44D2-993F-ED31D7C231BB}" srcOrd="1" destOrd="0" presId="urn:microsoft.com/office/officeart/2005/8/layout/list1"/>
    <dgm:cxn modelId="{D5416AAD-663C-4925-A013-BA303021CA02}" type="presParOf" srcId="{E3C70D53-DD69-4A24-9F45-7CA45F8E7CBD}" destId="{49D9D1EA-216C-4C65-940B-A6F5AF9D37CA}" srcOrd="9" destOrd="0" presId="urn:microsoft.com/office/officeart/2005/8/layout/list1"/>
    <dgm:cxn modelId="{3B279028-FC55-4702-8A81-FE289E8CD457}" type="presParOf" srcId="{E3C70D53-DD69-4A24-9F45-7CA45F8E7CBD}" destId="{7C0B2F80-6E01-4411-9A4A-7D150052D8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EA79B-FBD8-46EE-B67F-C277EF016FC0}">
      <dsp:nvSpPr>
        <dsp:cNvPr id="0" name=""/>
        <dsp:cNvSpPr/>
      </dsp:nvSpPr>
      <dsp:spPr>
        <a:xfrm>
          <a:off x="0" y="10557"/>
          <a:ext cx="10515600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Keep only relevant data column ('Age', 'Gender', 'Blood Type', 'Medical Condition', 'Admission Type', 'Test Results', 'Medication', 'Billing Amount', 'Date of Admission', 'Discharge Date’)</a:t>
          </a:r>
        </a:p>
      </dsp:txBody>
      <dsp:txXfrm>
        <a:off x="40152" y="50709"/>
        <a:ext cx="10435296" cy="742206"/>
      </dsp:txXfrm>
    </dsp:sp>
    <dsp:sp modelId="{22D86372-0F8E-49BB-AAED-378B8BA6C1E8}">
      <dsp:nvSpPr>
        <dsp:cNvPr id="0" name=""/>
        <dsp:cNvSpPr/>
      </dsp:nvSpPr>
      <dsp:spPr>
        <a:xfrm>
          <a:off x="0" y="887787"/>
          <a:ext cx="10515600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baseline="0" noProof="0" dirty="0"/>
            <a:t>Medical Condition into critical(1) and non-critical(0) </a:t>
          </a:r>
          <a:endParaRPr lang="en-GB" sz="1900" kern="1200" noProof="0" dirty="0"/>
        </a:p>
      </dsp:txBody>
      <dsp:txXfrm>
        <a:off x="40152" y="927939"/>
        <a:ext cx="10435296" cy="742206"/>
      </dsp:txXfrm>
    </dsp:sp>
    <dsp:sp modelId="{F4BCDD2C-D62A-48AB-A50F-83206DB29B5C}">
      <dsp:nvSpPr>
        <dsp:cNvPr id="0" name=""/>
        <dsp:cNvSpPr/>
      </dsp:nvSpPr>
      <dsp:spPr>
        <a:xfrm>
          <a:off x="0" y="1765017"/>
          <a:ext cx="10515600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baseline="0" noProof="0" dirty="0"/>
            <a:t>Critica</a:t>
          </a:r>
          <a:r>
            <a:rPr lang="en-GB" sz="1900" kern="1200" noProof="0" dirty="0"/>
            <a:t>l condition </a:t>
          </a:r>
          <a:r>
            <a:rPr lang="en-GB" sz="1900" b="0" i="0" kern="1200" baseline="0" noProof="0" dirty="0"/>
            <a:t>keywords (</a:t>
          </a:r>
          <a:r>
            <a:rPr lang="en-GB" sz="1900" kern="1200" noProof="0" dirty="0"/>
            <a:t>'cancer', '</a:t>
          </a:r>
          <a:r>
            <a:rPr lang="en-GB" sz="1900" kern="1200" noProof="0" dirty="0" err="1"/>
            <a:t>tumor</a:t>
          </a:r>
          <a:r>
            <a:rPr lang="en-GB" sz="1900" kern="1200" noProof="0" dirty="0"/>
            <a:t>', 'stroke', 'cardiac', 'arrest', 'heart', 'failure', 'trauma', 'critical', 'coma'</a:t>
          </a:r>
          <a:r>
            <a:rPr lang="en-GB" sz="1900" b="0" i="0" kern="1200" baseline="0" noProof="0" dirty="0"/>
            <a:t>)</a:t>
          </a:r>
          <a:endParaRPr lang="en-GB" sz="1900" kern="1200" noProof="0" dirty="0"/>
        </a:p>
      </dsp:txBody>
      <dsp:txXfrm>
        <a:off x="40152" y="1805169"/>
        <a:ext cx="10435296" cy="742206"/>
      </dsp:txXfrm>
    </dsp:sp>
    <dsp:sp modelId="{C8438E40-523A-44B8-B146-B7C2B5CC9D2D}">
      <dsp:nvSpPr>
        <dsp:cNvPr id="0" name=""/>
        <dsp:cNvSpPr/>
      </dsp:nvSpPr>
      <dsp:spPr>
        <a:xfrm>
          <a:off x="0" y="2642247"/>
          <a:ext cx="10515600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Handled dates: Admission and Discharge</a:t>
          </a:r>
        </a:p>
      </dsp:txBody>
      <dsp:txXfrm>
        <a:off x="40152" y="2682399"/>
        <a:ext cx="10435296" cy="742206"/>
      </dsp:txXfrm>
    </dsp:sp>
    <dsp:sp modelId="{7C4B7184-FE51-44E6-9715-7C8F04162265}">
      <dsp:nvSpPr>
        <dsp:cNvPr id="0" name=""/>
        <dsp:cNvSpPr/>
      </dsp:nvSpPr>
      <dsp:spPr>
        <a:xfrm>
          <a:off x="0" y="3519477"/>
          <a:ext cx="10515600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Dropped missing values</a:t>
          </a:r>
        </a:p>
      </dsp:txBody>
      <dsp:txXfrm>
        <a:off x="40152" y="3559629"/>
        <a:ext cx="10435296" cy="742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9AB23-09DC-49CD-AB85-2B069B23ECD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B8C41-3739-4015-8F64-1A1055A252E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4BC8A-6D1B-4D1F-95A8-AC05ECDD1EB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Length of Stay: Calculated by subtracting admission date from discharge date. </a:t>
          </a:r>
          <a:endParaRPr lang="en-US" sz="2200" kern="1200" dirty="0"/>
        </a:p>
      </dsp:txBody>
      <dsp:txXfrm>
        <a:off x="1948202" y="368029"/>
        <a:ext cx="3233964" cy="1371985"/>
      </dsp:txXfrm>
    </dsp:sp>
    <dsp:sp modelId="{436CC66C-73F2-425C-B42D-9FF068309E40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DD289-4678-41DD-97CA-009FEAA34EF6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FDA1F-EA1A-4EFF-9B7C-C6DAD137CA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Billing_per_day</a:t>
          </a:r>
          <a:r>
            <a:rPr lang="en-GB" sz="2200" kern="1200" dirty="0"/>
            <a:t>: Derived by dividing Billing Amount by Length of Stay + 1. </a:t>
          </a:r>
          <a:endParaRPr lang="en-US" sz="2200" kern="1200" dirty="0"/>
        </a:p>
      </dsp:txBody>
      <dsp:txXfrm>
        <a:off x="7411643" y="368029"/>
        <a:ext cx="3233964" cy="1371985"/>
      </dsp:txXfrm>
    </dsp:sp>
    <dsp:sp modelId="{23C096EC-A5A1-4D8B-821F-BFDDB8FCF199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AF5D9-0664-479B-A6BB-52B4F85A97A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B934-9BA9-4C75-9E84-20152EABD847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Emergency_Flag: Encoded as binary, with '1' indicating emergency admissions</a:t>
          </a:r>
          <a:endParaRPr lang="en-US" sz="2200" kern="1200"/>
        </a:p>
      </dsp:txBody>
      <dsp:txXfrm>
        <a:off x="1948202" y="2452790"/>
        <a:ext cx="3233964" cy="1371985"/>
      </dsp:txXfrm>
    </dsp:sp>
    <dsp:sp modelId="{219A4572-DCD8-49D2-9714-AD31F076F68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FCC51-9462-4FA0-A15D-AA0BBB3211B7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34A3-D26C-4F72-846E-85F44262BE0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Gender, Admission Type, and Test Results were label encoded</a:t>
          </a:r>
          <a:endParaRPr lang="en-US" sz="2200" kern="1200" dirty="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FAC69-C350-4FD8-90A2-CF1735CE1F13}">
      <dsp:nvSpPr>
        <dsp:cNvPr id="0" name=""/>
        <dsp:cNvSpPr/>
      </dsp:nvSpPr>
      <dsp:spPr>
        <a:xfrm>
          <a:off x="0" y="358028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/>
            <a:t>Balanced classification of critical vs. non-critical cases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/>
            <a:t>Unsupervised clustering for patient segmentation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/>
            <a:t>Time-series forecasting for hospital admissions</a:t>
          </a:r>
          <a:endParaRPr lang="en-US" sz="1800" kern="1200"/>
        </a:p>
      </dsp:txBody>
      <dsp:txXfrm>
        <a:off x="0" y="358028"/>
        <a:ext cx="10515600" cy="1360800"/>
      </dsp:txXfrm>
    </dsp:sp>
    <dsp:sp modelId="{218D81A4-B4C0-4C6B-8F19-22DDC604AEE4}">
      <dsp:nvSpPr>
        <dsp:cNvPr id="0" name=""/>
        <dsp:cNvSpPr/>
      </dsp:nvSpPr>
      <dsp:spPr>
        <a:xfrm>
          <a:off x="525780" y="92348"/>
          <a:ext cx="736092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Successfully built a predictive pipeline using real healthcare data:</a:t>
          </a:r>
          <a:endParaRPr lang="en-US" sz="1800" kern="1200"/>
        </a:p>
      </dsp:txBody>
      <dsp:txXfrm>
        <a:off x="551719" y="118287"/>
        <a:ext cx="7309042" cy="479482"/>
      </dsp:txXfrm>
    </dsp:sp>
    <dsp:sp modelId="{B546FD44-8FF8-44A9-967E-3DF1780191B5}">
      <dsp:nvSpPr>
        <dsp:cNvPr id="0" name=""/>
        <dsp:cNvSpPr/>
      </dsp:nvSpPr>
      <dsp:spPr>
        <a:xfrm>
          <a:off x="0" y="2081709"/>
          <a:ext cx="105156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/>
            <a:t>Random Forest outperformed KNN for classification (AUC: 0.60)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/>
            <a:t>K-Means yielded better patient clusters (Silhouette: 0.243)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0" kern="1200" baseline="0"/>
            <a:t>ARIMA (3,1,2) effectively forecasted short-term admission trends</a:t>
          </a:r>
          <a:endParaRPr lang="en-US" sz="1800" kern="1200"/>
        </a:p>
      </dsp:txBody>
      <dsp:txXfrm>
        <a:off x="0" y="2081709"/>
        <a:ext cx="10515600" cy="1360800"/>
      </dsp:txXfrm>
    </dsp:sp>
    <dsp:sp modelId="{746A7DFD-8EAE-4C39-B017-2707E6BA55C6}">
      <dsp:nvSpPr>
        <dsp:cNvPr id="0" name=""/>
        <dsp:cNvSpPr/>
      </dsp:nvSpPr>
      <dsp:spPr>
        <a:xfrm>
          <a:off x="525780" y="1816028"/>
          <a:ext cx="7360920" cy="5313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Key findings:</a:t>
          </a:r>
          <a:endParaRPr lang="en-US" sz="1800" kern="1200"/>
        </a:p>
      </dsp:txBody>
      <dsp:txXfrm>
        <a:off x="551719" y="1841967"/>
        <a:ext cx="7309042" cy="479482"/>
      </dsp:txXfrm>
    </dsp:sp>
    <dsp:sp modelId="{7C0B2F80-6E01-4411-9A4A-7D150052D804}">
      <dsp:nvSpPr>
        <dsp:cNvPr id="0" name=""/>
        <dsp:cNvSpPr/>
      </dsp:nvSpPr>
      <dsp:spPr>
        <a:xfrm>
          <a:off x="0" y="3805389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DF3D7-7760-44D2-993F-ED31D7C231BB}">
      <dsp:nvSpPr>
        <dsp:cNvPr id="0" name=""/>
        <dsp:cNvSpPr/>
      </dsp:nvSpPr>
      <dsp:spPr>
        <a:xfrm>
          <a:off x="525780" y="3539709"/>
          <a:ext cx="7360920" cy="5313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0" kern="1200" baseline="0"/>
            <a:t>Interpretability tools like SHAP enhanced clinical transparency</a:t>
          </a:r>
          <a:endParaRPr lang="en-US" sz="1800" kern="1200"/>
        </a:p>
      </dsp:txBody>
      <dsp:txXfrm>
        <a:off x="551719" y="3565648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FD44-5E57-CF26-9CB9-8E7487DBF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4E75-D75B-0ED8-68EA-5A84B3131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242E-0E74-3F90-7A68-71F69334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2B4E9-8017-DE7F-88F3-924890D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4927B-DB49-4415-E94F-0378FB29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2975-A680-4B2A-7C63-99FC9E81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2DDF0-F874-5282-0033-06AEA617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EA0D-CA0B-32B8-57AC-A259429B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592F-1F01-479F-04AA-046B9ED1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EEAFD-A1CF-6C9C-17D4-94C7FD85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107CC-0E0E-AFC3-5097-9050126F2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EF9D-CA02-8DFD-F8C7-71229E528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1135-F3A5-78DA-E174-E170B8A7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AC32-44AF-5D6B-927A-035C6464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139B-1DEA-15A5-6D4E-E2EC6355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7EB4-CA33-AF42-4762-4010DF61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487E-7C9C-E7A5-A87D-C6512989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145B-7CDE-4C48-CDD3-5719005B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8EFE-C4DC-5B17-96C6-8188A231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E7C1-167E-8CC4-2EBE-F8C5CF5D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A0D2-379A-9E12-C3B5-F9FBC953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185D-7E47-6440-39AD-E135A9E3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2851-95ED-500F-0089-DCA30EBE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B3C2F-366F-41EC-69CA-36564D3C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6EE7-B4BC-7A3B-39E4-6FFDA753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5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F9B6-1BAB-3F9B-C6C9-4C7F3CAB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B497-C2BA-DDA3-0674-A8566CC45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8AAD-0134-1DC5-86C3-06C8DDE5B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B5F4C-D03C-C206-3893-990A7903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12B9C-DA8F-2BE0-C866-7C5CACB9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B2598-CF9C-2B25-7F6F-AA637277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6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FF05-8605-ECA2-988B-F50F1CCA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BFE1B-44BF-E0CF-3BDA-873F6B28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7AB8-375F-D646-CB97-64578C4CC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C32BB-FC3E-F412-713D-EA1D3C24D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6855C-DE90-1F26-FA73-620CE1713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45E7C-5B4C-4122-F7CE-B7E90808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AD5E-8119-9D60-1C9F-190CB184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215FB-1996-DDE7-D986-03C348FF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7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1AF7-F4AE-9D34-497C-50B7E93C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656DD-339F-036C-73AF-34993AF0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0084F-BA22-5B31-798D-31BF9E4F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7D9E5-D54C-DB6A-52F1-9515A10E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5512D-3DE5-0253-8085-308103A3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F95CA-27C1-5A50-C895-CDE4695B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A821-C28D-2796-A7FE-74EE1CE9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78E2-0942-C9D3-3C69-18044D66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48BD-D755-4882-0679-FC16AC05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03AAD-62B8-4687-3466-C9D4EC5F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613AB-C3DC-290D-62BF-8154F3B9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3F2F-352F-E7AF-4302-B49D660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CC33A-31B4-A52A-60C7-08796D05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92DB-351B-40BF-2FF0-2BE5F84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4E03C-6588-82C6-18BF-B84F58B72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A786D-CE19-361D-EED7-E0DC8B2C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BFE72-A0F6-5C81-8087-C42AFE70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47461-9C46-E700-09E0-A27D817E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AA18-1B41-FF9C-AF2B-DE3B1CF3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F6B8-C9E6-8489-4EE4-094E76F8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5D362-76DD-F46C-25D7-D278FFFBB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54CA-D345-9225-4156-335020F4A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B645-923E-42D0-B2A1-0C7D2616B24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51A9-6FFE-4A03-6532-F31B7A1DB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008C-15AF-18D4-EFCE-8360D2787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C8A31-2397-45FF-8189-60B480DC0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D89C3-5ADA-7AE2-9822-B48568320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3100" noProof="0" dirty="0">
                <a:solidFill>
                  <a:schemeClr val="tx2"/>
                </a:solidFill>
              </a:rPr>
              <a:t>Early Disease Detection and Resource Optimisation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7F09-3AB9-98BC-30FB-EA1E2C593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 noProof="0" dirty="0">
                <a:solidFill>
                  <a:schemeClr val="tx2"/>
                </a:solidFill>
              </a:rPr>
              <a:t>Presented by Roshan Shrestha(u2732965)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EBE563B6-7FA9-C73C-EF36-D4C9DF5FA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315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9F66B-228F-7C7C-DCE7-D21978ADC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EF1E8D-44C6-5BFC-2E5F-4D945520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15865-1527-380A-9052-F08AFED4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 noProof="0" dirty="0"/>
              <a:t>Model Explainability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D4E610-F201-6D14-0E3B-C2D8A53FC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ED5F8-58F3-F67A-7583-6BEE1709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B41E-3636-5643-07E2-5352D7D1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noProof="0" dirty="0" err="1"/>
              <a:t>Billing_per_day</a:t>
            </a:r>
            <a:r>
              <a:rPr lang="en-GB" sz="1800" noProof="0" dirty="0"/>
              <a:t> had the strongest impact on predicting critical patients</a:t>
            </a:r>
          </a:p>
          <a:p>
            <a:pPr lvl="1">
              <a:lnSpc>
                <a:spcPct val="100000"/>
              </a:lnSpc>
            </a:pPr>
            <a:r>
              <a:rPr lang="en-GB" sz="1800" noProof="0" dirty="0"/>
              <a:t>High billing per day (in red) pushed predictions toward the critical class</a:t>
            </a:r>
          </a:p>
          <a:p>
            <a:pPr>
              <a:lnSpc>
                <a:spcPct val="100000"/>
              </a:lnSpc>
            </a:pPr>
            <a:r>
              <a:rPr lang="en-GB" sz="1800" noProof="0" dirty="0"/>
              <a:t>Length of Stay also increased critical classification</a:t>
            </a:r>
          </a:p>
          <a:p>
            <a:pPr>
              <a:lnSpc>
                <a:spcPct val="100000"/>
              </a:lnSpc>
            </a:pPr>
            <a:r>
              <a:rPr lang="en-GB" sz="1800" noProof="0" dirty="0"/>
              <a:t>Lower values of these features pushed predictions toward the non-critical class</a:t>
            </a:r>
            <a:endParaRPr lang="en-GB" noProof="0" dirty="0"/>
          </a:p>
        </p:txBody>
      </p:sp>
      <p:pic>
        <p:nvPicPr>
          <p:cNvPr id="5" name="Picture 4" descr="A graph of a graph showing a couple of blue and red dots&#10;&#10;AI-generated content may be incorrect.">
            <a:extLst>
              <a:ext uri="{FF2B5EF4-FFF2-40B4-BE49-F238E27FC236}">
                <a16:creationId xmlns:a16="http://schemas.microsoft.com/office/drawing/2014/main" id="{2A33414D-F1C8-B2D9-4DE3-E2864B44B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565802"/>
            <a:ext cx="6440424" cy="3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8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FE26-5C6B-3DC3-69A0-4700BEB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GB" sz="3700" noProof="0" dirty="0"/>
              <a:t>Clustering Approach</a:t>
            </a:r>
            <a:br>
              <a:rPr lang="en-GB" sz="3700" noProof="0" dirty="0"/>
            </a:br>
            <a:endParaRPr lang="en-GB" sz="37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A3F2-0697-C7B9-B257-1AB67231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noProof="0" dirty="0"/>
              <a:t>Used features: Age, Billing, Length of Stay</a:t>
            </a:r>
          </a:p>
          <a:p>
            <a:pPr>
              <a:lnSpc>
                <a:spcPct val="100000"/>
              </a:lnSpc>
            </a:pPr>
            <a:r>
              <a:rPr lang="en-GB" sz="1700" noProof="0" dirty="0"/>
              <a:t>Methods:</a:t>
            </a:r>
          </a:p>
          <a:p>
            <a:pPr lvl="1">
              <a:lnSpc>
                <a:spcPct val="100000"/>
              </a:lnSpc>
            </a:pPr>
            <a:r>
              <a:rPr lang="en-GB" sz="1700" noProof="0" dirty="0" err="1"/>
              <a:t>KMeans</a:t>
            </a:r>
            <a:r>
              <a:rPr lang="en-GB" sz="1700" noProof="0" dirty="0"/>
              <a:t> (Silhouette: 0.243)</a:t>
            </a:r>
          </a:p>
          <a:p>
            <a:pPr lvl="1">
              <a:lnSpc>
                <a:spcPct val="100000"/>
              </a:lnSpc>
            </a:pPr>
            <a:r>
              <a:rPr lang="en-GB" sz="1700" noProof="0" dirty="0"/>
              <a:t>Agglomerative (Silhouette: 0.192)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700" noProof="0" dirty="0"/>
          </a:p>
          <a:p>
            <a:pPr>
              <a:lnSpc>
                <a:spcPct val="100000"/>
              </a:lnSpc>
            </a:pPr>
            <a:r>
              <a:rPr lang="en-GB" sz="1700" noProof="0" dirty="0"/>
              <a:t>Objective: Segment patient data using unsupervised learning</a:t>
            </a:r>
          </a:p>
          <a:p>
            <a:pPr>
              <a:lnSpc>
                <a:spcPct val="100000"/>
              </a:lnSpc>
            </a:pPr>
            <a:r>
              <a:rPr lang="en-GB" sz="1700" noProof="0" dirty="0"/>
              <a:t>Goal: Identify hidden patient groups to support risk stratification and resource planning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Content Placeholder 6" descr="A blue and red pie chart&#10;&#10;AI-generated content may be incorrect.">
            <a:extLst>
              <a:ext uri="{FF2B5EF4-FFF2-40B4-BE49-F238E27FC236}">
                <a16:creationId xmlns:a16="http://schemas.microsoft.com/office/drawing/2014/main" id="{A9A3970B-0682-FDE8-7840-AEB08269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246" y="737488"/>
            <a:ext cx="5167704" cy="53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77D4F-2CFE-CC4A-1657-64E02E32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noProof="0" dirty="0"/>
              <a:t>Clustering Visualisations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hart of a patient cluster&#10;&#10;AI-generated content may be incorrect.">
            <a:extLst>
              <a:ext uri="{FF2B5EF4-FFF2-40B4-BE49-F238E27FC236}">
                <a16:creationId xmlns:a16="http://schemas.microsoft.com/office/drawing/2014/main" id="{4534617B-29D8-67EA-DCFE-E484CFD46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65" y="633619"/>
            <a:ext cx="3455061" cy="2651760"/>
          </a:xfrm>
          <a:prstGeom prst="rect">
            <a:avLst/>
          </a:prstGeom>
        </p:spPr>
      </p:pic>
      <p:pic>
        <p:nvPicPr>
          <p:cNvPr id="5" name="Content Placeholder 4" descr="A chart of a patient cluster&#10;&#10;AI-generated content may be incorrect.">
            <a:extLst>
              <a:ext uri="{FF2B5EF4-FFF2-40B4-BE49-F238E27FC236}">
                <a16:creationId xmlns:a16="http://schemas.microsoft.com/office/drawing/2014/main" id="{1C4DFBBF-B3EE-C075-A00B-FAC919EC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87" y="3472468"/>
            <a:ext cx="3455061" cy="265176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357DC48-E909-38BA-0B2B-C3C497AFB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6" y="2198429"/>
            <a:ext cx="6212568" cy="3750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Agglomerative Clustering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6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Silhouette Score: 0.192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6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Davies-Bouldin Index: 1.433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6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Interpretation: Weaker clustering performance with more overlap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sz="160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GB" sz="16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K-Means Clustering</a:t>
            </a:r>
            <a:endParaRPr lang="en-GB" sz="1600" b="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6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Silhouette Score: 0.243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6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Davies-Bouldin Index: 1.306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16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Interpretation: Stronger internal cohesion and better separation between clusters</a:t>
            </a:r>
          </a:p>
        </p:txBody>
      </p:sp>
    </p:spTree>
    <p:extLst>
      <p:ext uri="{BB962C8B-B14F-4D97-AF65-F5344CB8AC3E}">
        <p14:creationId xmlns:p14="http://schemas.microsoft.com/office/powerpoint/2010/main" val="143099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71FC6-B435-E526-4648-BFF4365D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147DE7A-0877-85C6-D2DC-AE70B9A53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241323A-31C6-469F-FF03-ECE7DB7E8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969F1-07DF-8112-08B4-4F79DA8D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noProof="0" dirty="0"/>
              <a:t>Clustering Visualisations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07F94-F5F9-81CE-F8B7-1964C9C4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9A3BAB-3665-6CBC-1F99-7C392E56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hart of a patient cluster&#10;&#10;AI-generated content may be incorrect.">
            <a:extLst>
              <a:ext uri="{FF2B5EF4-FFF2-40B4-BE49-F238E27FC236}">
                <a16:creationId xmlns:a16="http://schemas.microsoft.com/office/drawing/2014/main" id="{C3BCA3F6-C8D4-5FCE-41D6-702912AA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65" y="633619"/>
            <a:ext cx="3455061" cy="2651760"/>
          </a:xfrm>
          <a:prstGeom prst="rect">
            <a:avLst/>
          </a:prstGeom>
        </p:spPr>
      </p:pic>
      <p:pic>
        <p:nvPicPr>
          <p:cNvPr id="5" name="Content Placeholder 4" descr="A chart of a patient cluster&#10;&#10;AI-generated content may be incorrect.">
            <a:extLst>
              <a:ext uri="{FF2B5EF4-FFF2-40B4-BE49-F238E27FC236}">
                <a16:creationId xmlns:a16="http://schemas.microsoft.com/office/drawing/2014/main" id="{758D99A2-BD71-F812-27CC-EC82E3637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87" y="3472468"/>
            <a:ext cx="3455061" cy="265176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FF2E799-F504-9009-7706-133D7ECB7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6" y="2475653"/>
            <a:ext cx="6212568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600" b="1" noProof="0" dirty="0"/>
              <a:t>Agglomerative Clustering</a:t>
            </a:r>
            <a:r>
              <a:rPr lang="en-GB" sz="1600" noProof="0" dirty="0"/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noProof="0" dirty="0"/>
              <a:t>More dispersed and overlapping clusters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noProof="0" dirty="0"/>
              <a:t>May be less actionable in a hospital setting where clear, distinct groups are needed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sz="160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buNone/>
            </a:pPr>
            <a:r>
              <a:rPr lang="en-GB" sz="1600" b="1" noProof="0" dirty="0"/>
              <a:t>K-Means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noProof="0" dirty="0"/>
              <a:t>More compact and distinct clusters, especially along Age and Billing Amount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noProof="0" dirty="0"/>
              <a:t>Effectively identifies patient groupings based on cost and care duration</a:t>
            </a:r>
          </a:p>
        </p:txBody>
      </p:sp>
    </p:spTree>
    <p:extLst>
      <p:ext uri="{BB962C8B-B14F-4D97-AF65-F5344CB8AC3E}">
        <p14:creationId xmlns:p14="http://schemas.microsoft.com/office/powerpoint/2010/main" val="305296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02896-7C93-EF51-E303-D01A1666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702940" cy="1719072"/>
          </a:xfrm>
        </p:spPr>
        <p:txBody>
          <a:bodyPr anchor="b">
            <a:normAutofit fontScale="90000"/>
          </a:bodyPr>
          <a:lstStyle/>
          <a:p>
            <a:r>
              <a:rPr lang="en-GB" sz="5400" noProof="0" dirty="0"/>
              <a:t>Forecasting Hospital Load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8052-5660-AF9D-18F6-A1962ACD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200" noProof="0" dirty="0"/>
              <a:t>Used ARIMA model(3,1,2)</a:t>
            </a:r>
          </a:p>
          <a:p>
            <a:pPr>
              <a:lnSpc>
                <a:spcPct val="100000"/>
              </a:lnSpc>
            </a:pPr>
            <a:r>
              <a:rPr lang="en-GB" sz="2200" noProof="0" dirty="0"/>
              <a:t>Forecasted daily admissions for 30 days</a:t>
            </a:r>
          </a:p>
        </p:txBody>
      </p:sp>
      <p:pic>
        <p:nvPicPr>
          <p:cNvPr id="7" name="Picture 6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C3ED338F-81EE-230C-FB4D-ED51F283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95958"/>
            <a:ext cx="6903720" cy="3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09C9B-5EF7-0322-9FD7-06379433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 noProof="0" dirty="0"/>
              <a:t>Forecast Evaluation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0D4-6E06-7496-C85B-D9D10B86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900" noProof="0" dirty="0"/>
              <a:t>Performance Metrics:</a:t>
            </a:r>
          </a:p>
          <a:p>
            <a:pPr lvl="1">
              <a:lnSpc>
                <a:spcPct val="100000"/>
              </a:lnSpc>
            </a:pPr>
            <a:r>
              <a:rPr lang="en-GB" sz="1900" noProof="0" dirty="0"/>
              <a:t>MAE: 4.467</a:t>
            </a:r>
          </a:p>
          <a:p>
            <a:pPr lvl="1">
              <a:lnSpc>
                <a:spcPct val="100000"/>
              </a:lnSpc>
            </a:pPr>
            <a:r>
              <a:rPr lang="en-GB" sz="1900" noProof="0" dirty="0"/>
              <a:t>RMSE: 5.663</a:t>
            </a:r>
          </a:p>
          <a:p>
            <a:pPr>
              <a:lnSpc>
                <a:spcPct val="100000"/>
              </a:lnSpc>
            </a:pPr>
            <a:r>
              <a:rPr lang="en-GB" sz="1900" noProof="0" dirty="0"/>
              <a:t>Indicates low deviation from actual values → suitable for short-term hospital planning</a:t>
            </a:r>
          </a:p>
          <a:p>
            <a:pPr>
              <a:lnSpc>
                <a:spcPct val="100000"/>
              </a:lnSpc>
            </a:pPr>
            <a:r>
              <a:rPr lang="en-GB" sz="1900" noProof="0" dirty="0"/>
              <a:t>Model captures trend with minor noise</a:t>
            </a:r>
          </a:p>
          <a:p>
            <a:pPr>
              <a:lnSpc>
                <a:spcPct val="100000"/>
              </a:lnSpc>
            </a:pPr>
            <a:endParaRPr lang="en-GB" sz="1900" noProof="0" dirty="0"/>
          </a:p>
        </p:txBody>
      </p:sp>
      <p:pic>
        <p:nvPicPr>
          <p:cNvPr id="4" name="Picture 3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C47F186A-5EAE-7353-AAFD-ECD71FB2B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95958"/>
            <a:ext cx="6903720" cy="3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47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9E3D5493-A331-920D-045D-17E8AE0B82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124CD-9CBF-A10D-3661-2ACAD3B9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noProof="0"/>
              <a:t>Conclusion</a:t>
            </a:r>
            <a:endParaRPr lang="en-GB" noProof="0" dirty="0"/>
          </a:p>
        </p:txBody>
      </p:sp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E25C4799-B958-6D1A-B5F1-44B7D0EEE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8178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445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B085-944C-41BC-BEAE-924FB2A7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 Question ?</a:t>
            </a:r>
          </a:p>
        </p:txBody>
      </p:sp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F29A5911-DDF3-8C1C-6B9D-80B30E2C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48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7BB25-9CD9-DCE1-D693-856DE000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noProof="0" dirty="0">
                <a:solidFill>
                  <a:srgbClr val="FFFFFF"/>
                </a:solidFill>
              </a:rPr>
              <a:t>Introduction &amp; Objectives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6F749-10FB-D915-8687-194D984D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noProof="0" dirty="0"/>
              <a:t>The primary goal is to analyse patient</a:t>
            </a:r>
            <a:r>
              <a:rPr lang="en-GB" dirty="0"/>
              <a:t> record for: </a:t>
            </a:r>
          </a:p>
          <a:p>
            <a:pPr>
              <a:lnSpc>
                <a:spcPct val="100000"/>
              </a:lnSpc>
            </a:pPr>
            <a:r>
              <a:rPr lang="en-US" dirty="0"/>
              <a:t>Predicting critical vs non-critical cases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Risk clustering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Forecasting hospital admissions</a:t>
            </a: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1832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88FA3-7879-BACC-9B0B-8C0782EF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/>
              <a:t>Dataset Overview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D410D-0284-BB73-F24E-439B513B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319018"/>
            <a:ext cx="9875259" cy="938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B0C4-5CFC-CEA0-3223-BB4AA3EB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1900" dirty="0"/>
              <a:t>Demographics (Age, Gender, Blood Type)</a:t>
            </a:r>
          </a:p>
          <a:p>
            <a:pPr lvl="0">
              <a:lnSpc>
                <a:spcPct val="110000"/>
              </a:lnSpc>
            </a:pPr>
            <a:r>
              <a:rPr lang="en-US" sz="1900" dirty="0"/>
              <a:t>Clinical features (Medical Condition, Medication, Test Results)</a:t>
            </a:r>
          </a:p>
          <a:p>
            <a:pPr lvl="0">
              <a:lnSpc>
                <a:spcPct val="110000"/>
              </a:lnSpc>
            </a:pPr>
            <a:r>
              <a:rPr lang="en-US" sz="1900" dirty="0"/>
              <a:t>Operational data (Admission Type, Dates, Billing)</a:t>
            </a:r>
          </a:p>
          <a:p>
            <a:pPr lvl="0">
              <a:lnSpc>
                <a:spcPct val="110000"/>
              </a:lnSpc>
            </a:pPr>
            <a:r>
              <a:rPr lang="en-US" sz="1900" dirty="0"/>
              <a:t>Dataset source : https://www.kaggle.com/datasets/prasad22/healthcare-dataset</a:t>
            </a:r>
          </a:p>
        </p:txBody>
      </p:sp>
    </p:spTree>
    <p:extLst>
      <p:ext uri="{BB962C8B-B14F-4D97-AF65-F5344CB8AC3E}">
        <p14:creationId xmlns:p14="http://schemas.microsoft.com/office/powerpoint/2010/main" val="30404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8B1DD-C61A-1457-0AEF-7A68F1C8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noProof="0"/>
              <a:t>Data Preprocessing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194C61B3-2505-C6AD-4F68-3AD2A452E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0562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8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18D48-1BEA-D2C2-B8BA-15480B62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noProof="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F0A92-72CC-5F54-28CB-08D7410AE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8442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20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3FF8-0C5C-3EAD-39B3-434AA26F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GB" noProof="0"/>
              <a:t>Handling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9594-E651-37DF-F4AD-C86368299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noProof="0" dirty="0"/>
              <a:t>Class distribution before SMOTE</a:t>
            </a:r>
          </a:p>
          <a:p>
            <a:pPr lvl="1">
              <a:lnSpc>
                <a:spcPct val="100000"/>
              </a:lnSpc>
            </a:pPr>
            <a:r>
              <a:rPr lang="en-GB" sz="2000" noProof="0" dirty="0"/>
              <a:t>Critical: 7382</a:t>
            </a:r>
          </a:p>
          <a:p>
            <a:pPr lvl="1">
              <a:lnSpc>
                <a:spcPct val="100000"/>
              </a:lnSpc>
            </a:pPr>
            <a:r>
              <a:rPr lang="en-GB" sz="2000" noProof="0" dirty="0"/>
              <a:t>Non-critical: 37018</a:t>
            </a:r>
          </a:p>
          <a:p>
            <a:pPr lvl="1">
              <a:lnSpc>
                <a:spcPct val="100000"/>
              </a:lnSpc>
            </a:pPr>
            <a:endParaRPr lang="en-GB" sz="2000" noProof="0" dirty="0"/>
          </a:p>
          <a:p>
            <a:pPr>
              <a:lnSpc>
                <a:spcPct val="100000"/>
              </a:lnSpc>
            </a:pPr>
            <a:r>
              <a:rPr lang="en-GB" sz="2000" noProof="0" dirty="0"/>
              <a:t>Class distribution after SMOTE </a:t>
            </a:r>
          </a:p>
          <a:p>
            <a:pPr lvl="1">
              <a:lnSpc>
                <a:spcPct val="100000"/>
              </a:lnSpc>
            </a:pPr>
            <a:r>
              <a:rPr lang="en-GB" sz="2000" noProof="0" dirty="0"/>
              <a:t>balanced both classes to 37,018</a:t>
            </a:r>
          </a:p>
          <a:p>
            <a:pPr>
              <a:lnSpc>
                <a:spcPct val="100000"/>
              </a:lnSpc>
            </a:pPr>
            <a:endParaRPr lang="en-GB" sz="20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3BAA55-C7E5-8A49-8A45-4DDD638B1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987430"/>
            <a:ext cx="4737650" cy="49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8298D-5CC2-99CF-F95B-E1418781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noProof="0" dirty="0"/>
              <a:t>Classification Model – RF &amp; KNN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2D89-851B-C595-1B00-67B73EFA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/>
              <a:t>Random Forest</a:t>
            </a:r>
            <a:endParaRPr lang="en-GB" sz="2000" b="1" noProof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Accuracy: 72.6%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ROC-AUC: 0.60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000" b="1" noProof="0" dirty="0"/>
              <a:t>K-Nearest </a:t>
            </a:r>
            <a:r>
              <a:rPr lang="en-GB" sz="2000" b="1" noProof="0" dirty="0" err="1"/>
              <a:t>Neighbors</a:t>
            </a:r>
            <a:endParaRPr lang="en-GB" sz="2000" b="1" noProof="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Accuracy: 61.4%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ROC-AUC: 0.56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000" noProof="0" dirty="0"/>
          </a:p>
          <a:p>
            <a:pPr>
              <a:lnSpc>
                <a:spcPct val="100000"/>
              </a:lnSpc>
            </a:pPr>
            <a:endParaRPr lang="en-GB" sz="2000" noProof="0" dirty="0"/>
          </a:p>
          <a:p>
            <a:pPr>
              <a:lnSpc>
                <a:spcPct val="100000"/>
              </a:lnSpc>
            </a:pPr>
            <a:endParaRPr lang="en-GB" sz="2000" noProof="0" dirty="0"/>
          </a:p>
          <a:p>
            <a:pPr>
              <a:lnSpc>
                <a:spcPct val="100000"/>
              </a:lnSpc>
            </a:pPr>
            <a:endParaRPr lang="en-GB" sz="2000" noProof="0" dirty="0"/>
          </a:p>
        </p:txBody>
      </p:sp>
      <p:pic>
        <p:nvPicPr>
          <p:cNvPr id="7" name="Picture 6" descr="A red and blue squares">
            <a:extLst>
              <a:ext uri="{FF2B5EF4-FFF2-40B4-BE49-F238E27FC236}">
                <a16:creationId xmlns:a16="http://schemas.microsoft.com/office/drawing/2014/main" id="{53A1DD95-D6B1-08E6-BE71-E941E7238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47" y="633619"/>
            <a:ext cx="3185297" cy="2651760"/>
          </a:xfrm>
          <a:prstGeom prst="rect">
            <a:avLst/>
          </a:prstGeom>
        </p:spPr>
      </p:pic>
      <p:pic>
        <p:nvPicPr>
          <p:cNvPr id="8" name="Picture 7" descr="A red and blue squares with numbers&#10;&#10;AI-generated content may be incorrect.">
            <a:extLst>
              <a:ext uri="{FF2B5EF4-FFF2-40B4-BE49-F238E27FC236}">
                <a16:creationId xmlns:a16="http://schemas.microsoft.com/office/drawing/2014/main" id="{A6F889CC-E319-BEA9-D634-3FC87056A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69" y="3472468"/>
            <a:ext cx="318529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7605A-F9DA-1B4C-7B35-8E8B782D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801348D-FC25-EF68-A834-7A63CC63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36739C-07EB-CC58-5F1B-4CBF0D6D6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60AA9-0A49-7F96-F46C-3B74938B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GB" sz="2800" noProof="0" dirty="0"/>
              <a:t>Classification Model – 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2D2A1E-672E-0DFF-61D6-CE811A701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8C63D-D3AB-9BAA-349D-F4ECD85C5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A153-9682-84BD-FCF6-DF1CF817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429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600" b="1" dirty="0"/>
              <a:t>Random Forest</a:t>
            </a:r>
            <a:endParaRPr lang="en-GB" sz="1600" b="1" noProof="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Stronger overall classification of non-critical patients (Class 0)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Moderate underperformance in identifying critical patients (Class 1)</a:t>
            </a:r>
            <a:endParaRPr lang="en-GB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1600" b="1" noProof="0" dirty="0"/>
              <a:t>K-Nearest </a:t>
            </a:r>
            <a:r>
              <a:rPr lang="en-GB" sz="1600" b="1" noProof="0" dirty="0" err="1"/>
              <a:t>Neighbors</a:t>
            </a:r>
            <a:endParaRPr lang="en-GB" sz="1600" b="1" noProof="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Slightly better at detecting critical cases (higher TP)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Much higher false positives → more non-critical cases misclassified</a:t>
            </a:r>
            <a:endParaRPr lang="en-GB" sz="1600" noProof="0" dirty="0"/>
          </a:p>
          <a:p>
            <a:pPr marL="0" indent="0">
              <a:lnSpc>
                <a:spcPct val="110000"/>
              </a:lnSpc>
              <a:buNone/>
            </a:pPr>
            <a:endParaRPr lang="en-GB" sz="16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GB" sz="1600" b="1" dirty="0"/>
              <a:t>Conclusion</a:t>
            </a:r>
            <a:endParaRPr lang="en-GB" sz="1600" b="1" noProof="0" dirty="0"/>
          </a:p>
          <a:p>
            <a:pPr>
              <a:lnSpc>
                <a:spcPct val="110000"/>
              </a:lnSpc>
            </a:pPr>
            <a:r>
              <a:rPr lang="en-US" sz="1600" dirty="0"/>
              <a:t>Random Forest is more reliable overall with better precision and lower false alarms</a:t>
            </a:r>
            <a:endParaRPr lang="en-GB" sz="1600" noProof="0" dirty="0"/>
          </a:p>
          <a:p>
            <a:pPr>
              <a:lnSpc>
                <a:spcPct val="110000"/>
              </a:lnSpc>
            </a:pPr>
            <a:r>
              <a:rPr lang="en-US" sz="1600" dirty="0"/>
              <a:t>KNN could be used as a secondary screening model where sensitivity is prioritized over specificity</a:t>
            </a:r>
            <a:endParaRPr lang="en-GB" sz="1600" noProof="0" dirty="0"/>
          </a:p>
        </p:txBody>
      </p:sp>
      <p:pic>
        <p:nvPicPr>
          <p:cNvPr id="7" name="Picture 6" descr="A red and blue squares">
            <a:extLst>
              <a:ext uri="{FF2B5EF4-FFF2-40B4-BE49-F238E27FC236}">
                <a16:creationId xmlns:a16="http://schemas.microsoft.com/office/drawing/2014/main" id="{901F1AAB-402B-19B6-D098-6D9E8F995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47" y="633619"/>
            <a:ext cx="3185297" cy="2651760"/>
          </a:xfrm>
          <a:prstGeom prst="rect">
            <a:avLst/>
          </a:prstGeom>
        </p:spPr>
      </p:pic>
      <p:pic>
        <p:nvPicPr>
          <p:cNvPr id="8" name="Picture 7" descr="A red and blue squares with numbers&#10;&#10;AI-generated content may be incorrect.">
            <a:extLst>
              <a:ext uri="{FF2B5EF4-FFF2-40B4-BE49-F238E27FC236}">
                <a16:creationId xmlns:a16="http://schemas.microsoft.com/office/drawing/2014/main" id="{FCD34825-735A-795F-10BA-EF60542DB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69" y="3472468"/>
            <a:ext cx="3185297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6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D9AD1-6C28-4D57-7C46-DAE8A5C6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 noProof="0" dirty="0"/>
              <a:t>Model Explainability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35A9-636A-BB60-9D5D-1F7790C9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noProof="0" dirty="0"/>
              <a:t>Each dot in the SHAP plot represents:</a:t>
            </a:r>
          </a:p>
          <a:p>
            <a:pPr lvl="1">
              <a:lnSpc>
                <a:spcPct val="100000"/>
              </a:lnSpc>
            </a:pPr>
            <a:r>
              <a:rPr lang="en-GB" sz="1800" noProof="0" dirty="0"/>
              <a:t>A SHAP value for a feature</a:t>
            </a:r>
          </a:p>
          <a:p>
            <a:pPr lvl="1">
              <a:lnSpc>
                <a:spcPct val="100000"/>
              </a:lnSpc>
            </a:pPr>
            <a:r>
              <a:rPr lang="en-GB" sz="1800" noProof="0" dirty="0"/>
              <a:t>One patient instance</a:t>
            </a:r>
          </a:p>
          <a:p>
            <a:pPr>
              <a:lnSpc>
                <a:spcPct val="100000"/>
              </a:lnSpc>
            </a:pPr>
            <a:r>
              <a:rPr lang="en-GB" sz="1800" noProof="0" dirty="0"/>
              <a:t>Colour gradient (red to blue): High to low feature values</a:t>
            </a:r>
          </a:p>
          <a:p>
            <a:pPr>
              <a:lnSpc>
                <a:spcPct val="100000"/>
              </a:lnSpc>
            </a:pPr>
            <a:r>
              <a:rPr lang="en-GB" sz="1800" noProof="0" dirty="0"/>
              <a:t>X-axis position: Impact of that feature on the prediction</a:t>
            </a:r>
          </a:p>
        </p:txBody>
      </p:sp>
      <p:pic>
        <p:nvPicPr>
          <p:cNvPr id="5" name="Picture 4" descr="A graph of a graph showing a couple of blue and red dots&#10;&#10;AI-generated content may be incorrect.">
            <a:extLst>
              <a:ext uri="{FF2B5EF4-FFF2-40B4-BE49-F238E27FC236}">
                <a16:creationId xmlns:a16="http://schemas.microsoft.com/office/drawing/2014/main" id="{4793A93B-FE4F-3D77-A7D2-FC91370E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565802"/>
            <a:ext cx="6440424" cy="36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0A707A3AD4744B84A6407FA296333" ma:contentTypeVersion="6" ma:contentTypeDescription="Create a new document." ma:contentTypeScope="" ma:versionID="838fd71aa5299a0674ccb4d4ae6a4597">
  <xsd:schema xmlns:xsd="http://www.w3.org/2001/XMLSchema" xmlns:xs="http://www.w3.org/2001/XMLSchema" xmlns:p="http://schemas.microsoft.com/office/2006/metadata/properties" xmlns:ns3="19a6390a-9797-4c1e-b2fe-730e93b01123" targetNamespace="http://schemas.microsoft.com/office/2006/metadata/properties" ma:root="true" ma:fieldsID="08689d5c0df812a6a0d3f1b59c632859" ns3:_="">
    <xsd:import namespace="19a6390a-9797-4c1e-b2fe-730e93b0112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a6390a-9797-4c1e-b2fe-730e93b0112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a6390a-9797-4c1e-b2fe-730e93b01123" xsi:nil="true"/>
  </documentManagement>
</p:properties>
</file>

<file path=customXml/itemProps1.xml><?xml version="1.0" encoding="utf-8"?>
<ds:datastoreItem xmlns:ds="http://schemas.openxmlformats.org/officeDocument/2006/customXml" ds:itemID="{90B0C192-295E-427F-99C6-03238DB53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a6390a-9797-4c1e-b2fe-730e93b011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9223BD-4267-4368-890A-20A7DE3780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AF2D86-1C88-4E86-9F80-41C891C86EFE}">
  <ds:schemaRefs>
    <ds:schemaRef ds:uri="http://schemas.microsoft.com/office/2006/metadata/properties"/>
    <ds:schemaRef ds:uri="19a6390a-9797-4c1e-b2fe-730e93b01123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684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Early Disease Detection and Resource Optimisation</vt:lpstr>
      <vt:lpstr>Introduction &amp; Objectives</vt:lpstr>
      <vt:lpstr>Dataset Overview</vt:lpstr>
      <vt:lpstr>Data Preprocessing</vt:lpstr>
      <vt:lpstr>Feature Engineering</vt:lpstr>
      <vt:lpstr>Handling Class Imbalance</vt:lpstr>
      <vt:lpstr>Classification Model – RF &amp; KNN</vt:lpstr>
      <vt:lpstr>Classification Model – Comparison</vt:lpstr>
      <vt:lpstr>Model Explainability</vt:lpstr>
      <vt:lpstr>Model Explainability</vt:lpstr>
      <vt:lpstr>Clustering Approach </vt:lpstr>
      <vt:lpstr>Clustering Visualisations</vt:lpstr>
      <vt:lpstr>Clustering Visualisations</vt:lpstr>
      <vt:lpstr>Forecasting Hospital Load</vt:lpstr>
      <vt:lpstr>Forecast Evaluation</vt:lpstr>
      <vt:lpstr>Conclusion</vt:lpstr>
      <vt:lpstr>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SHRESTHA</dc:creator>
  <cp:lastModifiedBy>Roshan SHRESTHA</cp:lastModifiedBy>
  <cp:revision>2</cp:revision>
  <dcterms:created xsi:type="dcterms:W3CDTF">2025-05-11T13:00:03Z</dcterms:created>
  <dcterms:modified xsi:type="dcterms:W3CDTF">2025-05-14T14:28:47Z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0x0101007B00A707A3AD4744B84A6407FA296333</vt:lpwstr>
  </property>
</Properties>
</file>