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70" r:id="rId5"/>
    <p:sldId id="271" r:id="rId6"/>
    <p:sldId id="272" r:id="rId7"/>
    <p:sldId id="275" r:id="rId8"/>
    <p:sldId id="278" r:id="rId9"/>
    <p:sldId id="279" r:id="rId10"/>
    <p:sldId id="277" r:id="rId11"/>
    <p:sldId id="27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9" autoAdjust="0"/>
  </p:normalViewPr>
  <p:slideViewPr>
    <p:cSldViewPr snapToGrid="0">
      <p:cViewPr>
        <p:scale>
          <a:sx n="35" d="100"/>
          <a:sy n="35" d="100"/>
        </p:scale>
        <p:origin x="2510" y="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4062082" y="1150236"/>
            <a:ext cx="7974205" cy="162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 b="1" dirty="0">
                <a:solidFill>
                  <a:srgbClr val="FF0000"/>
                </a:solidFill>
                <a:latin typeface="Bell MT" panose="02020503060305020303" pitchFamily="18" charset="0"/>
              </a:rPr>
              <a:t>APPLY DYNAMIC PROGRAMMING ALGORITHM FOR CONSTRUCTING AN OPTIMAL BINARY SEARCH TREE</a:t>
            </a:r>
            <a:endParaRPr lang="en-US" sz="2600" b="1" dirty="0">
              <a:solidFill>
                <a:srgbClr val="FF0000"/>
              </a:solidFill>
              <a:latin typeface="Bell MT" panose="020205030603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1364886C-9134-B05F-864B-87AB2DCAAC8F}"/>
              </a:ext>
            </a:extLst>
          </p:cNvPr>
          <p:cNvSpPr/>
          <p:nvPr/>
        </p:nvSpPr>
        <p:spPr>
          <a:xfrm>
            <a:off x="4619146" y="979360"/>
            <a:ext cx="821384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PROJECT-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DESIGN AND ANALYSIS OF ALGORITHM</a:t>
            </a:r>
          </a:p>
        </p:txBody>
      </p:sp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42E9575B-4814-10D1-F30D-57E1E07AA32F}"/>
              </a:ext>
            </a:extLst>
          </p:cNvPr>
          <p:cNvSpPr/>
          <p:nvPr/>
        </p:nvSpPr>
        <p:spPr>
          <a:xfrm>
            <a:off x="5743854" y="3577592"/>
            <a:ext cx="644814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      </a:t>
            </a:r>
            <a:r>
              <a:rPr lang="en-US" sz="24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ROSHAN THIRUMOORTHY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buSzPts val="1700"/>
            </a:pPr>
            <a:r>
              <a:rPr lang="en-US" sz="24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 </a:t>
            </a:r>
            <a:r>
              <a:rPr lang="en-US" sz="24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23ITR137</a:t>
            </a:r>
          </a:p>
          <a:p>
            <a:pPr>
              <a:buSzPts val="1700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                       </a:t>
            </a:r>
            <a:endParaRPr lang="en-US" sz="2400" b="1" dirty="0">
              <a:solidFill>
                <a:srgbClr val="0B5394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         </a:t>
            </a: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2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0139B-4922-13C6-4134-DA82AA8C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11" y="662387"/>
            <a:ext cx="6016035" cy="6016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B0BFC-9EDF-1464-589E-4FD6B4110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16" y="2552130"/>
            <a:ext cx="3856630" cy="412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A607-5519-427E-3B85-915DD5906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2389-D0B1-12B7-7240-839BC95E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025" y="2731525"/>
            <a:ext cx="3272776" cy="697475"/>
          </a:xfrm>
        </p:spPr>
        <p:txBody>
          <a:bodyPr/>
          <a:lstStyle/>
          <a:p>
            <a:r>
              <a:rPr lang="en-IN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503E-D939-9494-7FDD-E0504DF8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771535"/>
            <a:ext cx="10972800" cy="553066"/>
          </a:xfrm>
        </p:spPr>
        <p:txBody>
          <a:bodyPr/>
          <a:lstStyle/>
          <a:p>
            <a:pPr marL="13716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46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D33457E9-2ABC-8FD8-DA9B-B542F95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178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i-sans-serif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C4BBC-4346-EB1E-4BA6-1DAE74A14940}"/>
              </a:ext>
            </a:extLst>
          </p:cNvPr>
          <p:cNvSpPr txBox="1"/>
          <p:nvPr/>
        </p:nvSpPr>
        <p:spPr>
          <a:xfrm>
            <a:off x="2008066" y="2047334"/>
            <a:ext cx="969028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n sorted keys and their search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 a Binary Search Tree (BST) with minimum expected search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cost is calculated as the depth of the node × its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Minimize total cost using dynamic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1BC27-9502-487C-A78A-FC90D063F5A9}"/>
              </a:ext>
            </a:extLst>
          </p:cNvPr>
          <p:cNvSpPr txBox="1"/>
          <p:nvPr/>
        </p:nvSpPr>
        <p:spPr>
          <a:xfrm>
            <a:off x="2008066" y="1194292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1831170" y="1042219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Design technique</a:t>
            </a:r>
            <a:endParaRPr sz="48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C190A-0F7D-0ED1-2412-C5CE6196B599}"/>
              </a:ext>
            </a:extLst>
          </p:cNvPr>
          <p:cNvSpPr txBox="1"/>
          <p:nvPr/>
        </p:nvSpPr>
        <p:spPr>
          <a:xfrm>
            <a:off x="2198738" y="1676598"/>
            <a:ext cx="92423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200" b="1" dirty="0"/>
              <a:t>Technique Used</a:t>
            </a:r>
            <a:r>
              <a:rPr lang="en-IN" sz="2200" dirty="0"/>
              <a:t>: Dynamic Programming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200" b="1" dirty="0"/>
              <a:t>Optimal substructure: </a:t>
            </a:r>
            <a:r>
              <a:rPr lang="en-IN" sz="2200" dirty="0"/>
              <a:t>Best solution contains best subtrees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200" b="1" dirty="0"/>
              <a:t>Overlapping subproblems: </a:t>
            </a:r>
            <a:r>
              <a:rPr lang="en-IN" sz="2200" dirty="0"/>
              <a:t>Same subtrees solved multiple times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200" dirty="0"/>
              <a:t>Efficient compared to divide and conquer or greedy methods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86EE2-9700-5F24-679A-46CDC4ABFBC4}"/>
              </a:ext>
            </a:extLst>
          </p:cNvPr>
          <p:cNvSpPr txBox="1"/>
          <p:nvPr/>
        </p:nvSpPr>
        <p:spPr>
          <a:xfrm>
            <a:off x="3139696" y="1831695"/>
            <a:ext cx="892769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300" dirty="0"/>
          </a:p>
          <a:p>
            <a:r>
              <a:rPr lang="en-US" sz="2300" dirty="0"/>
              <a:t>2D Arrays (Tables):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e[</a:t>
            </a:r>
            <a:r>
              <a:rPr lang="en-US" sz="2300" dirty="0" err="1"/>
              <a:t>i</a:t>
            </a:r>
            <a:r>
              <a:rPr lang="en-US" sz="2300" dirty="0"/>
              <a:t>][j]: Expected cost from ki to </a:t>
            </a:r>
            <a:r>
              <a:rPr lang="en-US" sz="2300" dirty="0" err="1"/>
              <a:t>kj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w[</a:t>
            </a:r>
            <a:r>
              <a:rPr lang="en-US" sz="2300" dirty="0" err="1"/>
              <a:t>i</a:t>
            </a:r>
            <a:r>
              <a:rPr lang="en-US" sz="2300" dirty="0"/>
              <a:t>][j]: Sum of probabilities from pi to </a:t>
            </a:r>
            <a:r>
              <a:rPr lang="en-US" sz="2300" dirty="0" err="1"/>
              <a:t>pj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root[</a:t>
            </a:r>
            <a:r>
              <a:rPr lang="en-US" sz="2300" dirty="0" err="1"/>
              <a:t>i</a:t>
            </a:r>
            <a:r>
              <a:rPr lang="en-US" sz="2300" dirty="0"/>
              <a:t>][j]: Root key index of subtree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Arrays store intermediate results to avoid </a:t>
            </a:r>
            <a:r>
              <a:rPr lang="en-US" sz="2300" dirty="0" err="1"/>
              <a:t>recomputation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sp>
        <p:nvSpPr>
          <p:cNvPr id="3" name="Google Shape;113;p5">
            <a:extLst>
              <a:ext uri="{FF2B5EF4-FFF2-40B4-BE49-F238E27FC236}">
                <a16:creationId xmlns:a16="http://schemas.microsoft.com/office/drawing/2014/main" id="{CF76DF26-9B5E-EF2D-D7E3-2277B03F4C9B}"/>
              </a:ext>
            </a:extLst>
          </p:cNvPr>
          <p:cNvSpPr/>
          <p:nvPr/>
        </p:nvSpPr>
        <p:spPr>
          <a:xfrm>
            <a:off x="1665442" y="1242905"/>
            <a:ext cx="886111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on Appropriate Data Structure</a:t>
            </a:r>
            <a:endParaRPr lang="en-US" sz="48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0E7E0-2D3A-4849-7713-AC09CE8CB192}"/>
              </a:ext>
            </a:extLst>
          </p:cNvPr>
          <p:cNvSpPr txBox="1"/>
          <p:nvPr/>
        </p:nvSpPr>
        <p:spPr>
          <a:xfrm>
            <a:off x="1474838" y="1950751"/>
            <a:ext cx="9242323" cy="664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0362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5F74B-B600-0646-D6DC-30EE8C4B8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CB7199B-D8CB-59EB-3013-07C4D3F0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853" y="1935229"/>
            <a:ext cx="9212826" cy="237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keys: n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values (sorted): K = {k1, k2, ...,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probabilities: P = {p1, p2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1EC47-1EA5-45AC-A9F3-6701517D23CE}"/>
              </a:ext>
            </a:extLst>
          </p:cNvPr>
          <p:cNvSpPr txBox="1"/>
          <p:nvPr/>
        </p:nvSpPr>
        <p:spPr>
          <a:xfrm>
            <a:off x="2784853" y="1268453"/>
            <a:ext cx="6097656" cy="874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SIZE:</a:t>
            </a:r>
          </a:p>
        </p:txBody>
      </p:sp>
    </p:spTree>
    <p:extLst>
      <p:ext uri="{BB962C8B-B14F-4D97-AF65-F5344CB8AC3E}">
        <p14:creationId xmlns:p14="http://schemas.microsoft.com/office/powerpoint/2010/main" val="151637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9377E-4583-29D7-0924-9820DA834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8EBD9-CD24-4286-3D36-BD69942E8FE8}"/>
              </a:ext>
            </a:extLst>
          </p:cNvPr>
          <p:cNvSpPr txBox="1"/>
          <p:nvPr/>
        </p:nvSpPr>
        <p:spPr>
          <a:xfrm>
            <a:off x="1632308" y="1548899"/>
            <a:ext cx="4935793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BB612CB-F342-4682-D24C-549F6E68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308" y="1412406"/>
            <a:ext cx="9212826" cy="534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50000"/>
              </a:lnSpc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O(n³),Space Complexity: O(n²)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all keys have equal probability, and the tree is perfectly balanced.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Case: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 key has very high probability, but is placed deep in the tree (not as root).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E3BE-D76A-531B-AC07-FE91135B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771535"/>
            <a:ext cx="10972800" cy="553066"/>
          </a:xfrm>
        </p:spPr>
        <p:txBody>
          <a:bodyPr/>
          <a:lstStyle/>
          <a:p>
            <a:pPr marL="137160" indent="0">
              <a:buNone/>
            </a:pPr>
            <a:r>
              <a:rPr lang="en-IN" dirty="0"/>
              <a:t>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4D99D6-B29F-4386-C121-FA934E99183A}"/>
              </a:ext>
            </a:extLst>
          </p:cNvPr>
          <p:cNvSpPr txBox="1">
            <a:spLocks/>
          </p:cNvSpPr>
          <p:nvPr/>
        </p:nvSpPr>
        <p:spPr>
          <a:xfrm>
            <a:off x="4434348" y="1057264"/>
            <a:ext cx="5388077" cy="6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38A8A-82ED-CF74-3A46-C30632B4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67" y="2171656"/>
            <a:ext cx="10773730" cy="26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65CC1-C561-AAAF-741E-468FB5059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7001E-4C11-D5AA-B759-07CBAE39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771535"/>
            <a:ext cx="10972800" cy="553066"/>
          </a:xfrm>
        </p:spPr>
        <p:txBody>
          <a:bodyPr/>
          <a:lstStyle/>
          <a:p>
            <a:pPr marL="137160" indent="0">
              <a:buNone/>
            </a:pPr>
            <a:r>
              <a:rPr lang="en-IN" dirty="0"/>
              <a:t>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02CD1E-C3E0-16C1-99A1-EA7DC9B64A0E}"/>
              </a:ext>
            </a:extLst>
          </p:cNvPr>
          <p:cNvSpPr txBox="1">
            <a:spLocks/>
          </p:cNvSpPr>
          <p:nvPr/>
        </p:nvSpPr>
        <p:spPr>
          <a:xfrm>
            <a:off x="4041058" y="779994"/>
            <a:ext cx="5388077" cy="6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D10B3-6F33-04DF-CF23-5819C8D3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77" y="1790429"/>
            <a:ext cx="563006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8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0C6-7E88-03D3-D2A1-54E12C39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0E11-CFDE-A1CA-93EC-21A93CAF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771535"/>
            <a:ext cx="10972800" cy="553066"/>
          </a:xfrm>
        </p:spPr>
        <p:txBody>
          <a:bodyPr/>
          <a:lstStyle/>
          <a:p>
            <a:pPr marL="137160" indent="0">
              <a:buNone/>
            </a:pPr>
            <a:r>
              <a:rPr lang="en-IN" dirty="0"/>
              <a:t>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6EBBD2-D357-470B-9EBF-6AB6D396C598}"/>
              </a:ext>
            </a:extLst>
          </p:cNvPr>
          <p:cNvSpPr txBox="1">
            <a:spLocks/>
          </p:cNvSpPr>
          <p:nvPr/>
        </p:nvSpPr>
        <p:spPr>
          <a:xfrm>
            <a:off x="3639218" y="765380"/>
            <a:ext cx="5388077" cy="6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Input / Output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0DC7C4-C1BD-A8E2-D32F-8E023620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844" y="1431885"/>
            <a:ext cx="921282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Keys: 10, 20, 30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Probabilities: 0.3, 0.2, 0.5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Optimal BST Structure: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Root: 30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Left Child: 10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Right Child: 20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Cost: e[1][3] = 1.5</a:t>
            </a:r>
          </a:p>
        </p:txBody>
      </p:sp>
    </p:spTree>
    <p:extLst>
      <p:ext uri="{BB962C8B-B14F-4D97-AF65-F5344CB8AC3E}">
        <p14:creationId xmlns:p14="http://schemas.microsoft.com/office/powerpoint/2010/main" val="2300075369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329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Bell MT</vt:lpstr>
      <vt:lpstr>Calibri</vt:lpstr>
      <vt:lpstr>Courier New</vt:lpstr>
      <vt:lpstr>Noto Sans Symbols</vt:lpstr>
      <vt:lpstr>Times New Roman</vt:lpstr>
      <vt:lpstr>ui-sans-serif</vt:lpstr>
      <vt:lpstr>Flow</vt:lpstr>
      <vt:lpstr>APPLY DYNAMIC PROGRAMMING ALGORITHM FOR CONSTRUCTING AN OPTIMAL BINARY 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and Analyzing Air and Water Quality index using regression algorithm</dc:title>
  <dc:creator>vishanth.k</dc:creator>
  <cp:lastModifiedBy>T Roshan</cp:lastModifiedBy>
  <cp:revision>115</cp:revision>
  <dcterms:created xsi:type="dcterms:W3CDTF">2021-04-21T15:36:00Z</dcterms:created>
  <dcterms:modified xsi:type="dcterms:W3CDTF">2025-04-12T10:24:47Z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