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8288000" cy="10287000"/>
  <p:notesSz cx="6858000" cy="9144000"/>
  <p:embeddedFontLst>
    <p:embeddedFont>
      <p:font typeface="TT Commons Pro Bold" panose="020B0103030102020204"/>
      <p:bold r:id="rId12"/>
    </p:embeddedFont>
    <p:embeddedFont>
      <p:font typeface="TT Commons Pro" panose="020B0103030102020204"/>
      <p:regular r:id="rId13"/>
    </p:embeddedFont>
    <p:embeddedFont>
      <p:font typeface="Calibri" panose="020F050202020403020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56" d="100"/>
          <a:sy n="56" d="100"/>
        </p:scale>
        <p:origin x="61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6.fntdata"/><Relationship Id="rId16" Type="http://schemas.openxmlformats.org/officeDocument/2006/relationships/font" Target="fonts/font5.fntdata"/><Relationship Id="rId15" Type="http://schemas.openxmlformats.org/officeDocument/2006/relationships/font" Target="fonts/font4.fntdata"/><Relationship Id="rId14" Type="http://schemas.openxmlformats.org/officeDocument/2006/relationships/font" Target="fonts/font3.fntdata"/><Relationship Id="rId13" Type="http://schemas.openxmlformats.org/officeDocument/2006/relationships/font" Target="fonts/font2.fntdata"/><Relationship Id="rId12" Type="http://schemas.openxmlformats.org/officeDocument/2006/relationships/font" Target="fonts/font1.fntdata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9259" b="-9259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3317713"/>
            <a:ext cx="16926029" cy="2813731"/>
            <a:chOff x="0" y="0"/>
            <a:chExt cx="22568039" cy="3751641"/>
          </a:xfrm>
        </p:grpSpPr>
        <p:sp>
          <p:nvSpPr>
            <p:cNvPr id="4" name="TextBox 4"/>
            <p:cNvSpPr txBox="1"/>
            <p:nvPr/>
          </p:nvSpPr>
          <p:spPr>
            <a:xfrm>
              <a:off x="0" y="-9525"/>
              <a:ext cx="22568039" cy="24478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400"/>
                </a:lnSpc>
              </a:pPr>
              <a:r>
                <a:rPr lang="en-US" sz="12000">
                  <a:solidFill>
                    <a:srgbClr val="FFFFFF"/>
                  </a:solidFill>
                  <a:latin typeface="TT Commons Pro Bold" panose="020B0103030102020204"/>
                </a:rPr>
                <a:t>HTML CSS Bootcamp</a:t>
              </a:r>
              <a:endParaRPr lang="en-US" sz="12000">
                <a:solidFill>
                  <a:srgbClr val="FFFFFF"/>
                </a:solidFill>
                <a:latin typeface="TT Commons Pro Bold" panose="020B0103030102020204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871164"/>
              <a:ext cx="22568039" cy="8804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600"/>
                </a:lnSpc>
              </a:pPr>
              <a:r>
                <a:rPr lang="en-US" sz="4000">
                  <a:solidFill>
                    <a:srgbClr val="FFFFFF"/>
                  </a:solidFill>
                  <a:latin typeface="TT Commons Pro" panose="020B0103030102020204"/>
                </a:rPr>
                <a:t> - Roshan Nyaupane</a:t>
              </a:r>
              <a:endParaRPr lang="en-US" sz="4000">
                <a:solidFill>
                  <a:srgbClr val="FFFFFF"/>
                </a:solidFill>
                <a:latin typeface="TT Commons Pro" panose="020B0103030102020204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1"/>
            <a:stretch>
              <a:fillRect t="-16666" b="-1666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68492" y="4890417"/>
            <a:ext cx="5321587" cy="2898753"/>
            <a:chOff x="0" y="0"/>
            <a:chExt cx="7095449" cy="3865004"/>
          </a:xfrm>
        </p:grpSpPr>
        <p:sp>
          <p:nvSpPr>
            <p:cNvPr id="4" name="TextBox 4"/>
            <p:cNvSpPr txBox="1"/>
            <p:nvPr/>
          </p:nvSpPr>
          <p:spPr>
            <a:xfrm>
              <a:off x="0" y="9525"/>
              <a:ext cx="7095449" cy="7143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32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FFFFFF"/>
                  </a:solidFill>
                  <a:latin typeface="TT Commons Pro Bold" panose="020B0103030102020204"/>
                </a:rPr>
                <a:t>Html Basics</a:t>
              </a:r>
              <a:endParaRPr lang="en-US" sz="3600">
                <a:solidFill>
                  <a:srgbClr val="FFFFFF"/>
                </a:solidFill>
                <a:latin typeface="TT Commons Pro Bold" panose="020B0103030102020204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055469"/>
              <a:ext cx="7095449" cy="28095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0" lvl="1" indent="-323850">
                <a:lnSpc>
                  <a:spcPts val="4200"/>
                </a:lnSpc>
                <a:buFont typeface="Arial" panose="020B0604020202020204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TT Commons Pro" panose="020B0103030102020204"/>
                </a:rPr>
                <a:t>Introduction To Web Development</a:t>
              </a:r>
              <a:endParaRPr lang="en-US" sz="3000">
                <a:solidFill>
                  <a:srgbClr val="FFFFFF"/>
                </a:solidFill>
                <a:latin typeface="TT Commons Pro" panose="020B0103030102020204"/>
              </a:endParaRPr>
            </a:p>
            <a:p>
              <a:pPr marL="647700" lvl="1" indent="-323850">
                <a:lnSpc>
                  <a:spcPts val="4200"/>
                </a:lnSpc>
                <a:buFont typeface="Arial" panose="020B0604020202020204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TT Commons Pro" panose="020B0103030102020204"/>
                </a:rPr>
                <a:t>Structure Of HTML Element</a:t>
              </a:r>
              <a:endParaRPr lang="en-US" sz="3000">
                <a:solidFill>
                  <a:srgbClr val="FFFFFF"/>
                </a:solidFill>
                <a:latin typeface="TT Commons Pro" panose="020B0103030102020204"/>
              </a:endParaRPr>
            </a:p>
            <a:p>
              <a:pPr marL="647700" lvl="1" indent="-323850">
                <a:lnSpc>
                  <a:spcPts val="4200"/>
                </a:lnSpc>
                <a:buFont typeface="Arial" panose="020B0604020202020204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TT Commons Pro" panose="020B0103030102020204"/>
                </a:rPr>
                <a:t>Element and Tags</a:t>
              </a:r>
              <a:endParaRPr lang="en-US" sz="3000">
                <a:solidFill>
                  <a:srgbClr val="FFFFFF"/>
                </a:solidFill>
                <a:latin typeface="TT Commons Pro" panose="020B0103030102020204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169427" y="4805025"/>
            <a:ext cx="4690739" cy="2898753"/>
            <a:chOff x="0" y="0"/>
            <a:chExt cx="6254318" cy="3865004"/>
          </a:xfrm>
        </p:grpSpPr>
        <p:sp>
          <p:nvSpPr>
            <p:cNvPr id="7" name="TextBox 7"/>
            <p:cNvSpPr txBox="1"/>
            <p:nvPr/>
          </p:nvSpPr>
          <p:spPr>
            <a:xfrm>
              <a:off x="0" y="9525"/>
              <a:ext cx="6254318" cy="7143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32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FFFFFF"/>
                  </a:solidFill>
                  <a:latin typeface="TT Commons Pro Bold" panose="020B0103030102020204"/>
                </a:rPr>
                <a:t>links and Images</a:t>
              </a:r>
              <a:endParaRPr lang="en-US" sz="3600">
                <a:solidFill>
                  <a:srgbClr val="FFFFFF"/>
                </a:solidFill>
                <a:latin typeface="TT Commons Pro Bold" panose="020B0103030102020204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055469"/>
              <a:ext cx="6254318" cy="28095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0" lvl="1" indent="-323850">
                <a:lnSpc>
                  <a:spcPts val="4200"/>
                </a:lnSpc>
                <a:buFont typeface="Arial" panose="020B0604020202020204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TT Commons Pro" panose="020B0103030102020204"/>
                </a:rPr>
                <a:t>Hyperlinks</a:t>
              </a:r>
              <a:endParaRPr lang="en-US" sz="3000">
                <a:solidFill>
                  <a:srgbClr val="FFFFFF"/>
                </a:solidFill>
                <a:latin typeface="TT Commons Pro" panose="020B0103030102020204"/>
              </a:endParaRPr>
            </a:p>
            <a:p>
              <a:pPr marL="647700" lvl="1" indent="-323850">
                <a:lnSpc>
                  <a:spcPts val="4200"/>
                </a:lnSpc>
                <a:buFont typeface="Arial" panose="020B0604020202020204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TT Commons Pro" panose="020B0103030102020204"/>
                </a:rPr>
                <a:t>Linking to Internal and External Pages</a:t>
              </a:r>
              <a:endParaRPr lang="en-US" sz="3000">
                <a:solidFill>
                  <a:srgbClr val="FFFFFF"/>
                </a:solidFill>
                <a:latin typeface="TT Commons Pro" panose="020B0103030102020204"/>
              </a:endParaRPr>
            </a:p>
            <a:p>
              <a:pPr marL="647700" lvl="1" indent="-323850">
                <a:lnSpc>
                  <a:spcPts val="4200"/>
                </a:lnSpc>
                <a:buFont typeface="Arial" panose="020B0604020202020204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TT Commons Pro" panose="020B0103030102020204"/>
                </a:rPr>
                <a:t>Embedding Images</a:t>
              </a:r>
              <a:endParaRPr lang="en-US" sz="3000">
                <a:solidFill>
                  <a:srgbClr val="FFFFFF"/>
                </a:solidFill>
                <a:latin typeface="TT Commons Pro" panose="020B0103030102020204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360960" y="813558"/>
            <a:ext cx="3567411" cy="1266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</a:pPr>
            <a:r>
              <a:rPr lang="en-US" sz="8400">
                <a:solidFill>
                  <a:srgbClr val="FFFFFF"/>
                </a:solidFill>
                <a:latin typeface="TT Commons Pro" panose="020B0103030102020204"/>
              </a:rPr>
              <a:t>Week 1</a:t>
            </a:r>
            <a:endParaRPr lang="en-US" sz="8400">
              <a:solidFill>
                <a:srgbClr val="FFFFFF"/>
              </a:solidFill>
              <a:latin typeface="TT Commons Pro" panose="020B0103030102020204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68492" y="3615358"/>
            <a:ext cx="624584" cy="255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2080"/>
              </a:lnSpc>
              <a:spcBef>
                <a:spcPct val="0"/>
              </a:spcBef>
            </a:pPr>
            <a:r>
              <a:rPr lang="en-US" sz="1600">
                <a:solidFill>
                  <a:srgbClr val="020327"/>
                </a:solidFill>
                <a:latin typeface="TT Commons Pro Bold" panose="020B0103030102020204"/>
              </a:rPr>
              <a:t>01</a:t>
            </a:r>
            <a:endParaRPr lang="en-US" sz="1600">
              <a:solidFill>
                <a:srgbClr val="020327"/>
              </a:solidFill>
              <a:latin typeface="TT Commons Pro Bold" panose="020B0103030102020204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839311" y="3634985"/>
            <a:ext cx="495797" cy="378693"/>
          </a:xfrm>
          <a:prstGeom prst="ellipse">
            <a:avLst/>
          </a:prstGeom>
          <a:solidFill>
            <a:srgbClr val="7030A0"/>
          </a:solidFill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2080"/>
              </a:lnSpc>
              <a:spcBef>
                <a:spcPct val="0"/>
              </a:spcBef>
            </a:pPr>
            <a:r>
              <a:rPr lang="en-US" sz="1600" u="none" dirty="0" smtClean="0">
                <a:solidFill>
                  <a:srgbClr val="020327"/>
                </a:solidFill>
                <a:latin typeface="TT Commons Pro Bold" panose="020B0103030102020204"/>
              </a:rPr>
              <a:t>02</a:t>
            </a:r>
            <a:endParaRPr lang="en-US" sz="1600" u="none" dirty="0">
              <a:solidFill>
                <a:srgbClr val="020327"/>
              </a:solidFill>
              <a:latin typeface="TT Commons Pro Bold" panose="020B0103030102020204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3150681" y="3615358"/>
            <a:ext cx="495797" cy="378693"/>
          </a:xfrm>
          <a:prstGeom prst="ellipse">
            <a:avLst/>
          </a:prstGeom>
          <a:solidFill>
            <a:srgbClr val="7030A0"/>
          </a:solidFill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2080"/>
              </a:lnSpc>
              <a:spcBef>
                <a:spcPct val="0"/>
              </a:spcBef>
            </a:pPr>
            <a:r>
              <a:rPr lang="en-US" sz="1600" u="none" dirty="0">
                <a:solidFill>
                  <a:srgbClr val="020327"/>
                </a:solidFill>
                <a:latin typeface="TT Commons Pro Bold" panose="020B0103030102020204"/>
              </a:rPr>
              <a:t>03</a:t>
            </a:r>
            <a:endParaRPr lang="en-US" sz="1600" u="none" dirty="0">
              <a:solidFill>
                <a:srgbClr val="020327"/>
              </a:solidFill>
              <a:latin typeface="TT Commons Pro Bold" panose="020B0103030102020204"/>
            </a:endParaRPr>
          </a:p>
        </p:txBody>
      </p:sp>
      <p:sp>
        <p:nvSpPr>
          <p:cNvPr id="13" name="AutoShape 13"/>
          <p:cNvSpPr/>
          <p:nvPr/>
        </p:nvSpPr>
        <p:spPr>
          <a:xfrm rot="5006">
            <a:off x="968483" y="8826464"/>
            <a:ext cx="16351034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 rot="5006">
            <a:off x="968483" y="2578064"/>
            <a:ext cx="16351034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TextBox 15"/>
          <p:cNvSpPr txBox="1"/>
          <p:nvPr/>
        </p:nvSpPr>
        <p:spPr>
          <a:xfrm>
            <a:off x="6360472" y="913581"/>
            <a:ext cx="10465889" cy="1057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7000">
                <a:solidFill>
                  <a:srgbClr val="FFFFFF"/>
                </a:solidFill>
                <a:latin typeface="TT Commons Pro" panose="020B0103030102020204"/>
              </a:rPr>
              <a:t>Introduction To HTML</a:t>
            </a:r>
            <a:endParaRPr lang="en-US" sz="7000">
              <a:solidFill>
                <a:srgbClr val="FFFFFF"/>
              </a:solidFill>
              <a:latin typeface="TT Commons Pro" panose="020B0103030102020204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6839311" y="4805025"/>
            <a:ext cx="5336733" cy="2898753"/>
            <a:chOff x="0" y="0"/>
            <a:chExt cx="7115644" cy="3865004"/>
          </a:xfrm>
        </p:grpSpPr>
        <p:sp>
          <p:nvSpPr>
            <p:cNvPr id="17" name="TextBox 17"/>
            <p:cNvSpPr txBox="1"/>
            <p:nvPr/>
          </p:nvSpPr>
          <p:spPr>
            <a:xfrm>
              <a:off x="0" y="9525"/>
              <a:ext cx="7115644" cy="7143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32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FFFFFF"/>
                  </a:solidFill>
                  <a:latin typeface="TT Commons Pro Bold" panose="020B0103030102020204"/>
                </a:rPr>
                <a:t>Forms and Tables</a:t>
              </a:r>
              <a:endParaRPr lang="en-US" sz="3600">
                <a:solidFill>
                  <a:srgbClr val="FFFFFF"/>
                </a:solidFill>
                <a:latin typeface="TT Commons Pro Bold" panose="020B0103030102020204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055469"/>
              <a:ext cx="7115644" cy="28095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0" lvl="1" indent="-323850">
                <a:lnSpc>
                  <a:spcPts val="4200"/>
                </a:lnSpc>
                <a:buFont typeface="Arial" panose="020B0604020202020204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TT Commons Pro" panose="020B0103030102020204"/>
                </a:rPr>
                <a:t>Input Types, Labels, Buttons</a:t>
              </a:r>
              <a:endParaRPr lang="en-US" sz="3000">
                <a:solidFill>
                  <a:srgbClr val="FFFFFF"/>
                </a:solidFill>
                <a:latin typeface="TT Commons Pro" panose="020B0103030102020204"/>
              </a:endParaRPr>
            </a:p>
            <a:p>
              <a:pPr marL="647700" lvl="1" indent="-323850">
                <a:lnSpc>
                  <a:spcPts val="4200"/>
                </a:lnSpc>
                <a:buFont typeface="Arial" panose="020B0604020202020204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TT Commons Pro" panose="020B0103030102020204"/>
                </a:rPr>
                <a:t>Understanding Form Elements</a:t>
              </a:r>
              <a:endParaRPr lang="en-US" sz="3000">
                <a:solidFill>
                  <a:srgbClr val="FFFFFF"/>
                </a:solidFill>
                <a:latin typeface="TT Commons Pro" panose="020B0103030102020204"/>
              </a:endParaRPr>
            </a:p>
            <a:p>
              <a:pPr marL="647700" lvl="1" indent="-323850">
                <a:lnSpc>
                  <a:spcPts val="4200"/>
                </a:lnSpc>
                <a:buFont typeface="Arial" panose="020B0604020202020204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TT Commons Pro" panose="020B0103030102020204"/>
                </a:rPr>
                <a:t>Introduction to HTML Tables</a:t>
              </a:r>
              <a:endParaRPr lang="en-US" sz="3000">
                <a:solidFill>
                  <a:srgbClr val="FFFFFF"/>
                </a:solidFill>
                <a:latin typeface="TT Commons Pro" panose="020B0103030102020204"/>
              </a:endParaRPr>
            </a:p>
          </p:txBody>
        </p:sp>
      </p:grpSp>
      <p:sp>
        <p:nvSpPr>
          <p:cNvPr id="22" name="TextBox 11"/>
          <p:cNvSpPr txBox="1"/>
          <p:nvPr/>
        </p:nvSpPr>
        <p:spPr>
          <a:xfrm>
            <a:off x="1113061" y="3679647"/>
            <a:ext cx="495797" cy="353267"/>
          </a:xfrm>
          <a:prstGeom prst="ellipse">
            <a:avLst/>
          </a:prstGeom>
          <a:solidFill>
            <a:srgbClr val="7030A0"/>
          </a:solidFill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2080"/>
              </a:lnSpc>
              <a:spcBef>
                <a:spcPct val="0"/>
              </a:spcBef>
            </a:pPr>
            <a:r>
              <a:rPr lang="en-US" sz="1600" u="none" dirty="0" smtClean="0">
                <a:solidFill>
                  <a:srgbClr val="020327"/>
                </a:solidFill>
                <a:latin typeface="TT Commons Pro Bold" panose="020B0103030102020204"/>
              </a:rPr>
              <a:t>01</a:t>
            </a:r>
            <a:endParaRPr lang="en-US" sz="1600" u="none" dirty="0">
              <a:solidFill>
                <a:srgbClr val="020327"/>
              </a:solidFill>
              <a:latin typeface="TT Commons Pro Bold" panose="020B01030301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1"/>
            <a:stretch>
              <a:fillRect t="-16666" b="-16666"/>
            </a:stretch>
          </a:blipFill>
        </p:spPr>
      </p:sp>
      <p:sp>
        <p:nvSpPr>
          <p:cNvPr id="23" name="Freeform 2"/>
          <p:cNvSpPr/>
          <p:nvPr/>
        </p:nvSpPr>
        <p:spPr>
          <a:xfrm rot="10800000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1"/>
            <a:stretch>
              <a:fillRect t="-16666" b="-16666"/>
            </a:stretch>
          </a:blipFill>
        </p:spPr>
      </p:sp>
      <p:sp>
        <p:nvSpPr>
          <p:cNvPr id="24" name="TextBox 11"/>
          <p:cNvSpPr txBox="1"/>
          <p:nvPr/>
        </p:nvSpPr>
        <p:spPr>
          <a:xfrm>
            <a:off x="6839311" y="3568045"/>
            <a:ext cx="495797" cy="378693"/>
          </a:xfrm>
          <a:prstGeom prst="ellipse">
            <a:avLst/>
          </a:prstGeom>
          <a:solidFill>
            <a:srgbClr val="7030A0"/>
          </a:solidFill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2080"/>
              </a:lnSpc>
              <a:spcBef>
                <a:spcPct val="0"/>
              </a:spcBef>
            </a:pPr>
            <a:r>
              <a:rPr lang="en-US" sz="1600" u="none" dirty="0" smtClean="0">
                <a:solidFill>
                  <a:srgbClr val="020327"/>
                </a:solidFill>
                <a:latin typeface="TT Commons Pro Bold" panose="020B0103030102020204"/>
              </a:rPr>
              <a:t>02</a:t>
            </a:r>
            <a:endParaRPr lang="en-US" sz="1600" u="none" dirty="0">
              <a:solidFill>
                <a:srgbClr val="020327"/>
              </a:solidFill>
              <a:latin typeface="TT Commons Pro Bold" panose="020B0103030102020204"/>
            </a:endParaRPr>
          </a:p>
        </p:txBody>
      </p:sp>
      <p:sp>
        <p:nvSpPr>
          <p:cNvPr id="25" name="TextBox 12"/>
          <p:cNvSpPr txBox="1"/>
          <p:nvPr/>
        </p:nvSpPr>
        <p:spPr>
          <a:xfrm>
            <a:off x="13150681" y="3615358"/>
            <a:ext cx="495797" cy="378693"/>
          </a:xfrm>
          <a:prstGeom prst="ellipse">
            <a:avLst/>
          </a:prstGeom>
          <a:solidFill>
            <a:srgbClr val="7030A0"/>
          </a:solidFill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2080"/>
              </a:lnSpc>
              <a:spcBef>
                <a:spcPct val="0"/>
              </a:spcBef>
            </a:pPr>
            <a:r>
              <a:rPr lang="en-US" sz="1600" u="none" dirty="0">
                <a:solidFill>
                  <a:srgbClr val="020327"/>
                </a:solidFill>
                <a:latin typeface="TT Commons Pro Bold" panose="020B0103030102020204"/>
              </a:rPr>
              <a:t>03</a:t>
            </a:r>
            <a:endParaRPr lang="en-US" sz="1600" u="none" dirty="0">
              <a:solidFill>
                <a:srgbClr val="020327"/>
              </a:solidFill>
              <a:latin typeface="TT Commons Pro Bold" panose="020B0103030102020204"/>
            </a:endParaRPr>
          </a:p>
        </p:txBody>
      </p:sp>
      <p:sp>
        <p:nvSpPr>
          <p:cNvPr id="26" name="TextBox 11"/>
          <p:cNvSpPr txBox="1"/>
          <p:nvPr/>
        </p:nvSpPr>
        <p:spPr>
          <a:xfrm>
            <a:off x="1219200" y="3640784"/>
            <a:ext cx="495797" cy="353267"/>
          </a:xfrm>
          <a:prstGeom prst="ellipse">
            <a:avLst/>
          </a:prstGeom>
          <a:solidFill>
            <a:srgbClr val="7030A0"/>
          </a:solidFill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2080"/>
              </a:lnSpc>
              <a:spcBef>
                <a:spcPct val="0"/>
              </a:spcBef>
            </a:pPr>
            <a:r>
              <a:rPr lang="en-US" sz="1600" u="none" dirty="0" smtClean="0">
                <a:solidFill>
                  <a:srgbClr val="020327"/>
                </a:solidFill>
                <a:latin typeface="TT Commons Pro Bold" panose="020B0103030102020204"/>
              </a:rPr>
              <a:t>01</a:t>
            </a:r>
            <a:endParaRPr lang="en-US" sz="1600" u="none" dirty="0">
              <a:solidFill>
                <a:srgbClr val="020327"/>
              </a:solidFill>
              <a:latin typeface="TT Commons Pro Bold" panose="020B0103030102020204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968492" y="4890417"/>
            <a:ext cx="5321587" cy="3432089"/>
            <a:chOff x="0" y="0"/>
            <a:chExt cx="7095449" cy="4576119"/>
          </a:xfrm>
        </p:grpSpPr>
        <p:sp>
          <p:nvSpPr>
            <p:cNvPr id="4" name="TextBox 4"/>
            <p:cNvSpPr txBox="1"/>
            <p:nvPr/>
          </p:nvSpPr>
          <p:spPr>
            <a:xfrm>
              <a:off x="0" y="9525"/>
              <a:ext cx="7095449" cy="7143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32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FFFFFF"/>
                  </a:solidFill>
                  <a:latin typeface="TT Commons Pro Bold" panose="020B0103030102020204"/>
                </a:rPr>
                <a:t>Introduction To CSS</a:t>
              </a:r>
              <a:endParaRPr lang="en-US" sz="3600">
                <a:solidFill>
                  <a:srgbClr val="FFFFFF"/>
                </a:solidFill>
                <a:latin typeface="TT Commons Pro Bold" panose="020B0103030102020204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055469"/>
              <a:ext cx="7095449" cy="3520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0" lvl="1" indent="-323850">
                <a:lnSpc>
                  <a:spcPts val="4200"/>
                </a:lnSpc>
                <a:buFont typeface="Arial" panose="020B0604020202020204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TT Commons Pro" panose="020B0103030102020204"/>
                </a:rPr>
                <a:t>What Is CSS ?</a:t>
              </a:r>
              <a:endParaRPr lang="en-US" sz="3000">
                <a:solidFill>
                  <a:srgbClr val="FFFFFF"/>
                </a:solidFill>
                <a:latin typeface="TT Commons Pro" panose="020B0103030102020204"/>
              </a:endParaRPr>
            </a:p>
            <a:p>
              <a:pPr marL="647700" lvl="1" indent="-323850">
                <a:lnSpc>
                  <a:spcPts val="4200"/>
                </a:lnSpc>
                <a:buFont typeface="Arial" panose="020B0604020202020204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TT Commons Pro" panose="020B0103030102020204"/>
                </a:rPr>
                <a:t>Why Is It Used ?</a:t>
              </a:r>
              <a:endParaRPr lang="en-US" sz="3000">
                <a:solidFill>
                  <a:srgbClr val="FFFFFF"/>
                </a:solidFill>
                <a:latin typeface="TT Commons Pro" panose="020B0103030102020204"/>
              </a:endParaRPr>
            </a:p>
            <a:p>
              <a:pPr marL="647700" lvl="1" indent="-323850">
                <a:lnSpc>
                  <a:spcPts val="4200"/>
                </a:lnSpc>
                <a:buFont typeface="Arial" panose="020B0604020202020204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TT Commons Pro" panose="020B0103030102020204"/>
                </a:rPr>
                <a:t>Selectors, Properties and Values</a:t>
              </a:r>
              <a:endParaRPr lang="en-US" sz="3000">
                <a:solidFill>
                  <a:srgbClr val="FFFFFF"/>
                </a:solidFill>
                <a:latin typeface="TT Commons Pro" panose="020B0103030102020204"/>
              </a:endParaRPr>
            </a:p>
            <a:p>
              <a:pPr marL="647700" lvl="1" indent="-323850">
                <a:lnSpc>
                  <a:spcPts val="4200"/>
                </a:lnSpc>
                <a:buFont typeface="Arial" panose="020B0604020202020204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TT Commons Pro" panose="020B0103030102020204"/>
                </a:rPr>
                <a:t>Inline, Internal, External CSS</a:t>
              </a:r>
              <a:endParaRPr lang="en-US" sz="3000">
                <a:solidFill>
                  <a:srgbClr val="FFFFFF"/>
                </a:solidFill>
                <a:latin typeface="TT Commons Pro" panose="020B0103030102020204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752328" y="4805025"/>
            <a:ext cx="5040576" cy="2898753"/>
            <a:chOff x="0" y="0"/>
            <a:chExt cx="6720768" cy="3865004"/>
          </a:xfrm>
        </p:grpSpPr>
        <p:sp>
          <p:nvSpPr>
            <p:cNvPr id="7" name="TextBox 7"/>
            <p:cNvSpPr txBox="1"/>
            <p:nvPr/>
          </p:nvSpPr>
          <p:spPr>
            <a:xfrm>
              <a:off x="0" y="9525"/>
              <a:ext cx="6720768" cy="7143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32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FFFFFF"/>
                  </a:solidFill>
                  <a:latin typeface="TT Commons Pro Bold" panose="020B0103030102020204"/>
                </a:rPr>
                <a:t>Box Model and Layouts</a:t>
              </a:r>
              <a:endParaRPr lang="en-US" sz="3600">
                <a:solidFill>
                  <a:srgbClr val="FFFFFF"/>
                </a:solidFill>
                <a:latin typeface="TT Commons Pro Bold" panose="020B0103030102020204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055469"/>
              <a:ext cx="6720768" cy="28095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0" lvl="1" indent="-323850">
                <a:lnSpc>
                  <a:spcPts val="4200"/>
                </a:lnSpc>
                <a:buFont typeface="Arial" panose="020B0604020202020204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TT Commons Pro" panose="020B0103030102020204"/>
                </a:rPr>
                <a:t>Understanding Box Models</a:t>
              </a:r>
              <a:endParaRPr lang="en-US" sz="3000">
                <a:solidFill>
                  <a:srgbClr val="FFFFFF"/>
                </a:solidFill>
                <a:latin typeface="TT Commons Pro" panose="020B0103030102020204"/>
              </a:endParaRPr>
            </a:p>
            <a:p>
              <a:pPr marL="647700" lvl="1" indent="-323850">
                <a:lnSpc>
                  <a:spcPts val="4200"/>
                </a:lnSpc>
                <a:buFont typeface="Arial" panose="020B0604020202020204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TT Commons Pro" panose="020B0103030102020204"/>
                </a:rPr>
                <a:t>CSS Display Properties</a:t>
              </a:r>
              <a:endParaRPr lang="en-US" sz="3000">
                <a:solidFill>
                  <a:srgbClr val="FFFFFF"/>
                </a:solidFill>
                <a:latin typeface="TT Commons Pro" panose="020B0103030102020204"/>
              </a:endParaRPr>
            </a:p>
            <a:p>
              <a:pPr marL="647700" lvl="1" indent="-323850">
                <a:lnSpc>
                  <a:spcPts val="4200"/>
                </a:lnSpc>
                <a:buFont typeface="Arial" panose="020B0604020202020204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TT Commons Pro" panose="020B0103030102020204"/>
                </a:rPr>
                <a:t>Positioning Elements</a:t>
              </a:r>
              <a:endParaRPr lang="en-US" sz="3000">
                <a:solidFill>
                  <a:srgbClr val="FFFFFF"/>
                </a:solidFill>
                <a:latin typeface="TT Commons Pro" panose="020B0103030102020204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360960" y="813558"/>
            <a:ext cx="3567411" cy="1266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</a:pPr>
            <a:r>
              <a:rPr lang="en-US" sz="8400">
                <a:solidFill>
                  <a:srgbClr val="FFFFFF"/>
                </a:solidFill>
                <a:latin typeface="TT Commons Pro" panose="020B0103030102020204"/>
              </a:rPr>
              <a:t>Week 2</a:t>
            </a:r>
            <a:endParaRPr lang="en-US" sz="8400">
              <a:solidFill>
                <a:srgbClr val="FFFFFF"/>
              </a:solidFill>
              <a:latin typeface="TT Commons Pro" panose="020B0103030102020204"/>
            </a:endParaRPr>
          </a:p>
        </p:txBody>
      </p:sp>
      <p:sp>
        <p:nvSpPr>
          <p:cNvPr id="13" name="AutoShape 13"/>
          <p:cNvSpPr/>
          <p:nvPr/>
        </p:nvSpPr>
        <p:spPr>
          <a:xfrm rot="5006">
            <a:off x="968483" y="8826464"/>
            <a:ext cx="16351034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 rot="5006">
            <a:off x="968483" y="2578064"/>
            <a:ext cx="16351034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TextBox 15"/>
          <p:cNvSpPr txBox="1"/>
          <p:nvPr/>
        </p:nvSpPr>
        <p:spPr>
          <a:xfrm>
            <a:off x="6853620" y="913581"/>
            <a:ext cx="10465889" cy="1057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7000">
                <a:solidFill>
                  <a:srgbClr val="FFFFFF"/>
                </a:solidFill>
                <a:latin typeface="TT Commons Pro" panose="020B0103030102020204"/>
              </a:rPr>
              <a:t>CSS Fundamentals</a:t>
            </a:r>
            <a:endParaRPr lang="en-US" sz="7000">
              <a:solidFill>
                <a:srgbClr val="FFFFFF"/>
              </a:solidFill>
              <a:latin typeface="TT Commons Pro" panose="020B0103030102020204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6853620" y="4805025"/>
            <a:ext cx="5336733" cy="3432089"/>
            <a:chOff x="0" y="0"/>
            <a:chExt cx="7115644" cy="4576119"/>
          </a:xfrm>
        </p:grpSpPr>
        <p:sp>
          <p:nvSpPr>
            <p:cNvPr id="17" name="TextBox 17"/>
            <p:cNvSpPr txBox="1"/>
            <p:nvPr/>
          </p:nvSpPr>
          <p:spPr>
            <a:xfrm>
              <a:off x="0" y="9525"/>
              <a:ext cx="7115644" cy="7143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32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FFFFFF"/>
                  </a:solidFill>
                  <a:latin typeface="TT Commons Pro Bold" panose="020B0103030102020204"/>
                </a:rPr>
                <a:t>Styling Text and Fonts</a:t>
              </a:r>
              <a:endParaRPr lang="en-US" sz="3600">
                <a:solidFill>
                  <a:srgbClr val="FFFFFF"/>
                </a:solidFill>
                <a:latin typeface="TT Commons Pro Bold" panose="020B0103030102020204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055469"/>
              <a:ext cx="7115644" cy="3520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0" lvl="1" indent="-323850">
                <a:lnSpc>
                  <a:spcPts val="4200"/>
                </a:lnSpc>
                <a:buFont typeface="Arial" panose="020B0604020202020204"/>
                <a:buChar char="•"/>
              </a:pPr>
              <a:r>
                <a:rPr lang="en-US" sz="3000" dirty="0">
                  <a:solidFill>
                    <a:srgbClr val="FFFFFF"/>
                  </a:solidFill>
                  <a:latin typeface="TT Commons Pro" panose="020B0103030102020204"/>
                </a:rPr>
                <a:t>Changing Text Color, Size, Font Family</a:t>
              </a:r>
              <a:endParaRPr lang="en-US" sz="3000" dirty="0">
                <a:solidFill>
                  <a:srgbClr val="FFFFFF"/>
                </a:solidFill>
                <a:latin typeface="TT Commons Pro" panose="020B0103030102020204"/>
              </a:endParaRPr>
            </a:p>
            <a:p>
              <a:pPr marL="647700" lvl="1" indent="-323850">
                <a:lnSpc>
                  <a:spcPts val="4200"/>
                </a:lnSpc>
                <a:buFont typeface="Arial" panose="020B0604020202020204"/>
                <a:buChar char="•"/>
              </a:pPr>
              <a:r>
                <a:rPr lang="en-US" sz="3000" dirty="0">
                  <a:solidFill>
                    <a:srgbClr val="FFFFFF"/>
                  </a:solidFill>
                  <a:latin typeface="TT Commons Pro" panose="020B0103030102020204"/>
                </a:rPr>
                <a:t>Working with Web Fonts</a:t>
              </a:r>
              <a:endParaRPr lang="en-US" sz="3000" dirty="0">
                <a:solidFill>
                  <a:srgbClr val="FFFFFF"/>
                </a:solidFill>
                <a:latin typeface="TT Commons Pro" panose="020B0103030102020204"/>
              </a:endParaRPr>
            </a:p>
            <a:p>
              <a:pPr marL="647700" lvl="1" indent="-323850">
                <a:lnSpc>
                  <a:spcPts val="4200"/>
                </a:lnSpc>
                <a:buFont typeface="Arial" panose="020B0604020202020204"/>
                <a:buChar char="•"/>
              </a:pPr>
              <a:r>
                <a:rPr lang="en-US" sz="3000" dirty="0">
                  <a:solidFill>
                    <a:srgbClr val="FFFFFF"/>
                  </a:solidFill>
                  <a:latin typeface="TT Commons Pro" panose="020B0103030102020204"/>
                </a:rPr>
                <a:t>Formatting Text</a:t>
              </a:r>
              <a:endParaRPr lang="en-US" sz="3000" dirty="0">
                <a:solidFill>
                  <a:srgbClr val="FFFFFF"/>
                </a:solidFill>
                <a:latin typeface="TT Commons Pro" panose="020B0103030102020204"/>
              </a:endParaRPr>
            </a:p>
            <a:p>
              <a:pPr marL="647700" lvl="1" indent="-323850">
                <a:lnSpc>
                  <a:spcPts val="4200"/>
                </a:lnSpc>
                <a:buFont typeface="Arial" panose="020B0604020202020204"/>
                <a:buChar char="•"/>
              </a:pPr>
              <a:r>
                <a:rPr lang="en-US" sz="3000" dirty="0">
                  <a:solidFill>
                    <a:srgbClr val="FFFFFF"/>
                  </a:solidFill>
                  <a:latin typeface="TT Commons Pro" panose="020B0103030102020204"/>
                </a:rPr>
                <a:t>CSS  Designs</a:t>
              </a:r>
              <a:endParaRPr lang="en-US" sz="3000" dirty="0">
                <a:solidFill>
                  <a:srgbClr val="FFFFFF"/>
                </a:solidFill>
                <a:latin typeface="TT Commons Pro" panose="020B0103030102020204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6066000">
            <a:off x="2336300" y="-4819677"/>
            <a:ext cx="13615399" cy="19926354"/>
          </a:xfrm>
          <a:custGeom>
            <a:avLst/>
            <a:gdLst/>
            <a:ahLst/>
            <a:cxnLst/>
            <a:rect l="l" t="t" r="r" b="b"/>
            <a:pathLst>
              <a:path w="13615399" h="19926354">
                <a:moveTo>
                  <a:pt x="3520842" y="19926354"/>
                </a:moveTo>
                <a:lnTo>
                  <a:pt x="0" y="1980474"/>
                </a:lnTo>
                <a:lnTo>
                  <a:pt x="10094558" y="0"/>
                </a:lnTo>
                <a:lnTo>
                  <a:pt x="13615400" y="17945880"/>
                </a:lnTo>
                <a:lnTo>
                  <a:pt x="3520842" y="19926354"/>
                </a:lnTo>
                <a:close/>
              </a:path>
            </a:pathLst>
          </a:custGeom>
          <a:blipFill>
            <a:blip r:embed="rId1"/>
            <a:stretch>
              <a:fillRect l="-58653" r="-41079" b="-2355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360960" y="3241356"/>
            <a:ext cx="15898340" cy="4774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200"/>
              </a:lnSpc>
            </a:pPr>
            <a:r>
              <a:rPr lang="en-US" sz="4000">
                <a:solidFill>
                  <a:srgbClr val="FFFFFF"/>
                </a:solidFill>
                <a:latin typeface="TT Commons Pro Bold" panose="020B0103030102020204"/>
              </a:rPr>
              <a:t>Landing page</a:t>
            </a:r>
            <a:endParaRPr lang="en-US" sz="4000">
              <a:solidFill>
                <a:srgbClr val="FFFFFF"/>
              </a:solidFill>
              <a:latin typeface="TT Commons Pro Bold" panose="020B0103030102020204"/>
            </a:endParaRPr>
          </a:p>
          <a:p>
            <a:pPr algn="just">
              <a:lnSpc>
                <a:spcPts val="5200"/>
              </a:lnSpc>
            </a:pPr>
            <a:endParaRPr lang="en-US" sz="4000">
              <a:solidFill>
                <a:srgbClr val="FFFFFF"/>
              </a:solidFill>
              <a:latin typeface="TT Commons Pro Bold" panose="020B0103030102020204"/>
            </a:endParaRPr>
          </a:p>
          <a:p>
            <a:pPr marL="647700" lvl="1" indent="-323850" algn="just">
              <a:lnSpc>
                <a:spcPts val="39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FFFFFF"/>
                </a:solidFill>
                <a:latin typeface="TT Commons Pro" panose="020B0103030102020204"/>
              </a:rPr>
              <a:t>Forms</a:t>
            </a:r>
            <a:endParaRPr lang="en-US" sz="3000">
              <a:solidFill>
                <a:srgbClr val="FFFFFF"/>
              </a:solidFill>
              <a:latin typeface="TT Commons Pro" panose="020B0103030102020204"/>
            </a:endParaRPr>
          </a:p>
          <a:p>
            <a:pPr marL="647700" lvl="1" indent="-323850" algn="just">
              <a:lnSpc>
                <a:spcPts val="39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FFFFFF"/>
                </a:solidFill>
                <a:latin typeface="TT Commons Pro" panose="020B0103030102020204"/>
              </a:rPr>
              <a:t>Links</a:t>
            </a:r>
            <a:endParaRPr lang="en-US" sz="3000">
              <a:solidFill>
                <a:srgbClr val="FFFFFF"/>
              </a:solidFill>
              <a:latin typeface="TT Commons Pro" panose="020B0103030102020204"/>
            </a:endParaRPr>
          </a:p>
          <a:p>
            <a:pPr marL="647700" lvl="1" indent="-323850" algn="just">
              <a:lnSpc>
                <a:spcPts val="39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FFFFFF"/>
                </a:solidFill>
                <a:latin typeface="TT Commons Pro" panose="020B0103030102020204"/>
              </a:rPr>
              <a:t>Flex Box</a:t>
            </a:r>
            <a:endParaRPr lang="en-US" sz="3000">
              <a:solidFill>
                <a:srgbClr val="FFFFFF"/>
              </a:solidFill>
              <a:latin typeface="TT Commons Pro" panose="020B0103030102020204"/>
            </a:endParaRPr>
          </a:p>
          <a:p>
            <a:pPr marL="647700" lvl="1" indent="-323850" algn="just">
              <a:lnSpc>
                <a:spcPts val="39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FFFFFF"/>
                </a:solidFill>
                <a:latin typeface="TT Commons Pro" panose="020B0103030102020204"/>
              </a:rPr>
              <a:t>Images</a:t>
            </a:r>
            <a:endParaRPr lang="en-US" sz="3000">
              <a:solidFill>
                <a:srgbClr val="FFFFFF"/>
              </a:solidFill>
              <a:latin typeface="TT Commons Pro" panose="020B0103030102020204"/>
            </a:endParaRPr>
          </a:p>
          <a:p>
            <a:pPr marL="647700" lvl="1" indent="-323850" algn="just">
              <a:lnSpc>
                <a:spcPts val="39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FFFFFF"/>
                </a:solidFill>
                <a:latin typeface="TT Commons Pro" panose="020B0103030102020204"/>
              </a:rPr>
              <a:t>Integrating Web Fonts</a:t>
            </a:r>
            <a:endParaRPr lang="en-US" sz="3000">
              <a:solidFill>
                <a:srgbClr val="FFFFFF"/>
              </a:solidFill>
              <a:latin typeface="TT Commons Pro" panose="020B0103030102020204"/>
            </a:endParaRPr>
          </a:p>
          <a:p>
            <a:pPr marL="647700" lvl="1" indent="-323850" algn="just">
              <a:lnSpc>
                <a:spcPts val="39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FFFFFF"/>
                </a:solidFill>
                <a:latin typeface="TT Commons Pro" panose="020B0103030102020204"/>
              </a:rPr>
              <a:t>Lists and tables</a:t>
            </a:r>
            <a:endParaRPr lang="en-US" sz="3000">
              <a:solidFill>
                <a:srgbClr val="FFFFFF"/>
              </a:solidFill>
              <a:latin typeface="TT Commons Pro" panose="020B0103030102020204"/>
            </a:endParaRPr>
          </a:p>
          <a:p>
            <a:pPr>
              <a:lnSpc>
                <a:spcPts val="3900"/>
              </a:lnSpc>
            </a:pPr>
            <a:endParaRPr lang="en-US" sz="3000">
              <a:solidFill>
                <a:srgbClr val="FFFFFF"/>
              </a:solidFill>
              <a:latin typeface="TT Commons Pro" panose="020B0103030102020204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60960" y="813558"/>
            <a:ext cx="3567411" cy="1266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</a:pPr>
            <a:r>
              <a:rPr lang="en-US" sz="8400">
                <a:solidFill>
                  <a:srgbClr val="FFFFFF"/>
                </a:solidFill>
                <a:latin typeface="TT Commons Pro" panose="020B0103030102020204"/>
              </a:rPr>
              <a:t>Task</a:t>
            </a:r>
            <a:endParaRPr lang="en-US" sz="8400">
              <a:solidFill>
                <a:srgbClr val="FFFFFF"/>
              </a:solidFill>
              <a:latin typeface="TT Commons Pro" panose="020B0103030102020204"/>
            </a:endParaRPr>
          </a:p>
        </p:txBody>
      </p:sp>
      <p:sp>
        <p:nvSpPr>
          <p:cNvPr id="5" name="AutoShape 5"/>
          <p:cNvSpPr/>
          <p:nvPr/>
        </p:nvSpPr>
        <p:spPr>
          <a:xfrm rot="5006">
            <a:off x="968483" y="2578064"/>
            <a:ext cx="16351034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1028714" y="9224963"/>
            <a:ext cx="16351017" cy="23812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1"/>
            <a:stretch>
              <a:fillRect t="-16666" b="-1666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68492" y="4890417"/>
            <a:ext cx="5321587" cy="3441699"/>
            <a:chOff x="0" y="0"/>
            <a:chExt cx="7095449" cy="4588932"/>
          </a:xfrm>
        </p:grpSpPr>
        <p:sp>
          <p:nvSpPr>
            <p:cNvPr id="4" name="TextBox 4"/>
            <p:cNvSpPr txBox="1"/>
            <p:nvPr/>
          </p:nvSpPr>
          <p:spPr>
            <a:xfrm>
              <a:off x="0" y="9525"/>
              <a:ext cx="7095449" cy="1438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32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FFFFFF"/>
                  </a:solidFill>
                  <a:latin typeface="TT Commons Pro Bold" panose="020B0103030102020204"/>
                </a:rPr>
                <a:t>Selectors and Pseudo-classes</a:t>
              </a:r>
              <a:endParaRPr lang="en-US" sz="3600">
                <a:solidFill>
                  <a:srgbClr val="FFFFFF"/>
                </a:solidFill>
                <a:latin typeface="TT Commons Pro Bold" panose="020B0103030102020204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779397"/>
              <a:ext cx="7095449" cy="28095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0" lvl="1" indent="-323850">
                <a:lnSpc>
                  <a:spcPts val="4200"/>
                </a:lnSpc>
                <a:buFont typeface="Arial" panose="020B0604020202020204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TT Commons Pro" panose="020B0103030102020204"/>
                </a:rPr>
                <a:t>Class and ID selectors</a:t>
              </a:r>
              <a:endParaRPr lang="en-US" sz="3000">
                <a:solidFill>
                  <a:srgbClr val="FFFFFF"/>
                </a:solidFill>
                <a:latin typeface="TT Commons Pro" panose="020B0103030102020204"/>
              </a:endParaRPr>
            </a:p>
            <a:p>
              <a:pPr marL="647700" lvl="1" indent="-323850">
                <a:lnSpc>
                  <a:spcPts val="4200"/>
                </a:lnSpc>
                <a:buFont typeface="Arial" panose="020B0604020202020204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TT Commons Pro" panose="020B0103030102020204"/>
                </a:rPr>
                <a:t>Combining selectors</a:t>
              </a:r>
              <a:endParaRPr lang="en-US" sz="3000">
                <a:solidFill>
                  <a:srgbClr val="FFFFFF"/>
                </a:solidFill>
                <a:latin typeface="TT Commons Pro" panose="020B0103030102020204"/>
              </a:endParaRPr>
            </a:p>
            <a:p>
              <a:pPr marL="647700" lvl="1" indent="-323850">
                <a:lnSpc>
                  <a:spcPts val="4200"/>
                </a:lnSpc>
                <a:buFont typeface="Arial" panose="020B0604020202020204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TT Commons Pro" panose="020B0103030102020204"/>
                </a:rPr>
                <a:t>Introduction to pseudo-classes.</a:t>
              </a:r>
              <a:endParaRPr lang="en-US" sz="3000">
                <a:solidFill>
                  <a:srgbClr val="FFFFFF"/>
                </a:solidFill>
                <a:latin typeface="TT Commons Pro" panose="020B0103030102020204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752328" y="4805025"/>
            <a:ext cx="5040576" cy="3975354"/>
            <a:chOff x="0" y="0"/>
            <a:chExt cx="6720768" cy="5300472"/>
          </a:xfrm>
        </p:grpSpPr>
        <p:sp>
          <p:nvSpPr>
            <p:cNvPr id="7" name="TextBox 7"/>
            <p:cNvSpPr txBox="1"/>
            <p:nvPr/>
          </p:nvSpPr>
          <p:spPr>
            <a:xfrm>
              <a:off x="0" y="9525"/>
              <a:ext cx="6720768" cy="1438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32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FFFFFF"/>
                  </a:solidFill>
                  <a:latin typeface="TT Commons Pro Bold" panose="020B0103030102020204"/>
                </a:rPr>
                <a:t>Introduction to Bootstrap</a:t>
              </a:r>
              <a:endParaRPr lang="en-US" sz="3600">
                <a:solidFill>
                  <a:srgbClr val="FFFFFF"/>
                </a:solidFill>
                <a:latin typeface="TT Commons Pro Bold" panose="020B0103030102020204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779397"/>
              <a:ext cx="6720768" cy="35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0" lvl="1" indent="-323850">
                <a:lnSpc>
                  <a:spcPts val="4200"/>
                </a:lnSpc>
                <a:buFont typeface="Arial" panose="020B0604020202020204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TT Commons Pro" panose="020B0103030102020204"/>
                </a:rPr>
                <a:t>What is Bootstrap and why use it?</a:t>
              </a:r>
              <a:endParaRPr lang="en-US" sz="3000">
                <a:solidFill>
                  <a:srgbClr val="FFFFFF"/>
                </a:solidFill>
                <a:latin typeface="TT Commons Pro" panose="020B0103030102020204"/>
              </a:endParaRPr>
            </a:p>
            <a:p>
              <a:pPr marL="647700" lvl="1" indent="-323850">
                <a:lnSpc>
                  <a:spcPts val="4200"/>
                </a:lnSpc>
                <a:buFont typeface="Arial" panose="020B0604020202020204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TT Commons Pro" panose="020B0103030102020204"/>
                </a:rPr>
                <a:t>Bootstrap grid system</a:t>
              </a:r>
              <a:endParaRPr lang="en-US" sz="3000">
                <a:solidFill>
                  <a:srgbClr val="FFFFFF"/>
                </a:solidFill>
                <a:latin typeface="TT Commons Pro" panose="020B0103030102020204"/>
              </a:endParaRPr>
            </a:p>
            <a:p>
              <a:pPr marL="647700" lvl="1" indent="-323850">
                <a:lnSpc>
                  <a:spcPts val="4200"/>
                </a:lnSpc>
                <a:buFont typeface="Arial" panose="020B0604020202020204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TT Commons Pro" panose="020B0103030102020204"/>
                </a:rPr>
                <a:t>Integrating Bootstrap into HTML projects</a:t>
              </a:r>
              <a:endParaRPr lang="en-US" sz="3000">
                <a:solidFill>
                  <a:srgbClr val="FFFFFF"/>
                </a:solidFill>
                <a:latin typeface="TT Commons Pro" panose="020B0103030102020204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360960" y="813558"/>
            <a:ext cx="3567411" cy="1266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</a:pPr>
            <a:r>
              <a:rPr lang="en-US" sz="8400">
                <a:solidFill>
                  <a:srgbClr val="FFFFFF"/>
                </a:solidFill>
                <a:latin typeface="TT Commons Pro" panose="020B0103030102020204"/>
              </a:rPr>
              <a:t>Week 3</a:t>
            </a:r>
            <a:endParaRPr lang="en-US" sz="8400">
              <a:solidFill>
                <a:srgbClr val="FFFFFF"/>
              </a:solidFill>
              <a:latin typeface="TT Commons Pro" panose="020B0103030102020204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68492" y="3615358"/>
            <a:ext cx="624584" cy="255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2080"/>
              </a:lnSpc>
              <a:spcBef>
                <a:spcPct val="0"/>
              </a:spcBef>
            </a:pPr>
            <a:r>
              <a:rPr lang="en-US" sz="1600">
                <a:solidFill>
                  <a:srgbClr val="020327"/>
                </a:solidFill>
                <a:latin typeface="TT Commons Pro Bold" panose="020B0103030102020204"/>
              </a:rPr>
              <a:t>01</a:t>
            </a:r>
            <a:endParaRPr lang="en-US" sz="1600">
              <a:solidFill>
                <a:srgbClr val="020327"/>
              </a:solidFill>
              <a:latin typeface="TT Commons Pro Bold" panose="020B0103030102020204"/>
            </a:endParaRPr>
          </a:p>
        </p:txBody>
      </p:sp>
      <p:sp>
        <p:nvSpPr>
          <p:cNvPr id="13" name="AutoShape 13"/>
          <p:cNvSpPr/>
          <p:nvPr/>
        </p:nvSpPr>
        <p:spPr>
          <a:xfrm>
            <a:off x="1028714" y="9224963"/>
            <a:ext cx="16351017" cy="23812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 rot="5006">
            <a:off x="968483" y="2578064"/>
            <a:ext cx="16351034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TextBox 15"/>
          <p:cNvSpPr txBox="1"/>
          <p:nvPr/>
        </p:nvSpPr>
        <p:spPr>
          <a:xfrm>
            <a:off x="5673240" y="1027859"/>
            <a:ext cx="12119663" cy="828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5500">
                <a:solidFill>
                  <a:srgbClr val="FFFFFF"/>
                </a:solidFill>
                <a:latin typeface="TT Commons Pro" panose="020B0103030102020204"/>
              </a:rPr>
              <a:t>Advanced CSS and Responsive Design</a:t>
            </a:r>
            <a:endParaRPr lang="en-US" sz="5500">
              <a:solidFill>
                <a:srgbClr val="FFFFFF"/>
              </a:solidFill>
              <a:latin typeface="TT Commons Pro" panose="020B0103030102020204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6853620" y="4805025"/>
            <a:ext cx="5336733" cy="2898774"/>
            <a:chOff x="0" y="0"/>
            <a:chExt cx="7115644" cy="3865032"/>
          </a:xfrm>
        </p:grpSpPr>
        <p:sp>
          <p:nvSpPr>
            <p:cNvPr id="17" name="TextBox 17"/>
            <p:cNvSpPr txBox="1"/>
            <p:nvPr/>
          </p:nvSpPr>
          <p:spPr>
            <a:xfrm>
              <a:off x="0" y="9525"/>
              <a:ext cx="7115644" cy="714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32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FFFFFF"/>
                  </a:solidFill>
                  <a:latin typeface="TT Commons Pro Bold" panose="020B0103030102020204"/>
                </a:rPr>
                <a:t>Flexbox Layout</a:t>
              </a:r>
              <a:endParaRPr lang="en-US" sz="3600">
                <a:solidFill>
                  <a:srgbClr val="FFFFFF"/>
                </a:solidFill>
                <a:latin typeface="TT Commons Pro Bold" panose="020B0103030102020204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055497"/>
              <a:ext cx="7115644" cy="28095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0" lvl="1" indent="-323850">
                <a:lnSpc>
                  <a:spcPts val="4200"/>
                </a:lnSpc>
                <a:buFont typeface="Arial" panose="020B0604020202020204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TT Commons Pro" panose="020B0103030102020204"/>
                </a:rPr>
                <a:t>Understanding Flexbox</a:t>
              </a:r>
              <a:endParaRPr lang="en-US" sz="3000">
                <a:solidFill>
                  <a:srgbClr val="FFFFFF"/>
                </a:solidFill>
                <a:latin typeface="TT Commons Pro" panose="020B0103030102020204"/>
              </a:endParaRPr>
            </a:p>
            <a:p>
              <a:pPr marL="647700" lvl="1" indent="-323850">
                <a:lnSpc>
                  <a:spcPts val="4200"/>
                </a:lnSpc>
                <a:buFont typeface="Arial" panose="020B0604020202020204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TT Commons Pro" panose="020B0103030102020204"/>
                </a:rPr>
                <a:t>Flexbox properties</a:t>
              </a:r>
              <a:endParaRPr lang="en-US" sz="3000">
                <a:solidFill>
                  <a:srgbClr val="FFFFFF"/>
                </a:solidFill>
                <a:latin typeface="TT Commons Pro" panose="020B0103030102020204"/>
              </a:endParaRPr>
            </a:p>
            <a:p>
              <a:pPr marL="647700" lvl="1" indent="-323850">
                <a:lnSpc>
                  <a:spcPts val="4200"/>
                </a:lnSpc>
                <a:buFont typeface="Arial" panose="020B0604020202020204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TT Commons Pro" panose="020B0103030102020204"/>
                </a:rPr>
                <a:t>Creating flexible layouts with Flexbox</a:t>
              </a:r>
              <a:endParaRPr lang="en-US" sz="3000">
                <a:solidFill>
                  <a:srgbClr val="FFFFFF"/>
                </a:solidFill>
                <a:latin typeface="TT Commons Pro" panose="020B0103030102020204"/>
              </a:endParaRPr>
            </a:p>
          </p:txBody>
        </p:sp>
      </p:grpSp>
      <p:sp>
        <p:nvSpPr>
          <p:cNvPr id="27" name="TextBox 11"/>
          <p:cNvSpPr txBox="1"/>
          <p:nvPr/>
        </p:nvSpPr>
        <p:spPr>
          <a:xfrm>
            <a:off x="6839311" y="3634985"/>
            <a:ext cx="495797" cy="378693"/>
          </a:xfrm>
          <a:prstGeom prst="ellipse">
            <a:avLst/>
          </a:prstGeom>
          <a:solidFill>
            <a:srgbClr val="7030A0"/>
          </a:solidFill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2080"/>
              </a:lnSpc>
              <a:spcBef>
                <a:spcPct val="0"/>
              </a:spcBef>
            </a:pPr>
            <a:r>
              <a:rPr lang="en-US" sz="1600" u="none" dirty="0" smtClean="0">
                <a:solidFill>
                  <a:srgbClr val="020327"/>
                </a:solidFill>
                <a:latin typeface="TT Commons Pro Bold" panose="020B0103030102020204"/>
              </a:rPr>
              <a:t>02</a:t>
            </a:r>
            <a:endParaRPr lang="en-US" sz="1600" u="none" dirty="0">
              <a:solidFill>
                <a:srgbClr val="020327"/>
              </a:solidFill>
              <a:latin typeface="TT Commons Pro Bold" panose="020B0103030102020204"/>
            </a:endParaRPr>
          </a:p>
        </p:txBody>
      </p:sp>
      <p:sp>
        <p:nvSpPr>
          <p:cNvPr id="28" name="TextBox 12"/>
          <p:cNvSpPr txBox="1"/>
          <p:nvPr/>
        </p:nvSpPr>
        <p:spPr>
          <a:xfrm>
            <a:off x="13150681" y="3615358"/>
            <a:ext cx="495797" cy="378693"/>
          </a:xfrm>
          <a:prstGeom prst="ellipse">
            <a:avLst/>
          </a:prstGeom>
          <a:solidFill>
            <a:srgbClr val="7030A0"/>
          </a:solidFill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2080"/>
              </a:lnSpc>
              <a:spcBef>
                <a:spcPct val="0"/>
              </a:spcBef>
            </a:pPr>
            <a:r>
              <a:rPr lang="en-US" sz="1600" u="none" dirty="0">
                <a:solidFill>
                  <a:srgbClr val="020327"/>
                </a:solidFill>
                <a:latin typeface="TT Commons Pro Bold" panose="020B0103030102020204"/>
              </a:rPr>
              <a:t>03</a:t>
            </a:r>
            <a:endParaRPr lang="en-US" sz="1600" u="none" dirty="0">
              <a:solidFill>
                <a:srgbClr val="020327"/>
              </a:solidFill>
              <a:latin typeface="TT Commons Pro Bold" panose="020B0103030102020204"/>
            </a:endParaRPr>
          </a:p>
        </p:txBody>
      </p:sp>
      <p:sp>
        <p:nvSpPr>
          <p:cNvPr id="29" name="TextBox 11"/>
          <p:cNvSpPr txBox="1"/>
          <p:nvPr/>
        </p:nvSpPr>
        <p:spPr>
          <a:xfrm>
            <a:off x="1113061" y="3679647"/>
            <a:ext cx="495797" cy="353267"/>
          </a:xfrm>
          <a:prstGeom prst="ellipse">
            <a:avLst/>
          </a:prstGeom>
          <a:solidFill>
            <a:srgbClr val="7030A0"/>
          </a:solidFill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2080"/>
              </a:lnSpc>
              <a:spcBef>
                <a:spcPct val="0"/>
              </a:spcBef>
            </a:pPr>
            <a:r>
              <a:rPr lang="en-US" sz="1600" u="none" dirty="0" smtClean="0">
                <a:solidFill>
                  <a:srgbClr val="020327"/>
                </a:solidFill>
                <a:latin typeface="TT Commons Pro Bold" panose="020B0103030102020204"/>
              </a:rPr>
              <a:t>01</a:t>
            </a:r>
            <a:endParaRPr lang="en-US" sz="1600" u="none" dirty="0">
              <a:solidFill>
                <a:srgbClr val="020327"/>
              </a:solidFill>
              <a:latin typeface="TT Commons Pro Bold" panose="020B01030301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0" y="-38099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1"/>
            <a:stretch>
              <a:fillRect t="-16666" b="-1666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68492" y="4897561"/>
            <a:ext cx="5321587" cy="2358485"/>
            <a:chOff x="0" y="9525"/>
            <a:chExt cx="7095449" cy="3144647"/>
          </a:xfrm>
        </p:grpSpPr>
        <p:sp>
          <p:nvSpPr>
            <p:cNvPr id="4" name="TextBox 4"/>
            <p:cNvSpPr txBox="1"/>
            <p:nvPr/>
          </p:nvSpPr>
          <p:spPr>
            <a:xfrm>
              <a:off x="0" y="9525"/>
              <a:ext cx="7095449" cy="7382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32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FFFFFF"/>
                  </a:solidFill>
                  <a:latin typeface="TT Commons Pro Bold" panose="020B0103030102020204"/>
                </a:rPr>
                <a:t>Project Requirements </a:t>
              </a:r>
              <a:endParaRPr lang="en-US" sz="3600">
                <a:solidFill>
                  <a:srgbClr val="FFFFFF"/>
                </a:solidFill>
                <a:latin typeface="TT Commons Pro Bold" panose="020B0103030102020204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055497"/>
              <a:ext cx="7095449" cy="20986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0" lvl="1" indent="-323850">
                <a:lnSpc>
                  <a:spcPts val="4200"/>
                </a:lnSpc>
                <a:buFont typeface="Arial" panose="020B0604020202020204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TT Commons Pro" panose="020B0103030102020204"/>
                </a:rPr>
                <a:t>Project Ideas Discussions</a:t>
              </a:r>
              <a:endParaRPr lang="en-US" sz="3000">
                <a:solidFill>
                  <a:srgbClr val="FFFFFF"/>
                </a:solidFill>
                <a:latin typeface="TT Commons Pro" panose="020B0103030102020204"/>
              </a:endParaRPr>
            </a:p>
            <a:p>
              <a:pPr marL="647700" lvl="1" indent="-323850">
                <a:lnSpc>
                  <a:spcPts val="4200"/>
                </a:lnSpc>
                <a:buFont typeface="Arial" panose="020B0604020202020204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TT Commons Pro" panose="020B0103030102020204"/>
                </a:rPr>
                <a:t>UI Design</a:t>
              </a:r>
              <a:endParaRPr lang="en-US" sz="3000">
                <a:solidFill>
                  <a:srgbClr val="FFFFFF"/>
                </a:solidFill>
                <a:latin typeface="TT Commons Pro" panose="020B0103030102020204"/>
              </a:endParaRPr>
            </a:p>
            <a:p>
              <a:pPr marL="647700" lvl="1" indent="-323850">
                <a:lnSpc>
                  <a:spcPts val="4200"/>
                </a:lnSpc>
                <a:buFont typeface="Arial" panose="020B0604020202020204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TT Commons Pro" panose="020B0103030102020204"/>
                </a:rPr>
                <a:t>UI Components</a:t>
              </a:r>
              <a:endParaRPr lang="en-US" sz="3000">
                <a:solidFill>
                  <a:srgbClr val="FFFFFF"/>
                </a:solidFill>
                <a:latin typeface="TT Commons Pro" panose="020B0103030102020204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752328" y="4805025"/>
            <a:ext cx="5040576" cy="2375112"/>
            <a:chOff x="0" y="0"/>
            <a:chExt cx="6720768" cy="3166815"/>
          </a:xfrm>
        </p:grpSpPr>
        <p:sp>
          <p:nvSpPr>
            <p:cNvPr id="7" name="TextBox 7"/>
            <p:cNvSpPr txBox="1"/>
            <p:nvPr/>
          </p:nvSpPr>
          <p:spPr>
            <a:xfrm>
              <a:off x="0" y="9525"/>
              <a:ext cx="6720768" cy="14382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32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FFFFFF"/>
                  </a:solidFill>
                  <a:latin typeface="TT Commons Pro Bold" panose="020B0103030102020204"/>
                </a:rPr>
                <a:t>Final Project and Review</a:t>
              </a:r>
              <a:endParaRPr lang="en-US" sz="3600">
                <a:solidFill>
                  <a:srgbClr val="FFFFFF"/>
                </a:solidFill>
                <a:latin typeface="TT Commons Pro Bold" panose="020B0103030102020204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779340"/>
              <a:ext cx="6720768" cy="1387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0" lvl="1" indent="-323850">
                <a:lnSpc>
                  <a:spcPts val="4200"/>
                </a:lnSpc>
                <a:buFont typeface="Arial" panose="020B0604020202020204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TT Commons Pro" panose="020B0103030102020204"/>
                </a:rPr>
                <a:t>Q&amp;A session and feedback collection</a:t>
              </a:r>
              <a:endParaRPr lang="en-US" sz="3000">
                <a:solidFill>
                  <a:srgbClr val="FFFFFF"/>
                </a:solidFill>
                <a:latin typeface="TT Commons Pro" panose="020B0103030102020204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360960" y="813558"/>
            <a:ext cx="3567411" cy="1266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</a:pPr>
            <a:r>
              <a:rPr lang="en-US" sz="8400">
                <a:solidFill>
                  <a:srgbClr val="FFFFFF"/>
                </a:solidFill>
                <a:latin typeface="TT Commons Pro" panose="020B0103030102020204"/>
              </a:rPr>
              <a:t>Week 4</a:t>
            </a:r>
            <a:endParaRPr lang="en-US" sz="8400">
              <a:solidFill>
                <a:srgbClr val="FFFFFF"/>
              </a:solidFill>
              <a:latin typeface="TT Commons Pro" panose="020B0103030102020204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68492" y="3615358"/>
            <a:ext cx="624584" cy="255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2080"/>
              </a:lnSpc>
              <a:spcBef>
                <a:spcPct val="0"/>
              </a:spcBef>
            </a:pPr>
            <a:r>
              <a:rPr lang="en-US" sz="1600">
                <a:solidFill>
                  <a:srgbClr val="020327"/>
                </a:solidFill>
                <a:latin typeface="TT Commons Pro Bold" panose="020B0103030102020204"/>
              </a:rPr>
              <a:t>01</a:t>
            </a:r>
            <a:endParaRPr lang="en-US" sz="1600">
              <a:solidFill>
                <a:srgbClr val="020327"/>
              </a:solidFill>
              <a:latin typeface="TT Commons Pro Bold" panose="020B0103030102020204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2752328" y="3496931"/>
            <a:ext cx="495797" cy="255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2080"/>
              </a:lnSpc>
              <a:spcBef>
                <a:spcPct val="0"/>
              </a:spcBef>
            </a:pPr>
            <a:endParaRPr lang="en-US" sz="1600" u="none" dirty="0">
              <a:solidFill>
                <a:srgbClr val="020327"/>
              </a:solidFill>
              <a:latin typeface="TT Commons Pro Bold" panose="020B0103030102020204"/>
            </a:endParaRPr>
          </a:p>
        </p:txBody>
      </p:sp>
      <p:sp>
        <p:nvSpPr>
          <p:cNvPr id="13" name="AutoShape 13"/>
          <p:cNvSpPr/>
          <p:nvPr/>
        </p:nvSpPr>
        <p:spPr>
          <a:xfrm rot="5006">
            <a:off x="968483" y="8826464"/>
            <a:ext cx="16351034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 rot="5006">
            <a:off x="968483" y="2578064"/>
            <a:ext cx="16351034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TextBox 15"/>
          <p:cNvSpPr txBox="1"/>
          <p:nvPr/>
        </p:nvSpPr>
        <p:spPr>
          <a:xfrm>
            <a:off x="8312919" y="804033"/>
            <a:ext cx="9975081" cy="1057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7000">
                <a:solidFill>
                  <a:srgbClr val="FFFFFF"/>
                </a:solidFill>
                <a:latin typeface="TT Commons Pro" panose="020B0103030102020204"/>
              </a:rPr>
              <a:t>Project Work</a:t>
            </a:r>
            <a:endParaRPr lang="en-US" sz="7000">
              <a:solidFill>
                <a:srgbClr val="FFFFFF"/>
              </a:solidFill>
              <a:latin typeface="TT Commons Pro" panose="020B0103030102020204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6853620" y="4805025"/>
            <a:ext cx="5336733" cy="3441657"/>
            <a:chOff x="0" y="0"/>
            <a:chExt cx="7115644" cy="4588875"/>
          </a:xfrm>
        </p:grpSpPr>
        <p:sp>
          <p:nvSpPr>
            <p:cNvPr id="17" name="TextBox 17"/>
            <p:cNvSpPr txBox="1"/>
            <p:nvPr/>
          </p:nvSpPr>
          <p:spPr>
            <a:xfrm>
              <a:off x="0" y="9525"/>
              <a:ext cx="7115644" cy="14382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32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FFFFFF"/>
                  </a:solidFill>
                  <a:latin typeface="TT Commons Pro Bold" panose="020B0103030102020204"/>
                </a:rPr>
                <a:t>Responsiveness and Hosting</a:t>
              </a:r>
              <a:endParaRPr lang="en-US" sz="3600">
                <a:solidFill>
                  <a:srgbClr val="FFFFFF"/>
                </a:solidFill>
                <a:latin typeface="TT Commons Pro Bold" panose="020B0103030102020204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779340"/>
              <a:ext cx="7115644" cy="28095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0" lvl="1" indent="-323850">
                <a:lnSpc>
                  <a:spcPts val="4200"/>
                </a:lnSpc>
                <a:buFont typeface="Arial" panose="020B0604020202020204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TT Commons Pro" panose="020B0103030102020204"/>
                </a:rPr>
                <a:t>How To Use GitHub</a:t>
              </a:r>
              <a:endParaRPr lang="en-US" sz="3000">
                <a:solidFill>
                  <a:srgbClr val="FFFFFF"/>
                </a:solidFill>
                <a:latin typeface="TT Commons Pro" panose="020B0103030102020204"/>
              </a:endParaRPr>
            </a:p>
            <a:p>
              <a:pPr marL="647700" lvl="1" indent="-323850">
                <a:lnSpc>
                  <a:spcPts val="4200"/>
                </a:lnSpc>
                <a:buFont typeface="Arial" panose="020B0604020202020204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TT Commons Pro" panose="020B0103030102020204"/>
                </a:rPr>
                <a:t>Adding Project To GitHub</a:t>
              </a:r>
              <a:endParaRPr lang="en-US" sz="3000">
                <a:solidFill>
                  <a:srgbClr val="FFFFFF"/>
                </a:solidFill>
                <a:latin typeface="TT Commons Pro" panose="020B0103030102020204"/>
              </a:endParaRPr>
            </a:p>
            <a:p>
              <a:pPr marL="647700" lvl="1" indent="-323850">
                <a:lnSpc>
                  <a:spcPts val="4200"/>
                </a:lnSpc>
                <a:buFont typeface="Arial" panose="020B0604020202020204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TT Commons Pro" panose="020B0103030102020204"/>
                </a:rPr>
                <a:t>Deploying Using GitHub Pages</a:t>
              </a:r>
              <a:endParaRPr lang="en-US" sz="3000">
                <a:solidFill>
                  <a:srgbClr val="FFFFFF"/>
                </a:solidFill>
                <a:latin typeface="TT Commons Pro" panose="020B0103030102020204"/>
              </a:endParaRPr>
            </a:p>
          </p:txBody>
        </p:sp>
      </p:grpSp>
      <p:sp>
        <p:nvSpPr>
          <p:cNvPr id="19" name="TextBox 11"/>
          <p:cNvSpPr txBox="1"/>
          <p:nvPr/>
        </p:nvSpPr>
        <p:spPr>
          <a:xfrm>
            <a:off x="6839311" y="3634985"/>
            <a:ext cx="495797" cy="378693"/>
          </a:xfrm>
          <a:prstGeom prst="ellipse">
            <a:avLst/>
          </a:prstGeom>
          <a:solidFill>
            <a:srgbClr val="7030A0"/>
          </a:solidFill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2080"/>
              </a:lnSpc>
              <a:spcBef>
                <a:spcPct val="0"/>
              </a:spcBef>
            </a:pPr>
            <a:r>
              <a:rPr lang="en-US" sz="1600" u="none" dirty="0" smtClean="0">
                <a:solidFill>
                  <a:srgbClr val="020327"/>
                </a:solidFill>
                <a:latin typeface="TT Commons Pro Bold" panose="020B0103030102020204"/>
              </a:rPr>
              <a:t>02</a:t>
            </a:r>
            <a:endParaRPr lang="en-US" sz="1600" u="none" dirty="0">
              <a:solidFill>
                <a:srgbClr val="020327"/>
              </a:solidFill>
              <a:latin typeface="TT Commons Pro Bold" panose="020B0103030102020204"/>
            </a:endParaRPr>
          </a:p>
        </p:txBody>
      </p:sp>
      <p:sp>
        <p:nvSpPr>
          <p:cNvPr id="20" name="TextBox 12"/>
          <p:cNvSpPr txBox="1"/>
          <p:nvPr/>
        </p:nvSpPr>
        <p:spPr>
          <a:xfrm>
            <a:off x="13150681" y="3615358"/>
            <a:ext cx="495797" cy="378693"/>
          </a:xfrm>
          <a:prstGeom prst="ellipse">
            <a:avLst/>
          </a:prstGeom>
          <a:solidFill>
            <a:srgbClr val="7030A0"/>
          </a:solidFill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2080"/>
              </a:lnSpc>
              <a:spcBef>
                <a:spcPct val="0"/>
              </a:spcBef>
            </a:pPr>
            <a:r>
              <a:rPr lang="en-US" sz="1600" u="none" dirty="0">
                <a:solidFill>
                  <a:srgbClr val="020327"/>
                </a:solidFill>
                <a:latin typeface="TT Commons Pro Bold" panose="020B0103030102020204"/>
              </a:rPr>
              <a:t>03</a:t>
            </a:r>
            <a:endParaRPr lang="en-US" sz="1600" u="none" dirty="0">
              <a:solidFill>
                <a:srgbClr val="020327"/>
              </a:solidFill>
              <a:latin typeface="TT Commons Pro Bold" panose="020B0103030102020204"/>
            </a:endParaRPr>
          </a:p>
        </p:txBody>
      </p:sp>
      <p:sp>
        <p:nvSpPr>
          <p:cNvPr id="21" name="TextBox 11"/>
          <p:cNvSpPr txBox="1"/>
          <p:nvPr/>
        </p:nvSpPr>
        <p:spPr>
          <a:xfrm>
            <a:off x="1113061" y="3679647"/>
            <a:ext cx="495797" cy="353267"/>
          </a:xfrm>
          <a:prstGeom prst="ellipse">
            <a:avLst/>
          </a:prstGeom>
          <a:solidFill>
            <a:srgbClr val="7030A0"/>
          </a:solidFill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2080"/>
              </a:lnSpc>
              <a:spcBef>
                <a:spcPct val="0"/>
              </a:spcBef>
            </a:pPr>
            <a:r>
              <a:rPr lang="en-US" sz="1600" u="none" dirty="0" smtClean="0">
                <a:solidFill>
                  <a:srgbClr val="020327"/>
                </a:solidFill>
                <a:latin typeface="TT Commons Pro Bold" panose="020B0103030102020204"/>
              </a:rPr>
              <a:t>01</a:t>
            </a:r>
            <a:endParaRPr lang="en-US" sz="1600" u="none" dirty="0">
              <a:solidFill>
                <a:srgbClr val="020327"/>
              </a:solidFill>
              <a:latin typeface="TT Commons Pro Bold" panose="020B01030301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1347</Words>
  <Application>WPS Presentation</Application>
  <PresentationFormat>Custom</PresentationFormat>
  <Paragraphs>134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TT Commons Pro Bold</vt:lpstr>
      <vt:lpstr>TT Commons Pro</vt:lpstr>
      <vt:lpstr>Arial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Bootcamp-Introduction</dc:title>
  <dc:creator/>
  <cp:lastModifiedBy>ACER</cp:lastModifiedBy>
  <cp:revision>6</cp:revision>
  <dcterms:created xsi:type="dcterms:W3CDTF">2006-08-16T00:00:00Z</dcterms:created>
  <dcterms:modified xsi:type="dcterms:W3CDTF">2024-03-27T02:26:02Z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AD4CDC339D2A41A48BFCCDA976D6FAB4_12</vt:lpwstr>
  </property>
  <property fmtid="{D5CDD505-2E9C-101B-9397-08002B2CF9AE}" pid="3" name="KSOProductBuildVer">
    <vt:lpwstr>1033-12.2.0.13489</vt:lpwstr>
  </property>
</Properties>
</file>