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askerville Display PT" charset="1" panose="02030602080406020203"/>
      <p:regular r:id="rId10"/>
    </p:embeddedFont>
    <p:embeddedFont>
      <p:font typeface="Baskerville Display PT Bold" charset="1" panose="02030702080406020203"/>
      <p:regular r:id="rId11"/>
    </p:embeddedFont>
    <p:embeddedFont>
      <p:font typeface="Baskerville Display PT Italics" charset="1" panose="02030602080406090203"/>
      <p:regular r:id="rId12"/>
    </p:embeddedFont>
    <p:embeddedFont>
      <p:font typeface="Baskerville Display PT Bold Italics" charset="1" panose="02030702080406090203"/>
      <p:regular r:id="rId13"/>
    </p:embeddedFont>
    <p:embeddedFont>
      <p:font typeface="Inter" charset="1" panose="020B0502030000000004"/>
      <p:regular r:id="rId14"/>
    </p:embeddedFont>
    <p:embeddedFont>
      <p:font typeface="Inter Bold" charset="1" panose="020B0802030000000004"/>
      <p:regular r:id="rId15"/>
    </p:embeddedFont>
    <p:embeddedFont>
      <p:font typeface="Inter Italics" charset="1" panose="020B0502030000000004"/>
      <p:regular r:id="rId16"/>
    </p:embeddedFont>
    <p:embeddedFont>
      <p:font typeface="Inter Bold Italics" charset="1" panose="020B0802030000000004"/>
      <p:regular r:id="rId17"/>
    </p:embeddedFont>
    <p:embeddedFont>
      <p:font typeface="Inter Thin" charset="1" panose="020B0A02050000000004"/>
      <p:regular r:id="rId18"/>
    </p:embeddedFont>
    <p:embeddedFont>
      <p:font typeface="Inter Thin Italics" charset="1" panose="020B0A02050000000004"/>
      <p:regular r:id="rId19"/>
    </p:embeddedFont>
    <p:embeddedFont>
      <p:font typeface="Inter Extra-Light" charset="1" panose="02000503000000020004"/>
      <p:regular r:id="rId20"/>
    </p:embeddedFont>
    <p:embeddedFont>
      <p:font typeface="Inter Light" charset="1" panose="02000503000000020004"/>
      <p:regular r:id="rId21"/>
    </p:embeddedFont>
    <p:embeddedFont>
      <p:font typeface="Inter Medium" charset="1" panose="02000503000000020004"/>
      <p:regular r:id="rId22"/>
    </p:embeddedFont>
    <p:embeddedFont>
      <p:font typeface="Inter Semi-Bold" charset="1" panose="02000503000000020004"/>
      <p:regular r:id="rId23"/>
    </p:embeddedFont>
    <p:embeddedFont>
      <p:font typeface="Inter Ultra-Bold" charset="1" panose="02000503000000020004"/>
      <p:regular r:id="rId24"/>
    </p:embeddedFont>
    <p:embeddedFont>
      <p:font typeface="Inter Heavy" charset="1" panose="020005030000000200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2583" cy="10287000"/>
          </a:xfrm>
          <a:custGeom>
            <a:avLst/>
            <a:gdLst/>
            <a:ahLst/>
            <a:cxnLst/>
            <a:rect r="r" b="b" t="t" l="l"/>
            <a:pathLst>
              <a:path h="10287000" w="18282583">
                <a:moveTo>
                  <a:pt x="0" y="0"/>
                </a:moveTo>
                <a:lnTo>
                  <a:pt x="18282583" y="0"/>
                </a:lnTo>
                <a:lnTo>
                  <a:pt x="1828258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73191" y="8064923"/>
            <a:ext cx="13162149" cy="1028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8"/>
              </a:lnSpc>
            </a:pPr>
            <a:r>
              <a:rPr lang="en-US" sz="6005" spc="1201">
                <a:solidFill>
                  <a:srgbClr val="FDFDFD"/>
                </a:solidFill>
                <a:latin typeface="Baskerville Display PT"/>
              </a:rPr>
              <a:t>HTML CSS BOOTCAMP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454266" y="9210675"/>
            <a:ext cx="6593314" cy="373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sz="2161" spc="432">
                <a:solidFill>
                  <a:srgbClr val="FDFDFD"/>
                </a:solidFill>
                <a:latin typeface="Inter"/>
              </a:rPr>
              <a:t>ROSHAN NYAUPANE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08618" y="962025"/>
            <a:ext cx="9798246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HTML LIST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96330" y="2163393"/>
            <a:ext cx="829089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Forms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86805" y="2675620"/>
            <a:ext cx="6957195" cy="210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u="sng">
                <a:solidFill>
                  <a:srgbClr val="504C44"/>
                </a:solidFill>
                <a:latin typeface="Inter Bold"/>
              </a:rPr>
              <a:t>Ordered List (&lt;ol&gt;):</a:t>
            </a:r>
          </a:p>
          <a:p>
            <a:pPr>
              <a:lnSpc>
                <a:spcPts val="2799"/>
              </a:lnSpc>
            </a:pPr>
            <a:r>
              <a:rPr lang="en-US" sz="1999" u="sng">
                <a:solidFill>
                  <a:srgbClr val="504C44"/>
                </a:solidFill>
                <a:latin typeface="Inter Bold"/>
              </a:rPr>
              <a:t> </a:t>
            </a:r>
            <a:r>
              <a:rPr lang="en-US" sz="1999">
                <a:solidFill>
                  <a:srgbClr val="504C44"/>
                </a:solidFill>
                <a:latin typeface="Inter Bold"/>
              </a:rPr>
              <a:t>        </a:t>
            </a:r>
            <a:r>
              <a:rPr lang="en-US" sz="1999">
                <a:solidFill>
                  <a:srgbClr val="504C44"/>
                </a:solidFill>
                <a:latin typeface="Inter"/>
              </a:rPr>
              <a:t>An ordered list is a list where each item is numbered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&lt;ol&gt;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  &lt;li&gt;First item&lt;/li&gt;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  &lt;li&gt;Second item&lt;/li&gt;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&lt;/ol&gt;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07741" y="2675620"/>
            <a:ext cx="7311411" cy="210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u="sng">
                <a:solidFill>
                  <a:srgbClr val="504C44"/>
                </a:solidFill>
                <a:latin typeface="Inter Bold"/>
              </a:rPr>
              <a:t>Unordered List (&lt;ol&gt;):</a:t>
            </a:r>
          </a:p>
          <a:p>
            <a:pPr>
              <a:lnSpc>
                <a:spcPts val="2799"/>
              </a:lnSpc>
            </a:pPr>
            <a:r>
              <a:rPr lang="en-US" sz="1999" u="sng">
                <a:solidFill>
                  <a:srgbClr val="504C44"/>
                </a:solidFill>
                <a:latin typeface="Inter Bold"/>
              </a:rPr>
              <a:t> </a:t>
            </a:r>
            <a:r>
              <a:rPr lang="en-US" sz="1999">
                <a:solidFill>
                  <a:srgbClr val="504C44"/>
                </a:solidFill>
                <a:latin typeface="Inter Bold"/>
              </a:rPr>
              <a:t>        </a:t>
            </a:r>
            <a:r>
              <a:rPr lang="en-US" sz="1999">
                <a:solidFill>
                  <a:srgbClr val="504C44"/>
                </a:solidFill>
                <a:latin typeface="Inter"/>
              </a:rPr>
              <a:t>An ordered list is a list where each item is numbered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504C44"/>
                </a:solidFill>
                <a:latin typeface="Inter"/>
              </a:rPr>
              <a:t>       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 &lt;ul&gt;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  &lt;li&gt;First item&lt;/li&gt;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  &lt;li&gt;Second item&lt;/li&gt;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&lt;/ul&gt;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33320" y="5825221"/>
            <a:ext cx="6957195" cy="280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u="sng">
                <a:solidFill>
                  <a:srgbClr val="504C44"/>
                </a:solidFill>
                <a:latin typeface="Inter Bold"/>
              </a:rPr>
              <a:t>Description List (&lt;ol&gt;):</a:t>
            </a:r>
          </a:p>
          <a:p>
            <a:pPr>
              <a:lnSpc>
                <a:spcPts val="2799"/>
              </a:lnSpc>
            </a:pPr>
            <a:r>
              <a:rPr lang="en-US" sz="1999" u="sng">
                <a:solidFill>
                  <a:srgbClr val="504C44"/>
                </a:solidFill>
                <a:latin typeface="Inter Bold"/>
              </a:rPr>
              <a:t> </a:t>
            </a:r>
            <a:r>
              <a:rPr lang="en-US" sz="1999">
                <a:solidFill>
                  <a:srgbClr val="504C44"/>
                </a:solidFill>
                <a:latin typeface="Inter Bold"/>
              </a:rPr>
              <a:t>        </a:t>
            </a:r>
            <a:r>
              <a:rPr lang="en-US" sz="1999">
                <a:solidFill>
                  <a:srgbClr val="504C44"/>
                </a:solidFill>
                <a:latin typeface="Inter"/>
              </a:rPr>
              <a:t>An ordered list is a list where each item is numbered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&lt;dl&gt;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  &lt;dt&gt;Coffee&lt;/dt&gt;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  &lt;dd&gt;- black hot drink&lt;/dd&gt;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  &lt;dt&gt;Milk&lt;/dt&gt;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  &lt;dd&gt;- white cold drink&lt;/dd&gt;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&lt;/dl&gt;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54256" y="5825221"/>
            <a:ext cx="7311411" cy="421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u="sng">
                <a:solidFill>
                  <a:srgbClr val="504C44"/>
                </a:solidFill>
                <a:latin typeface="Inter Bold"/>
              </a:rPr>
              <a:t>Nested List (&lt;ol&gt;):</a:t>
            </a:r>
          </a:p>
          <a:p>
            <a:pPr>
              <a:lnSpc>
                <a:spcPts val="2799"/>
              </a:lnSpc>
            </a:pPr>
            <a:r>
              <a:rPr lang="en-US" sz="1999" u="sng">
                <a:solidFill>
                  <a:srgbClr val="504C44"/>
                </a:solidFill>
                <a:latin typeface="Inter Bold"/>
              </a:rPr>
              <a:t> </a:t>
            </a:r>
            <a:r>
              <a:rPr lang="en-US" sz="1999">
                <a:solidFill>
                  <a:srgbClr val="504C44"/>
                </a:solidFill>
                <a:latin typeface="Inter Bold"/>
              </a:rPr>
              <a:t>        </a:t>
            </a:r>
            <a:r>
              <a:rPr lang="en-US" sz="1999">
                <a:solidFill>
                  <a:srgbClr val="504C44"/>
                </a:solidFill>
                <a:latin typeface="Inter"/>
              </a:rPr>
              <a:t>An ordered list is a list where each item is numbered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504C44"/>
                </a:solidFill>
                <a:latin typeface="Inter"/>
              </a:rPr>
              <a:t>     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  &lt;ul&gt;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 &lt;li&gt;Item 1&lt;/li&gt;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 &lt;li&gt;Item 2 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        &lt;ul&gt;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             &lt;li&gt;Subitem 1&lt;/li&gt;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             &lt;li&gt;Subitem 2&lt;/li&gt;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        &lt;/ul&gt;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  &lt;/li&gt;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  &lt;li&gt;Item 3&lt;/li&gt;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&lt;/ul&gt;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08618" y="962025"/>
            <a:ext cx="9798246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HTML TABLE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96330" y="2163393"/>
            <a:ext cx="829089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Table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86805" y="2675620"/>
            <a:ext cx="6957195" cy="597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&lt;table&gt;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&lt;tr&gt;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&lt;th&gt;Person 1&lt;/th&gt;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&lt;th&gt;Person 2&lt;/th&gt;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&lt;th&gt;Person 3&lt;/th&gt;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&lt;/tr&gt;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&lt;tr&gt;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&lt;td&gt;Emil&lt;/td&gt;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&lt;td&gt;Tobias&lt;/td&gt;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&lt;td&gt;Linus&lt;/td&gt;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&lt;/tr&gt;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&lt;tr&gt;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&lt;td&gt;16&lt;/td&gt;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&lt;td&gt;14&lt;/td&gt;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&lt;td&gt;10&lt;/td&gt;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&lt;/tr&gt;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&lt;/table&gt;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36099" y="962025"/>
            <a:ext cx="12650682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SEMANTIC HTML AND BEST PRACTICES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96330" y="2163393"/>
            <a:ext cx="829089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86805" y="2675620"/>
            <a:ext cx="13354193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504C44"/>
                </a:solidFill>
                <a:latin typeface="Inter"/>
              </a:rPr>
              <a:t>Semantic HTML refers to the practice of using HTML elements in a way that accurately represents the content's meaning and structure.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96330" y="3520171"/>
            <a:ext cx="829089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Why semantic HTML?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86805" y="4032398"/>
            <a:ext cx="13354193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"/>
              </a:rPr>
              <a:t> It enhances the accessibility.</a:t>
            </a: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"/>
              </a:rPr>
              <a:t> SEO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05855" y="5257948"/>
            <a:ext cx="829089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Semantic Vs non Semantic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96330" y="5770175"/>
            <a:ext cx="5380869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&lt;header&gt;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&lt;div class="logo"&gt;Logo&lt;/div&gt;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&lt;nav&gt;Menu&lt;/nav&gt;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&lt;/header&gt;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61440" y="5770175"/>
            <a:ext cx="5882815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&lt;div class="header"&gt;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&lt;div class="logo"&gt;Logo&lt;/div&gt;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&lt;div class="menu"&gt;Menu&lt;/div&gt;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&lt;/div&gt;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36099" y="962025"/>
            <a:ext cx="12650682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SEMANTIC HTML AND BEST PRACTICES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66904" y="1593850"/>
            <a:ext cx="13354193" cy="844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&lt;nav&gt;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&lt;a href="/html/"&gt;HTML&lt;/a&gt; |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&lt;a href="/css/"&gt;CSS&lt;/a&gt; |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&lt;/nav&gt;</a:t>
            </a:r>
          </a:p>
          <a:p>
            <a:pPr>
              <a:lnSpc>
                <a:spcPts val="2799"/>
              </a:lnSpc>
            </a:p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&lt;aside&gt;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&lt;h3&gt;Related Content&lt;/h3&gt;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&lt;p&gt;Additional information...&lt;/p&gt;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&lt;/aside&gt;</a:t>
            </a:r>
          </a:p>
          <a:p>
            <a:pPr>
              <a:lnSpc>
                <a:spcPts val="2799"/>
              </a:lnSpc>
            </a:p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&lt;section&gt;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&lt;h2&gt;Home Section&lt;/h2&gt;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&lt;p&gt;Section content...&lt;/p&gt;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&lt;/section&gt;</a:t>
            </a:r>
          </a:p>
          <a:p>
            <a:pPr>
              <a:lnSpc>
                <a:spcPts val="2799"/>
              </a:lnSpc>
            </a:p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&lt;section&gt;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&lt;h2&gt;Skills Section&lt;/h2&gt;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&lt;p&gt;Section content...&lt;/p&gt;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&lt;/section&gt;</a:t>
            </a:r>
          </a:p>
          <a:p>
            <a:pPr>
              <a:lnSpc>
                <a:spcPts val="2799"/>
              </a:lnSpc>
            </a:pP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&lt;footer&gt;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&lt;p&gt;&amp;copy; 2024 Example Company&lt;/p&gt;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&lt;/footer&gt;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08618" y="962025"/>
            <a:ext cx="9798246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CUSTOM ELEMENTS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96330" y="2163393"/>
            <a:ext cx="12494688" cy="457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4F7BB3"/>
                </a:solidFill>
                <a:latin typeface="Inter"/>
              </a:rPr>
              <a:t>&lt;my-custom-element&gt;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4F7BB3"/>
                </a:solidFill>
                <a:latin typeface="Inter"/>
              </a:rPr>
              <a:t>&lt;/my-custom-element&gt;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4F7BB3"/>
                </a:solidFill>
                <a:latin typeface="Inter"/>
              </a:rPr>
              <a:t>&lt;!-- Custom Element Definition --&gt;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4F7BB3"/>
                </a:solidFill>
                <a:latin typeface="Inter"/>
              </a:rPr>
              <a:t>&lt;script&gt;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4F7BB3"/>
                </a:solidFill>
                <a:latin typeface="Inter"/>
              </a:rPr>
              <a:t>         class MyCustomElement extends HTMLElement {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4F7BB3"/>
                </a:solidFill>
                <a:latin typeface="Inter"/>
              </a:rPr>
              <a:t>                constructor() {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4F7BB3"/>
                </a:solidFill>
                <a:latin typeface="Inter"/>
              </a:rPr>
              <a:t>                 super(); // Custom element implementation... 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4F7BB3"/>
                </a:solidFill>
                <a:latin typeface="Inter"/>
              </a:rPr>
              <a:t>                }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4F7BB3"/>
                </a:solidFill>
                <a:latin typeface="Inter"/>
              </a:rPr>
              <a:t>         }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4F7BB3"/>
                </a:solidFill>
                <a:latin typeface="Inter"/>
              </a:rPr>
              <a:t>         customElements.define('my-custom-element', MyCustomElement);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4F7BB3"/>
                </a:solidFill>
                <a:latin typeface="Inter"/>
              </a:rPr>
              <a:t> &lt;/script&gt;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08618" y="962025"/>
            <a:ext cx="2896497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TASKS 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31" t="-5263" r="-2631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82366" y="3634861"/>
            <a:ext cx="582711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</a:rPr>
              <a:t>Introduction to html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46482" y="3492605"/>
            <a:ext cx="1135110" cy="92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>
                <a:solidFill>
                  <a:srgbClr val="504C44">
                    <a:alpha val="19608"/>
                  </a:srgbClr>
                </a:solidFill>
                <a:latin typeface="Inter"/>
              </a:rPr>
              <a:t>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2366" y="4844794"/>
            <a:ext cx="581758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</a:rPr>
              <a:t>Anatomy of Html tags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46482" y="4702537"/>
            <a:ext cx="1135110" cy="92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>
                <a:solidFill>
                  <a:srgbClr val="504C44">
                    <a:alpha val="19608"/>
                  </a:srgbClr>
                </a:solidFill>
                <a:latin typeface="Inter"/>
              </a:rPr>
              <a:t>02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82366" y="6057644"/>
            <a:ext cx="582711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</a:rPr>
              <a:t>Working with Text and Links.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6482" y="5915387"/>
            <a:ext cx="1135110" cy="92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>
                <a:solidFill>
                  <a:srgbClr val="504C44">
                    <a:alpha val="19608"/>
                  </a:srgbClr>
                </a:solidFill>
                <a:latin typeface="Inter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82366" y="7270494"/>
            <a:ext cx="582711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</a:rPr>
              <a:t> Images, Multimedia, and Forms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46482" y="7128237"/>
            <a:ext cx="1135110" cy="92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>
                <a:solidFill>
                  <a:srgbClr val="504C44">
                    <a:alpha val="19608"/>
                  </a:srgbClr>
                </a:solidFill>
                <a:latin typeface="Inter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21981" y="2163050"/>
            <a:ext cx="9244012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TABLE OF CONTENTS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14404" y="3634861"/>
            <a:ext cx="582711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</a:rPr>
              <a:t>Forms and Input Elements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78520" y="3492605"/>
            <a:ext cx="1135110" cy="92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>
                <a:solidFill>
                  <a:srgbClr val="504C44">
                    <a:alpha val="19608"/>
                  </a:srgbClr>
                </a:solidFill>
                <a:latin typeface="Inter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14404" y="4844794"/>
            <a:ext cx="582711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</a:rPr>
              <a:t>Semantic HTML and Best Practices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78520" y="4702537"/>
            <a:ext cx="1135110" cy="92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>
                <a:solidFill>
                  <a:srgbClr val="504C44">
                    <a:alpha val="19608"/>
                  </a:srgbClr>
                </a:solidFill>
                <a:latin typeface="Inter"/>
              </a:rPr>
              <a:t>06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14404" y="6057644"/>
            <a:ext cx="582711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</a:rPr>
              <a:t>HTML5 Features and Advanced Topics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78520" y="5915387"/>
            <a:ext cx="1135110" cy="92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>
                <a:solidFill>
                  <a:srgbClr val="504C44">
                    <a:alpha val="19608"/>
                  </a:srgbClr>
                </a:solidFill>
                <a:latin typeface="Inter"/>
              </a:rPr>
              <a:t>07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14404" y="7270494"/>
            <a:ext cx="582711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"/>
              </a:rPr>
              <a:t> Project Showcase and Q&amp;A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78520" y="7128237"/>
            <a:ext cx="1135110" cy="92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sz="5423">
                <a:solidFill>
                  <a:srgbClr val="504C44">
                    <a:alpha val="19608"/>
                  </a:srgbClr>
                </a:solidFill>
                <a:latin typeface="Inter"/>
              </a:rPr>
              <a:t>08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08618" y="962025"/>
            <a:ext cx="8458793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INTRODUCTION TO HTML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41067" y="4834385"/>
            <a:ext cx="13103220" cy="421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&lt;!DOCTYPE html&gt;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&lt;html lang="en"&gt;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&lt;head&gt;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&lt;meta charset="UTF-8"&gt;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&lt;meta name="viewport" content="width=device-width, initial-scale=1.0"&gt;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&lt;title&gt;Title of the Document&lt;/title&gt;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&lt;/head&gt;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&lt;body&gt;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&lt;!-- Content goes here --&gt;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&lt;/body&gt;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&lt;/html&gt;</a:t>
            </a:r>
          </a:p>
          <a:p>
            <a:pPr>
              <a:lnSpc>
                <a:spcPts val="27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090094" y="4360415"/>
            <a:ext cx="337396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Basic Structure of HTML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90094" y="3004298"/>
            <a:ext cx="10041864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HTML stands for HyperText Markup Language.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It's the standard markup language used to create and design web pages.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HTML tags tells the browser  how to format and display the content.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90094" y="2539852"/>
            <a:ext cx="251852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What is HTML?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08618" y="962025"/>
            <a:ext cx="8458793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ANATOMY OF HTML TAGS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90094" y="4834385"/>
            <a:ext cx="13354193" cy="210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"/>
              </a:rPr>
              <a:t>Provides additional information and modifying their behavior or appearance.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504C44"/>
                </a:solidFill>
                <a:latin typeface="Inter"/>
              </a:rPr>
              <a:t>   </a:t>
            </a:r>
            <a:r>
              <a:rPr lang="en-US" sz="1999" u="sng">
                <a:solidFill>
                  <a:srgbClr val="504C44"/>
                </a:solidFill>
                <a:latin typeface="Inter"/>
              </a:rPr>
              <a:t>Example</a:t>
            </a:r>
          </a:p>
          <a:p>
            <a:pPr marL="431797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504C44"/>
                </a:solidFill>
                <a:latin typeface="Inter Bold"/>
              </a:rPr>
              <a:t> 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 &lt;img </a:t>
            </a:r>
            <a:r>
              <a:rPr lang="en-US" sz="1999">
                <a:solidFill>
                  <a:srgbClr val="4F7BB3"/>
                </a:solidFill>
                <a:latin typeface="Inter Bold"/>
              </a:rPr>
              <a:t>src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="example.jpg" </a:t>
            </a:r>
            <a:r>
              <a:rPr lang="en-US" sz="1999">
                <a:solidFill>
                  <a:srgbClr val="4F7BB3"/>
                </a:solidFill>
                <a:latin typeface="Inter Bold"/>
              </a:rPr>
              <a:t>alt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="Example Image" </a:t>
            </a:r>
            <a:r>
              <a:rPr lang="en-US" sz="1999">
                <a:solidFill>
                  <a:srgbClr val="4F7BB3"/>
                </a:solidFill>
                <a:latin typeface="Inter Bold"/>
              </a:rPr>
              <a:t>width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="200" </a:t>
            </a:r>
            <a:r>
              <a:rPr lang="en-US" sz="1999">
                <a:solidFill>
                  <a:srgbClr val="4F7BB3"/>
                </a:solidFill>
                <a:latin typeface="Inter Bold"/>
              </a:rPr>
              <a:t>height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="150"&gt;</a:t>
            </a:r>
          </a:p>
          <a:p>
            <a:pPr marL="431797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4F7BB3"/>
                </a:solidFill>
                <a:latin typeface="Inter"/>
              </a:rPr>
              <a:t>  &lt;a </a:t>
            </a:r>
            <a:r>
              <a:rPr lang="en-US" sz="1999">
                <a:solidFill>
                  <a:srgbClr val="4F7BB3"/>
                </a:solidFill>
                <a:latin typeface="Inter Bold"/>
              </a:rPr>
              <a:t>href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="https://example.com" </a:t>
            </a:r>
            <a:r>
              <a:rPr lang="en-US" sz="1999">
                <a:solidFill>
                  <a:srgbClr val="4F7BB3"/>
                </a:solidFill>
                <a:latin typeface="Inter Bold"/>
              </a:rPr>
              <a:t>target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="_blank"&gt;link content&lt;/a&gt;</a:t>
            </a:r>
          </a:p>
          <a:p>
            <a:pPr marL="431797" indent="-215899" lvl="1">
              <a:lnSpc>
                <a:spcPts val="2799"/>
              </a:lnSpc>
              <a:buAutoNum type="arabicPeriod" startAt="1"/>
            </a:pPr>
            <a:r>
              <a:rPr lang="en-US" sz="1999">
                <a:solidFill>
                  <a:srgbClr val="4F7BB3"/>
                </a:solidFill>
                <a:latin typeface="Inter"/>
              </a:rPr>
              <a:t>  &lt;input </a:t>
            </a:r>
            <a:r>
              <a:rPr lang="en-US" sz="1999">
                <a:solidFill>
                  <a:srgbClr val="4F7BB3"/>
                </a:solidFill>
                <a:latin typeface="Inter Bold"/>
              </a:rPr>
              <a:t>type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="text" </a:t>
            </a:r>
            <a:r>
              <a:rPr lang="en-US" sz="1999">
                <a:solidFill>
                  <a:srgbClr val="4F7BB3"/>
                </a:solidFill>
                <a:latin typeface="Inter Bold"/>
              </a:rPr>
              <a:t>placeholder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="Enter your name" </a:t>
            </a:r>
            <a:r>
              <a:rPr lang="en-US" sz="1999">
                <a:solidFill>
                  <a:srgbClr val="4F7BB3"/>
                </a:solidFill>
                <a:latin typeface="Inter Bold"/>
              </a:rPr>
              <a:t>value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=""&gt;</a:t>
            </a:r>
          </a:p>
          <a:p>
            <a:pPr>
              <a:lnSpc>
                <a:spcPts val="27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090094" y="4360415"/>
            <a:ext cx="538174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Attribute and their significance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90094" y="2539852"/>
            <a:ext cx="829089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Opening tags, closing tags, Self-Closing Tag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90094" y="3063305"/>
            <a:ext cx="13354193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&lt;p&gt;</a:t>
            </a: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&lt;/p&gt;</a:t>
            </a: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&lt;img src="example.jpg" alt="Example Image"&gt;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90094" y="7362581"/>
            <a:ext cx="1335419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"/>
              </a:rPr>
              <a:t>It is a versatile container used to group together other HTML elements.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90094" y="6888611"/>
            <a:ext cx="538174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HTML div Element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90094" y="8338203"/>
            <a:ext cx="13354193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"/>
              </a:rPr>
              <a:t>The class attribute is used to group HTML elements together and apply CSS styles to them collectively.</a:t>
            </a: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"/>
              </a:rPr>
              <a:t>The </a:t>
            </a:r>
            <a:r>
              <a:rPr lang="en-US" sz="1999">
                <a:solidFill>
                  <a:srgbClr val="504C44"/>
                </a:solidFill>
                <a:latin typeface="Inter Semi-Bold"/>
              </a:rPr>
              <a:t>id</a:t>
            </a:r>
            <a:r>
              <a:rPr lang="en-US" sz="1999">
                <a:solidFill>
                  <a:srgbClr val="504C44"/>
                </a:solidFill>
                <a:latin typeface="Inter"/>
              </a:rPr>
              <a:t> attribute is used to uniquely identify a specific element on a web page.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90094" y="7864232"/>
            <a:ext cx="538174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ID and class attributes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08618" y="962025"/>
            <a:ext cx="8458793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TEXT AND LINKS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96330" y="3983956"/>
            <a:ext cx="538174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Why proper elements is Important?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96330" y="2163393"/>
            <a:ext cx="829089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Text elements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96330" y="2686846"/>
            <a:ext cx="13354193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 Semi-Bold"/>
              </a:rPr>
              <a:t>Paragraph (&lt;p&gt;):</a:t>
            </a:r>
            <a:r>
              <a:rPr lang="en-US" sz="1999">
                <a:solidFill>
                  <a:srgbClr val="504C44"/>
                </a:solidFill>
                <a:latin typeface="Inter"/>
              </a:rPr>
              <a:t> Used to display paragraphs of text.</a:t>
            </a: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 Semi-Bold"/>
              </a:rPr>
              <a:t>Heading (&lt;h1&gt; to &lt;h6&gt;):</a:t>
            </a:r>
            <a:r>
              <a:rPr lang="en-US" sz="1999">
                <a:solidFill>
                  <a:srgbClr val="504C44"/>
                </a:solidFill>
                <a:latin typeface="Inter"/>
              </a:rPr>
              <a:t> Used to display headings of different levels.</a:t>
            </a: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 Semi-Bold"/>
              </a:rPr>
              <a:t>Span (&lt;span&gt;):</a:t>
            </a:r>
            <a:r>
              <a:rPr lang="en-US" sz="1999">
                <a:solidFill>
                  <a:srgbClr val="504C44"/>
                </a:solidFill>
                <a:latin typeface="Inter"/>
              </a:rPr>
              <a:t> Used for styling or grouping inline elements.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6330" y="4427316"/>
            <a:ext cx="1335419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"/>
              </a:rPr>
              <a:t>Affects how search engines, screen readers, and browsers interpret and display the content.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25506" y="5024216"/>
            <a:ext cx="538174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Link and  navigation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96330" y="5468716"/>
            <a:ext cx="13354193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 Bold"/>
              </a:rPr>
              <a:t>Anchor (&lt;a&gt;):</a:t>
            </a:r>
            <a:r>
              <a:rPr lang="en-US" sz="1999">
                <a:solidFill>
                  <a:srgbClr val="504C44"/>
                </a:solidFill>
                <a:latin typeface="Inter"/>
              </a:rPr>
              <a:t> Used to create hyperlinks.</a:t>
            </a: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 Semi-Bold"/>
              </a:rPr>
              <a:t>Image (&lt;img&gt;):</a:t>
            </a:r>
            <a:r>
              <a:rPr lang="en-US" sz="1999">
                <a:solidFill>
                  <a:srgbClr val="504C44"/>
                </a:solidFill>
                <a:latin typeface="Inter"/>
              </a:rPr>
              <a:t> Used to embed images, often within links.</a:t>
            </a: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 Semi-Bold"/>
              </a:rPr>
              <a:t>Button (&lt;button&gt;):</a:t>
            </a:r>
            <a:r>
              <a:rPr lang="en-US" sz="1999">
                <a:solidFill>
                  <a:srgbClr val="504C44"/>
                </a:solidFill>
                <a:latin typeface="Inter"/>
              </a:rPr>
              <a:t> Used to create clickable buttons, which can also act as links.</a:t>
            </a: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 Bold"/>
              </a:rPr>
              <a:t>Navigation (&lt;nav&gt;):</a:t>
            </a:r>
            <a:r>
              <a:rPr lang="en-US" sz="1999">
                <a:solidFill>
                  <a:srgbClr val="504C44"/>
                </a:solidFill>
                <a:latin typeface="Inter"/>
              </a:rPr>
              <a:t> Used to create navigation links.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25506" y="7122891"/>
            <a:ext cx="538174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Position VS Relative Path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25506" y="7566251"/>
            <a:ext cx="13354193" cy="210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&lt;a href="about.html"&gt;About Us&lt;/a&gt;</a:t>
            </a: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&lt;img src="images/example.jpg" alt="Example Image"&gt;</a:t>
            </a:r>
          </a:p>
          <a:p>
            <a:pPr>
              <a:lnSpc>
                <a:spcPts val="2799"/>
              </a:lnSpc>
            </a:pP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&lt;a href="https://www.example.com/about.html"&gt;About Us&lt;/a&gt;</a:t>
            </a: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&lt;img src="https://www.example.com/images/example.jpg" alt="Example Image"&gt;</a:t>
            </a:r>
          </a:p>
          <a:p>
            <a:pPr>
              <a:lnSpc>
                <a:spcPts val="27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08618" y="962025"/>
            <a:ext cx="980777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IMAGES AND MULTIMEDIA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96330" y="2163393"/>
            <a:ext cx="829089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Image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66904" y="2676599"/>
            <a:ext cx="1335419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&lt;img src="img_url.jpg" alt="Girl in a jacket" width="5000" height="1000"&gt;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96330" y="3548746"/>
            <a:ext cx="829089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Multimedia (Video and Audio):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6330" y="4060973"/>
            <a:ext cx="13354193" cy="351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"/>
              </a:rPr>
              <a:t>Video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&lt;video controls&gt;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&lt;source src="video.mp4" type="video/mp4"&gt; Your browser does not support the video tag. 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&lt;/video&gt;</a:t>
            </a:r>
          </a:p>
          <a:p>
            <a:pPr>
              <a:lnSpc>
                <a:spcPts val="2799"/>
              </a:lnSpc>
            </a:pP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"/>
              </a:rPr>
              <a:t>Audio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504C44"/>
                </a:solidFill>
                <a:latin typeface="Inter"/>
              </a:rPr>
              <a:t>    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&lt;audio controls&gt;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&lt;source src="audio.mp3" type="audio/mp3"&gt; Your browser does not support the audio tag. 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&lt;/audio&gt;</a:t>
            </a:r>
          </a:p>
          <a:p>
            <a:pPr>
              <a:lnSpc>
                <a:spcPts val="27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08618" y="962025"/>
            <a:ext cx="9798246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HTML INPUT AND FORMS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96330" y="2163393"/>
            <a:ext cx="829089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Forms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86805" y="2675620"/>
            <a:ext cx="13354193" cy="738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u="sng">
                <a:solidFill>
                  <a:srgbClr val="504C44"/>
                </a:solidFill>
                <a:latin typeface="Inter Bold"/>
              </a:rPr>
              <a:t>Email Input 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&lt;label for="email"&gt;Email:&lt;/label&gt;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&lt;input type="email" id="email" name="email" required&gt;</a:t>
            </a:r>
          </a:p>
          <a:p>
            <a:pPr>
              <a:lnSpc>
                <a:spcPts val="2799"/>
              </a:lnSpc>
            </a:pP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u="sng">
                <a:solidFill>
                  <a:srgbClr val="504C44"/>
                </a:solidFill>
                <a:latin typeface="Inter Bold"/>
              </a:rPr>
              <a:t>Date Input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504C44"/>
                </a:solidFill>
                <a:latin typeface="Inter"/>
              </a:rPr>
              <a:t>     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&lt;input type="date" id="birthdate" name="birthdate"&gt;</a:t>
            </a:r>
          </a:p>
          <a:p>
            <a:pPr>
              <a:lnSpc>
                <a:spcPts val="2799"/>
              </a:lnSpc>
            </a:pP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u="sng">
                <a:solidFill>
                  <a:srgbClr val="504C44"/>
                </a:solidFill>
                <a:latin typeface="Inter Bold"/>
              </a:rPr>
              <a:t>Number Input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504C44"/>
                </a:solidFill>
                <a:latin typeface="Inter"/>
              </a:rPr>
              <a:t>     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&lt;input type="number" id="quantity" name="quantity" min="1" max="10"&gt;</a:t>
            </a:r>
          </a:p>
          <a:p>
            <a:pPr>
              <a:lnSpc>
                <a:spcPts val="2799"/>
              </a:lnSpc>
            </a:pP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u="sng">
                <a:solidFill>
                  <a:srgbClr val="504C44"/>
                </a:solidFill>
                <a:latin typeface="Inter Bold"/>
              </a:rPr>
              <a:t>File Input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504C44"/>
                </a:solidFill>
                <a:latin typeface="Inter"/>
              </a:rPr>
              <a:t>     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&lt;input type="file" id="avatar" name="avatar"&gt;</a:t>
            </a:r>
          </a:p>
          <a:p>
            <a:pPr>
              <a:lnSpc>
                <a:spcPts val="2799"/>
              </a:lnSpc>
            </a:pP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u="sng">
                <a:solidFill>
                  <a:srgbClr val="504C44"/>
                </a:solidFill>
                <a:latin typeface="Inter Bold"/>
              </a:rPr>
              <a:t>Checkbox and Radio Button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504C44"/>
                </a:solidFill>
                <a:latin typeface="Inter"/>
              </a:rPr>
              <a:t>   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  &lt;input type="checkbox" id="subscribe" name="subscribe" checked&gt;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&lt;input type="radio" id="male" name="gender" value="male"&gt;</a:t>
            </a:r>
          </a:p>
          <a:p>
            <a:pPr>
              <a:lnSpc>
                <a:spcPts val="2799"/>
              </a:lnSpc>
            </a:pPr>
          </a:p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504C44"/>
                </a:solidFill>
                <a:latin typeface="Inter Bold"/>
              </a:rPr>
              <a:t>Color Input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504C44"/>
                </a:solidFill>
                <a:latin typeface="Inter"/>
              </a:rPr>
              <a:t>     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&lt;input type="color" id="color“ name=“color“&gt;&gt;</a:t>
            </a:r>
          </a:p>
          <a:p>
            <a:pPr>
              <a:lnSpc>
                <a:spcPts val="2799"/>
              </a:lnSpc>
            </a:pPr>
          </a:p>
          <a:p>
            <a:pPr>
              <a:lnSpc>
                <a:spcPts val="27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1885" y="962025"/>
            <a:ext cx="904295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Baskerville Display PT"/>
              </a:rPr>
              <a:t>HTML INPUT AND FORMS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96330" y="2163393"/>
            <a:ext cx="829089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Forms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86805" y="2675620"/>
            <a:ext cx="13354193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u="sng">
                <a:solidFill>
                  <a:srgbClr val="504C44"/>
                </a:solidFill>
                <a:latin typeface="Inter Bold"/>
              </a:rPr>
              <a:t>Dropdown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504C44"/>
                </a:solidFill>
                <a:latin typeface="Inter"/>
              </a:rPr>
              <a:t>     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&lt;select name="country"&gt;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&lt;option value="usa"&gt;United States&lt;/option&gt;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&lt;option value="canada"&gt;Canada&lt;/option&gt;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    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&lt;option value="uk"&gt;United Kingdom&lt;/option&gt;</a:t>
            </a:r>
          </a:p>
          <a:p>
            <a:pPr>
              <a:lnSpc>
                <a:spcPts val="2799"/>
              </a:lnSpc>
            </a:pPr>
            <a:r>
              <a:rPr lang="en-US" sz="1999">
                <a:solidFill>
                  <a:srgbClr val="4F7BB3"/>
                </a:solidFill>
                <a:latin typeface="Inter"/>
              </a:rPr>
              <a:t>     </a:t>
            </a:r>
            <a:r>
              <a:rPr lang="en-US" sz="1999">
                <a:solidFill>
                  <a:srgbClr val="4F7BB3"/>
                </a:solidFill>
                <a:latin typeface="Inter"/>
              </a:rPr>
              <a:t>&lt;/select&gt;</a:t>
            </a:r>
          </a:p>
          <a:p>
            <a:pPr>
              <a:lnSpc>
                <a:spcPts val="27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DAGA_QMn93w</dc:identifier>
  <dcterms:modified xsi:type="dcterms:W3CDTF">2011-08-01T06:04:30Z</dcterms:modified>
  <cp:revision>1</cp:revision>
  <dc:title>Minimalist Beige Cream Brand Proposal Presentation</dc:title>
</cp:coreProperties>
</file>