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73" r:id="rId4"/>
    <p:sldId id="260" r:id="rId5"/>
    <p:sldId id="283" r:id="rId6"/>
    <p:sldId id="286" r:id="rId7"/>
    <p:sldId id="284" r:id="rId8"/>
    <p:sldId id="285" r:id="rId9"/>
    <p:sldId id="282" r:id="rId10"/>
    <p:sldId id="287" r:id="rId11"/>
    <p:sldId id="288" r:id="rId12"/>
    <p:sldId id="28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8357"/>
    <a:srgbClr val="E48312"/>
    <a:srgbClr val="83897D"/>
    <a:srgbClr val="865640"/>
    <a:srgbClr val="D9D9D9"/>
    <a:srgbClr val="FFFFFF"/>
    <a:srgbClr val="BD582C"/>
    <a:srgbClr val="5F2C16"/>
    <a:srgbClr val="644030"/>
    <a:srgbClr val="D0A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Price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8 – Aditi, Shweta, Roshan</a:t>
            </a:r>
          </a:p>
        </p:txBody>
      </p:sp>
    </p:spTree>
    <p:extLst>
      <p:ext uri="{BB962C8B-B14F-4D97-AF65-F5344CB8AC3E}">
        <p14:creationId xmlns:p14="http://schemas.microsoft.com/office/powerpoint/2010/main" val="292938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FCAF8A-48C8-49CD-8DAD-2AF1CE30A05A}"/>
              </a:ext>
            </a:extLst>
          </p:cNvPr>
          <p:cNvCxnSpPr>
            <a:cxnSpLocks/>
          </p:cNvCxnSpPr>
          <p:nvPr/>
        </p:nvCxnSpPr>
        <p:spPr>
          <a:xfrm>
            <a:off x="701236" y="852256"/>
            <a:ext cx="109106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47FC029-7AC1-426F-97FE-FDF71AE63CA7}"/>
              </a:ext>
            </a:extLst>
          </p:cNvPr>
          <p:cNvSpPr txBox="1"/>
          <p:nvPr/>
        </p:nvSpPr>
        <p:spPr>
          <a:xfrm>
            <a:off x="741285" y="88777"/>
            <a:ext cx="10737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run the entire activity for the other two stocks and come out with a model for predicting price and forecasting the trend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3ED1EB3-519D-42EA-A12B-B6BEDE16B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471062"/>
              </p:ext>
            </p:extLst>
          </p:nvPr>
        </p:nvGraphicFramePr>
        <p:xfrm>
          <a:off x="414582" y="1888146"/>
          <a:ext cx="5247664" cy="3184950"/>
        </p:xfrm>
        <a:graphic>
          <a:graphicData uri="http://schemas.openxmlformats.org/drawingml/2006/table">
            <a:tbl>
              <a:tblPr/>
              <a:tblGrid>
                <a:gridCol w="878528">
                  <a:extLst>
                    <a:ext uri="{9D8B030D-6E8A-4147-A177-3AD203B41FA5}">
                      <a16:colId xmlns:a16="http://schemas.microsoft.com/office/drawing/2014/main" val="2455838697"/>
                    </a:ext>
                  </a:extLst>
                </a:gridCol>
                <a:gridCol w="1068876">
                  <a:extLst>
                    <a:ext uri="{9D8B030D-6E8A-4147-A177-3AD203B41FA5}">
                      <a16:colId xmlns:a16="http://schemas.microsoft.com/office/drawing/2014/main" val="1002172120"/>
                    </a:ext>
                  </a:extLst>
                </a:gridCol>
                <a:gridCol w="1288508">
                  <a:extLst>
                    <a:ext uri="{9D8B030D-6E8A-4147-A177-3AD203B41FA5}">
                      <a16:colId xmlns:a16="http://schemas.microsoft.com/office/drawing/2014/main" val="4009223688"/>
                    </a:ext>
                  </a:extLst>
                </a:gridCol>
                <a:gridCol w="702823">
                  <a:extLst>
                    <a:ext uri="{9D8B030D-6E8A-4147-A177-3AD203B41FA5}">
                      <a16:colId xmlns:a16="http://schemas.microsoft.com/office/drawing/2014/main" val="1446600108"/>
                    </a:ext>
                  </a:extLst>
                </a:gridCol>
                <a:gridCol w="702823">
                  <a:extLst>
                    <a:ext uri="{9D8B030D-6E8A-4147-A177-3AD203B41FA5}">
                      <a16:colId xmlns:a16="http://schemas.microsoft.com/office/drawing/2014/main" val="2909167329"/>
                    </a:ext>
                  </a:extLst>
                </a:gridCol>
                <a:gridCol w="606106">
                  <a:extLst>
                    <a:ext uri="{9D8B030D-6E8A-4147-A177-3AD203B41FA5}">
                      <a16:colId xmlns:a16="http://schemas.microsoft.com/office/drawing/2014/main" val="215290578"/>
                    </a:ext>
                  </a:extLst>
                </a:gridCol>
              </a:tblGrid>
              <a:tr h="3184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Stock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Model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Timeframe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Level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MAPE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Model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705618"/>
                  </a:ext>
                </a:extLst>
              </a:tr>
              <a:tr h="31849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AMAZON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ARIMA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 Months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Daily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 96%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 </a:t>
                      </a:r>
                    </a:p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 Arima</a:t>
                      </a:r>
                    </a:p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468578"/>
                  </a:ext>
                </a:extLst>
              </a:tr>
              <a:tr h="318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NN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 93%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763118"/>
                  </a:ext>
                </a:extLst>
              </a:tr>
              <a:tr h="318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UCM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 92%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149718"/>
                  </a:ext>
                </a:extLst>
              </a:tr>
              <a:tr h="31849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FB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ARIMA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 Months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Daily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 84%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 </a:t>
                      </a:r>
                    </a:p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 Arima</a:t>
                      </a:r>
                    </a:p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515181"/>
                  </a:ext>
                </a:extLst>
              </a:tr>
              <a:tr h="318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NN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 88%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618012"/>
                  </a:ext>
                </a:extLst>
              </a:tr>
              <a:tr h="318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UCM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 89%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231151"/>
                  </a:ext>
                </a:extLst>
              </a:tr>
              <a:tr h="31849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GOOGLE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ARIMA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 Months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Daily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 86%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 </a:t>
                      </a:r>
                    </a:p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 Arima</a:t>
                      </a:r>
                    </a:p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08691"/>
                  </a:ext>
                </a:extLst>
              </a:tr>
              <a:tr h="318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NN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 90%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852268"/>
                  </a:ext>
                </a:extLst>
              </a:tr>
              <a:tr h="318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UCM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 92%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06301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54E2302-38F4-4987-9C0B-DD4918B5D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89080"/>
              </p:ext>
            </p:extLst>
          </p:nvPr>
        </p:nvGraphicFramePr>
        <p:xfrm>
          <a:off x="5956666" y="1888146"/>
          <a:ext cx="5247664" cy="3184950"/>
        </p:xfrm>
        <a:graphic>
          <a:graphicData uri="http://schemas.openxmlformats.org/drawingml/2006/table">
            <a:tbl>
              <a:tblPr/>
              <a:tblGrid>
                <a:gridCol w="878528">
                  <a:extLst>
                    <a:ext uri="{9D8B030D-6E8A-4147-A177-3AD203B41FA5}">
                      <a16:colId xmlns:a16="http://schemas.microsoft.com/office/drawing/2014/main" val="2455838697"/>
                    </a:ext>
                  </a:extLst>
                </a:gridCol>
                <a:gridCol w="1068876">
                  <a:extLst>
                    <a:ext uri="{9D8B030D-6E8A-4147-A177-3AD203B41FA5}">
                      <a16:colId xmlns:a16="http://schemas.microsoft.com/office/drawing/2014/main" val="1002172120"/>
                    </a:ext>
                  </a:extLst>
                </a:gridCol>
                <a:gridCol w="1288508">
                  <a:extLst>
                    <a:ext uri="{9D8B030D-6E8A-4147-A177-3AD203B41FA5}">
                      <a16:colId xmlns:a16="http://schemas.microsoft.com/office/drawing/2014/main" val="4009223688"/>
                    </a:ext>
                  </a:extLst>
                </a:gridCol>
                <a:gridCol w="702823">
                  <a:extLst>
                    <a:ext uri="{9D8B030D-6E8A-4147-A177-3AD203B41FA5}">
                      <a16:colId xmlns:a16="http://schemas.microsoft.com/office/drawing/2014/main" val="1446600108"/>
                    </a:ext>
                  </a:extLst>
                </a:gridCol>
                <a:gridCol w="760876">
                  <a:extLst>
                    <a:ext uri="{9D8B030D-6E8A-4147-A177-3AD203B41FA5}">
                      <a16:colId xmlns:a16="http://schemas.microsoft.com/office/drawing/2014/main" val="2909167329"/>
                    </a:ext>
                  </a:extLst>
                </a:gridCol>
                <a:gridCol w="548053">
                  <a:extLst>
                    <a:ext uri="{9D8B030D-6E8A-4147-A177-3AD203B41FA5}">
                      <a16:colId xmlns:a16="http://schemas.microsoft.com/office/drawing/2014/main" val="215290578"/>
                    </a:ext>
                  </a:extLst>
                </a:gridCol>
              </a:tblGrid>
              <a:tr h="3184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Stock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Model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Timeframe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Level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Accuracy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Model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705618"/>
                  </a:ext>
                </a:extLst>
              </a:tr>
              <a:tr h="31849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AMAZON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ARIMA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 Months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Daily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 63%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 </a:t>
                      </a:r>
                    </a:p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 NN</a:t>
                      </a:r>
                    </a:p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468578"/>
                  </a:ext>
                </a:extLst>
              </a:tr>
              <a:tr h="318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NN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 72%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763118"/>
                  </a:ext>
                </a:extLst>
              </a:tr>
              <a:tr h="318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UCM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 66%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149718"/>
                  </a:ext>
                </a:extLst>
              </a:tr>
              <a:tr h="31849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FB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ARIMA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 Months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Daily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 53%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 </a:t>
                      </a:r>
                    </a:p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 NN</a:t>
                      </a:r>
                    </a:p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515181"/>
                  </a:ext>
                </a:extLst>
              </a:tr>
              <a:tr h="318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NN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 59%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618012"/>
                  </a:ext>
                </a:extLst>
              </a:tr>
              <a:tr h="318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UCM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 55%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231151"/>
                  </a:ext>
                </a:extLst>
              </a:tr>
              <a:tr h="31849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GOOGLE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ARIMA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 Months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Daily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48%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 </a:t>
                      </a:r>
                    </a:p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 UCM</a:t>
                      </a:r>
                    </a:p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08691"/>
                  </a:ext>
                </a:extLst>
              </a:tr>
              <a:tr h="318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NN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 55%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852268"/>
                  </a:ext>
                </a:extLst>
              </a:tr>
              <a:tr h="318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UCM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 59%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063013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95218E-F5A2-4DC3-B485-5E779477189F}"/>
              </a:ext>
            </a:extLst>
          </p:cNvPr>
          <p:cNvCxnSpPr>
            <a:cxnSpLocks/>
          </p:cNvCxnSpPr>
          <p:nvPr/>
        </p:nvCxnSpPr>
        <p:spPr>
          <a:xfrm>
            <a:off x="5814644" y="852256"/>
            <a:ext cx="0" cy="54706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09EBA8D-7DBE-4ACF-8884-E42B800A7BBF}"/>
              </a:ext>
            </a:extLst>
          </p:cNvPr>
          <p:cNvSpPr txBox="1"/>
          <p:nvPr/>
        </p:nvSpPr>
        <p:spPr>
          <a:xfrm>
            <a:off x="2087937" y="1216999"/>
            <a:ext cx="2791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Agency FB" panose="020B0503020202020204" pitchFamily="34" charset="0"/>
              </a:rPr>
              <a:t>Time Series Forecasting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C94C94-2664-4BB7-A0A6-97C3112BC8CF}"/>
              </a:ext>
            </a:extLst>
          </p:cNvPr>
          <p:cNvSpPr txBox="1"/>
          <p:nvPr/>
        </p:nvSpPr>
        <p:spPr>
          <a:xfrm>
            <a:off x="7770699" y="1216999"/>
            <a:ext cx="2791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Agency FB" panose="020B0503020202020204" pitchFamily="34" charset="0"/>
              </a:rPr>
              <a:t>Time Series Regression</a:t>
            </a:r>
          </a:p>
        </p:txBody>
      </p:sp>
    </p:spTree>
    <p:extLst>
      <p:ext uri="{BB962C8B-B14F-4D97-AF65-F5344CB8AC3E}">
        <p14:creationId xmlns:p14="http://schemas.microsoft.com/office/powerpoint/2010/main" val="2329188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FCAF8A-48C8-49CD-8DAD-2AF1CE30A05A}"/>
              </a:ext>
            </a:extLst>
          </p:cNvPr>
          <p:cNvCxnSpPr>
            <a:cxnSpLocks/>
          </p:cNvCxnSpPr>
          <p:nvPr/>
        </p:nvCxnSpPr>
        <p:spPr>
          <a:xfrm>
            <a:off x="701236" y="852256"/>
            <a:ext cx="109106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47FC029-7AC1-426F-97FE-FDF71AE63CA7}"/>
              </a:ext>
            </a:extLst>
          </p:cNvPr>
          <p:cNvSpPr txBox="1"/>
          <p:nvPr/>
        </p:nvSpPr>
        <p:spPr>
          <a:xfrm>
            <a:off x="741285" y="88777"/>
            <a:ext cx="10737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Recommendations – The predicted value and direction of the stocks are as follows </a:t>
            </a:r>
          </a:p>
        </p:txBody>
      </p:sp>
      <p:pic>
        <p:nvPicPr>
          <p:cNvPr id="4098" name="Picture 2" descr="Image result for facebook logo">
            <a:extLst>
              <a:ext uri="{FF2B5EF4-FFF2-40B4-BE49-F238E27FC236}">
                <a16:creationId xmlns:a16="http://schemas.microsoft.com/office/drawing/2014/main" id="{B34F496C-5673-4BD7-B039-F065419D3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743" y="1817442"/>
            <a:ext cx="2185169" cy="218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google logo">
            <a:extLst>
              <a:ext uri="{FF2B5EF4-FFF2-40B4-BE49-F238E27FC236}">
                <a16:creationId xmlns:a16="http://schemas.microsoft.com/office/drawing/2014/main" id="{949D7F25-6293-460A-B265-E24610CF54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57" t="23929" r="32043" b="26400"/>
          <a:stretch/>
        </p:blipFill>
        <p:spPr bwMode="auto">
          <a:xfrm>
            <a:off x="8322334" y="1502422"/>
            <a:ext cx="2856555" cy="281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lated image">
            <a:extLst>
              <a:ext uri="{FF2B5EF4-FFF2-40B4-BE49-F238E27FC236}">
                <a16:creationId xmlns:a16="http://schemas.microsoft.com/office/drawing/2014/main" id="{A6161111-C8F6-4CC0-9AA2-1C3F65559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7" t="9413" r="13298" b="10829"/>
          <a:stretch/>
        </p:blipFill>
        <p:spPr bwMode="auto">
          <a:xfrm>
            <a:off x="832924" y="1702368"/>
            <a:ext cx="2596868" cy="292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BE2B1605-DBE4-4ED8-B091-05BCF5232DB9}"/>
              </a:ext>
            </a:extLst>
          </p:cNvPr>
          <p:cNvSpPr/>
          <p:nvPr/>
        </p:nvSpPr>
        <p:spPr>
          <a:xfrm>
            <a:off x="1626576" y="4820086"/>
            <a:ext cx="726130" cy="790251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2A2F8CEC-813C-4737-828E-17EE2BCB6C54}"/>
              </a:ext>
            </a:extLst>
          </p:cNvPr>
          <p:cNvSpPr/>
          <p:nvPr/>
        </p:nvSpPr>
        <p:spPr>
          <a:xfrm rot="10800000">
            <a:off x="9578454" y="4700928"/>
            <a:ext cx="726130" cy="909408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0462C680-1143-4C60-B117-35ABC57D06AD}"/>
              </a:ext>
            </a:extLst>
          </p:cNvPr>
          <p:cNvSpPr/>
          <p:nvPr/>
        </p:nvSpPr>
        <p:spPr>
          <a:xfrm>
            <a:off x="5561133" y="4820085"/>
            <a:ext cx="726130" cy="790251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63DA87-4977-4024-B21A-488A882EF6D3}"/>
              </a:ext>
            </a:extLst>
          </p:cNvPr>
          <p:cNvSpPr txBox="1"/>
          <p:nvPr/>
        </p:nvSpPr>
        <p:spPr>
          <a:xfrm>
            <a:off x="6287263" y="5002962"/>
            <a:ext cx="90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gency FB" panose="020B0503020202020204" pitchFamily="34" charset="0"/>
              </a:rPr>
              <a:t>2 points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7F5057-F798-490B-9F8D-500806835569}"/>
              </a:ext>
            </a:extLst>
          </p:cNvPr>
          <p:cNvSpPr txBox="1"/>
          <p:nvPr/>
        </p:nvSpPr>
        <p:spPr>
          <a:xfrm>
            <a:off x="2352706" y="5099797"/>
            <a:ext cx="90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gency FB" panose="020B0503020202020204" pitchFamily="34" charset="0"/>
              </a:rPr>
              <a:t>5 points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A2CE50-4D41-4E79-B4B8-C181DC2D1920}"/>
              </a:ext>
            </a:extLst>
          </p:cNvPr>
          <p:cNvSpPr txBox="1"/>
          <p:nvPr/>
        </p:nvSpPr>
        <p:spPr>
          <a:xfrm>
            <a:off x="10274044" y="4951057"/>
            <a:ext cx="90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gency FB" panose="020B0503020202020204" pitchFamily="34" charset="0"/>
              </a:rPr>
              <a:t>3 points</a:t>
            </a:r>
          </a:p>
        </p:txBody>
      </p:sp>
    </p:spTree>
    <p:extLst>
      <p:ext uri="{BB962C8B-B14F-4D97-AF65-F5344CB8AC3E}">
        <p14:creationId xmlns:p14="http://schemas.microsoft.com/office/powerpoint/2010/main" val="884122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2360D7-FDF0-4C37-9DA8-897229B36236}"/>
              </a:ext>
            </a:extLst>
          </p:cNvPr>
          <p:cNvSpPr txBox="1"/>
          <p:nvPr/>
        </p:nvSpPr>
        <p:spPr>
          <a:xfrm>
            <a:off x="3147645" y="2189285"/>
            <a:ext cx="655026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2272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C91522B-A207-4519-961C-6699A2A63D3C}"/>
              </a:ext>
            </a:extLst>
          </p:cNvPr>
          <p:cNvCxnSpPr/>
          <p:nvPr/>
        </p:nvCxnSpPr>
        <p:spPr>
          <a:xfrm>
            <a:off x="10537378" y="3647440"/>
            <a:ext cx="0" cy="883920"/>
          </a:xfrm>
          <a:prstGeom prst="line">
            <a:avLst/>
          </a:prstGeom>
          <a:ln>
            <a:solidFill>
              <a:srgbClr val="8656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17D567B-7904-4E02-A3F4-586D28BF39B0}"/>
              </a:ext>
            </a:extLst>
          </p:cNvPr>
          <p:cNvCxnSpPr/>
          <p:nvPr/>
        </p:nvCxnSpPr>
        <p:spPr>
          <a:xfrm>
            <a:off x="4693920" y="3647440"/>
            <a:ext cx="0" cy="883920"/>
          </a:xfrm>
          <a:prstGeom prst="line">
            <a:avLst/>
          </a:prstGeom>
          <a:ln>
            <a:solidFill>
              <a:srgbClr val="BD582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5AC07EE-025A-42DD-B04C-92C07FC2FF70}"/>
              </a:ext>
            </a:extLst>
          </p:cNvPr>
          <p:cNvSpPr/>
          <p:nvPr/>
        </p:nvSpPr>
        <p:spPr>
          <a:xfrm>
            <a:off x="8983509" y="1341915"/>
            <a:ext cx="3222317" cy="2231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98">
            <a:extLst>
              <a:ext uri="{FF2B5EF4-FFF2-40B4-BE49-F238E27FC236}">
                <a16:creationId xmlns:a16="http://schemas.microsoft.com/office/drawing/2014/main" id="{08B4F2CA-110D-43FE-AEE4-492A6E7B11CF}"/>
              </a:ext>
            </a:extLst>
          </p:cNvPr>
          <p:cNvGrpSpPr/>
          <p:nvPr/>
        </p:nvGrpSpPr>
        <p:grpSpPr>
          <a:xfrm>
            <a:off x="5345677" y="1341915"/>
            <a:ext cx="4054021" cy="2231288"/>
            <a:chOff x="4572000" y="1605014"/>
            <a:chExt cx="2517228" cy="1524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11C66A5-D48A-48A5-81FA-0A4655F9D00C}"/>
                </a:ext>
              </a:extLst>
            </p:cNvPr>
            <p:cNvSpPr/>
            <p:nvPr/>
          </p:nvSpPr>
          <p:spPr>
            <a:xfrm>
              <a:off x="4572000" y="1605014"/>
              <a:ext cx="2286000" cy="152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EB795FC5-D2F4-4CD2-91E0-30D9ABE0C5BF}"/>
                </a:ext>
              </a:extLst>
            </p:cNvPr>
            <p:cNvSpPr/>
            <p:nvPr/>
          </p:nvSpPr>
          <p:spPr>
            <a:xfrm rot="5400000">
              <a:off x="6783114" y="2594300"/>
              <a:ext cx="381000" cy="231228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97">
            <a:extLst>
              <a:ext uri="{FF2B5EF4-FFF2-40B4-BE49-F238E27FC236}">
                <a16:creationId xmlns:a16="http://schemas.microsoft.com/office/drawing/2014/main" id="{B57020F0-A77C-4E8A-8219-A8DDDCB04784}"/>
              </a:ext>
            </a:extLst>
          </p:cNvPr>
          <p:cNvGrpSpPr/>
          <p:nvPr/>
        </p:nvGrpSpPr>
        <p:grpSpPr>
          <a:xfrm>
            <a:off x="2788997" y="1341915"/>
            <a:ext cx="3685474" cy="2231288"/>
            <a:chOff x="2286000" y="1605014"/>
            <a:chExt cx="2517228" cy="1524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027F7D4-28AB-4A93-8850-A3DB86CB1B42}"/>
                </a:ext>
              </a:extLst>
            </p:cNvPr>
            <p:cNvSpPr/>
            <p:nvPr/>
          </p:nvSpPr>
          <p:spPr>
            <a:xfrm>
              <a:off x="2286000" y="1605014"/>
              <a:ext cx="2286000" cy="152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FE362EC-8E6B-438A-A97C-788AB2D4CAE4}"/>
                </a:ext>
              </a:extLst>
            </p:cNvPr>
            <p:cNvSpPr/>
            <p:nvPr/>
          </p:nvSpPr>
          <p:spPr>
            <a:xfrm rot="5400000">
              <a:off x="4497114" y="1832300"/>
              <a:ext cx="381000" cy="231228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96">
            <a:extLst>
              <a:ext uri="{FF2B5EF4-FFF2-40B4-BE49-F238E27FC236}">
                <a16:creationId xmlns:a16="http://schemas.microsoft.com/office/drawing/2014/main" id="{6AAC6384-35DA-445D-BDFE-99911A42F85B}"/>
              </a:ext>
            </a:extLst>
          </p:cNvPr>
          <p:cNvGrpSpPr/>
          <p:nvPr/>
        </p:nvGrpSpPr>
        <p:grpSpPr>
          <a:xfrm>
            <a:off x="-4862" y="1341915"/>
            <a:ext cx="3327982" cy="2231288"/>
            <a:chOff x="0" y="1605014"/>
            <a:chExt cx="2514600" cy="1524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A2E4AE4-28E7-4B0A-9ED0-7E0E26FE4C73}"/>
                </a:ext>
              </a:extLst>
            </p:cNvPr>
            <p:cNvSpPr/>
            <p:nvPr/>
          </p:nvSpPr>
          <p:spPr>
            <a:xfrm>
              <a:off x="0" y="1605014"/>
              <a:ext cx="2286000" cy="152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0CB1CDE-3B38-4291-8253-D07F1B6CEAC8}"/>
                </a:ext>
              </a:extLst>
            </p:cNvPr>
            <p:cNvSpPr/>
            <p:nvPr/>
          </p:nvSpPr>
          <p:spPr>
            <a:xfrm rot="5400000">
              <a:off x="2208486" y="2594300"/>
              <a:ext cx="381000" cy="2312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72">
            <a:extLst>
              <a:ext uri="{FF2B5EF4-FFF2-40B4-BE49-F238E27FC236}">
                <a16:creationId xmlns:a16="http://schemas.microsoft.com/office/drawing/2014/main" id="{8FB036C0-AC97-45C6-965E-446683040CDF}"/>
              </a:ext>
            </a:extLst>
          </p:cNvPr>
          <p:cNvGrpSpPr/>
          <p:nvPr/>
        </p:nvGrpSpPr>
        <p:grpSpPr>
          <a:xfrm>
            <a:off x="3676886" y="1646945"/>
            <a:ext cx="2105277" cy="778093"/>
            <a:chOff x="5478290" y="1548153"/>
            <a:chExt cx="1437932" cy="531447"/>
          </a:xfrm>
        </p:grpSpPr>
        <p:sp>
          <p:nvSpPr>
            <p:cNvPr id="34" name="Text Placeholder 3">
              <a:extLst>
                <a:ext uri="{FF2B5EF4-FFF2-40B4-BE49-F238E27FC236}">
                  <a16:creationId xmlns:a16="http://schemas.microsoft.com/office/drawing/2014/main" id="{272EACFE-692D-4F45-B497-99D42827BE3F}"/>
                </a:ext>
              </a:extLst>
            </p:cNvPr>
            <p:cNvSpPr txBox="1">
              <a:spLocks/>
            </p:cNvSpPr>
            <p:nvPr/>
          </p:nvSpPr>
          <p:spPr>
            <a:xfrm>
              <a:off x="5813336" y="1548153"/>
              <a:ext cx="767839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Second</a:t>
              </a:r>
              <a:r>
                <a:rPr kumimoji="0" lang="en-US" sz="1200" b="1" i="0" u="none" strike="noStrike" kern="1200" cap="none" spc="0" normalizeH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Step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Text Placeholder 3">
              <a:extLst>
                <a:ext uri="{FF2B5EF4-FFF2-40B4-BE49-F238E27FC236}">
                  <a16:creationId xmlns:a16="http://schemas.microsoft.com/office/drawing/2014/main" id="{7958AF12-98B9-45B4-A822-0A583745874D}"/>
                </a:ext>
              </a:extLst>
            </p:cNvPr>
            <p:cNvSpPr txBox="1">
              <a:spLocks/>
            </p:cNvSpPr>
            <p:nvPr/>
          </p:nvSpPr>
          <p:spPr>
            <a:xfrm>
              <a:off x="5478290" y="1743255"/>
              <a:ext cx="1437932" cy="336345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defTabSz="914400">
                <a:spcBef>
                  <a:spcPct val="20000"/>
                </a:spcBef>
                <a:defRPr/>
              </a:pPr>
              <a:r>
                <a:rPr lang="en-US" b="1" dirty="0">
                  <a:solidFill>
                    <a:schemeClr val="bg1"/>
                  </a:solidFill>
                  <a:latin typeface="+mn-lt"/>
                </a:rPr>
                <a:t>Feature engineering and Model Generation</a:t>
              </a:r>
            </a:p>
          </p:txBody>
        </p:sp>
      </p:grpSp>
      <p:grpSp>
        <p:nvGrpSpPr>
          <p:cNvPr id="39" name="Group 72">
            <a:extLst>
              <a:ext uri="{FF2B5EF4-FFF2-40B4-BE49-F238E27FC236}">
                <a16:creationId xmlns:a16="http://schemas.microsoft.com/office/drawing/2014/main" id="{51AAB7F9-BCB7-43A8-8F15-1394C57E1242}"/>
              </a:ext>
            </a:extLst>
          </p:cNvPr>
          <p:cNvGrpSpPr/>
          <p:nvPr/>
        </p:nvGrpSpPr>
        <p:grpSpPr>
          <a:xfrm>
            <a:off x="9403354" y="1687233"/>
            <a:ext cx="2395719" cy="762143"/>
            <a:chOff x="5256241" y="1545687"/>
            <a:chExt cx="1636308" cy="520554"/>
          </a:xfrm>
        </p:grpSpPr>
        <p:sp>
          <p:nvSpPr>
            <p:cNvPr id="40" name="Text Placeholder 3">
              <a:extLst>
                <a:ext uri="{FF2B5EF4-FFF2-40B4-BE49-F238E27FC236}">
                  <a16:creationId xmlns:a16="http://schemas.microsoft.com/office/drawing/2014/main" id="{E03B7BFD-F469-4CB7-AD58-4EB08075B1CB}"/>
                </a:ext>
              </a:extLst>
            </p:cNvPr>
            <p:cNvSpPr txBox="1">
              <a:spLocks/>
            </p:cNvSpPr>
            <p:nvPr/>
          </p:nvSpPr>
          <p:spPr>
            <a:xfrm>
              <a:off x="5744978" y="1545687"/>
              <a:ext cx="658834" cy="169277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Fourth Step</a:t>
              </a:r>
            </a:p>
          </p:txBody>
        </p:sp>
        <p:sp>
          <p:nvSpPr>
            <p:cNvPr id="41" name="Text Placeholder 3">
              <a:extLst>
                <a:ext uri="{FF2B5EF4-FFF2-40B4-BE49-F238E27FC236}">
                  <a16:creationId xmlns:a16="http://schemas.microsoft.com/office/drawing/2014/main" id="{D8D9877E-1399-4ED6-BA39-C8B17EDEA7FC}"/>
                </a:ext>
              </a:extLst>
            </p:cNvPr>
            <p:cNvSpPr txBox="1">
              <a:spLocks/>
            </p:cNvSpPr>
            <p:nvPr/>
          </p:nvSpPr>
          <p:spPr>
            <a:xfrm>
              <a:off x="5256241" y="1729896"/>
              <a:ext cx="1636308" cy="336345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defTabSz="914400">
                <a:spcBef>
                  <a:spcPct val="20000"/>
                </a:spcBef>
                <a:defRPr/>
              </a:pPr>
              <a:r>
                <a:rPr lang="en-US" b="1" dirty="0">
                  <a:solidFill>
                    <a:schemeClr val="bg1"/>
                  </a:solidFill>
                </a:rPr>
                <a:t>Insights Generation and next steps</a:t>
              </a: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42" name="Group 86">
            <a:extLst>
              <a:ext uri="{FF2B5EF4-FFF2-40B4-BE49-F238E27FC236}">
                <a16:creationId xmlns:a16="http://schemas.microsoft.com/office/drawing/2014/main" id="{183E06CF-145E-4492-BCD9-DAAE11CD3E30}"/>
              </a:ext>
            </a:extLst>
          </p:cNvPr>
          <p:cNvGrpSpPr/>
          <p:nvPr/>
        </p:nvGrpSpPr>
        <p:grpSpPr>
          <a:xfrm>
            <a:off x="981631" y="1116544"/>
            <a:ext cx="1135539" cy="1136488"/>
            <a:chOff x="755206" y="1306086"/>
            <a:chExt cx="775588" cy="776236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F8159C1-C27C-43D4-8988-4DD7B3B9FD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206" y="1306086"/>
              <a:ext cx="775588" cy="77623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4" name="Freeform 103">
              <a:extLst>
                <a:ext uri="{FF2B5EF4-FFF2-40B4-BE49-F238E27FC236}">
                  <a16:creationId xmlns:a16="http://schemas.microsoft.com/office/drawing/2014/main" id="{DBF3C9FC-3EF8-4BC4-B429-FCD09748D8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0600" y="1469792"/>
              <a:ext cx="304800" cy="448826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31" y="41"/>
                </a:cxn>
                <a:cxn ang="0">
                  <a:pos x="33" y="44"/>
                </a:cxn>
                <a:cxn ang="0">
                  <a:pos x="32" y="47"/>
                </a:cxn>
                <a:cxn ang="0">
                  <a:pos x="33" y="49"/>
                </a:cxn>
                <a:cxn ang="0">
                  <a:pos x="31" y="53"/>
                </a:cxn>
                <a:cxn ang="0">
                  <a:pos x="31" y="54"/>
                </a:cxn>
                <a:cxn ang="0">
                  <a:pos x="27" y="58"/>
                </a:cxn>
                <a:cxn ang="0">
                  <a:pos x="21" y="62"/>
                </a:cxn>
                <a:cxn ang="0">
                  <a:pos x="15" y="58"/>
                </a:cxn>
                <a:cxn ang="0">
                  <a:pos x="11" y="54"/>
                </a:cxn>
                <a:cxn ang="0">
                  <a:pos x="11" y="53"/>
                </a:cxn>
                <a:cxn ang="0">
                  <a:pos x="9" y="49"/>
                </a:cxn>
                <a:cxn ang="0">
                  <a:pos x="10" y="47"/>
                </a:cxn>
                <a:cxn ang="0">
                  <a:pos x="9" y="44"/>
                </a:cxn>
                <a:cxn ang="0">
                  <a:pos x="11" y="41"/>
                </a:cxn>
                <a:cxn ang="0">
                  <a:pos x="5" y="29"/>
                </a:cxn>
                <a:cxn ang="0">
                  <a:pos x="0" y="18"/>
                </a:cxn>
                <a:cxn ang="0">
                  <a:pos x="21" y="0"/>
                </a:cxn>
                <a:cxn ang="0">
                  <a:pos x="42" y="18"/>
                </a:cxn>
                <a:cxn ang="0">
                  <a:pos x="37" y="29"/>
                </a:cxn>
                <a:cxn ang="0">
                  <a:pos x="21" y="6"/>
                </a:cxn>
                <a:cxn ang="0">
                  <a:pos x="6" y="18"/>
                </a:cxn>
                <a:cxn ang="0">
                  <a:pos x="8" y="26"/>
                </a:cxn>
                <a:cxn ang="0">
                  <a:pos x="11" y="28"/>
                </a:cxn>
                <a:cxn ang="0">
                  <a:pos x="16" y="40"/>
                </a:cxn>
                <a:cxn ang="0">
                  <a:pos x="26" y="40"/>
                </a:cxn>
                <a:cxn ang="0">
                  <a:pos x="31" y="28"/>
                </a:cxn>
                <a:cxn ang="0">
                  <a:pos x="34" y="26"/>
                </a:cxn>
                <a:cxn ang="0">
                  <a:pos x="36" y="18"/>
                </a:cxn>
                <a:cxn ang="0">
                  <a:pos x="21" y="6"/>
                </a:cxn>
                <a:cxn ang="0">
                  <a:pos x="29" y="20"/>
                </a:cxn>
                <a:cxn ang="0">
                  <a:pos x="27" y="18"/>
                </a:cxn>
                <a:cxn ang="0">
                  <a:pos x="21" y="15"/>
                </a:cxn>
                <a:cxn ang="0">
                  <a:pos x="20" y="13"/>
                </a:cxn>
                <a:cxn ang="0">
                  <a:pos x="21" y="12"/>
                </a:cxn>
                <a:cxn ang="0">
                  <a:pos x="30" y="18"/>
                </a:cxn>
                <a:cxn ang="0">
                  <a:pos x="29" y="20"/>
                </a:cxn>
              </a:cxnLst>
              <a:rect l="0" t="0" r="r" b="b"/>
              <a:pathLst>
                <a:path w="42" h="62">
                  <a:moveTo>
                    <a:pt x="37" y="29"/>
                  </a:moveTo>
                  <a:cubicBezTo>
                    <a:pt x="35" y="32"/>
                    <a:pt x="31" y="37"/>
                    <a:pt x="31" y="41"/>
                  </a:cubicBezTo>
                  <a:cubicBezTo>
                    <a:pt x="32" y="42"/>
                    <a:pt x="33" y="43"/>
                    <a:pt x="33" y="44"/>
                  </a:cubicBezTo>
                  <a:cubicBezTo>
                    <a:pt x="33" y="45"/>
                    <a:pt x="32" y="46"/>
                    <a:pt x="32" y="47"/>
                  </a:cubicBezTo>
                  <a:cubicBezTo>
                    <a:pt x="32" y="47"/>
                    <a:pt x="33" y="48"/>
                    <a:pt x="33" y="49"/>
                  </a:cubicBezTo>
                  <a:cubicBezTo>
                    <a:pt x="33" y="51"/>
                    <a:pt x="32" y="52"/>
                    <a:pt x="31" y="53"/>
                  </a:cubicBezTo>
                  <a:cubicBezTo>
                    <a:pt x="31" y="53"/>
                    <a:pt x="31" y="54"/>
                    <a:pt x="31" y="54"/>
                  </a:cubicBezTo>
                  <a:cubicBezTo>
                    <a:pt x="31" y="57"/>
                    <a:pt x="29" y="58"/>
                    <a:pt x="27" y="58"/>
                  </a:cubicBezTo>
                  <a:cubicBezTo>
                    <a:pt x="26" y="61"/>
                    <a:pt x="24" y="62"/>
                    <a:pt x="21" y="62"/>
                  </a:cubicBezTo>
                  <a:cubicBezTo>
                    <a:pt x="19" y="62"/>
                    <a:pt x="16" y="61"/>
                    <a:pt x="15" y="58"/>
                  </a:cubicBezTo>
                  <a:cubicBezTo>
                    <a:pt x="13" y="58"/>
                    <a:pt x="11" y="57"/>
                    <a:pt x="11" y="54"/>
                  </a:cubicBezTo>
                  <a:cubicBezTo>
                    <a:pt x="11" y="54"/>
                    <a:pt x="11" y="53"/>
                    <a:pt x="11" y="53"/>
                  </a:cubicBezTo>
                  <a:cubicBezTo>
                    <a:pt x="10" y="52"/>
                    <a:pt x="9" y="51"/>
                    <a:pt x="9" y="49"/>
                  </a:cubicBezTo>
                  <a:cubicBezTo>
                    <a:pt x="9" y="48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3"/>
                    <a:pt x="10" y="42"/>
                    <a:pt x="11" y="41"/>
                  </a:cubicBezTo>
                  <a:cubicBezTo>
                    <a:pt x="11" y="37"/>
                    <a:pt x="7" y="32"/>
                    <a:pt x="5" y="29"/>
                  </a:cubicBezTo>
                  <a:cubicBezTo>
                    <a:pt x="2" y="26"/>
                    <a:pt x="0" y="23"/>
                    <a:pt x="0" y="18"/>
                  </a:cubicBezTo>
                  <a:cubicBezTo>
                    <a:pt x="0" y="8"/>
                    <a:pt x="11" y="0"/>
                    <a:pt x="21" y="0"/>
                  </a:cubicBezTo>
                  <a:cubicBezTo>
                    <a:pt x="31" y="0"/>
                    <a:pt x="42" y="8"/>
                    <a:pt x="42" y="18"/>
                  </a:cubicBezTo>
                  <a:cubicBezTo>
                    <a:pt x="42" y="23"/>
                    <a:pt x="40" y="26"/>
                    <a:pt x="37" y="29"/>
                  </a:cubicBezTo>
                  <a:close/>
                  <a:moveTo>
                    <a:pt x="21" y="6"/>
                  </a:moveTo>
                  <a:cubicBezTo>
                    <a:pt x="14" y="6"/>
                    <a:pt x="6" y="10"/>
                    <a:pt x="6" y="18"/>
                  </a:cubicBezTo>
                  <a:cubicBezTo>
                    <a:pt x="6" y="21"/>
                    <a:pt x="7" y="24"/>
                    <a:pt x="8" y="26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4" y="32"/>
                    <a:pt x="16" y="36"/>
                    <a:pt x="1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6"/>
                    <a:pt x="28" y="32"/>
                    <a:pt x="31" y="28"/>
                  </a:cubicBezTo>
                  <a:cubicBezTo>
                    <a:pt x="32" y="27"/>
                    <a:pt x="33" y="27"/>
                    <a:pt x="34" y="26"/>
                  </a:cubicBezTo>
                  <a:cubicBezTo>
                    <a:pt x="35" y="24"/>
                    <a:pt x="36" y="21"/>
                    <a:pt x="36" y="18"/>
                  </a:cubicBezTo>
                  <a:cubicBezTo>
                    <a:pt x="36" y="10"/>
                    <a:pt x="28" y="6"/>
                    <a:pt x="21" y="6"/>
                  </a:cubicBezTo>
                  <a:close/>
                  <a:moveTo>
                    <a:pt x="29" y="20"/>
                  </a:moveTo>
                  <a:cubicBezTo>
                    <a:pt x="28" y="20"/>
                    <a:pt x="27" y="19"/>
                    <a:pt x="27" y="18"/>
                  </a:cubicBezTo>
                  <a:cubicBezTo>
                    <a:pt x="27" y="16"/>
                    <a:pt x="23" y="15"/>
                    <a:pt x="21" y="15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3"/>
                    <a:pt x="20" y="12"/>
                    <a:pt x="21" y="12"/>
                  </a:cubicBezTo>
                  <a:cubicBezTo>
                    <a:pt x="25" y="12"/>
                    <a:pt x="30" y="14"/>
                    <a:pt x="30" y="18"/>
                  </a:cubicBezTo>
                  <a:cubicBezTo>
                    <a:pt x="30" y="19"/>
                    <a:pt x="29" y="20"/>
                    <a:pt x="29" y="2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94">
            <a:extLst>
              <a:ext uri="{FF2B5EF4-FFF2-40B4-BE49-F238E27FC236}">
                <a16:creationId xmlns:a16="http://schemas.microsoft.com/office/drawing/2014/main" id="{3B6281DE-E332-4154-B1F9-0B206556CA9C}"/>
              </a:ext>
            </a:extLst>
          </p:cNvPr>
          <p:cNvGrpSpPr/>
          <p:nvPr/>
        </p:nvGrpSpPr>
        <p:grpSpPr>
          <a:xfrm>
            <a:off x="10033445" y="2620333"/>
            <a:ext cx="1135539" cy="1136488"/>
            <a:chOff x="7613206" y="2972375"/>
            <a:chExt cx="775588" cy="776236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47A9CB4-E2D8-4E0C-A679-75D26B7965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13206" y="2972375"/>
              <a:ext cx="775588" cy="77623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Freeform 152">
              <a:extLst>
                <a:ext uri="{FF2B5EF4-FFF2-40B4-BE49-F238E27FC236}">
                  <a16:creationId xmlns:a16="http://schemas.microsoft.com/office/drawing/2014/main" id="{B34E5B81-1B50-4259-AA04-1ACA16B0A0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18055" y="3191427"/>
              <a:ext cx="365892" cy="338134"/>
            </a:xfrm>
            <a:custGeom>
              <a:avLst/>
              <a:gdLst/>
              <a:ahLst/>
              <a:cxnLst>
                <a:cxn ang="0">
                  <a:pos x="67" y="20"/>
                </a:cxn>
                <a:cxn ang="0">
                  <a:pos x="46" y="36"/>
                </a:cxn>
                <a:cxn ang="0">
                  <a:pos x="42" y="40"/>
                </a:cxn>
                <a:cxn ang="0">
                  <a:pos x="39" y="47"/>
                </a:cxn>
                <a:cxn ang="0">
                  <a:pos x="44" y="52"/>
                </a:cxn>
                <a:cxn ang="0">
                  <a:pos x="52" y="58"/>
                </a:cxn>
                <a:cxn ang="0">
                  <a:pos x="52" y="61"/>
                </a:cxn>
                <a:cxn ang="0">
                  <a:pos x="51" y="62"/>
                </a:cxn>
                <a:cxn ang="0">
                  <a:pos x="17" y="62"/>
                </a:cxn>
                <a:cxn ang="0">
                  <a:pos x="16" y="61"/>
                </a:cxn>
                <a:cxn ang="0">
                  <a:pos x="16" y="58"/>
                </a:cxn>
                <a:cxn ang="0">
                  <a:pos x="24" y="52"/>
                </a:cxn>
                <a:cxn ang="0">
                  <a:pos x="29" y="47"/>
                </a:cxn>
                <a:cxn ang="0">
                  <a:pos x="26" y="40"/>
                </a:cxn>
                <a:cxn ang="0">
                  <a:pos x="22" y="36"/>
                </a:cxn>
                <a:cxn ang="0">
                  <a:pos x="0" y="20"/>
                </a:cxn>
                <a:cxn ang="0">
                  <a:pos x="0" y="15"/>
                </a:cxn>
                <a:cxn ang="0">
                  <a:pos x="4" y="11"/>
                </a:cxn>
                <a:cxn ang="0">
                  <a:pos x="16" y="11"/>
                </a:cxn>
                <a:cxn ang="0">
                  <a:pos x="16" y="7"/>
                </a:cxn>
                <a:cxn ang="0">
                  <a:pos x="22" y="0"/>
                </a:cxn>
                <a:cxn ang="0">
                  <a:pos x="45" y="0"/>
                </a:cxn>
                <a:cxn ang="0">
                  <a:pos x="52" y="7"/>
                </a:cxn>
                <a:cxn ang="0">
                  <a:pos x="52" y="11"/>
                </a:cxn>
                <a:cxn ang="0">
                  <a:pos x="63" y="11"/>
                </a:cxn>
                <a:cxn ang="0">
                  <a:pos x="67" y="15"/>
                </a:cxn>
                <a:cxn ang="0">
                  <a:pos x="67" y="20"/>
                </a:cxn>
                <a:cxn ang="0">
                  <a:pos x="16" y="16"/>
                </a:cxn>
                <a:cxn ang="0">
                  <a:pos x="6" y="16"/>
                </a:cxn>
                <a:cxn ang="0">
                  <a:pos x="6" y="20"/>
                </a:cxn>
                <a:cxn ang="0">
                  <a:pos x="19" y="31"/>
                </a:cxn>
                <a:cxn ang="0">
                  <a:pos x="16" y="16"/>
                </a:cxn>
                <a:cxn ang="0">
                  <a:pos x="62" y="16"/>
                </a:cxn>
                <a:cxn ang="0">
                  <a:pos x="52" y="16"/>
                </a:cxn>
                <a:cxn ang="0">
                  <a:pos x="49" y="31"/>
                </a:cxn>
                <a:cxn ang="0">
                  <a:pos x="62" y="20"/>
                </a:cxn>
                <a:cxn ang="0">
                  <a:pos x="62" y="16"/>
                </a:cxn>
              </a:cxnLst>
              <a:rect l="0" t="0" r="r" b="b"/>
              <a:pathLst>
                <a:path w="67" h="62">
                  <a:moveTo>
                    <a:pt x="67" y="20"/>
                  </a:moveTo>
                  <a:cubicBezTo>
                    <a:pt x="67" y="27"/>
                    <a:pt x="58" y="36"/>
                    <a:pt x="46" y="36"/>
                  </a:cubicBezTo>
                  <a:cubicBezTo>
                    <a:pt x="44" y="38"/>
                    <a:pt x="42" y="40"/>
                    <a:pt x="42" y="40"/>
                  </a:cubicBezTo>
                  <a:cubicBezTo>
                    <a:pt x="40" y="42"/>
                    <a:pt x="39" y="44"/>
                    <a:pt x="39" y="47"/>
                  </a:cubicBezTo>
                  <a:cubicBezTo>
                    <a:pt x="39" y="49"/>
                    <a:pt x="40" y="52"/>
                    <a:pt x="44" y="52"/>
                  </a:cubicBezTo>
                  <a:cubicBezTo>
                    <a:pt x="48" y="52"/>
                    <a:pt x="52" y="54"/>
                    <a:pt x="52" y="58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2"/>
                    <a:pt x="51" y="62"/>
                    <a:pt x="51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6" y="62"/>
                    <a:pt x="16" y="62"/>
                    <a:pt x="16" y="61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4"/>
                    <a:pt x="20" y="52"/>
                    <a:pt x="24" y="52"/>
                  </a:cubicBezTo>
                  <a:cubicBezTo>
                    <a:pt x="27" y="52"/>
                    <a:pt x="29" y="49"/>
                    <a:pt x="29" y="47"/>
                  </a:cubicBezTo>
                  <a:cubicBezTo>
                    <a:pt x="29" y="44"/>
                    <a:pt x="28" y="42"/>
                    <a:pt x="26" y="40"/>
                  </a:cubicBezTo>
                  <a:cubicBezTo>
                    <a:pt x="25" y="40"/>
                    <a:pt x="24" y="38"/>
                    <a:pt x="22" y="36"/>
                  </a:cubicBezTo>
                  <a:cubicBezTo>
                    <a:pt x="10" y="36"/>
                    <a:pt x="0" y="27"/>
                    <a:pt x="0" y="2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2" y="11"/>
                    <a:pt x="4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3"/>
                    <a:pt x="19" y="0"/>
                    <a:pt x="22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2" y="3"/>
                    <a:pt x="52" y="7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7" y="12"/>
                    <a:pt x="67" y="15"/>
                  </a:cubicBezTo>
                  <a:lnTo>
                    <a:pt x="67" y="20"/>
                  </a:lnTo>
                  <a:close/>
                  <a:moveTo>
                    <a:pt x="1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4"/>
                    <a:pt x="11" y="29"/>
                    <a:pt x="19" y="31"/>
                  </a:cubicBezTo>
                  <a:cubicBezTo>
                    <a:pt x="17" y="27"/>
                    <a:pt x="16" y="22"/>
                    <a:pt x="16" y="16"/>
                  </a:cubicBezTo>
                  <a:close/>
                  <a:moveTo>
                    <a:pt x="62" y="16"/>
                  </a:moveTo>
                  <a:cubicBezTo>
                    <a:pt x="52" y="16"/>
                    <a:pt x="52" y="16"/>
                    <a:pt x="52" y="16"/>
                  </a:cubicBezTo>
                  <a:cubicBezTo>
                    <a:pt x="52" y="22"/>
                    <a:pt x="51" y="27"/>
                    <a:pt x="49" y="31"/>
                  </a:cubicBezTo>
                  <a:cubicBezTo>
                    <a:pt x="57" y="29"/>
                    <a:pt x="62" y="24"/>
                    <a:pt x="62" y="20"/>
                  </a:cubicBezTo>
                  <a:lnTo>
                    <a:pt x="62" y="16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A09ACD72-7815-4180-95ED-C5E6F8C8AB0F}"/>
              </a:ext>
            </a:extLst>
          </p:cNvPr>
          <p:cNvSpPr>
            <a:spLocks noChangeAspect="1"/>
          </p:cNvSpPr>
          <p:nvPr/>
        </p:nvSpPr>
        <p:spPr>
          <a:xfrm>
            <a:off x="6853309" y="1123775"/>
            <a:ext cx="1135539" cy="11364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77DA65E-47E8-4475-BCEF-B7B4C95ABFE1}"/>
              </a:ext>
            </a:extLst>
          </p:cNvPr>
          <p:cNvSpPr>
            <a:spLocks noChangeAspect="1"/>
          </p:cNvSpPr>
          <p:nvPr/>
        </p:nvSpPr>
        <p:spPr>
          <a:xfrm>
            <a:off x="4151551" y="2620333"/>
            <a:ext cx="1135539" cy="11364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4" name="Group 72">
            <a:extLst>
              <a:ext uri="{FF2B5EF4-FFF2-40B4-BE49-F238E27FC236}">
                <a16:creationId xmlns:a16="http://schemas.microsoft.com/office/drawing/2014/main" id="{016BE1F0-CA8E-4201-AD8A-5D3CA22B388C}"/>
              </a:ext>
            </a:extLst>
          </p:cNvPr>
          <p:cNvGrpSpPr/>
          <p:nvPr/>
        </p:nvGrpSpPr>
        <p:grpSpPr>
          <a:xfrm>
            <a:off x="275482" y="2267346"/>
            <a:ext cx="2204960" cy="831180"/>
            <a:chOff x="6083031" y="1609113"/>
            <a:chExt cx="1506017" cy="567706"/>
          </a:xfrm>
        </p:grpSpPr>
        <p:sp>
          <p:nvSpPr>
            <p:cNvPr id="55" name="Text Placeholder 3">
              <a:extLst>
                <a:ext uri="{FF2B5EF4-FFF2-40B4-BE49-F238E27FC236}">
                  <a16:creationId xmlns:a16="http://schemas.microsoft.com/office/drawing/2014/main" id="{B8962653-F3D9-4EEB-AAF8-45F93D869325}"/>
                </a:ext>
              </a:extLst>
            </p:cNvPr>
            <p:cNvSpPr txBox="1">
              <a:spLocks/>
            </p:cNvSpPr>
            <p:nvPr/>
          </p:nvSpPr>
          <p:spPr>
            <a:xfrm>
              <a:off x="6635095" y="1609113"/>
              <a:ext cx="572272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First Step</a:t>
              </a:r>
            </a:p>
          </p:txBody>
        </p:sp>
        <p:sp>
          <p:nvSpPr>
            <p:cNvPr id="56" name="Text Placeholder 3">
              <a:extLst>
                <a:ext uri="{FF2B5EF4-FFF2-40B4-BE49-F238E27FC236}">
                  <a16:creationId xmlns:a16="http://schemas.microsoft.com/office/drawing/2014/main" id="{F0126CC6-BF8F-4BD5-AC41-C8DF4A0749CD}"/>
                </a:ext>
              </a:extLst>
            </p:cNvPr>
            <p:cNvSpPr txBox="1">
              <a:spLocks/>
            </p:cNvSpPr>
            <p:nvPr/>
          </p:nvSpPr>
          <p:spPr>
            <a:xfrm>
              <a:off x="6083031" y="1806840"/>
              <a:ext cx="1506017" cy="369979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defTabSz="914400">
                <a:spcBef>
                  <a:spcPct val="20000"/>
                </a:spcBef>
                <a:defRPr/>
              </a:pPr>
              <a:r>
                <a:rPr lang="en-US" b="1" dirty="0">
                  <a:solidFill>
                    <a:schemeClr val="bg1"/>
                  </a:solidFill>
                  <a:latin typeface="+mn-lt"/>
                </a:rPr>
                <a:t>Data Extraction </a:t>
              </a:r>
            </a:p>
            <a:p>
              <a:pPr lvl="0" defTabSz="914400">
                <a:spcBef>
                  <a:spcPct val="20000"/>
                </a:spcBef>
                <a:defRPr/>
              </a:pPr>
              <a:r>
                <a:rPr lang="en-US" b="1" dirty="0">
                  <a:solidFill>
                    <a:schemeClr val="bg1"/>
                  </a:solidFill>
                  <a:latin typeface="+mn-lt"/>
                </a:rPr>
                <a:t>and Text mining</a:t>
              </a:r>
            </a:p>
          </p:txBody>
        </p:sp>
      </p:grpSp>
      <p:grpSp>
        <p:nvGrpSpPr>
          <p:cNvPr id="57" name="Group 72">
            <a:extLst>
              <a:ext uri="{FF2B5EF4-FFF2-40B4-BE49-F238E27FC236}">
                <a16:creationId xmlns:a16="http://schemas.microsoft.com/office/drawing/2014/main" id="{FFCC2A1B-08CA-484D-8F0C-5A63A0091023}"/>
              </a:ext>
            </a:extLst>
          </p:cNvPr>
          <p:cNvGrpSpPr/>
          <p:nvPr/>
        </p:nvGrpSpPr>
        <p:grpSpPr>
          <a:xfrm>
            <a:off x="6243148" y="2448468"/>
            <a:ext cx="2395719" cy="811388"/>
            <a:chOff x="5256241" y="1545687"/>
            <a:chExt cx="1636308" cy="554189"/>
          </a:xfrm>
        </p:grpSpPr>
        <p:sp>
          <p:nvSpPr>
            <p:cNvPr id="58" name="Text Placeholder 3">
              <a:extLst>
                <a:ext uri="{FF2B5EF4-FFF2-40B4-BE49-F238E27FC236}">
                  <a16:creationId xmlns:a16="http://schemas.microsoft.com/office/drawing/2014/main" id="{522CA33C-3B00-47EC-97D3-0B4A90ADA984}"/>
                </a:ext>
              </a:extLst>
            </p:cNvPr>
            <p:cNvSpPr txBox="1">
              <a:spLocks/>
            </p:cNvSpPr>
            <p:nvPr/>
          </p:nvSpPr>
          <p:spPr>
            <a:xfrm>
              <a:off x="5869107" y="1545687"/>
              <a:ext cx="410578" cy="115619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Third Step</a:t>
              </a:r>
            </a:p>
          </p:txBody>
        </p:sp>
        <p:sp>
          <p:nvSpPr>
            <p:cNvPr id="59" name="Text Placeholder 3">
              <a:extLst>
                <a:ext uri="{FF2B5EF4-FFF2-40B4-BE49-F238E27FC236}">
                  <a16:creationId xmlns:a16="http://schemas.microsoft.com/office/drawing/2014/main" id="{BABF2C9B-6FE4-4CED-9783-96CA80391129}"/>
                </a:ext>
              </a:extLst>
            </p:cNvPr>
            <p:cNvSpPr txBox="1">
              <a:spLocks/>
            </p:cNvSpPr>
            <p:nvPr/>
          </p:nvSpPr>
          <p:spPr>
            <a:xfrm>
              <a:off x="5256241" y="1729896"/>
              <a:ext cx="1636308" cy="369980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defTabSz="914400">
                <a:spcBef>
                  <a:spcPct val="20000"/>
                </a:spcBef>
                <a:defRPr/>
              </a:pPr>
              <a:r>
                <a:rPr lang="en-US" b="1" dirty="0">
                  <a:solidFill>
                    <a:schemeClr val="bg1"/>
                  </a:solidFill>
                  <a:latin typeface="+mn-lt"/>
                </a:rPr>
                <a:t>Model validation </a:t>
              </a:r>
            </a:p>
            <a:p>
              <a:pPr lvl="0" defTabSz="914400">
                <a:spcBef>
                  <a:spcPct val="20000"/>
                </a:spcBef>
                <a:defRPr/>
              </a:pPr>
              <a:r>
                <a:rPr lang="en-US" b="1" dirty="0">
                  <a:solidFill>
                    <a:schemeClr val="bg1"/>
                  </a:solidFill>
                  <a:latin typeface="+mn-lt"/>
                </a:rPr>
                <a:t>and fine tuning</a:t>
              </a: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0EC87F9-7A6F-4F8B-AE23-138CDD0D53EC}"/>
              </a:ext>
            </a:extLst>
          </p:cNvPr>
          <p:cNvCxnSpPr>
            <a:cxnSpLocks/>
          </p:cNvCxnSpPr>
          <p:nvPr/>
        </p:nvCxnSpPr>
        <p:spPr>
          <a:xfrm>
            <a:off x="741285" y="852256"/>
            <a:ext cx="109106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ED7FF04-E643-49A0-9A76-92ADF655F713}"/>
              </a:ext>
            </a:extLst>
          </p:cNvPr>
          <p:cNvSpPr txBox="1"/>
          <p:nvPr/>
        </p:nvSpPr>
        <p:spPr>
          <a:xfrm>
            <a:off x="741285" y="88777"/>
            <a:ext cx="10737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steps involved in predicting stock price of Amazon , Facebook and Google has been conducted in the following way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B712FE6-6AE2-4D05-AA62-69E6BA24D6BE}"/>
              </a:ext>
            </a:extLst>
          </p:cNvPr>
          <p:cNvCxnSpPr/>
          <p:nvPr/>
        </p:nvCxnSpPr>
        <p:spPr>
          <a:xfrm>
            <a:off x="1503680" y="3647440"/>
            <a:ext cx="0" cy="8839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B7E4211A-5233-4D69-AEAE-6D94CF5C860E}"/>
              </a:ext>
            </a:extLst>
          </p:cNvPr>
          <p:cNvSpPr/>
          <p:nvPr/>
        </p:nvSpPr>
        <p:spPr>
          <a:xfrm>
            <a:off x="275482" y="4531360"/>
            <a:ext cx="2513515" cy="1635760"/>
          </a:xfrm>
          <a:prstGeom prst="rect">
            <a:avLst/>
          </a:prstGeom>
          <a:noFill/>
          <a:ln>
            <a:solidFill>
              <a:srgbClr val="E483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F809EC1-6B3A-4701-9692-FA74D1D47D40}"/>
              </a:ext>
            </a:extLst>
          </p:cNvPr>
          <p:cNvSpPr/>
          <p:nvPr/>
        </p:nvSpPr>
        <p:spPr>
          <a:xfrm>
            <a:off x="3465722" y="4531360"/>
            <a:ext cx="2513515" cy="1635760"/>
          </a:xfrm>
          <a:prstGeom prst="rect">
            <a:avLst/>
          </a:prstGeom>
          <a:noFill/>
          <a:ln>
            <a:solidFill>
              <a:srgbClr val="BD582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ECD9D67-213A-4FA3-87AF-4177BCC22D38}"/>
              </a:ext>
            </a:extLst>
          </p:cNvPr>
          <p:cNvCxnSpPr/>
          <p:nvPr/>
        </p:nvCxnSpPr>
        <p:spPr>
          <a:xfrm>
            <a:off x="7615649" y="3647440"/>
            <a:ext cx="0" cy="883920"/>
          </a:xfrm>
          <a:prstGeom prst="line">
            <a:avLst/>
          </a:prstGeom>
          <a:ln>
            <a:solidFill>
              <a:srgbClr val="8656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50C808AF-B469-404A-B4CE-7868ECE84EBA}"/>
              </a:ext>
            </a:extLst>
          </p:cNvPr>
          <p:cNvSpPr/>
          <p:nvPr/>
        </p:nvSpPr>
        <p:spPr>
          <a:xfrm>
            <a:off x="6370493" y="4531360"/>
            <a:ext cx="2513515" cy="1635760"/>
          </a:xfrm>
          <a:prstGeom prst="rect">
            <a:avLst/>
          </a:prstGeom>
          <a:noFill/>
          <a:ln>
            <a:solidFill>
              <a:srgbClr val="86564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59A4B74-0115-4C3E-80FF-1740D79E625E}"/>
              </a:ext>
            </a:extLst>
          </p:cNvPr>
          <p:cNvSpPr/>
          <p:nvPr/>
        </p:nvSpPr>
        <p:spPr>
          <a:xfrm>
            <a:off x="9309180" y="4531360"/>
            <a:ext cx="2513515" cy="1635760"/>
          </a:xfrm>
          <a:prstGeom prst="rect">
            <a:avLst/>
          </a:prstGeom>
          <a:noFill/>
          <a:ln>
            <a:solidFill>
              <a:srgbClr val="86564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28F658D-107D-4E1D-88A7-A02A6791C1C9}"/>
              </a:ext>
            </a:extLst>
          </p:cNvPr>
          <p:cNvGrpSpPr/>
          <p:nvPr/>
        </p:nvGrpSpPr>
        <p:grpSpPr>
          <a:xfrm>
            <a:off x="7155015" y="1472753"/>
            <a:ext cx="649706" cy="444740"/>
            <a:chOff x="2324100" y="1814513"/>
            <a:chExt cx="266700" cy="182563"/>
          </a:xfrm>
          <a:solidFill>
            <a:srgbClr val="865640"/>
          </a:solidFill>
        </p:grpSpPr>
        <p:sp>
          <p:nvSpPr>
            <p:cNvPr id="72" name="Freeform 55">
              <a:extLst>
                <a:ext uri="{FF2B5EF4-FFF2-40B4-BE49-F238E27FC236}">
                  <a16:creationId xmlns:a16="http://schemas.microsoft.com/office/drawing/2014/main" id="{B03C9256-F727-425F-B16A-270D2F5C2A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4100" y="1814513"/>
              <a:ext cx="188913" cy="182563"/>
            </a:xfrm>
            <a:custGeom>
              <a:avLst/>
              <a:gdLst>
                <a:gd name="T0" fmla="*/ 86 w 99"/>
                <a:gd name="T1" fmla="*/ 60 h 97"/>
                <a:gd name="T2" fmla="*/ 99 w 99"/>
                <a:gd name="T3" fmla="*/ 54 h 97"/>
                <a:gd name="T4" fmla="*/ 99 w 99"/>
                <a:gd name="T5" fmla="*/ 43 h 97"/>
                <a:gd name="T6" fmla="*/ 86 w 99"/>
                <a:gd name="T7" fmla="*/ 37 h 97"/>
                <a:gd name="T8" fmla="*/ 83 w 99"/>
                <a:gd name="T9" fmla="*/ 31 h 97"/>
                <a:gd name="T10" fmla="*/ 88 w 99"/>
                <a:gd name="T11" fmla="*/ 18 h 97"/>
                <a:gd name="T12" fmla="*/ 81 w 99"/>
                <a:gd name="T13" fmla="*/ 10 h 97"/>
                <a:gd name="T14" fmla="*/ 67 w 99"/>
                <a:gd name="T15" fmla="*/ 16 h 97"/>
                <a:gd name="T16" fmla="*/ 61 w 99"/>
                <a:gd name="T17" fmla="*/ 13 h 97"/>
                <a:gd name="T18" fmla="*/ 55 w 99"/>
                <a:gd name="T19" fmla="*/ 0 h 97"/>
                <a:gd name="T20" fmla="*/ 44 w 99"/>
                <a:gd name="T21" fmla="*/ 0 h 97"/>
                <a:gd name="T22" fmla="*/ 38 w 99"/>
                <a:gd name="T23" fmla="*/ 13 h 97"/>
                <a:gd name="T24" fmla="*/ 32 w 99"/>
                <a:gd name="T25" fmla="*/ 16 h 97"/>
                <a:gd name="T26" fmla="*/ 18 w 99"/>
                <a:gd name="T27" fmla="*/ 11 h 97"/>
                <a:gd name="T28" fmla="*/ 11 w 99"/>
                <a:gd name="T29" fmla="*/ 18 h 97"/>
                <a:gd name="T30" fmla="*/ 16 w 99"/>
                <a:gd name="T31" fmla="*/ 32 h 97"/>
                <a:gd name="T32" fmla="*/ 14 w 99"/>
                <a:gd name="T33" fmla="*/ 37 h 97"/>
                <a:gd name="T34" fmla="*/ 0 w 99"/>
                <a:gd name="T35" fmla="*/ 43 h 97"/>
                <a:gd name="T36" fmla="*/ 0 w 99"/>
                <a:gd name="T37" fmla="*/ 54 h 97"/>
                <a:gd name="T38" fmla="*/ 14 w 99"/>
                <a:gd name="T39" fmla="*/ 60 h 97"/>
                <a:gd name="T40" fmla="*/ 16 w 99"/>
                <a:gd name="T41" fmla="*/ 66 h 97"/>
                <a:gd name="T42" fmla="*/ 11 w 99"/>
                <a:gd name="T43" fmla="*/ 79 h 97"/>
                <a:gd name="T44" fmla="*/ 19 w 99"/>
                <a:gd name="T45" fmla="*/ 87 h 97"/>
                <a:gd name="T46" fmla="*/ 32 w 99"/>
                <a:gd name="T47" fmla="*/ 81 h 97"/>
                <a:gd name="T48" fmla="*/ 38 w 99"/>
                <a:gd name="T49" fmla="*/ 84 h 97"/>
                <a:gd name="T50" fmla="*/ 45 w 99"/>
                <a:gd name="T51" fmla="*/ 97 h 97"/>
                <a:gd name="T52" fmla="*/ 55 w 99"/>
                <a:gd name="T53" fmla="*/ 97 h 97"/>
                <a:gd name="T54" fmla="*/ 61 w 99"/>
                <a:gd name="T55" fmla="*/ 84 h 97"/>
                <a:gd name="T56" fmla="*/ 67 w 99"/>
                <a:gd name="T57" fmla="*/ 81 h 97"/>
                <a:gd name="T58" fmla="*/ 81 w 99"/>
                <a:gd name="T59" fmla="*/ 86 h 97"/>
                <a:gd name="T60" fmla="*/ 89 w 99"/>
                <a:gd name="T61" fmla="*/ 79 h 97"/>
                <a:gd name="T62" fmla="*/ 83 w 99"/>
                <a:gd name="T63" fmla="*/ 66 h 97"/>
                <a:gd name="T64" fmla="*/ 86 w 99"/>
                <a:gd name="T65" fmla="*/ 60 h 97"/>
                <a:gd name="T66" fmla="*/ 50 w 99"/>
                <a:gd name="T67" fmla="*/ 64 h 97"/>
                <a:gd name="T68" fmla="*/ 34 w 99"/>
                <a:gd name="T69" fmla="*/ 49 h 97"/>
                <a:gd name="T70" fmla="*/ 50 w 99"/>
                <a:gd name="T71" fmla="*/ 33 h 97"/>
                <a:gd name="T72" fmla="*/ 66 w 99"/>
                <a:gd name="T73" fmla="*/ 49 h 97"/>
                <a:gd name="T74" fmla="*/ 50 w 99"/>
                <a:gd name="T75" fmla="*/ 6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7">
                  <a:moveTo>
                    <a:pt x="86" y="60"/>
                  </a:moveTo>
                  <a:cubicBezTo>
                    <a:pt x="86" y="60"/>
                    <a:pt x="99" y="54"/>
                    <a:pt x="99" y="54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2"/>
                    <a:pt x="86" y="37"/>
                    <a:pt x="86" y="37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31"/>
                    <a:pt x="89" y="18"/>
                    <a:pt x="88" y="18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10"/>
                    <a:pt x="67" y="16"/>
                    <a:pt x="67" y="1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13"/>
                    <a:pt x="56" y="0"/>
                    <a:pt x="5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38" y="13"/>
                    <a:pt x="38" y="13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19" y="10"/>
                    <a:pt x="18" y="11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0" y="19"/>
                    <a:pt x="16" y="32"/>
                    <a:pt x="16" y="32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0" y="43"/>
                    <a:pt x="0" y="4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4" y="60"/>
                    <a:pt x="14" y="60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6"/>
                    <a:pt x="10" y="79"/>
                    <a:pt x="11" y="79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32" y="81"/>
                    <a:pt x="32" y="81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8" y="84"/>
                    <a:pt x="44" y="97"/>
                    <a:pt x="45" y="97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7"/>
                    <a:pt x="61" y="84"/>
                    <a:pt x="61" y="84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81"/>
                    <a:pt x="81" y="87"/>
                    <a:pt x="81" y="86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78"/>
                    <a:pt x="83" y="66"/>
                    <a:pt x="83" y="66"/>
                  </a:cubicBezTo>
                  <a:lnTo>
                    <a:pt x="86" y="60"/>
                  </a:lnTo>
                  <a:close/>
                  <a:moveTo>
                    <a:pt x="50" y="64"/>
                  </a:moveTo>
                  <a:cubicBezTo>
                    <a:pt x="41" y="64"/>
                    <a:pt x="34" y="57"/>
                    <a:pt x="34" y="49"/>
                  </a:cubicBezTo>
                  <a:cubicBezTo>
                    <a:pt x="34" y="40"/>
                    <a:pt x="41" y="33"/>
                    <a:pt x="50" y="33"/>
                  </a:cubicBezTo>
                  <a:cubicBezTo>
                    <a:pt x="58" y="33"/>
                    <a:pt x="66" y="40"/>
                    <a:pt x="66" y="49"/>
                  </a:cubicBezTo>
                  <a:cubicBezTo>
                    <a:pt x="66" y="57"/>
                    <a:pt x="58" y="64"/>
                    <a:pt x="5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73" name="Freeform 56">
              <a:extLst>
                <a:ext uri="{FF2B5EF4-FFF2-40B4-BE49-F238E27FC236}">
                  <a16:creationId xmlns:a16="http://schemas.microsoft.com/office/drawing/2014/main" id="{03D94D3C-80A6-4665-B609-CC26F0C286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1900" y="1905001"/>
              <a:ext cx="88900" cy="90488"/>
            </a:xfrm>
            <a:custGeom>
              <a:avLst/>
              <a:gdLst>
                <a:gd name="T0" fmla="*/ 41 w 47"/>
                <a:gd name="T1" fmla="*/ 23 h 48"/>
                <a:gd name="T2" fmla="*/ 41 w 47"/>
                <a:gd name="T3" fmla="*/ 20 h 48"/>
                <a:gd name="T4" fmla="*/ 45 w 47"/>
                <a:gd name="T5" fmla="*/ 14 h 48"/>
                <a:gd name="T6" fmla="*/ 42 w 47"/>
                <a:gd name="T7" fmla="*/ 9 h 48"/>
                <a:gd name="T8" fmla="*/ 35 w 47"/>
                <a:gd name="T9" fmla="*/ 11 h 48"/>
                <a:gd name="T10" fmla="*/ 33 w 47"/>
                <a:gd name="T11" fmla="*/ 9 h 48"/>
                <a:gd name="T12" fmla="*/ 31 w 47"/>
                <a:gd name="T13" fmla="*/ 2 h 48"/>
                <a:gd name="T14" fmla="*/ 26 w 47"/>
                <a:gd name="T15" fmla="*/ 1 h 48"/>
                <a:gd name="T16" fmla="*/ 22 w 47"/>
                <a:gd name="T17" fmla="*/ 6 h 48"/>
                <a:gd name="T18" fmla="*/ 19 w 47"/>
                <a:gd name="T19" fmla="*/ 7 h 48"/>
                <a:gd name="T20" fmla="*/ 14 w 47"/>
                <a:gd name="T21" fmla="*/ 3 h 48"/>
                <a:gd name="T22" fmla="*/ 9 w 47"/>
                <a:gd name="T23" fmla="*/ 5 h 48"/>
                <a:gd name="T24" fmla="*/ 10 w 47"/>
                <a:gd name="T25" fmla="*/ 12 h 48"/>
                <a:gd name="T26" fmla="*/ 8 w 47"/>
                <a:gd name="T27" fmla="*/ 15 h 48"/>
                <a:gd name="T28" fmla="*/ 1 w 47"/>
                <a:gd name="T29" fmla="*/ 16 h 48"/>
                <a:gd name="T30" fmla="*/ 0 w 47"/>
                <a:gd name="T31" fmla="*/ 21 h 48"/>
                <a:gd name="T32" fmla="*/ 6 w 47"/>
                <a:gd name="T33" fmla="*/ 25 h 48"/>
                <a:gd name="T34" fmla="*/ 6 w 47"/>
                <a:gd name="T35" fmla="*/ 28 h 48"/>
                <a:gd name="T36" fmla="*/ 2 w 47"/>
                <a:gd name="T37" fmla="*/ 34 h 48"/>
                <a:gd name="T38" fmla="*/ 5 w 47"/>
                <a:gd name="T39" fmla="*/ 39 h 48"/>
                <a:gd name="T40" fmla="*/ 12 w 47"/>
                <a:gd name="T41" fmla="*/ 38 h 48"/>
                <a:gd name="T42" fmla="*/ 14 w 47"/>
                <a:gd name="T43" fmla="*/ 39 h 48"/>
                <a:gd name="T44" fmla="*/ 15 w 47"/>
                <a:gd name="T45" fmla="*/ 46 h 48"/>
                <a:gd name="T46" fmla="*/ 20 w 47"/>
                <a:gd name="T47" fmla="*/ 48 h 48"/>
                <a:gd name="T48" fmla="*/ 24 w 47"/>
                <a:gd name="T49" fmla="*/ 42 h 48"/>
                <a:gd name="T50" fmla="*/ 27 w 47"/>
                <a:gd name="T51" fmla="*/ 42 h 48"/>
                <a:gd name="T52" fmla="*/ 33 w 47"/>
                <a:gd name="T53" fmla="*/ 46 h 48"/>
                <a:gd name="T54" fmla="*/ 38 w 47"/>
                <a:gd name="T55" fmla="*/ 43 h 48"/>
                <a:gd name="T56" fmla="*/ 37 w 47"/>
                <a:gd name="T57" fmla="*/ 36 h 48"/>
                <a:gd name="T58" fmla="*/ 38 w 47"/>
                <a:gd name="T59" fmla="*/ 33 h 48"/>
                <a:gd name="T60" fmla="*/ 45 w 47"/>
                <a:gd name="T61" fmla="*/ 32 h 48"/>
                <a:gd name="T62" fmla="*/ 46 w 47"/>
                <a:gd name="T63" fmla="*/ 27 h 48"/>
                <a:gd name="T64" fmla="*/ 41 w 47"/>
                <a:gd name="T65" fmla="*/ 23 h 48"/>
                <a:gd name="T66" fmla="*/ 31 w 47"/>
                <a:gd name="T67" fmla="*/ 26 h 48"/>
                <a:gd name="T68" fmla="*/ 22 w 47"/>
                <a:gd name="T69" fmla="*/ 31 h 48"/>
                <a:gd name="T70" fmla="*/ 16 w 47"/>
                <a:gd name="T71" fmla="*/ 22 h 48"/>
                <a:gd name="T72" fmla="*/ 25 w 47"/>
                <a:gd name="T73" fmla="*/ 17 h 48"/>
                <a:gd name="T74" fmla="*/ 31 w 47"/>
                <a:gd name="T75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48">
                  <a:moveTo>
                    <a:pt x="41" y="23"/>
                  </a:move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5" y="14"/>
                    <a:pt x="45" y="14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35" y="11"/>
                    <a:pt x="35" y="11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2" y="2"/>
                    <a:pt x="31" y="2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2" y="6"/>
                    <a:pt x="22" y="6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4" y="2"/>
                    <a:pt x="14" y="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6"/>
                    <a:pt x="10" y="12"/>
                    <a:pt x="10" y="12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2" y="16"/>
                    <a:pt x="1" y="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6" y="25"/>
                    <a:pt x="6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2" y="34"/>
                    <a:pt x="2" y="34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12" y="38"/>
                    <a:pt x="12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5" y="46"/>
                    <a:pt x="15" y="46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1" y="48"/>
                    <a:pt x="24" y="42"/>
                    <a:pt x="24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33" y="46"/>
                    <a:pt x="33" y="46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7" y="36"/>
                    <a:pt x="37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45" y="32"/>
                    <a:pt x="45" y="32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7" y="27"/>
                    <a:pt x="41" y="23"/>
                    <a:pt x="41" y="23"/>
                  </a:cubicBezTo>
                  <a:close/>
                  <a:moveTo>
                    <a:pt x="31" y="26"/>
                  </a:moveTo>
                  <a:cubicBezTo>
                    <a:pt x="30" y="30"/>
                    <a:pt x="26" y="32"/>
                    <a:pt x="22" y="31"/>
                  </a:cubicBezTo>
                  <a:cubicBezTo>
                    <a:pt x="18" y="30"/>
                    <a:pt x="15" y="26"/>
                    <a:pt x="16" y="22"/>
                  </a:cubicBezTo>
                  <a:cubicBezTo>
                    <a:pt x="17" y="18"/>
                    <a:pt x="21" y="16"/>
                    <a:pt x="25" y="17"/>
                  </a:cubicBezTo>
                  <a:cubicBezTo>
                    <a:pt x="29" y="18"/>
                    <a:pt x="32" y="22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74" name="Freeform 100">
            <a:extLst>
              <a:ext uri="{FF2B5EF4-FFF2-40B4-BE49-F238E27FC236}">
                <a16:creationId xmlns:a16="http://schemas.microsoft.com/office/drawing/2014/main" id="{1C2949E8-1EDA-4FCE-A53F-76FB1FF136E0}"/>
              </a:ext>
            </a:extLst>
          </p:cNvPr>
          <p:cNvSpPr>
            <a:spLocks noEditPoints="1"/>
          </p:cNvSpPr>
          <p:nvPr/>
        </p:nvSpPr>
        <p:spPr bwMode="auto">
          <a:xfrm>
            <a:off x="4462463" y="2974167"/>
            <a:ext cx="451272" cy="443285"/>
          </a:xfrm>
          <a:custGeom>
            <a:avLst/>
            <a:gdLst>
              <a:gd name="T0" fmla="*/ 82 w 95"/>
              <a:gd name="T1" fmla="*/ 57 h 93"/>
              <a:gd name="T2" fmla="*/ 95 w 95"/>
              <a:gd name="T3" fmla="*/ 51 h 93"/>
              <a:gd name="T4" fmla="*/ 95 w 95"/>
              <a:gd name="T5" fmla="*/ 41 h 93"/>
              <a:gd name="T6" fmla="*/ 82 w 95"/>
              <a:gd name="T7" fmla="*/ 35 h 93"/>
              <a:gd name="T8" fmla="*/ 80 w 95"/>
              <a:gd name="T9" fmla="*/ 30 h 93"/>
              <a:gd name="T10" fmla="*/ 85 w 95"/>
              <a:gd name="T11" fmla="*/ 17 h 93"/>
              <a:gd name="T12" fmla="*/ 77 w 95"/>
              <a:gd name="T13" fmla="*/ 9 h 93"/>
              <a:gd name="T14" fmla="*/ 64 w 95"/>
              <a:gd name="T15" fmla="*/ 15 h 93"/>
              <a:gd name="T16" fmla="*/ 58 w 95"/>
              <a:gd name="T17" fmla="*/ 12 h 93"/>
              <a:gd name="T18" fmla="*/ 53 w 95"/>
              <a:gd name="T19" fmla="*/ 0 h 93"/>
              <a:gd name="T20" fmla="*/ 42 w 95"/>
              <a:gd name="T21" fmla="*/ 0 h 93"/>
              <a:gd name="T22" fmla="*/ 37 w 95"/>
              <a:gd name="T23" fmla="*/ 12 h 93"/>
              <a:gd name="T24" fmla="*/ 31 w 95"/>
              <a:gd name="T25" fmla="*/ 15 h 93"/>
              <a:gd name="T26" fmla="*/ 18 w 95"/>
              <a:gd name="T27" fmla="*/ 10 h 93"/>
              <a:gd name="T28" fmla="*/ 10 w 95"/>
              <a:gd name="T29" fmla="*/ 17 h 93"/>
              <a:gd name="T30" fmla="*/ 15 w 95"/>
              <a:gd name="T31" fmla="*/ 30 h 93"/>
              <a:gd name="T32" fmla="*/ 13 w 95"/>
              <a:gd name="T33" fmla="*/ 36 h 93"/>
              <a:gd name="T34" fmla="*/ 0 w 95"/>
              <a:gd name="T35" fmla="*/ 41 h 93"/>
              <a:gd name="T36" fmla="*/ 0 w 95"/>
              <a:gd name="T37" fmla="*/ 51 h 93"/>
              <a:gd name="T38" fmla="*/ 13 w 95"/>
              <a:gd name="T39" fmla="*/ 57 h 93"/>
              <a:gd name="T40" fmla="*/ 16 w 95"/>
              <a:gd name="T41" fmla="*/ 62 h 93"/>
              <a:gd name="T42" fmla="*/ 10 w 95"/>
              <a:gd name="T43" fmla="*/ 76 h 93"/>
              <a:gd name="T44" fmla="*/ 18 w 95"/>
              <a:gd name="T45" fmla="*/ 83 h 93"/>
              <a:gd name="T46" fmla="*/ 31 w 95"/>
              <a:gd name="T47" fmla="*/ 77 h 93"/>
              <a:gd name="T48" fmla="*/ 37 w 95"/>
              <a:gd name="T49" fmla="*/ 80 h 93"/>
              <a:gd name="T50" fmla="*/ 43 w 95"/>
              <a:gd name="T51" fmla="*/ 93 h 93"/>
              <a:gd name="T52" fmla="*/ 53 w 95"/>
              <a:gd name="T53" fmla="*/ 93 h 93"/>
              <a:gd name="T54" fmla="*/ 58 w 95"/>
              <a:gd name="T55" fmla="*/ 80 h 93"/>
              <a:gd name="T56" fmla="*/ 64 w 95"/>
              <a:gd name="T57" fmla="*/ 77 h 93"/>
              <a:gd name="T58" fmla="*/ 78 w 95"/>
              <a:gd name="T59" fmla="*/ 82 h 93"/>
              <a:gd name="T60" fmla="*/ 85 w 95"/>
              <a:gd name="T61" fmla="*/ 75 h 93"/>
              <a:gd name="T62" fmla="*/ 80 w 95"/>
              <a:gd name="T63" fmla="*/ 62 h 93"/>
              <a:gd name="T64" fmla="*/ 82 w 95"/>
              <a:gd name="T65" fmla="*/ 57 h 93"/>
              <a:gd name="T66" fmla="*/ 48 w 95"/>
              <a:gd name="T67" fmla="*/ 61 h 93"/>
              <a:gd name="T68" fmla="*/ 32 w 95"/>
              <a:gd name="T69" fmla="*/ 46 h 93"/>
              <a:gd name="T70" fmla="*/ 48 w 95"/>
              <a:gd name="T71" fmla="*/ 31 h 93"/>
              <a:gd name="T72" fmla="*/ 63 w 95"/>
              <a:gd name="T73" fmla="*/ 46 h 93"/>
              <a:gd name="T74" fmla="*/ 48 w 95"/>
              <a:gd name="T75" fmla="*/ 61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5" h="93">
                <a:moveTo>
                  <a:pt x="82" y="57"/>
                </a:moveTo>
                <a:cubicBezTo>
                  <a:pt x="82" y="57"/>
                  <a:pt x="95" y="52"/>
                  <a:pt x="95" y="51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0"/>
                  <a:pt x="82" y="35"/>
                  <a:pt x="82" y="35"/>
                </a:cubicBezTo>
                <a:cubicBezTo>
                  <a:pt x="80" y="30"/>
                  <a:pt x="80" y="30"/>
                  <a:pt x="80" y="30"/>
                </a:cubicBezTo>
                <a:cubicBezTo>
                  <a:pt x="80" y="30"/>
                  <a:pt x="85" y="17"/>
                  <a:pt x="85" y="17"/>
                </a:cubicBezTo>
                <a:cubicBezTo>
                  <a:pt x="77" y="9"/>
                  <a:pt x="77" y="9"/>
                  <a:pt x="77" y="9"/>
                </a:cubicBezTo>
                <a:cubicBezTo>
                  <a:pt x="77" y="9"/>
                  <a:pt x="64" y="15"/>
                  <a:pt x="64" y="15"/>
                </a:cubicBezTo>
                <a:cubicBezTo>
                  <a:pt x="58" y="12"/>
                  <a:pt x="58" y="12"/>
                  <a:pt x="58" y="12"/>
                </a:cubicBezTo>
                <a:cubicBezTo>
                  <a:pt x="58" y="12"/>
                  <a:pt x="53" y="0"/>
                  <a:pt x="53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1" y="0"/>
                  <a:pt x="37" y="12"/>
                  <a:pt x="37" y="12"/>
                </a:cubicBezTo>
                <a:cubicBezTo>
                  <a:pt x="31" y="15"/>
                  <a:pt x="31" y="15"/>
                  <a:pt x="31" y="15"/>
                </a:cubicBezTo>
                <a:cubicBezTo>
                  <a:pt x="31" y="15"/>
                  <a:pt x="18" y="9"/>
                  <a:pt x="18" y="10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8"/>
                  <a:pt x="15" y="30"/>
                  <a:pt x="15" y="30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36"/>
                  <a:pt x="0" y="41"/>
                  <a:pt x="0" y="41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52"/>
                  <a:pt x="13" y="57"/>
                  <a:pt x="13" y="57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2"/>
                  <a:pt x="10" y="75"/>
                  <a:pt x="10" y="76"/>
                </a:cubicBezTo>
                <a:cubicBezTo>
                  <a:pt x="18" y="83"/>
                  <a:pt x="18" y="83"/>
                  <a:pt x="18" y="83"/>
                </a:cubicBezTo>
                <a:cubicBezTo>
                  <a:pt x="18" y="83"/>
                  <a:pt x="31" y="77"/>
                  <a:pt x="31" y="77"/>
                </a:cubicBezTo>
                <a:cubicBezTo>
                  <a:pt x="37" y="80"/>
                  <a:pt x="37" y="80"/>
                  <a:pt x="37" y="80"/>
                </a:cubicBezTo>
                <a:cubicBezTo>
                  <a:pt x="37" y="80"/>
                  <a:pt x="42" y="93"/>
                  <a:pt x="43" y="93"/>
                </a:cubicBezTo>
                <a:cubicBezTo>
                  <a:pt x="53" y="93"/>
                  <a:pt x="53" y="93"/>
                  <a:pt x="53" y="93"/>
                </a:cubicBezTo>
                <a:cubicBezTo>
                  <a:pt x="54" y="93"/>
                  <a:pt x="58" y="80"/>
                  <a:pt x="58" y="80"/>
                </a:cubicBezTo>
                <a:cubicBezTo>
                  <a:pt x="64" y="77"/>
                  <a:pt x="64" y="77"/>
                  <a:pt x="64" y="77"/>
                </a:cubicBezTo>
                <a:cubicBezTo>
                  <a:pt x="64" y="77"/>
                  <a:pt x="77" y="83"/>
                  <a:pt x="78" y="82"/>
                </a:cubicBezTo>
                <a:cubicBezTo>
                  <a:pt x="85" y="75"/>
                  <a:pt x="85" y="75"/>
                  <a:pt x="85" y="75"/>
                </a:cubicBezTo>
                <a:cubicBezTo>
                  <a:pt x="85" y="75"/>
                  <a:pt x="80" y="62"/>
                  <a:pt x="80" y="62"/>
                </a:cubicBezTo>
                <a:lnTo>
                  <a:pt x="82" y="57"/>
                </a:lnTo>
                <a:close/>
                <a:moveTo>
                  <a:pt x="48" y="61"/>
                </a:moveTo>
                <a:cubicBezTo>
                  <a:pt x="39" y="61"/>
                  <a:pt x="32" y="54"/>
                  <a:pt x="32" y="46"/>
                </a:cubicBezTo>
                <a:cubicBezTo>
                  <a:pt x="32" y="38"/>
                  <a:pt x="39" y="31"/>
                  <a:pt x="48" y="31"/>
                </a:cubicBezTo>
                <a:cubicBezTo>
                  <a:pt x="56" y="31"/>
                  <a:pt x="63" y="38"/>
                  <a:pt x="63" y="46"/>
                </a:cubicBezTo>
                <a:cubicBezTo>
                  <a:pt x="63" y="54"/>
                  <a:pt x="56" y="61"/>
                  <a:pt x="48" y="61"/>
                </a:cubicBezTo>
                <a:close/>
              </a:path>
            </a:pathLst>
          </a:custGeom>
          <a:solidFill>
            <a:srgbClr val="BD582C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62910" y="4631355"/>
            <a:ext cx="22795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Web scraping of Yahoo and Twitter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Data pre-processing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Sentiment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3455686" y="4605597"/>
            <a:ext cx="24116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Transform and adding new indicators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Build forecast models like ARIMA and UCM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Develop machine learning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endParaRPr lang="en-IN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6506789" y="4531360"/>
            <a:ext cx="22409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Error analysis and validation of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err="1"/>
              <a:t>Ensembling</a:t>
            </a:r>
            <a:r>
              <a:rPr lang="en-IN" sz="1600" dirty="0"/>
              <a:t> the models to boost accuracy</a:t>
            </a:r>
          </a:p>
          <a:p>
            <a:endParaRPr lang="en-IN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9416916" y="4531360"/>
            <a:ext cx="22409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Use models to present the right method to forecast sales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Give directionality to user</a:t>
            </a:r>
          </a:p>
        </p:txBody>
      </p:sp>
    </p:spTree>
    <p:extLst>
      <p:ext uri="{BB962C8B-B14F-4D97-AF65-F5344CB8AC3E}">
        <p14:creationId xmlns:p14="http://schemas.microsoft.com/office/powerpoint/2010/main" val="403921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7F30097-43E8-4D44-825C-53FB545E5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66" y="1215520"/>
            <a:ext cx="3697488" cy="1978155"/>
          </a:xfrm>
          <a:prstGeom prst="rect">
            <a:avLst/>
          </a:prstGeom>
        </p:spPr>
      </p:pic>
      <p:pic>
        <p:nvPicPr>
          <p:cNvPr id="12" name="Picture 11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4025AF1-925C-4487-A09C-B674B007F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501" y="1231842"/>
            <a:ext cx="5341150" cy="188826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0073D7-2B5F-4D3C-8A84-2873BBD35F60}"/>
              </a:ext>
            </a:extLst>
          </p:cNvPr>
          <p:cNvCxnSpPr>
            <a:cxnSpLocks/>
          </p:cNvCxnSpPr>
          <p:nvPr/>
        </p:nvCxnSpPr>
        <p:spPr>
          <a:xfrm>
            <a:off x="741285" y="852256"/>
            <a:ext cx="109106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7C4DAA-5BE9-45AD-AE96-0BD2E7D3C144}"/>
              </a:ext>
            </a:extLst>
          </p:cNvPr>
          <p:cNvSpPr txBox="1"/>
          <p:nvPr/>
        </p:nvSpPr>
        <p:spPr>
          <a:xfrm>
            <a:off x="741285" y="88777"/>
            <a:ext cx="10737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Twitter data was extracted using a Python shell script for all the stocks going back to a time period of 4 months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9C946E-FAFC-42C6-933E-3AF70DBF38FC}"/>
              </a:ext>
            </a:extLst>
          </p:cNvPr>
          <p:cNvSpPr/>
          <p:nvPr/>
        </p:nvSpPr>
        <p:spPr>
          <a:xfrm>
            <a:off x="529305" y="1213339"/>
            <a:ext cx="5441629" cy="1934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456698-F34B-489A-9746-0065492DF0FF}"/>
              </a:ext>
            </a:extLst>
          </p:cNvPr>
          <p:cNvSpPr/>
          <p:nvPr/>
        </p:nvSpPr>
        <p:spPr>
          <a:xfrm>
            <a:off x="6283571" y="1213339"/>
            <a:ext cx="5441629" cy="1934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F1AD98-D939-4E50-957A-F26BD42C4995}"/>
              </a:ext>
            </a:extLst>
          </p:cNvPr>
          <p:cNvSpPr/>
          <p:nvPr/>
        </p:nvSpPr>
        <p:spPr>
          <a:xfrm>
            <a:off x="523445" y="3739663"/>
            <a:ext cx="5441629" cy="1934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6F9505-288B-4259-B724-12BF6D4E64E2}"/>
              </a:ext>
            </a:extLst>
          </p:cNvPr>
          <p:cNvSpPr/>
          <p:nvPr/>
        </p:nvSpPr>
        <p:spPr>
          <a:xfrm>
            <a:off x="6277711" y="3739663"/>
            <a:ext cx="5441629" cy="1934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DEAB7F-7FC9-4582-8963-1951BAE1CC18}"/>
              </a:ext>
            </a:extLst>
          </p:cNvPr>
          <p:cNvSpPr/>
          <p:nvPr/>
        </p:nvSpPr>
        <p:spPr>
          <a:xfrm>
            <a:off x="2910151" y="911456"/>
            <a:ext cx="668216" cy="65983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CDFA87-B86C-474A-A652-70A297AC5A13}"/>
              </a:ext>
            </a:extLst>
          </p:cNvPr>
          <p:cNvSpPr/>
          <p:nvPr/>
        </p:nvSpPr>
        <p:spPr>
          <a:xfrm>
            <a:off x="8636968" y="906100"/>
            <a:ext cx="668216" cy="65983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3621695-0957-459A-B717-577429E33865}"/>
              </a:ext>
            </a:extLst>
          </p:cNvPr>
          <p:cNvSpPr/>
          <p:nvPr/>
        </p:nvSpPr>
        <p:spPr>
          <a:xfrm>
            <a:off x="2910151" y="3429902"/>
            <a:ext cx="668216" cy="65983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ECD3F4-E8D2-48B0-A646-B0A7E65F3E0B}"/>
              </a:ext>
            </a:extLst>
          </p:cNvPr>
          <p:cNvSpPr/>
          <p:nvPr/>
        </p:nvSpPr>
        <p:spPr>
          <a:xfrm>
            <a:off x="8636968" y="3380439"/>
            <a:ext cx="668216" cy="637646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4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036F943-63E2-40A0-BB20-E7B7983E12CB}"/>
              </a:ext>
            </a:extLst>
          </p:cNvPr>
          <p:cNvCxnSpPr>
            <a:stCxn id="16" idx="2"/>
            <a:endCxn id="25" idx="0"/>
          </p:cNvCxnSpPr>
          <p:nvPr/>
        </p:nvCxnSpPr>
        <p:spPr>
          <a:xfrm rot="5400000">
            <a:off x="5983195" y="408711"/>
            <a:ext cx="282256" cy="576012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62F2A32-890E-4E4D-A582-B46F2E38007C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5970934" y="2180493"/>
            <a:ext cx="3126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2E4FF7-2C37-46CF-A9E5-67FA9F25D401}"/>
              </a:ext>
            </a:extLst>
          </p:cNvPr>
          <p:cNvCxnSpPr/>
          <p:nvPr/>
        </p:nvCxnSpPr>
        <p:spPr>
          <a:xfrm>
            <a:off x="5965074" y="4636478"/>
            <a:ext cx="3126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7B04C73E-6BBD-46DC-9671-0A15AC163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098" y="4325962"/>
            <a:ext cx="5409514" cy="1350823"/>
          </a:xfrm>
          <a:prstGeom prst="rect">
            <a:avLst/>
          </a:prstGeom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34F72DC-2881-4BB6-8D20-AEB4960DA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927" y="3765772"/>
            <a:ext cx="3274847" cy="186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6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>
            <a:extLst>
              <a:ext uri="{FF2B5EF4-FFF2-40B4-BE49-F238E27FC236}">
                <a16:creationId xmlns:a16="http://schemas.microsoft.com/office/drawing/2014/main" id="{F9B22424-8A94-4C5E-809C-53AA742321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06119" y="854744"/>
            <a:ext cx="7315200" cy="5486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03274D4B-63B7-4F19-966A-D85FFB0D977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06199" y="873627"/>
            <a:ext cx="7315200" cy="5486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733E19AF-A19D-48E2-B411-8E3975DA066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906199" y="873627"/>
            <a:ext cx="7315200" cy="5486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29D2346F-0203-4447-98C9-8AA95782A3E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916036" y="854744"/>
            <a:ext cx="7315200" cy="5486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ED6F34FA-E3D2-45BE-9A2D-DE776A4D4822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886445" y="879143"/>
            <a:ext cx="7315200" cy="5486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C345421E-DAAB-434C-AA6B-43E15278240B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2896282" y="854744"/>
            <a:ext cx="7315200" cy="5486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B4D48F7-074D-4989-B49D-D3A9FEA685DC}"/>
              </a:ext>
            </a:extLst>
          </p:cNvPr>
          <p:cNvCxnSpPr>
            <a:cxnSpLocks/>
          </p:cNvCxnSpPr>
          <p:nvPr/>
        </p:nvCxnSpPr>
        <p:spPr>
          <a:xfrm>
            <a:off x="741285" y="852256"/>
            <a:ext cx="109106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434CE89-56E5-41E9-BB29-3891B23AE4A7}"/>
              </a:ext>
            </a:extLst>
          </p:cNvPr>
          <p:cNvSpPr txBox="1"/>
          <p:nvPr/>
        </p:nvSpPr>
        <p:spPr>
          <a:xfrm>
            <a:off x="741285" y="88777"/>
            <a:ext cx="10737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Exploratory data analysis was conducted to come up with high level insights about the behavior of stocks over time</a:t>
            </a:r>
          </a:p>
        </p:txBody>
      </p:sp>
    </p:spTree>
    <p:extLst>
      <p:ext uri="{BB962C8B-B14F-4D97-AF65-F5344CB8AC3E}">
        <p14:creationId xmlns:p14="http://schemas.microsoft.com/office/powerpoint/2010/main" val="343754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FCAF8A-48C8-49CD-8DAD-2AF1CE30A05A}"/>
              </a:ext>
            </a:extLst>
          </p:cNvPr>
          <p:cNvCxnSpPr>
            <a:cxnSpLocks/>
          </p:cNvCxnSpPr>
          <p:nvPr/>
        </p:nvCxnSpPr>
        <p:spPr>
          <a:xfrm>
            <a:off x="701236" y="852256"/>
            <a:ext cx="109106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47FC029-7AC1-426F-97FE-FDF71AE63CA7}"/>
              </a:ext>
            </a:extLst>
          </p:cNvPr>
          <p:cNvSpPr txBox="1"/>
          <p:nvPr/>
        </p:nvSpPr>
        <p:spPr>
          <a:xfrm>
            <a:off x="741285" y="88777"/>
            <a:ext cx="10737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predict stock price with trend and sentiment analysis we have to take certain scenarios into consideration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25D67D-A016-48E4-8678-0E4B685F62F4}"/>
              </a:ext>
            </a:extLst>
          </p:cNvPr>
          <p:cNvSpPr/>
          <p:nvPr/>
        </p:nvSpPr>
        <p:spPr>
          <a:xfrm>
            <a:off x="701236" y="1167319"/>
            <a:ext cx="11001138" cy="104759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8824CC-03BB-496D-A540-EB8F0D8ADBEB}"/>
              </a:ext>
            </a:extLst>
          </p:cNvPr>
          <p:cNvSpPr/>
          <p:nvPr/>
        </p:nvSpPr>
        <p:spPr>
          <a:xfrm>
            <a:off x="701236" y="2629950"/>
            <a:ext cx="11001138" cy="154059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37C93E-BBAB-42A5-A611-6A7883569686}"/>
              </a:ext>
            </a:extLst>
          </p:cNvPr>
          <p:cNvSpPr/>
          <p:nvPr/>
        </p:nvSpPr>
        <p:spPr>
          <a:xfrm>
            <a:off x="701236" y="4570061"/>
            <a:ext cx="11001138" cy="154059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6E946FF-7D00-4C57-9069-FF3DB41A4555}"/>
              </a:ext>
            </a:extLst>
          </p:cNvPr>
          <p:cNvSpPr/>
          <p:nvPr/>
        </p:nvSpPr>
        <p:spPr>
          <a:xfrm>
            <a:off x="5515583" y="972771"/>
            <a:ext cx="1828800" cy="389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761872-D022-4D12-8F1F-2BD4025B2FBA}"/>
              </a:ext>
            </a:extLst>
          </p:cNvPr>
          <p:cNvSpPr/>
          <p:nvPr/>
        </p:nvSpPr>
        <p:spPr>
          <a:xfrm>
            <a:off x="5515583" y="2409464"/>
            <a:ext cx="1828800" cy="389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Assumption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8CC3C3-01F1-4260-A095-3BC7752168C8}"/>
              </a:ext>
            </a:extLst>
          </p:cNvPr>
          <p:cNvSpPr/>
          <p:nvPr/>
        </p:nvSpPr>
        <p:spPr>
          <a:xfrm>
            <a:off x="5515583" y="4375513"/>
            <a:ext cx="1828800" cy="389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756AA-5781-4A46-8AB4-8DBBB702457C}"/>
              </a:ext>
            </a:extLst>
          </p:cNvPr>
          <p:cNvSpPr txBox="1"/>
          <p:nvPr/>
        </p:nvSpPr>
        <p:spPr>
          <a:xfrm>
            <a:off x="863253" y="1407442"/>
            <a:ext cx="10677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do not carry the tweets for the future, therefore forecasting stock prices with tweets is not possible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B2C431D-D23B-48E2-BABF-57B251D7F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098094"/>
              </p:ext>
            </p:extLst>
          </p:nvPr>
        </p:nvGraphicFramePr>
        <p:xfrm>
          <a:off x="1654044" y="2858589"/>
          <a:ext cx="9005040" cy="1140822"/>
        </p:xfrm>
        <a:graphic>
          <a:graphicData uri="http://schemas.openxmlformats.org/drawingml/2006/table">
            <a:tbl>
              <a:tblPr/>
              <a:tblGrid>
                <a:gridCol w="958712">
                  <a:extLst>
                    <a:ext uri="{9D8B030D-6E8A-4147-A177-3AD203B41FA5}">
                      <a16:colId xmlns:a16="http://schemas.microsoft.com/office/drawing/2014/main" val="1530308901"/>
                    </a:ext>
                  </a:extLst>
                </a:gridCol>
                <a:gridCol w="1044310">
                  <a:extLst>
                    <a:ext uri="{9D8B030D-6E8A-4147-A177-3AD203B41FA5}">
                      <a16:colId xmlns:a16="http://schemas.microsoft.com/office/drawing/2014/main" val="3260001262"/>
                    </a:ext>
                  </a:extLst>
                </a:gridCol>
                <a:gridCol w="992951">
                  <a:extLst>
                    <a:ext uri="{9D8B030D-6E8A-4147-A177-3AD203B41FA5}">
                      <a16:colId xmlns:a16="http://schemas.microsoft.com/office/drawing/2014/main" val="4043442686"/>
                    </a:ext>
                  </a:extLst>
                </a:gridCol>
                <a:gridCol w="924472">
                  <a:extLst>
                    <a:ext uri="{9D8B030D-6E8A-4147-A177-3AD203B41FA5}">
                      <a16:colId xmlns:a16="http://schemas.microsoft.com/office/drawing/2014/main" val="2529404840"/>
                    </a:ext>
                  </a:extLst>
                </a:gridCol>
                <a:gridCol w="1044310">
                  <a:extLst>
                    <a:ext uri="{9D8B030D-6E8A-4147-A177-3AD203B41FA5}">
                      <a16:colId xmlns:a16="http://schemas.microsoft.com/office/drawing/2014/main" val="1397306468"/>
                    </a:ext>
                  </a:extLst>
                </a:gridCol>
                <a:gridCol w="804633">
                  <a:extLst>
                    <a:ext uri="{9D8B030D-6E8A-4147-A177-3AD203B41FA5}">
                      <a16:colId xmlns:a16="http://schemas.microsoft.com/office/drawing/2014/main" val="824506502"/>
                    </a:ext>
                  </a:extLst>
                </a:gridCol>
                <a:gridCol w="1010072">
                  <a:extLst>
                    <a:ext uri="{9D8B030D-6E8A-4147-A177-3AD203B41FA5}">
                      <a16:colId xmlns:a16="http://schemas.microsoft.com/office/drawing/2014/main" val="854719303"/>
                    </a:ext>
                  </a:extLst>
                </a:gridCol>
                <a:gridCol w="1112790">
                  <a:extLst>
                    <a:ext uri="{9D8B030D-6E8A-4147-A177-3AD203B41FA5}">
                      <a16:colId xmlns:a16="http://schemas.microsoft.com/office/drawing/2014/main" val="2648372558"/>
                    </a:ext>
                  </a:extLst>
                </a:gridCol>
                <a:gridCol w="1112790">
                  <a:extLst>
                    <a:ext uri="{9D8B030D-6E8A-4147-A177-3AD203B41FA5}">
                      <a16:colId xmlns:a16="http://schemas.microsoft.com/office/drawing/2014/main" val="2216902017"/>
                    </a:ext>
                  </a:extLst>
                </a:gridCol>
              </a:tblGrid>
              <a:tr h="38027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Open price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High Price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Low Price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Close Price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Volume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pos_tweet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neg_tweet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Tweet_lag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840132"/>
                  </a:ext>
                </a:extLst>
              </a:tr>
              <a:tr h="38027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1/16/2018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1273.39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1305.76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1273.39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1305.2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5443700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92%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961638"/>
                  </a:ext>
                </a:extLst>
              </a:tr>
              <a:tr h="38027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1/17/2018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1323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1339.94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1292.3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1304.86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7220700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057943"/>
                  </a:ext>
                </a:extLst>
              </a:tr>
            </a:tbl>
          </a:graphicData>
        </a:graphic>
      </p:graphicFrame>
      <p:sp>
        <p:nvSpPr>
          <p:cNvPr id="12" name="Arrow: Bent 11">
            <a:extLst>
              <a:ext uri="{FF2B5EF4-FFF2-40B4-BE49-F238E27FC236}">
                <a16:creationId xmlns:a16="http://schemas.microsoft.com/office/drawing/2014/main" id="{889EFBFE-3E86-4360-A886-49FEA447AAC6}"/>
              </a:ext>
            </a:extLst>
          </p:cNvPr>
          <p:cNvSpPr/>
          <p:nvPr/>
        </p:nvSpPr>
        <p:spPr>
          <a:xfrm rot="5400000">
            <a:off x="9476917" y="3102499"/>
            <a:ext cx="362863" cy="1028698"/>
          </a:xfrm>
          <a:prstGeom prst="bentArrow">
            <a:avLst>
              <a:gd name="adj1" fmla="val 35304"/>
              <a:gd name="adj2" fmla="val 28261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DC6E08-2B80-4DE4-9548-CF36CFC49778}"/>
              </a:ext>
            </a:extLst>
          </p:cNvPr>
          <p:cNvSpPr txBox="1"/>
          <p:nvPr/>
        </p:nvSpPr>
        <p:spPr>
          <a:xfrm>
            <a:off x="863253" y="4999692"/>
            <a:ext cx="10677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Predict with lag of tweet – Memory = 1 . Forecast for next 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Predict univariate timeseries. Forecast for the next 30 days </a:t>
            </a:r>
          </a:p>
        </p:txBody>
      </p:sp>
    </p:spTree>
    <p:extLst>
      <p:ext uri="{BB962C8B-B14F-4D97-AF65-F5344CB8AC3E}">
        <p14:creationId xmlns:p14="http://schemas.microsoft.com/office/powerpoint/2010/main" val="255524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969DE3-E03C-42E6-B320-97AD835BBDD6}"/>
              </a:ext>
            </a:extLst>
          </p:cNvPr>
          <p:cNvSpPr/>
          <p:nvPr/>
        </p:nvSpPr>
        <p:spPr bwMode="auto">
          <a:xfrm>
            <a:off x="1179035" y="3667169"/>
            <a:ext cx="9833930" cy="24954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FCAF8A-48C8-49CD-8DAD-2AF1CE30A05A}"/>
              </a:ext>
            </a:extLst>
          </p:cNvPr>
          <p:cNvCxnSpPr>
            <a:cxnSpLocks/>
          </p:cNvCxnSpPr>
          <p:nvPr/>
        </p:nvCxnSpPr>
        <p:spPr>
          <a:xfrm>
            <a:off x="701236" y="852256"/>
            <a:ext cx="109106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47FC029-7AC1-426F-97FE-FDF71AE63CA7}"/>
              </a:ext>
            </a:extLst>
          </p:cNvPr>
          <p:cNvSpPr txBox="1"/>
          <p:nvPr/>
        </p:nvSpPr>
        <p:spPr>
          <a:xfrm>
            <a:off x="741285" y="88777"/>
            <a:ext cx="10737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Before getting into the modelling aspect, there are some considerations that went behind the process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AEEE6A-378F-4137-90F6-0EA49C10CC47}"/>
              </a:ext>
            </a:extLst>
          </p:cNvPr>
          <p:cNvSpPr txBox="1"/>
          <p:nvPr/>
        </p:nvSpPr>
        <p:spPr>
          <a:xfrm>
            <a:off x="1409367" y="5307260"/>
            <a:ext cx="131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 price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5FE7923-6B17-4B26-BB5D-97605509C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630352"/>
              </p:ext>
            </p:extLst>
          </p:nvPr>
        </p:nvGraphicFramePr>
        <p:xfrm>
          <a:off x="3406069" y="3989219"/>
          <a:ext cx="920888" cy="1652997"/>
        </p:xfrm>
        <a:graphic>
          <a:graphicData uri="http://schemas.openxmlformats.org/drawingml/2006/table">
            <a:tbl>
              <a:tblPr firstRow="1" bandRow="1"/>
              <a:tblGrid>
                <a:gridCol w="920888">
                  <a:extLst>
                    <a:ext uri="{9D8B030D-6E8A-4147-A177-3AD203B41FA5}">
                      <a16:colId xmlns:a16="http://schemas.microsoft.com/office/drawing/2014/main" val="1877425438"/>
                    </a:ext>
                  </a:extLst>
                </a:gridCol>
              </a:tblGrid>
              <a:tr h="4057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b="0" i="1" kern="1200" dirty="0">
                          <a:solidFill>
                            <a:srgbClr val="282828"/>
                          </a:solidFill>
                          <a:latin typeface="+mn-lt"/>
                          <a:ea typeface="+mn-ea"/>
                          <a:cs typeface="+mn-cs"/>
                        </a:rPr>
                        <a:t>Trend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89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608086"/>
                  </a:ext>
                </a:extLst>
              </a:tr>
              <a:tr h="2494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28282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Lag 1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049141"/>
                  </a:ext>
                </a:extLst>
              </a:tr>
              <a:tr h="2494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28282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Lag 2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778421"/>
                  </a:ext>
                </a:extLst>
              </a:tr>
              <a:tr h="2494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28282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Lag 3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535916"/>
                  </a:ext>
                </a:extLst>
              </a:tr>
              <a:tr h="2494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28282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Lag 4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897918"/>
                  </a:ext>
                </a:extLst>
              </a:tr>
              <a:tr h="2494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28282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Lag 5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84077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1ABA6A1-E77F-4B0D-A801-2DCD1F27B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68407"/>
              </p:ext>
            </p:extLst>
          </p:nvPr>
        </p:nvGraphicFramePr>
        <p:xfrm>
          <a:off x="5123562" y="4153153"/>
          <a:ext cx="1023189" cy="1154107"/>
        </p:xfrm>
        <a:graphic>
          <a:graphicData uri="http://schemas.openxmlformats.org/drawingml/2006/table">
            <a:tbl>
              <a:tblPr firstRow="1" bandRow="1"/>
              <a:tblGrid>
                <a:gridCol w="1023189">
                  <a:extLst>
                    <a:ext uri="{9D8B030D-6E8A-4147-A177-3AD203B41FA5}">
                      <a16:colId xmlns:a16="http://schemas.microsoft.com/office/drawing/2014/main" val="1877425438"/>
                    </a:ext>
                  </a:extLst>
                </a:gridCol>
              </a:tblGrid>
              <a:tr h="4057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b="0" i="1" kern="1200" dirty="0">
                          <a:solidFill>
                            <a:srgbClr val="282828"/>
                          </a:solidFill>
                          <a:latin typeface="+mn-lt"/>
                          <a:ea typeface="+mn-ea"/>
                          <a:cs typeface="+mn-cs"/>
                        </a:rPr>
                        <a:t>Seasonality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89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608086"/>
                  </a:ext>
                </a:extLst>
              </a:tr>
              <a:tr h="2494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28282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049141"/>
                  </a:ext>
                </a:extLst>
              </a:tr>
              <a:tr h="2494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28282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Feb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778421"/>
                  </a:ext>
                </a:extLst>
              </a:tr>
              <a:tr h="2494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28282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March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53591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0C12245-09C8-4F7C-91B3-990BCB3B2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903191"/>
              </p:ext>
            </p:extLst>
          </p:nvPr>
        </p:nvGraphicFramePr>
        <p:xfrm>
          <a:off x="6928853" y="3989218"/>
          <a:ext cx="920888" cy="1652997"/>
        </p:xfrm>
        <a:graphic>
          <a:graphicData uri="http://schemas.openxmlformats.org/drawingml/2006/table">
            <a:tbl>
              <a:tblPr firstRow="1" bandRow="1"/>
              <a:tblGrid>
                <a:gridCol w="920888">
                  <a:extLst>
                    <a:ext uri="{9D8B030D-6E8A-4147-A177-3AD203B41FA5}">
                      <a16:colId xmlns:a16="http://schemas.microsoft.com/office/drawing/2014/main" val="1877425438"/>
                    </a:ext>
                  </a:extLst>
                </a:gridCol>
              </a:tblGrid>
              <a:tr h="4057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b="0" i="1" kern="1200" dirty="0">
                          <a:solidFill>
                            <a:srgbClr val="282828"/>
                          </a:solidFill>
                          <a:latin typeface="+mn-lt"/>
                          <a:ea typeface="+mn-ea"/>
                          <a:cs typeface="+mn-cs"/>
                        </a:rPr>
                        <a:t>Other </a:t>
                      </a:r>
                      <a:r>
                        <a:rPr lang="en-US" sz="1400" b="0" i="1" kern="1200" dirty="0" err="1">
                          <a:solidFill>
                            <a:srgbClr val="282828"/>
                          </a:solidFill>
                          <a:latin typeface="+mn-lt"/>
                          <a:ea typeface="+mn-ea"/>
                          <a:cs typeface="+mn-cs"/>
                        </a:rPr>
                        <a:t>vars</a:t>
                      </a:r>
                      <a:endParaRPr lang="en-US" sz="1400" b="0" i="1" kern="1200" dirty="0">
                        <a:solidFill>
                          <a:srgbClr val="28282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89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608086"/>
                  </a:ext>
                </a:extLst>
              </a:tr>
              <a:tr h="2494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28282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Stock </a:t>
                      </a:r>
                      <a:r>
                        <a:rPr lang="en-US" sz="1400" b="0" i="0" u="none" strike="noStrike" kern="1200" dirty="0" err="1">
                          <a:solidFill>
                            <a:srgbClr val="28282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</a:t>
                      </a:r>
                      <a:endParaRPr lang="en-US" sz="1400" b="0" i="0" u="none" strike="noStrike" kern="1200" dirty="0">
                        <a:solidFill>
                          <a:srgbClr val="282828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049141"/>
                  </a:ext>
                </a:extLst>
              </a:tr>
              <a:tr h="2494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28282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Stock high 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778421"/>
                  </a:ext>
                </a:extLst>
              </a:tr>
              <a:tr h="2494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28282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Stock low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535916"/>
                  </a:ext>
                </a:extLst>
              </a:tr>
              <a:tr h="2494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28282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897918"/>
                  </a:ext>
                </a:extLst>
              </a:tr>
              <a:tr h="2494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28282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84077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9B1A49F-0F57-47DE-8C0B-DD9D7FD7E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36821"/>
              </p:ext>
            </p:extLst>
          </p:nvPr>
        </p:nvGraphicFramePr>
        <p:xfrm>
          <a:off x="8977185" y="4363385"/>
          <a:ext cx="1282838" cy="904662"/>
        </p:xfrm>
        <a:graphic>
          <a:graphicData uri="http://schemas.openxmlformats.org/drawingml/2006/table">
            <a:tbl>
              <a:tblPr firstRow="1" bandRow="1"/>
              <a:tblGrid>
                <a:gridCol w="1282838">
                  <a:extLst>
                    <a:ext uri="{9D8B030D-6E8A-4147-A177-3AD203B41FA5}">
                      <a16:colId xmlns:a16="http://schemas.microsoft.com/office/drawing/2014/main" val="1877425438"/>
                    </a:ext>
                  </a:extLst>
                </a:gridCol>
              </a:tblGrid>
              <a:tr h="4057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b="0" i="1" kern="1200" dirty="0">
                          <a:solidFill>
                            <a:srgbClr val="282828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89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608086"/>
                  </a:ext>
                </a:extLst>
              </a:tr>
              <a:tr h="2494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28282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Positive tweet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049141"/>
                  </a:ext>
                </a:extLst>
              </a:tr>
              <a:tr h="2494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28282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Negative Tweet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7784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84CDA5-4800-46CE-978E-00DB7D6F4354}"/>
                  </a:ext>
                </a:extLst>
              </p:cNvPr>
              <p:cNvSpPr txBox="1"/>
              <p:nvPr/>
            </p:nvSpPr>
            <p:spPr>
              <a:xfrm>
                <a:off x="2250231" y="4730207"/>
                <a:ext cx="10990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84CDA5-4800-46CE-978E-00DB7D6F4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231" y="4730207"/>
                <a:ext cx="109903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us Sign 3">
            <a:extLst>
              <a:ext uri="{FF2B5EF4-FFF2-40B4-BE49-F238E27FC236}">
                <a16:creationId xmlns:a16="http://schemas.microsoft.com/office/drawing/2014/main" id="{A741AE31-AFC8-4FDD-8E3D-EEAE7FC8D393}"/>
              </a:ext>
            </a:extLst>
          </p:cNvPr>
          <p:cNvSpPr/>
          <p:nvPr/>
        </p:nvSpPr>
        <p:spPr>
          <a:xfrm>
            <a:off x="4631763" y="4693428"/>
            <a:ext cx="307731" cy="334101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Sign 11">
            <a:extLst>
              <a:ext uri="{FF2B5EF4-FFF2-40B4-BE49-F238E27FC236}">
                <a16:creationId xmlns:a16="http://schemas.microsoft.com/office/drawing/2014/main" id="{77BF781C-7ABF-4360-B46D-AE1BD83EA2FD}"/>
              </a:ext>
            </a:extLst>
          </p:cNvPr>
          <p:cNvSpPr/>
          <p:nvPr/>
        </p:nvSpPr>
        <p:spPr>
          <a:xfrm>
            <a:off x="6304875" y="4693427"/>
            <a:ext cx="307731" cy="334101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843C56B8-6322-43C1-AAAB-D56164C71D10}"/>
              </a:ext>
            </a:extLst>
          </p:cNvPr>
          <p:cNvSpPr/>
          <p:nvPr/>
        </p:nvSpPr>
        <p:spPr>
          <a:xfrm>
            <a:off x="8251538" y="4693427"/>
            <a:ext cx="307731" cy="334101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Upward trend">
            <a:extLst>
              <a:ext uri="{FF2B5EF4-FFF2-40B4-BE49-F238E27FC236}">
                <a16:creationId xmlns:a16="http://schemas.microsoft.com/office/drawing/2014/main" id="{C616C3F7-FF29-4BF7-B15C-E7F0B28CD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8963" y="4392860"/>
            <a:ext cx="914400" cy="9144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3675EED-A92E-44C7-9191-D4E3AB206AC8}"/>
              </a:ext>
            </a:extLst>
          </p:cNvPr>
          <p:cNvSpPr/>
          <p:nvPr/>
        </p:nvSpPr>
        <p:spPr bwMode="auto">
          <a:xfrm>
            <a:off x="1179035" y="1007827"/>
            <a:ext cx="9833930" cy="2495407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BBCD3F-CD26-40D9-A070-D08231A3F6BF}"/>
              </a:ext>
            </a:extLst>
          </p:cNvPr>
          <p:cNvSpPr txBox="1"/>
          <p:nvPr/>
        </p:nvSpPr>
        <p:spPr>
          <a:xfrm>
            <a:off x="5453729" y="1050449"/>
            <a:ext cx="201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gency FB" panose="020B0503020202020204" pitchFamily="34" charset="0"/>
              </a:rPr>
              <a:t>Modelling conditions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574564-07B2-45A4-A089-E79700870774}"/>
              </a:ext>
            </a:extLst>
          </p:cNvPr>
          <p:cNvSpPr txBox="1"/>
          <p:nvPr/>
        </p:nvSpPr>
        <p:spPr>
          <a:xfrm>
            <a:off x="5453729" y="3643528"/>
            <a:ext cx="201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gency FB" panose="020B0503020202020204" pitchFamily="34" charset="0"/>
              </a:rPr>
              <a:t>Modelling variables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4A9C4-D943-4EC1-9071-932C94DD0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6298" y="1128232"/>
            <a:ext cx="3303543" cy="23354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36979D-59DE-45A4-A371-5A9824E8C455}"/>
              </a:ext>
            </a:extLst>
          </p:cNvPr>
          <p:cNvSpPr txBox="1"/>
          <p:nvPr/>
        </p:nvSpPr>
        <p:spPr>
          <a:xfrm>
            <a:off x="1548236" y="1478107"/>
            <a:ext cx="5380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Model has around 2083 points in last 7 years.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Highly fluctuating and nonstationary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avoid generalization we build model on 3 months data and validate on 1 month</a:t>
            </a:r>
          </a:p>
        </p:txBody>
      </p:sp>
    </p:spTree>
    <p:extLst>
      <p:ext uri="{BB962C8B-B14F-4D97-AF65-F5344CB8AC3E}">
        <p14:creationId xmlns:p14="http://schemas.microsoft.com/office/powerpoint/2010/main" val="1755876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FCAF8A-48C8-49CD-8DAD-2AF1CE30A05A}"/>
              </a:ext>
            </a:extLst>
          </p:cNvPr>
          <p:cNvCxnSpPr>
            <a:cxnSpLocks/>
          </p:cNvCxnSpPr>
          <p:nvPr/>
        </p:nvCxnSpPr>
        <p:spPr>
          <a:xfrm>
            <a:off x="701236" y="852256"/>
            <a:ext cx="109106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47FC029-7AC1-426F-97FE-FDF71AE63CA7}"/>
              </a:ext>
            </a:extLst>
          </p:cNvPr>
          <p:cNvSpPr txBox="1"/>
          <p:nvPr/>
        </p:nvSpPr>
        <p:spPr>
          <a:xfrm>
            <a:off x="741285" y="88777"/>
            <a:ext cx="10737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Amazon stock price forecasting - A quick summary on all modelling results for both cases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B84C66-BEAF-46B7-92BC-08E979974ED7}"/>
              </a:ext>
            </a:extLst>
          </p:cNvPr>
          <p:cNvGrpSpPr/>
          <p:nvPr/>
        </p:nvGrpSpPr>
        <p:grpSpPr>
          <a:xfrm>
            <a:off x="2198852" y="1620815"/>
            <a:ext cx="640080" cy="640080"/>
            <a:chOff x="9056852" y="1542961"/>
            <a:chExt cx="640080" cy="64008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590FB50-56C0-4B5A-A423-25C5BC1E1D98}"/>
                </a:ext>
              </a:extLst>
            </p:cNvPr>
            <p:cNvSpPr/>
            <p:nvPr/>
          </p:nvSpPr>
          <p:spPr>
            <a:xfrm>
              <a:off x="9056852" y="1542961"/>
              <a:ext cx="640080" cy="640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145">
              <a:extLst>
                <a:ext uri="{FF2B5EF4-FFF2-40B4-BE49-F238E27FC236}">
                  <a16:creationId xmlns:a16="http://schemas.microsoft.com/office/drawing/2014/main" id="{FAA3A344-938F-4881-AF3F-8834B0FA0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1133" y="1662295"/>
              <a:ext cx="436572" cy="376468"/>
            </a:xfrm>
            <a:custGeom>
              <a:avLst/>
              <a:gdLst/>
              <a:ahLst/>
              <a:cxnLst>
                <a:cxn ang="0">
                  <a:pos x="64" y="51"/>
                </a:cxn>
                <a:cxn ang="0">
                  <a:pos x="60" y="55"/>
                </a:cxn>
                <a:cxn ang="0">
                  <a:pos x="49" y="55"/>
                </a:cxn>
                <a:cxn ang="0">
                  <a:pos x="45" y="51"/>
                </a:cxn>
                <a:cxn ang="0">
                  <a:pos x="45" y="40"/>
                </a:cxn>
                <a:cxn ang="0">
                  <a:pos x="49" y="36"/>
                </a:cxn>
                <a:cxn ang="0">
                  <a:pos x="52" y="36"/>
                </a:cxn>
                <a:cxn ang="0">
                  <a:pos x="52" y="30"/>
                </a:cxn>
                <a:cxn ang="0">
                  <a:pos x="34" y="30"/>
                </a:cxn>
                <a:cxn ang="0">
                  <a:pos x="34" y="36"/>
                </a:cxn>
                <a:cxn ang="0">
                  <a:pos x="37" y="36"/>
                </a:cxn>
                <a:cxn ang="0">
                  <a:pos x="41" y="40"/>
                </a:cxn>
                <a:cxn ang="0">
                  <a:pos x="41" y="51"/>
                </a:cxn>
                <a:cxn ang="0">
                  <a:pos x="37" y="55"/>
                </a:cxn>
                <a:cxn ang="0">
                  <a:pos x="26" y="55"/>
                </a:cxn>
                <a:cxn ang="0">
                  <a:pos x="23" y="51"/>
                </a:cxn>
                <a:cxn ang="0">
                  <a:pos x="23" y="40"/>
                </a:cxn>
                <a:cxn ang="0">
                  <a:pos x="26" y="36"/>
                </a:cxn>
                <a:cxn ang="0">
                  <a:pos x="29" y="36"/>
                </a:cxn>
                <a:cxn ang="0">
                  <a:pos x="29" y="30"/>
                </a:cxn>
                <a:cxn ang="0">
                  <a:pos x="11" y="30"/>
                </a:cxn>
                <a:cxn ang="0">
                  <a:pos x="11" y="36"/>
                </a:cxn>
                <a:cxn ang="0">
                  <a:pos x="15" y="36"/>
                </a:cxn>
                <a:cxn ang="0">
                  <a:pos x="18" y="40"/>
                </a:cxn>
                <a:cxn ang="0">
                  <a:pos x="18" y="51"/>
                </a:cxn>
                <a:cxn ang="0">
                  <a:pos x="15" y="55"/>
                </a:cxn>
                <a:cxn ang="0">
                  <a:pos x="3" y="55"/>
                </a:cxn>
                <a:cxn ang="0">
                  <a:pos x="0" y="51"/>
                </a:cxn>
                <a:cxn ang="0">
                  <a:pos x="0" y="40"/>
                </a:cxn>
                <a:cxn ang="0">
                  <a:pos x="3" y="36"/>
                </a:cxn>
                <a:cxn ang="0">
                  <a:pos x="7" y="36"/>
                </a:cxn>
                <a:cxn ang="0">
                  <a:pos x="7" y="30"/>
                </a:cxn>
                <a:cxn ang="0">
                  <a:pos x="11" y="25"/>
                </a:cxn>
                <a:cxn ang="0">
                  <a:pos x="29" y="25"/>
                </a:cxn>
                <a:cxn ang="0">
                  <a:pos x="29" y="18"/>
                </a:cxn>
                <a:cxn ang="0">
                  <a:pos x="26" y="18"/>
                </a:cxn>
                <a:cxn ang="0">
                  <a:pos x="23" y="15"/>
                </a:cxn>
                <a:cxn ang="0">
                  <a:pos x="23" y="3"/>
                </a:cxn>
                <a:cxn ang="0">
                  <a:pos x="26" y="0"/>
                </a:cxn>
                <a:cxn ang="0">
                  <a:pos x="37" y="0"/>
                </a:cxn>
                <a:cxn ang="0">
                  <a:pos x="41" y="3"/>
                </a:cxn>
                <a:cxn ang="0">
                  <a:pos x="41" y="15"/>
                </a:cxn>
                <a:cxn ang="0">
                  <a:pos x="37" y="18"/>
                </a:cxn>
                <a:cxn ang="0">
                  <a:pos x="34" y="18"/>
                </a:cxn>
                <a:cxn ang="0">
                  <a:pos x="34" y="25"/>
                </a:cxn>
                <a:cxn ang="0">
                  <a:pos x="52" y="25"/>
                </a:cxn>
                <a:cxn ang="0">
                  <a:pos x="57" y="30"/>
                </a:cxn>
                <a:cxn ang="0">
                  <a:pos x="57" y="36"/>
                </a:cxn>
                <a:cxn ang="0">
                  <a:pos x="60" y="36"/>
                </a:cxn>
                <a:cxn ang="0">
                  <a:pos x="64" y="40"/>
                </a:cxn>
                <a:cxn ang="0">
                  <a:pos x="64" y="51"/>
                </a:cxn>
              </a:cxnLst>
              <a:rect l="0" t="0" r="r" b="b"/>
              <a:pathLst>
                <a:path w="64" h="55">
                  <a:moveTo>
                    <a:pt x="64" y="51"/>
                  </a:moveTo>
                  <a:cubicBezTo>
                    <a:pt x="64" y="53"/>
                    <a:pt x="62" y="55"/>
                    <a:pt x="60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7" y="55"/>
                    <a:pt x="45" y="53"/>
                    <a:pt x="45" y="5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38"/>
                    <a:pt x="47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9" y="36"/>
                    <a:pt x="41" y="38"/>
                    <a:pt x="41" y="4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3"/>
                    <a:pt x="39" y="55"/>
                    <a:pt x="37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4" y="55"/>
                    <a:pt x="23" y="53"/>
                    <a:pt x="23" y="5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8"/>
                    <a:pt x="24" y="36"/>
                    <a:pt x="26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7" y="36"/>
                    <a:pt x="18" y="38"/>
                    <a:pt x="18" y="40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3"/>
                    <a:pt x="17" y="55"/>
                    <a:pt x="15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3"/>
                    <a:pt x="0" y="5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1" y="36"/>
                    <a:pt x="3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27"/>
                    <a:pt x="9" y="25"/>
                    <a:pt x="11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4" y="18"/>
                    <a:pt x="23" y="17"/>
                    <a:pt x="23" y="1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1" y="1"/>
                    <a:pt x="41" y="3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7"/>
                    <a:pt x="39" y="18"/>
                    <a:pt x="37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5" y="25"/>
                    <a:pt x="57" y="27"/>
                    <a:pt x="57" y="30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2" y="36"/>
                    <a:pt x="64" y="38"/>
                    <a:pt x="64" y="40"/>
                  </a:cubicBezTo>
                  <a:lnTo>
                    <a:pt x="64" y="5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0D95FD-CA95-4EDE-A273-229F350F3696}"/>
              </a:ext>
            </a:extLst>
          </p:cNvPr>
          <p:cNvSpPr/>
          <p:nvPr/>
        </p:nvSpPr>
        <p:spPr>
          <a:xfrm>
            <a:off x="1995652" y="1156883"/>
            <a:ext cx="9656290" cy="23440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72F32A-B256-4A6B-AD1D-85138FFE6B06}"/>
              </a:ext>
            </a:extLst>
          </p:cNvPr>
          <p:cNvSpPr/>
          <p:nvPr/>
        </p:nvSpPr>
        <p:spPr>
          <a:xfrm>
            <a:off x="1995652" y="3964852"/>
            <a:ext cx="9656290" cy="22618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7B26ED0A-507A-4EC5-BC16-9FA681C5776E}"/>
              </a:ext>
            </a:extLst>
          </p:cNvPr>
          <p:cNvSpPr/>
          <p:nvPr/>
        </p:nvSpPr>
        <p:spPr>
          <a:xfrm rot="5400000" flipH="1">
            <a:off x="670309" y="2367417"/>
            <a:ext cx="1896211" cy="778336"/>
          </a:xfrm>
          <a:prstGeom prst="bentUpArrow">
            <a:avLst>
              <a:gd name="adj1" fmla="val 25000"/>
              <a:gd name="adj2" fmla="val 25000"/>
              <a:gd name="adj3" fmla="val 2947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47D6DD8D-6E37-4E43-B4B7-4897DD0AC9C3}"/>
              </a:ext>
            </a:extLst>
          </p:cNvPr>
          <p:cNvSpPr/>
          <p:nvPr/>
        </p:nvSpPr>
        <p:spPr>
          <a:xfrm rot="16200000" flipH="1" flipV="1">
            <a:off x="810807" y="4082834"/>
            <a:ext cx="1616129" cy="778336"/>
          </a:xfrm>
          <a:prstGeom prst="bentUpArrow">
            <a:avLst>
              <a:gd name="adj1" fmla="val 25000"/>
              <a:gd name="adj2" fmla="val 25000"/>
              <a:gd name="adj3" fmla="val 2947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mage result for data icon vector">
            <a:extLst>
              <a:ext uri="{FF2B5EF4-FFF2-40B4-BE49-F238E27FC236}">
                <a16:creationId xmlns:a16="http://schemas.microsoft.com/office/drawing/2014/main" id="{896724F5-2B8A-4D75-B1DD-4AD9D1AEC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2" y="3100177"/>
            <a:ext cx="999785" cy="99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reeform 33">
            <a:extLst>
              <a:ext uri="{FF2B5EF4-FFF2-40B4-BE49-F238E27FC236}">
                <a16:creationId xmlns:a16="http://schemas.microsoft.com/office/drawing/2014/main" id="{A8B5A2FE-6AF7-43B3-B5EF-2A308082CDC6}"/>
              </a:ext>
            </a:extLst>
          </p:cNvPr>
          <p:cNvSpPr>
            <a:spLocks/>
          </p:cNvSpPr>
          <p:nvPr/>
        </p:nvSpPr>
        <p:spPr bwMode="auto">
          <a:xfrm>
            <a:off x="2165138" y="4588894"/>
            <a:ext cx="640080" cy="640080"/>
          </a:xfrm>
          <a:custGeom>
            <a:avLst/>
            <a:gdLst>
              <a:gd name="T0" fmla="*/ 0 w 3222"/>
              <a:gd name="T1" fmla="*/ 1612 h 3223"/>
              <a:gd name="T2" fmla="*/ 0 w 3222"/>
              <a:gd name="T3" fmla="*/ 1612 h 3223"/>
              <a:gd name="T4" fmla="*/ 1611 w 3222"/>
              <a:gd name="T5" fmla="*/ 0 h 3223"/>
              <a:gd name="T6" fmla="*/ 3222 w 3222"/>
              <a:gd name="T7" fmla="*/ 1612 h 3223"/>
              <a:gd name="T8" fmla="*/ 1611 w 3222"/>
              <a:gd name="T9" fmla="*/ 3223 h 3223"/>
              <a:gd name="T10" fmla="*/ 0 w 3222"/>
              <a:gd name="T11" fmla="*/ 1612 h 3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22" h="3223">
                <a:moveTo>
                  <a:pt x="0" y="1612"/>
                </a:moveTo>
                <a:lnTo>
                  <a:pt x="0" y="1612"/>
                </a:lnTo>
                <a:cubicBezTo>
                  <a:pt x="0" y="722"/>
                  <a:pt x="721" y="0"/>
                  <a:pt x="1611" y="0"/>
                </a:cubicBezTo>
                <a:cubicBezTo>
                  <a:pt x="2501" y="0"/>
                  <a:pt x="3222" y="722"/>
                  <a:pt x="3222" y="1612"/>
                </a:cubicBezTo>
                <a:cubicBezTo>
                  <a:pt x="3222" y="2502"/>
                  <a:pt x="2501" y="3223"/>
                  <a:pt x="1611" y="3223"/>
                </a:cubicBezTo>
                <a:cubicBezTo>
                  <a:pt x="721" y="3223"/>
                  <a:pt x="0" y="2502"/>
                  <a:pt x="0" y="1612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34">
            <a:extLst>
              <a:ext uri="{FF2B5EF4-FFF2-40B4-BE49-F238E27FC236}">
                <a16:creationId xmlns:a16="http://schemas.microsoft.com/office/drawing/2014/main" id="{DC7FDB25-D3E9-4E39-A34F-EB2F1CAF06E2}"/>
              </a:ext>
            </a:extLst>
          </p:cNvPr>
          <p:cNvSpPr>
            <a:spLocks noEditPoints="1"/>
          </p:cNvSpPr>
          <p:nvPr/>
        </p:nvSpPr>
        <p:spPr bwMode="auto">
          <a:xfrm>
            <a:off x="2177102" y="4751905"/>
            <a:ext cx="611366" cy="314058"/>
          </a:xfrm>
          <a:custGeom>
            <a:avLst/>
            <a:gdLst>
              <a:gd name="T0" fmla="*/ 2319 w 3077"/>
              <a:gd name="T1" fmla="*/ 1248 h 1578"/>
              <a:gd name="T2" fmla="*/ 2319 w 3077"/>
              <a:gd name="T3" fmla="*/ 1248 h 1578"/>
              <a:gd name="T4" fmla="*/ 2095 w 3077"/>
              <a:gd name="T5" fmla="*/ 1024 h 1578"/>
              <a:gd name="T6" fmla="*/ 2319 w 3077"/>
              <a:gd name="T7" fmla="*/ 800 h 1578"/>
              <a:gd name="T8" fmla="*/ 2543 w 3077"/>
              <a:gd name="T9" fmla="*/ 1024 h 1578"/>
              <a:gd name="T10" fmla="*/ 2319 w 3077"/>
              <a:gd name="T11" fmla="*/ 1248 h 1578"/>
              <a:gd name="T12" fmla="*/ 1392 w 3077"/>
              <a:gd name="T13" fmla="*/ 784 h 1578"/>
              <a:gd name="T14" fmla="*/ 1392 w 3077"/>
              <a:gd name="T15" fmla="*/ 784 h 1578"/>
              <a:gd name="T16" fmla="*/ 1169 w 3077"/>
              <a:gd name="T17" fmla="*/ 561 h 1578"/>
              <a:gd name="T18" fmla="*/ 1392 w 3077"/>
              <a:gd name="T19" fmla="*/ 337 h 1578"/>
              <a:gd name="T20" fmla="*/ 1616 w 3077"/>
              <a:gd name="T21" fmla="*/ 561 h 1578"/>
              <a:gd name="T22" fmla="*/ 1392 w 3077"/>
              <a:gd name="T23" fmla="*/ 784 h 1578"/>
              <a:gd name="T24" fmla="*/ 550 w 3077"/>
              <a:gd name="T25" fmla="*/ 1523 h 1578"/>
              <a:gd name="T26" fmla="*/ 550 w 3077"/>
              <a:gd name="T27" fmla="*/ 1523 h 1578"/>
              <a:gd name="T28" fmla="*/ 326 w 3077"/>
              <a:gd name="T29" fmla="*/ 1300 h 1578"/>
              <a:gd name="T30" fmla="*/ 550 w 3077"/>
              <a:gd name="T31" fmla="*/ 1076 h 1578"/>
              <a:gd name="T32" fmla="*/ 774 w 3077"/>
              <a:gd name="T33" fmla="*/ 1300 h 1578"/>
              <a:gd name="T34" fmla="*/ 550 w 3077"/>
              <a:gd name="T35" fmla="*/ 1523 h 1578"/>
              <a:gd name="T36" fmla="*/ 3066 w 3077"/>
              <a:gd name="T37" fmla="*/ 461 h 1578"/>
              <a:gd name="T38" fmla="*/ 3066 w 3077"/>
              <a:gd name="T39" fmla="*/ 461 h 1578"/>
              <a:gd name="T40" fmla="*/ 2947 w 3077"/>
              <a:gd name="T41" fmla="*/ 495 h 1578"/>
              <a:gd name="T42" fmla="*/ 2723 w 3077"/>
              <a:gd name="T43" fmla="*/ 271 h 1578"/>
              <a:gd name="T44" fmla="*/ 2916 w 3077"/>
              <a:gd name="T45" fmla="*/ 50 h 1578"/>
              <a:gd name="T46" fmla="*/ 2888 w 3077"/>
              <a:gd name="T47" fmla="*/ 0 h 1578"/>
              <a:gd name="T48" fmla="*/ 2669 w 3077"/>
              <a:gd name="T49" fmla="*/ 271 h 1578"/>
              <a:gd name="T50" fmla="*/ 2714 w 3077"/>
              <a:gd name="T51" fmla="*/ 423 h 1578"/>
              <a:gd name="T52" fmla="*/ 2427 w 3077"/>
              <a:gd name="T53" fmla="*/ 768 h 1578"/>
              <a:gd name="T54" fmla="*/ 2319 w 3077"/>
              <a:gd name="T55" fmla="*/ 746 h 1578"/>
              <a:gd name="T56" fmla="*/ 2118 w 3077"/>
              <a:gd name="T57" fmla="*/ 833 h 1578"/>
              <a:gd name="T58" fmla="*/ 1666 w 3077"/>
              <a:gd name="T59" fmla="*/ 607 h 1578"/>
              <a:gd name="T60" fmla="*/ 1671 w 3077"/>
              <a:gd name="T61" fmla="*/ 561 h 1578"/>
              <a:gd name="T62" fmla="*/ 1392 w 3077"/>
              <a:gd name="T63" fmla="*/ 282 h 1578"/>
              <a:gd name="T64" fmla="*/ 1114 w 3077"/>
              <a:gd name="T65" fmla="*/ 561 h 1578"/>
              <a:gd name="T66" fmla="*/ 1139 w 3077"/>
              <a:gd name="T67" fmla="*/ 674 h 1578"/>
              <a:gd name="T68" fmla="*/ 696 w 3077"/>
              <a:gd name="T69" fmla="*/ 1063 h 1578"/>
              <a:gd name="T70" fmla="*/ 550 w 3077"/>
              <a:gd name="T71" fmla="*/ 1021 h 1578"/>
              <a:gd name="T72" fmla="*/ 409 w 3077"/>
              <a:gd name="T73" fmla="*/ 1060 h 1578"/>
              <a:gd name="T74" fmla="*/ 4 w 3077"/>
              <a:gd name="T75" fmla="*/ 689 h 1578"/>
              <a:gd name="T76" fmla="*/ 0 w 3077"/>
              <a:gd name="T77" fmla="*/ 782 h 1578"/>
              <a:gd name="T78" fmla="*/ 6 w 3077"/>
              <a:gd name="T79" fmla="*/ 912 h 1578"/>
              <a:gd name="T80" fmla="*/ 299 w 3077"/>
              <a:gd name="T81" fmla="*/ 1180 h 1578"/>
              <a:gd name="T82" fmla="*/ 272 w 3077"/>
              <a:gd name="T83" fmla="*/ 1300 h 1578"/>
              <a:gd name="T84" fmla="*/ 550 w 3077"/>
              <a:gd name="T85" fmla="*/ 1578 h 1578"/>
              <a:gd name="T86" fmla="*/ 828 w 3077"/>
              <a:gd name="T87" fmla="*/ 1300 h 1578"/>
              <a:gd name="T88" fmla="*/ 803 w 3077"/>
              <a:gd name="T89" fmla="*/ 1185 h 1578"/>
              <a:gd name="T90" fmla="*/ 1246 w 3077"/>
              <a:gd name="T91" fmla="*/ 797 h 1578"/>
              <a:gd name="T92" fmla="*/ 1392 w 3077"/>
              <a:gd name="T93" fmla="*/ 839 h 1578"/>
              <a:gd name="T94" fmla="*/ 1594 w 3077"/>
              <a:gd name="T95" fmla="*/ 752 h 1578"/>
              <a:gd name="T96" fmla="*/ 2045 w 3077"/>
              <a:gd name="T97" fmla="*/ 978 h 1578"/>
              <a:gd name="T98" fmla="*/ 2041 w 3077"/>
              <a:gd name="T99" fmla="*/ 1024 h 1578"/>
              <a:gd name="T100" fmla="*/ 2319 w 3077"/>
              <a:gd name="T101" fmla="*/ 1302 h 1578"/>
              <a:gd name="T102" fmla="*/ 2597 w 3077"/>
              <a:gd name="T103" fmla="*/ 1024 h 1578"/>
              <a:gd name="T104" fmla="*/ 2552 w 3077"/>
              <a:gd name="T105" fmla="*/ 872 h 1578"/>
              <a:gd name="T106" fmla="*/ 2839 w 3077"/>
              <a:gd name="T107" fmla="*/ 528 h 1578"/>
              <a:gd name="T108" fmla="*/ 2947 w 3077"/>
              <a:gd name="T109" fmla="*/ 550 h 1578"/>
              <a:gd name="T110" fmla="*/ 3077 w 3077"/>
              <a:gd name="T111" fmla="*/ 517 h 1578"/>
              <a:gd name="T112" fmla="*/ 3066 w 3077"/>
              <a:gd name="T113" fmla="*/ 461 h 1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077" h="1578">
                <a:moveTo>
                  <a:pt x="2319" y="1248"/>
                </a:moveTo>
                <a:lnTo>
                  <a:pt x="2319" y="1248"/>
                </a:lnTo>
                <a:cubicBezTo>
                  <a:pt x="2195" y="1248"/>
                  <a:pt x="2095" y="1148"/>
                  <a:pt x="2095" y="1024"/>
                </a:cubicBezTo>
                <a:cubicBezTo>
                  <a:pt x="2095" y="901"/>
                  <a:pt x="2195" y="800"/>
                  <a:pt x="2319" y="800"/>
                </a:cubicBezTo>
                <a:cubicBezTo>
                  <a:pt x="2442" y="800"/>
                  <a:pt x="2543" y="901"/>
                  <a:pt x="2543" y="1024"/>
                </a:cubicBezTo>
                <a:cubicBezTo>
                  <a:pt x="2543" y="1148"/>
                  <a:pt x="2442" y="1248"/>
                  <a:pt x="2319" y="1248"/>
                </a:cubicBezTo>
                <a:close/>
                <a:moveTo>
                  <a:pt x="1392" y="784"/>
                </a:moveTo>
                <a:lnTo>
                  <a:pt x="1392" y="784"/>
                </a:lnTo>
                <a:cubicBezTo>
                  <a:pt x="1269" y="784"/>
                  <a:pt x="1169" y="684"/>
                  <a:pt x="1169" y="561"/>
                </a:cubicBezTo>
                <a:cubicBezTo>
                  <a:pt x="1169" y="437"/>
                  <a:pt x="1269" y="337"/>
                  <a:pt x="1392" y="337"/>
                </a:cubicBezTo>
                <a:cubicBezTo>
                  <a:pt x="1516" y="337"/>
                  <a:pt x="1616" y="437"/>
                  <a:pt x="1616" y="561"/>
                </a:cubicBezTo>
                <a:cubicBezTo>
                  <a:pt x="1616" y="684"/>
                  <a:pt x="1516" y="784"/>
                  <a:pt x="1392" y="784"/>
                </a:cubicBezTo>
                <a:close/>
                <a:moveTo>
                  <a:pt x="550" y="1523"/>
                </a:moveTo>
                <a:lnTo>
                  <a:pt x="550" y="1523"/>
                </a:lnTo>
                <a:cubicBezTo>
                  <a:pt x="426" y="1523"/>
                  <a:pt x="326" y="1423"/>
                  <a:pt x="326" y="1300"/>
                </a:cubicBezTo>
                <a:cubicBezTo>
                  <a:pt x="326" y="1176"/>
                  <a:pt x="426" y="1076"/>
                  <a:pt x="550" y="1076"/>
                </a:cubicBezTo>
                <a:cubicBezTo>
                  <a:pt x="673" y="1076"/>
                  <a:pt x="774" y="1176"/>
                  <a:pt x="774" y="1300"/>
                </a:cubicBezTo>
                <a:cubicBezTo>
                  <a:pt x="774" y="1423"/>
                  <a:pt x="673" y="1523"/>
                  <a:pt x="550" y="1523"/>
                </a:cubicBezTo>
                <a:close/>
                <a:moveTo>
                  <a:pt x="3066" y="461"/>
                </a:moveTo>
                <a:lnTo>
                  <a:pt x="3066" y="461"/>
                </a:lnTo>
                <a:cubicBezTo>
                  <a:pt x="3031" y="482"/>
                  <a:pt x="2990" y="495"/>
                  <a:pt x="2947" y="495"/>
                </a:cubicBezTo>
                <a:cubicBezTo>
                  <a:pt x="2823" y="495"/>
                  <a:pt x="2723" y="395"/>
                  <a:pt x="2723" y="271"/>
                </a:cubicBezTo>
                <a:cubicBezTo>
                  <a:pt x="2723" y="158"/>
                  <a:pt x="2807" y="65"/>
                  <a:pt x="2916" y="50"/>
                </a:cubicBezTo>
                <a:cubicBezTo>
                  <a:pt x="2907" y="33"/>
                  <a:pt x="2898" y="16"/>
                  <a:pt x="2888" y="0"/>
                </a:cubicBezTo>
                <a:cubicBezTo>
                  <a:pt x="2763" y="27"/>
                  <a:pt x="2669" y="138"/>
                  <a:pt x="2669" y="271"/>
                </a:cubicBezTo>
                <a:cubicBezTo>
                  <a:pt x="2669" y="327"/>
                  <a:pt x="2685" y="380"/>
                  <a:pt x="2714" y="423"/>
                </a:cubicBezTo>
                <a:lnTo>
                  <a:pt x="2427" y="768"/>
                </a:lnTo>
                <a:cubicBezTo>
                  <a:pt x="2394" y="754"/>
                  <a:pt x="2357" y="746"/>
                  <a:pt x="2319" y="746"/>
                </a:cubicBezTo>
                <a:cubicBezTo>
                  <a:pt x="2240" y="746"/>
                  <a:pt x="2168" y="779"/>
                  <a:pt x="2118" y="833"/>
                </a:cubicBezTo>
                <a:lnTo>
                  <a:pt x="1666" y="607"/>
                </a:lnTo>
                <a:cubicBezTo>
                  <a:pt x="1669" y="592"/>
                  <a:pt x="1671" y="576"/>
                  <a:pt x="1671" y="561"/>
                </a:cubicBezTo>
                <a:cubicBezTo>
                  <a:pt x="1671" y="407"/>
                  <a:pt x="1546" y="282"/>
                  <a:pt x="1392" y="282"/>
                </a:cubicBezTo>
                <a:cubicBezTo>
                  <a:pt x="1239" y="282"/>
                  <a:pt x="1114" y="407"/>
                  <a:pt x="1114" y="561"/>
                </a:cubicBezTo>
                <a:cubicBezTo>
                  <a:pt x="1114" y="601"/>
                  <a:pt x="1123" y="640"/>
                  <a:pt x="1139" y="674"/>
                </a:cubicBezTo>
                <a:lnTo>
                  <a:pt x="696" y="1063"/>
                </a:lnTo>
                <a:cubicBezTo>
                  <a:pt x="653" y="1037"/>
                  <a:pt x="604" y="1021"/>
                  <a:pt x="550" y="1021"/>
                </a:cubicBezTo>
                <a:cubicBezTo>
                  <a:pt x="498" y="1021"/>
                  <a:pt x="450" y="1036"/>
                  <a:pt x="409" y="1060"/>
                </a:cubicBezTo>
                <a:lnTo>
                  <a:pt x="4" y="689"/>
                </a:lnTo>
                <a:cubicBezTo>
                  <a:pt x="2" y="719"/>
                  <a:pt x="0" y="751"/>
                  <a:pt x="0" y="782"/>
                </a:cubicBezTo>
                <a:cubicBezTo>
                  <a:pt x="0" y="825"/>
                  <a:pt x="3" y="869"/>
                  <a:pt x="6" y="912"/>
                </a:cubicBezTo>
                <a:lnTo>
                  <a:pt x="299" y="1180"/>
                </a:lnTo>
                <a:cubicBezTo>
                  <a:pt x="282" y="1216"/>
                  <a:pt x="272" y="1257"/>
                  <a:pt x="272" y="1300"/>
                </a:cubicBezTo>
                <a:cubicBezTo>
                  <a:pt x="272" y="1453"/>
                  <a:pt x="397" y="1578"/>
                  <a:pt x="550" y="1578"/>
                </a:cubicBezTo>
                <a:cubicBezTo>
                  <a:pt x="703" y="1578"/>
                  <a:pt x="828" y="1453"/>
                  <a:pt x="828" y="1300"/>
                </a:cubicBezTo>
                <a:cubicBezTo>
                  <a:pt x="828" y="1259"/>
                  <a:pt x="819" y="1220"/>
                  <a:pt x="803" y="1185"/>
                </a:cubicBezTo>
                <a:lnTo>
                  <a:pt x="1246" y="797"/>
                </a:lnTo>
                <a:cubicBezTo>
                  <a:pt x="1289" y="823"/>
                  <a:pt x="1339" y="839"/>
                  <a:pt x="1392" y="839"/>
                </a:cubicBezTo>
                <a:cubicBezTo>
                  <a:pt x="1472" y="839"/>
                  <a:pt x="1543" y="805"/>
                  <a:pt x="1594" y="752"/>
                </a:cubicBezTo>
                <a:lnTo>
                  <a:pt x="2045" y="978"/>
                </a:lnTo>
                <a:cubicBezTo>
                  <a:pt x="2042" y="993"/>
                  <a:pt x="2041" y="1008"/>
                  <a:pt x="2041" y="1024"/>
                </a:cubicBezTo>
                <a:cubicBezTo>
                  <a:pt x="2041" y="1177"/>
                  <a:pt x="2165" y="1302"/>
                  <a:pt x="2319" y="1302"/>
                </a:cubicBezTo>
                <a:cubicBezTo>
                  <a:pt x="2472" y="1302"/>
                  <a:pt x="2597" y="1177"/>
                  <a:pt x="2597" y="1024"/>
                </a:cubicBezTo>
                <a:cubicBezTo>
                  <a:pt x="2597" y="968"/>
                  <a:pt x="2580" y="916"/>
                  <a:pt x="2552" y="872"/>
                </a:cubicBezTo>
                <a:lnTo>
                  <a:pt x="2839" y="528"/>
                </a:lnTo>
                <a:cubicBezTo>
                  <a:pt x="2872" y="542"/>
                  <a:pt x="2908" y="550"/>
                  <a:pt x="2947" y="550"/>
                </a:cubicBezTo>
                <a:cubicBezTo>
                  <a:pt x="2994" y="550"/>
                  <a:pt x="3038" y="538"/>
                  <a:pt x="3077" y="517"/>
                </a:cubicBezTo>
                <a:cubicBezTo>
                  <a:pt x="3073" y="498"/>
                  <a:pt x="3070" y="479"/>
                  <a:pt x="3066" y="46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01DA4-6C75-4BFA-A8A2-0A4766B1D050}"/>
              </a:ext>
            </a:extLst>
          </p:cNvPr>
          <p:cNvSpPr txBox="1"/>
          <p:nvPr/>
        </p:nvSpPr>
        <p:spPr>
          <a:xfrm>
            <a:off x="2963553" y="1586912"/>
            <a:ext cx="1283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Stock Price Forecasting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E540C7-2970-4ED1-9EA3-58EC38403BF4}"/>
              </a:ext>
            </a:extLst>
          </p:cNvPr>
          <p:cNvSpPr txBox="1"/>
          <p:nvPr/>
        </p:nvSpPr>
        <p:spPr>
          <a:xfrm>
            <a:off x="2974704" y="4561774"/>
            <a:ext cx="1283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Stock Price Prediction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7809A7-8735-45CE-9BB8-D5796CB24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192133"/>
              </p:ext>
            </p:extLst>
          </p:nvPr>
        </p:nvGraphicFramePr>
        <p:xfrm>
          <a:off x="4293142" y="1316189"/>
          <a:ext cx="6669612" cy="1981488"/>
        </p:xfrm>
        <a:graphic>
          <a:graphicData uri="http://schemas.openxmlformats.org/drawingml/2006/table">
            <a:tbl>
              <a:tblPr/>
              <a:tblGrid>
                <a:gridCol w="1196343">
                  <a:extLst>
                    <a:ext uri="{9D8B030D-6E8A-4147-A177-3AD203B41FA5}">
                      <a16:colId xmlns:a16="http://schemas.microsoft.com/office/drawing/2014/main" val="2778255882"/>
                    </a:ext>
                  </a:extLst>
                </a:gridCol>
                <a:gridCol w="957074">
                  <a:extLst>
                    <a:ext uri="{9D8B030D-6E8A-4147-A177-3AD203B41FA5}">
                      <a16:colId xmlns:a16="http://schemas.microsoft.com/office/drawing/2014/main" val="2999459430"/>
                    </a:ext>
                  </a:extLst>
                </a:gridCol>
                <a:gridCol w="672943">
                  <a:extLst>
                    <a:ext uri="{9D8B030D-6E8A-4147-A177-3AD203B41FA5}">
                      <a16:colId xmlns:a16="http://schemas.microsoft.com/office/drawing/2014/main" val="3839673880"/>
                    </a:ext>
                  </a:extLst>
                </a:gridCol>
                <a:gridCol w="1360840">
                  <a:extLst>
                    <a:ext uri="{9D8B030D-6E8A-4147-A177-3AD203B41FA5}">
                      <a16:colId xmlns:a16="http://schemas.microsoft.com/office/drawing/2014/main" val="3914109761"/>
                    </a:ext>
                  </a:extLst>
                </a:gridCol>
                <a:gridCol w="1360840">
                  <a:extLst>
                    <a:ext uri="{9D8B030D-6E8A-4147-A177-3AD203B41FA5}">
                      <a16:colId xmlns:a16="http://schemas.microsoft.com/office/drawing/2014/main" val="995613288"/>
                    </a:ext>
                  </a:extLst>
                </a:gridCol>
                <a:gridCol w="1121572">
                  <a:extLst>
                    <a:ext uri="{9D8B030D-6E8A-4147-A177-3AD203B41FA5}">
                      <a16:colId xmlns:a16="http://schemas.microsoft.com/office/drawing/2014/main" val="2059049560"/>
                    </a:ext>
                  </a:extLst>
                </a:gridCol>
              </a:tblGrid>
              <a:tr h="3302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Model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Timeframe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Level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Forecast ahead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MAPE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RMSE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085541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ARIMA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 Months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Daily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 month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cs typeface="Segoe UI" panose="020B0502040204020203" pitchFamily="34" charset="0"/>
                        </a:rPr>
                        <a:t> 96%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cs typeface="Segoe UI" panose="020B0502040204020203" pitchFamily="34" charset="0"/>
                        </a:rPr>
                        <a:t> 139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690384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NN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cs typeface="Segoe UI" panose="020B0502040204020203" pitchFamily="34" charset="0"/>
                        </a:rPr>
                        <a:t> 95%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cs typeface="Segoe UI" panose="020B0502040204020203" pitchFamily="34" charset="0"/>
                        </a:rPr>
                        <a:t> 181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251217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UCM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cs typeface="Segoe UI" panose="020B0502040204020203" pitchFamily="34" charset="0"/>
                        </a:rPr>
                        <a:t> 92%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cs typeface="Segoe UI" panose="020B0502040204020203" pitchFamily="34" charset="0"/>
                        </a:rPr>
                        <a:t> 163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8542068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LSTM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cs typeface="Segoe UI" panose="020B0502040204020203" pitchFamily="34" charset="0"/>
                        </a:rPr>
                        <a:t> 83%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cs typeface="Segoe UI" panose="020B0502040204020203" pitchFamily="34" charset="0"/>
                        </a:rPr>
                        <a:t> 212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257004"/>
                  </a:ext>
                </a:extLst>
              </a:tr>
              <a:tr h="3302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Holt winters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cs typeface="Segoe UI" panose="020B0502040204020203" pitchFamily="34" charset="0"/>
                        </a:rPr>
                        <a:t> 74%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cs typeface="Segoe UI" panose="020B0502040204020203" pitchFamily="34" charset="0"/>
                        </a:rPr>
                        <a:t> 251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767647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10DD007-945E-474C-8BD6-9D5916374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983995"/>
              </p:ext>
            </p:extLst>
          </p:nvPr>
        </p:nvGraphicFramePr>
        <p:xfrm>
          <a:off x="4293142" y="4020114"/>
          <a:ext cx="6669155" cy="2210950"/>
        </p:xfrm>
        <a:graphic>
          <a:graphicData uri="http://schemas.openxmlformats.org/drawingml/2006/table">
            <a:tbl>
              <a:tblPr/>
              <a:tblGrid>
                <a:gridCol w="1196261">
                  <a:extLst>
                    <a:ext uri="{9D8B030D-6E8A-4147-A177-3AD203B41FA5}">
                      <a16:colId xmlns:a16="http://schemas.microsoft.com/office/drawing/2014/main" val="3711944096"/>
                    </a:ext>
                  </a:extLst>
                </a:gridCol>
                <a:gridCol w="957009">
                  <a:extLst>
                    <a:ext uri="{9D8B030D-6E8A-4147-A177-3AD203B41FA5}">
                      <a16:colId xmlns:a16="http://schemas.microsoft.com/office/drawing/2014/main" val="2412965382"/>
                    </a:ext>
                  </a:extLst>
                </a:gridCol>
                <a:gridCol w="672897">
                  <a:extLst>
                    <a:ext uri="{9D8B030D-6E8A-4147-A177-3AD203B41FA5}">
                      <a16:colId xmlns:a16="http://schemas.microsoft.com/office/drawing/2014/main" val="1464166258"/>
                    </a:ext>
                  </a:extLst>
                </a:gridCol>
                <a:gridCol w="1360747">
                  <a:extLst>
                    <a:ext uri="{9D8B030D-6E8A-4147-A177-3AD203B41FA5}">
                      <a16:colId xmlns:a16="http://schemas.microsoft.com/office/drawing/2014/main" val="3737010738"/>
                    </a:ext>
                  </a:extLst>
                </a:gridCol>
                <a:gridCol w="1360747">
                  <a:extLst>
                    <a:ext uri="{9D8B030D-6E8A-4147-A177-3AD203B41FA5}">
                      <a16:colId xmlns:a16="http://schemas.microsoft.com/office/drawing/2014/main" val="266204725"/>
                    </a:ext>
                  </a:extLst>
                </a:gridCol>
                <a:gridCol w="1121494">
                  <a:extLst>
                    <a:ext uri="{9D8B030D-6E8A-4147-A177-3AD203B41FA5}">
                      <a16:colId xmlns:a16="http://schemas.microsoft.com/office/drawing/2014/main" val="2427328024"/>
                    </a:ext>
                  </a:extLst>
                </a:gridCol>
              </a:tblGrid>
              <a:tr h="3309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cs typeface="Segoe UI" panose="020B0502040204020203" pitchFamily="34" charset="0"/>
                        </a:rPr>
                        <a:t>Model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cs typeface="Segoe UI" panose="020B0502040204020203" pitchFamily="34" charset="0"/>
                        </a:rPr>
                        <a:t>Timeframe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cs typeface="Segoe UI" panose="020B0502040204020203" pitchFamily="34" charset="0"/>
                        </a:rPr>
                        <a:t>Level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cs typeface="Segoe UI" panose="020B0502040204020203" pitchFamily="34" charset="0"/>
                        </a:rPr>
                        <a:t>Forecast ahead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cs typeface="Segoe UI" panose="020B0502040204020203" pitchFamily="34" charset="0"/>
                        </a:rPr>
                        <a:t>External Variable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cs typeface="Segoe UI" panose="020B0502040204020203" pitchFamily="34" charset="0"/>
                        </a:rPr>
                        <a:t>Direction Accuracy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03988"/>
                  </a:ext>
                </a:extLst>
              </a:tr>
              <a:tr h="3309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cs typeface="Segoe UI" panose="020B0502040204020203" pitchFamily="34" charset="0"/>
                        </a:rPr>
                        <a:t>ARIMAX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cs typeface="Segoe UI" panose="020B0502040204020203" pitchFamily="34" charset="0"/>
                        </a:rPr>
                        <a:t>3 Months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cs typeface="Segoe UI" panose="020B0502040204020203" pitchFamily="34" charset="0"/>
                        </a:rPr>
                        <a:t>Daily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cs typeface="Segoe UI" panose="020B0502040204020203" pitchFamily="34" charset="0"/>
                        </a:rPr>
                        <a:t>1 Day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cs typeface="Segoe UI" panose="020B0502040204020203" pitchFamily="34" charset="0"/>
                        </a:rPr>
                        <a:t>Negetive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cs typeface="Segoe UI" panose="020B0502040204020203" pitchFamily="34" charset="0"/>
                        </a:rPr>
                        <a:t> tweet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cs typeface="Segoe UI" panose="020B0502040204020203" pitchFamily="34" charset="0"/>
                        </a:rPr>
                        <a:t> 61%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978496"/>
                  </a:ext>
                </a:extLst>
              </a:tr>
              <a:tr h="3309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cs typeface="Segoe UI" panose="020B0502040204020203" pitchFamily="34" charset="0"/>
                        </a:rPr>
                        <a:t>NN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cs typeface="Segoe UI" panose="020B0502040204020203" pitchFamily="34" charset="0"/>
                        </a:rPr>
                        <a:t> 72%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878860"/>
                  </a:ext>
                </a:extLst>
              </a:tr>
              <a:tr h="3309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cs typeface="Segoe UI" panose="020B0502040204020203" pitchFamily="34" charset="0"/>
                        </a:rPr>
                        <a:t>UCM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cs typeface="Segoe UI" panose="020B0502040204020203" pitchFamily="34" charset="0"/>
                        </a:rPr>
                        <a:t> 66%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463774"/>
                  </a:ext>
                </a:extLst>
              </a:tr>
              <a:tr h="3309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cs typeface="Segoe UI" panose="020B0502040204020203" pitchFamily="34" charset="0"/>
                        </a:rPr>
                        <a:t>GBM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cs typeface="Segoe UI" panose="020B0502040204020203" pitchFamily="34" charset="0"/>
                        </a:rPr>
                        <a:t> 53%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680870"/>
                  </a:ext>
                </a:extLst>
              </a:tr>
              <a:tr h="3309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cs typeface="Segoe UI" panose="020B0502040204020203" pitchFamily="34" charset="0"/>
                        </a:rPr>
                        <a:t>SVM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cs typeface="Segoe UI" panose="020B0502040204020203" pitchFamily="34" charset="0"/>
                        </a:rPr>
                        <a:t> 41%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248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35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FCAF8A-48C8-49CD-8DAD-2AF1CE30A05A}"/>
              </a:ext>
            </a:extLst>
          </p:cNvPr>
          <p:cNvCxnSpPr>
            <a:cxnSpLocks/>
          </p:cNvCxnSpPr>
          <p:nvPr/>
        </p:nvCxnSpPr>
        <p:spPr>
          <a:xfrm>
            <a:off x="701236" y="852256"/>
            <a:ext cx="109106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47FC029-7AC1-426F-97FE-FDF71AE63CA7}"/>
              </a:ext>
            </a:extLst>
          </p:cNvPr>
          <p:cNvSpPr txBox="1"/>
          <p:nvPr/>
        </p:nvSpPr>
        <p:spPr>
          <a:xfrm>
            <a:off x="741285" y="88777"/>
            <a:ext cx="10737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Arima Model was built using the Auto Arima condition since the ACF and PACF plot did not show any clear indication of (P,D,Q)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E16372-345F-48FA-88CD-E05BF5E379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8267" y="1147155"/>
            <a:ext cx="2880360" cy="171034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8B21E8-E76B-426B-935C-2B31CDA682E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79021" y="1161761"/>
            <a:ext cx="2860040" cy="16957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2B1EBA-B0FB-422A-8D07-25F5BB8BF6E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03565" y="1305413"/>
            <a:ext cx="5554980" cy="492141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595562-B904-4A9C-95F7-2FF79DF10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017100"/>
              </p:ext>
            </p:extLst>
          </p:nvPr>
        </p:nvGraphicFramePr>
        <p:xfrm>
          <a:off x="769620" y="3159453"/>
          <a:ext cx="5395595" cy="876300"/>
        </p:xfrm>
        <a:graphic>
          <a:graphicData uri="http://schemas.openxmlformats.org/drawingml/2006/table">
            <a:tbl>
              <a:tblPr firstRow="1" firstCol="1" bandRow="1"/>
              <a:tblGrid>
                <a:gridCol w="872490">
                  <a:extLst>
                    <a:ext uri="{9D8B030D-6E8A-4147-A177-3AD203B41FA5}">
                      <a16:colId xmlns:a16="http://schemas.microsoft.com/office/drawing/2014/main" val="306771372"/>
                    </a:ext>
                  </a:extLst>
                </a:gridCol>
                <a:gridCol w="398145">
                  <a:extLst>
                    <a:ext uri="{9D8B030D-6E8A-4147-A177-3AD203B41FA5}">
                      <a16:colId xmlns:a16="http://schemas.microsoft.com/office/drawing/2014/main" val="761286405"/>
                    </a:ext>
                  </a:extLst>
                </a:gridCol>
                <a:gridCol w="501015">
                  <a:extLst>
                    <a:ext uri="{9D8B030D-6E8A-4147-A177-3AD203B41FA5}">
                      <a16:colId xmlns:a16="http://schemas.microsoft.com/office/drawing/2014/main" val="1952561327"/>
                    </a:ext>
                  </a:extLst>
                </a:gridCol>
                <a:gridCol w="416313">
                  <a:extLst>
                    <a:ext uri="{9D8B030D-6E8A-4147-A177-3AD203B41FA5}">
                      <a16:colId xmlns:a16="http://schemas.microsoft.com/office/drawing/2014/main" val="936167237"/>
                    </a:ext>
                  </a:extLst>
                </a:gridCol>
                <a:gridCol w="413239">
                  <a:extLst>
                    <a:ext uri="{9D8B030D-6E8A-4147-A177-3AD203B41FA5}">
                      <a16:colId xmlns:a16="http://schemas.microsoft.com/office/drawing/2014/main" val="126859579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958698715"/>
                    </a:ext>
                  </a:extLst>
                </a:gridCol>
                <a:gridCol w="419493">
                  <a:extLst>
                    <a:ext uri="{9D8B030D-6E8A-4147-A177-3AD203B41FA5}">
                      <a16:colId xmlns:a16="http://schemas.microsoft.com/office/drawing/2014/main" val="2294479453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8308986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81666649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nux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ARIMA (2,1,2)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nux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Sigma^2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nux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536.4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33624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nux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Series: Amazon stock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nux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nux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370.91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0546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nux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ar1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nux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ar2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nux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Linux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nux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Neg tweet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nux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RMSE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nux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129.3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52033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nux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Coefficients: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nux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nux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nux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nux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nux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-33.34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nux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nux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6.75%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49622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nux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nux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Linux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Linux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nux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nux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16.20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nux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Linux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105.2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04632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6D9F780-9370-424C-AE70-4A898C79E83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17805" y="4424670"/>
            <a:ext cx="5554980" cy="188912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B276F0-9B6B-4D3B-BB7F-64FCC3C1CB23}"/>
              </a:ext>
            </a:extLst>
          </p:cNvPr>
          <p:cNvCxnSpPr>
            <a:cxnSpLocks/>
          </p:cNvCxnSpPr>
          <p:nvPr/>
        </p:nvCxnSpPr>
        <p:spPr>
          <a:xfrm>
            <a:off x="6421313" y="869520"/>
            <a:ext cx="0" cy="54706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C857DE-418F-4F9F-8A4C-2F2BF0EB5411}"/>
              </a:ext>
            </a:extLst>
          </p:cNvPr>
          <p:cNvCxnSpPr>
            <a:cxnSpLocks/>
          </p:cNvCxnSpPr>
          <p:nvPr/>
        </p:nvCxnSpPr>
        <p:spPr>
          <a:xfrm>
            <a:off x="369277" y="2971803"/>
            <a:ext cx="605203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37C4D34-E503-4621-BC90-2E8D40ED2B18}"/>
              </a:ext>
            </a:extLst>
          </p:cNvPr>
          <p:cNvCxnSpPr>
            <a:cxnSpLocks/>
          </p:cNvCxnSpPr>
          <p:nvPr/>
        </p:nvCxnSpPr>
        <p:spPr>
          <a:xfrm>
            <a:off x="360485" y="4126525"/>
            <a:ext cx="605203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F4BE491-3A85-49AB-AA66-883C7303331C}"/>
              </a:ext>
            </a:extLst>
          </p:cNvPr>
          <p:cNvSpPr txBox="1"/>
          <p:nvPr/>
        </p:nvSpPr>
        <p:spPr>
          <a:xfrm>
            <a:off x="617805" y="822717"/>
            <a:ext cx="96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gency FB" panose="020B0503020202020204" pitchFamily="34" charset="0"/>
              </a:rPr>
              <a:t>ACF Plot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D0193A-E46D-4AD5-9A3C-04799BB9AE81}"/>
              </a:ext>
            </a:extLst>
          </p:cNvPr>
          <p:cNvSpPr txBox="1"/>
          <p:nvPr/>
        </p:nvSpPr>
        <p:spPr>
          <a:xfrm>
            <a:off x="3504524" y="852256"/>
            <a:ext cx="96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gency FB" panose="020B0503020202020204" pitchFamily="34" charset="0"/>
              </a:rPr>
              <a:t>PACF Plot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92BAA1-E4F4-4D64-9B0C-612A36A6EDC4}"/>
              </a:ext>
            </a:extLst>
          </p:cNvPr>
          <p:cNvSpPr txBox="1"/>
          <p:nvPr/>
        </p:nvSpPr>
        <p:spPr>
          <a:xfrm>
            <a:off x="6731736" y="949313"/>
            <a:ext cx="180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gency FB" panose="020B0503020202020204" pitchFamily="34" charset="0"/>
              </a:rPr>
              <a:t>Residual Statistics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515368-2785-438F-93D9-A9ED8BFB4515}"/>
              </a:ext>
            </a:extLst>
          </p:cNvPr>
          <p:cNvSpPr txBox="1"/>
          <p:nvPr/>
        </p:nvSpPr>
        <p:spPr>
          <a:xfrm>
            <a:off x="197591" y="3059668"/>
            <a:ext cx="138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gency FB" panose="020B0503020202020204" pitchFamily="34" charset="0"/>
              </a:rPr>
              <a:t>Model Equation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AE48A6-1D86-438A-937E-FB2B121F50C4}"/>
              </a:ext>
            </a:extLst>
          </p:cNvPr>
          <p:cNvSpPr txBox="1"/>
          <p:nvPr/>
        </p:nvSpPr>
        <p:spPr>
          <a:xfrm>
            <a:off x="197591" y="4068952"/>
            <a:ext cx="138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gency FB" panose="020B0503020202020204" pitchFamily="34" charset="0"/>
              </a:rPr>
              <a:t>Forecast Plot</a:t>
            </a:r>
          </a:p>
        </p:txBody>
      </p:sp>
    </p:spTree>
    <p:extLst>
      <p:ext uri="{BB962C8B-B14F-4D97-AF65-F5344CB8AC3E}">
        <p14:creationId xmlns:p14="http://schemas.microsoft.com/office/powerpoint/2010/main" val="3994986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FCAF8A-48C8-49CD-8DAD-2AF1CE30A05A}"/>
              </a:ext>
            </a:extLst>
          </p:cNvPr>
          <p:cNvCxnSpPr>
            <a:cxnSpLocks/>
          </p:cNvCxnSpPr>
          <p:nvPr/>
        </p:nvCxnSpPr>
        <p:spPr>
          <a:xfrm>
            <a:off x="701236" y="852256"/>
            <a:ext cx="109106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47FC029-7AC1-426F-97FE-FDF71AE63CA7}"/>
              </a:ext>
            </a:extLst>
          </p:cNvPr>
          <p:cNvSpPr txBox="1"/>
          <p:nvPr/>
        </p:nvSpPr>
        <p:spPr>
          <a:xfrm>
            <a:off x="741285" y="88777"/>
            <a:ext cx="10737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 Series Forecasting for directionality is done with machine learning models that can better model the trend and has a good memory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18F164-EFE6-4A32-8863-6C7016FA096F}"/>
              </a:ext>
            </a:extLst>
          </p:cNvPr>
          <p:cNvCxnSpPr>
            <a:cxnSpLocks/>
          </p:cNvCxnSpPr>
          <p:nvPr/>
        </p:nvCxnSpPr>
        <p:spPr>
          <a:xfrm>
            <a:off x="5832230" y="1074225"/>
            <a:ext cx="0" cy="49733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9A124ED-8E5C-4D7A-88ED-1BD7009A19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8273" y="4238566"/>
            <a:ext cx="3528260" cy="20108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9D26C9-E794-4F6E-A419-7719F5E38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071971"/>
              </p:ext>
            </p:extLst>
          </p:nvPr>
        </p:nvGraphicFramePr>
        <p:xfrm>
          <a:off x="3921282" y="5112934"/>
          <a:ext cx="1758911" cy="742314"/>
        </p:xfrm>
        <a:graphic>
          <a:graphicData uri="http://schemas.openxmlformats.org/drawingml/2006/table">
            <a:tbl>
              <a:tblPr firstRow="1" firstCol="1" bandRow="1"/>
              <a:tblGrid>
                <a:gridCol w="939225">
                  <a:extLst>
                    <a:ext uri="{9D8B030D-6E8A-4147-A177-3AD203B41FA5}">
                      <a16:colId xmlns:a16="http://schemas.microsoft.com/office/drawing/2014/main" val="3964132532"/>
                    </a:ext>
                  </a:extLst>
                </a:gridCol>
                <a:gridCol w="819686">
                  <a:extLst>
                    <a:ext uri="{9D8B030D-6E8A-4147-A177-3AD203B41FA5}">
                      <a16:colId xmlns:a16="http://schemas.microsoft.com/office/drawing/2014/main" val="1800706676"/>
                    </a:ext>
                  </a:extLst>
                </a:gridCol>
              </a:tblGrid>
              <a:tr h="3711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Accuracy</a:t>
                      </a:r>
                      <a:endParaRPr lang="en-US" sz="1800" dirty="0">
                        <a:effectLst/>
                        <a:latin typeface="Agency FB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64%</a:t>
                      </a:r>
                      <a:endParaRPr lang="en-US" sz="1800" dirty="0">
                        <a:effectLst/>
                        <a:latin typeface="Agency FB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732524"/>
                  </a:ext>
                </a:extLst>
              </a:tr>
              <a:tr h="3711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Decision</a:t>
                      </a:r>
                      <a:endParaRPr lang="en-US" sz="1800" dirty="0">
                        <a:effectLst/>
                        <a:latin typeface="Agency FB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Increase</a:t>
                      </a:r>
                      <a:endParaRPr lang="en-US" sz="1800" dirty="0">
                        <a:effectLst/>
                        <a:latin typeface="Agency FB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83609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EBA339-67B0-4354-A2C2-CE22C906D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811783"/>
              </p:ext>
            </p:extLst>
          </p:nvPr>
        </p:nvGraphicFramePr>
        <p:xfrm>
          <a:off x="430826" y="1969485"/>
          <a:ext cx="5249370" cy="1844180"/>
        </p:xfrm>
        <a:graphic>
          <a:graphicData uri="http://schemas.openxmlformats.org/drawingml/2006/table">
            <a:tbl>
              <a:tblPr/>
              <a:tblGrid>
                <a:gridCol w="936691">
                  <a:extLst>
                    <a:ext uri="{9D8B030D-6E8A-4147-A177-3AD203B41FA5}">
                      <a16:colId xmlns:a16="http://schemas.microsoft.com/office/drawing/2014/main" val="3971702034"/>
                    </a:ext>
                  </a:extLst>
                </a:gridCol>
                <a:gridCol w="1419645">
                  <a:extLst>
                    <a:ext uri="{9D8B030D-6E8A-4147-A177-3AD203B41FA5}">
                      <a16:colId xmlns:a16="http://schemas.microsoft.com/office/drawing/2014/main" val="2318514311"/>
                    </a:ext>
                  </a:extLst>
                </a:gridCol>
                <a:gridCol w="1433146">
                  <a:extLst>
                    <a:ext uri="{9D8B030D-6E8A-4147-A177-3AD203B41FA5}">
                      <a16:colId xmlns:a16="http://schemas.microsoft.com/office/drawing/2014/main" val="3975762998"/>
                    </a:ext>
                  </a:extLst>
                </a:gridCol>
                <a:gridCol w="1459888">
                  <a:extLst>
                    <a:ext uri="{9D8B030D-6E8A-4147-A177-3AD203B41FA5}">
                      <a16:colId xmlns:a16="http://schemas.microsoft.com/office/drawing/2014/main" val="400851973"/>
                    </a:ext>
                  </a:extLst>
                </a:gridCol>
              </a:tblGrid>
              <a:tr h="368836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Actual State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Predicted State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# correct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239683"/>
                  </a:ext>
                </a:extLst>
              </a:tr>
              <a:tr h="3688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Week 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626226"/>
                  </a:ext>
                </a:extLst>
              </a:tr>
              <a:tr h="3688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Week 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272392"/>
                  </a:ext>
                </a:extLst>
              </a:tr>
              <a:tr h="3688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Week 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659015"/>
                  </a:ext>
                </a:extLst>
              </a:tr>
              <a:tr h="3688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Week 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4 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80073"/>
                  </a:ext>
                </a:extLst>
              </a:tr>
            </a:tbl>
          </a:graphicData>
        </a:graphic>
      </p:graphicFrame>
      <p:sp>
        <p:nvSpPr>
          <p:cNvPr id="8" name="Arrow: Up 7">
            <a:extLst>
              <a:ext uri="{FF2B5EF4-FFF2-40B4-BE49-F238E27FC236}">
                <a16:creationId xmlns:a16="http://schemas.microsoft.com/office/drawing/2014/main" id="{EFC17FDC-0482-4EEB-84B9-01B96A7592C5}"/>
              </a:ext>
            </a:extLst>
          </p:cNvPr>
          <p:cNvSpPr/>
          <p:nvPr/>
        </p:nvSpPr>
        <p:spPr>
          <a:xfrm>
            <a:off x="1380391" y="2373050"/>
            <a:ext cx="272551" cy="307730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3B6DAB91-FA71-48A9-A7ED-A408E78076B2}"/>
              </a:ext>
            </a:extLst>
          </p:cNvPr>
          <p:cNvSpPr/>
          <p:nvPr/>
        </p:nvSpPr>
        <p:spPr>
          <a:xfrm>
            <a:off x="2466231" y="2373050"/>
            <a:ext cx="272551" cy="307730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623893F5-770C-4051-9DB5-F77BB4D82305}"/>
              </a:ext>
            </a:extLst>
          </p:cNvPr>
          <p:cNvSpPr/>
          <p:nvPr/>
        </p:nvSpPr>
        <p:spPr>
          <a:xfrm rot="10800000">
            <a:off x="1650760" y="2373050"/>
            <a:ext cx="272551" cy="30773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2B64FB55-C377-48E6-AE37-63F65315F042}"/>
              </a:ext>
            </a:extLst>
          </p:cNvPr>
          <p:cNvSpPr/>
          <p:nvPr/>
        </p:nvSpPr>
        <p:spPr>
          <a:xfrm rot="10800000">
            <a:off x="1932470" y="2373050"/>
            <a:ext cx="272551" cy="30773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B90627CC-AAD2-4E50-90C4-97D2E646D2CC}"/>
              </a:ext>
            </a:extLst>
          </p:cNvPr>
          <p:cNvSpPr/>
          <p:nvPr/>
        </p:nvSpPr>
        <p:spPr>
          <a:xfrm rot="10800000">
            <a:off x="2184521" y="2373050"/>
            <a:ext cx="272551" cy="30773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BEB1E01E-4980-4CC0-A9E4-00FA9F744376}"/>
              </a:ext>
            </a:extLst>
          </p:cNvPr>
          <p:cNvSpPr/>
          <p:nvPr/>
        </p:nvSpPr>
        <p:spPr>
          <a:xfrm>
            <a:off x="2205021" y="2737709"/>
            <a:ext cx="272551" cy="307730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EFFC0ED7-F4E7-469C-B9EA-36FED0FE4750}"/>
              </a:ext>
            </a:extLst>
          </p:cNvPr>
          <p:cNvSpPr/>
          <p:nvPr/>
        </p:nvSpPr>
        <p:spPr>
          <a:xfrm rot="10800000">
            <a:off x="1415187" y="2776615"/>
            <a:ext cx="272551" cy="30773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2055C249-1FDF-4075-BE28-3909226C084B}"/>
              </a:ext>
            </a:extLst>
          </p:cNvPr>
          <p:cNvSpPr/>
          <p:nvPr/>
        </p:nvSpPr>
        <p:spPr>
          <a:xfrm rot="10800000">
            <a:off x="1696897" y="2776615"/>
            <a:ext cx="272551" cy="30773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F64FDC6F-605F-4FCB-BF0F-EA5DBBC9CA56}"/>
              </a:ext>
            </a:extLst>
          </p:cNvPr>
          <p:cNvSpPr/>
          <p:nvPr/>
        </p:nvSpPr>
        <p:spPr>
          <a:xfrm rot="10800000">
            <a:off x="1948948" y="2776615"/>
            <a:ext cx="272551" cy="30773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9BF8923D-32DB-4E4B-AC60-FE16D9D7DA4F}"/>
              </a:ext>
            </a:extLst>
          </p:cNvPr>
          <p:cNvSpPr/>
          <p:nvPr/>
        </p:nvSpPr>
        <p:spPr>
          <a:xfrm>
            <a:off x="2851097" y="2373050"/>
            <a:ext cx="272551" cy="307730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3BD3C2CF-6D30-44B0-B35D-54CC4FF60E6B}"/>
              </a:ext>
            </a:extLst>
          </p:cNvPr>
          <p:cNvSpPr/>
          <p:nvPr/>
        </p:nvSpPr>
        <p:spPr>
          <a:xfrm>
            <a:off x="3126046" y="2373050"/>
            <a:ext cx="272551" cy="307730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D9C63ECB-92B5-4E14-9F17-5A88993BAE3B}"/>
              </a:ext>
            </a:extLst>
          </p:cNvPr>
          <p:cNvSpPr/>
          <p:nvPr/>
        </p:nvSpPr>
        <p:spPr>
          <a:xfrm>
            <a:off x="3648731" y="2370034"/>
            <a:ext cx="272551" cy="307730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6FA2AA9F-6A6C-4A16-9C43-EA4025246AC4}"/>
              </a:ext>
            </a:extLst>
          </p:cNvPr>
          <p:cNvSpPr/>
          <p:nvPr/>
        </p:nvSpPr>
        <p:spPr>
          <a:xfrm>
            <a:off x="3928259" y="2370034"/>
            <a:ext cx="272551" cy="307730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50F7114E-6613-4C23-A803-CC805C58A2C0}"/>
              </a:ext>
            </a:extLst>
          </p:cNvPr>
          <p:cNvSpPr/>
          <p:nvPr/>
        </p:nvSpPr>
        <p:spPr>
          <a:xfrm rot="10800000">
            <a:off x="3391406" y="2370034"/>
            <a:ext cx="272551" cy="30773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833DB4B7-5FA2-4316-A1BE-D5DD8258F374}"/>
              </a:ext>
            </a:extLst>
          </p:cNvPr>
          <p:cNvSpPr/>
          <p:nvPr/>
        </p:nvSpPr>
        <p:spPr>
          <a:xfrm rot="10800000">
            <a:off x="2484883" y="2776954"/>
            <a:ext cx="272551" cy="30773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E4134C4A-A8A4-4C6E-8BBD-B76890C96FDB}"/>
              </a:ext>
            </a:extLst>
          </p:cNvPr>
          <p:cNvSpPr/>
          <p:nvPr/>
        </p:nvSpPr>
        <p:spPr>
          <a:xfrm>
            <a:off x="3631772" y="2731677"/>
            <a:ext cx="272551" cy="307730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5C6E69E0-5910-44D2-A6E8-6DDA6A07F10E}"/>
              </a:ext>
            </a:extLst>
          </p:cNvPr>
          <p:cNvSpPr/>
          <p:nvPr/>
        </p:nvSpPr>
        <p:spPr>
          <a:xfrm rot="10800000">
            <a:off x="2841938" y="2770583"/>
            <a:ext cx="272551" cy="30773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id="{45DCBE5F-F879-4D4F-9992-A6B428323DB1}"/>
              </a:ext>
            </a:extLst>
          </p:cNvPr>
          <p:cNvSpPr/>
          <p:nvPr/>
        </p:nvSpPr>
        <p:spPr>
          <a:xfrm rot="10800000">
            <a:off x="3123648" y="2770583"/>
            <a:ext cx="272551" cy="30773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9471A1B1-9299-417C-BCB3-B00FB6653D3C}"/>
              </a:ext>
            </a:extLst>
          </p:cNvPr>
          <p:cNvSpPr/>
          <p:nvPr/>
        </p:nvSpPr>
        <p:spPr>
          <a:xfrm>
            <a:off x="3386798" y="2731676"/>
            <a:ext cx="272551" cy="307730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B3341CB8-3208-442B-B60F-18EE3C5E1E14}"/>
              </a:ext>
            </a:extLst>
          </p:cNvPr>
          <p:cNvSpPr/>
          <p:nvPr/>
        </p:nvSpPr>
        <p:spPr>
          <a:xfrm>
            <a:off x="3917564" y="2744564"/>
            <a:ext cx="272551" cy="307730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09C95E13-E68C-4CC2-9C29-2BD84AD2EC47}"/>
              </a:ext>
            </a:extLst>
          </p:cNvPr>
          <p:cNvSpPr/>
          <p:nvPr/>
        </p:nvSpPr>
        <p:spPr>
          <a:xfrm rot="10800000">
            <a:off x="1412196" y="3119831"/>
            <a:ext cx="272551" cy="30773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7C9D5704-F198-402E-8E16-0A96E979E68D}"/>
              </a:ext>
            </a:extLst>
          </p:cNvPr>
          <p:cNvSpPr/>
          <p:nvPr/>
        </p:nvSpPr>
        <p:spPr>
          <a:xfrm>
            <a:off x="1675346" y="3080924"/>
            <a:ext cx="272551" cy="307730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Up 38">
            <a:extLst>
              <a:ext uri="{FF2B5EF4-FFF2-40B4-BE49-F238E27FC236}">
                <a16:creationId xmlns:a16="http://schemas.microsoft.com/office/drawing/2014/main" id="{EB6B9602-3FA7-4D64-85D3-48566085779C}"/>
              </a:ext>
            </a:extLst>
          </p:cNvPr>
          <p:cNvSpPr/>
          <p:nvPr/>
        </p:nvSpPr>
        <p:spPr>
          <a:xfrm rot="10800000">
            <a:off x="1941871" y="3141062"/>
            <a:ext cx="272551" cy="30773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Up 39">
            <a:extLst>
              <a:ext uri="{FF2B5EF4-FFF2-40B4-BE49-F238E27FC236}">
                <a16:creationId xmlns:a16="http://schemas.microsoft.com/office/drawing/2014/main" id="{96B2F23F-51BB-42E1-95B4-04CACF6361EF}"/>
              </a:ext>
            </a:extLst>
          </p:cNvPr>
          <p:cNvSpPr/>
          <p:nvPr/>
        </p:nvSpPr>
        <p:spPr>
          <a:xfrm>
            <a:off x="2205021" y="3102155"/>
            <a:ext cx="272551" cy="307730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Up 40">
            <a:extLst>
              <a:ext uri="{FF2B5EF4-FFF2-40B4-BE49-F238E27FC236}">
                <a16:creationId xmlns:a16="http://schemas.microsoft.com/office/drawing/2014/main" id="{0EB548D7-8719-4614-9A6B-0442D2D27564}"/>
              </a:ext>
            </a:extLst>
          </p:cNvPr>
          <p:cNvSpPr/>
          <p:nvPr/>
        </p:nvSpPr>
        <p:spPr>
          <a:xfrm>
            <a:off x="2483023" y="3102155"/>
            <a:ext cx="272551" cy="307730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Up 41">
            <a:extLst>
              <a:ext uri="{FF2B5EF4-FFF2-40B4-BE49-F238E27FC236}">
                <a16:creationId xmlns:a16="http://schemas.microsoft.com/office/drawing/2014/main" id="{0E400A20-32BB-4D35-8AEB-5398D858CEBD}"/>
              </a:ext>
            </a:extLst>
          </p:cNvPr>
          <p:cNvSpPr/>
          <p:nvPr/>
        </p:nvSpPr>
        <p:spPr>
          <a:xfrm>
            <a:off x="2844883" y="3116030"/>
            <a:ext cx="272551" cy="307730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Up 42">
            <a:extLst>
              <a:ext uri="{FF2B5EF4-FFF2-40B4-BE49-F238E27FC236}">
                <a16:creationId xmlns:a16="http://schemas.microsoft.com/office/drawing/2014/main" id="{2EF91528-AF08-4647-9112-F86205AA2593}"/>
              </a:ext>
            </a:extLst>
          </p:cNvPr>
          <p:cNvSpPr/>
          <p:nvPr/>
        </p:nvSpPr>
        <p:spPr>
          <a:xfrm>
            <a:off x="3108033" y="3119745"/>
            <a:ext cx="272551" cy="307730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Up 43">
            <a:extLst>
              <a:ext uri="{FF2B5EF4-FFF2-40B4-BE49-F238E27FC236}">
                <a16:creationId xmlns:a16="http://schemas.microsoft.com/office/drawing/2014/main" id="{AA807F1C-9157-4F34-A18E-EFC128EDC7CD}"/>
              </a:ext>
            </a:extLst>
          </p:cNvPr>
          <p:cNvSpPr/>
          <p:nvPr/>
        </p:nvSpPr>
        <p:spPr>
          <a:xfrm>
            <a:off x="3631771" y="3120313"/>
            <a:ext cx="272551" cy="307730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1EBD8B38-5174-449A-85D9-A0E02FA0BEBF}"/>
              </a:ext>
            </a:extLst>
          </p:cNvPr>
          <p:cNvSpPr/>
          <p:nvPr/>
        </p:nvSpPr>
        <p:spPr>
          <a:xfrm>
            <a:off x="3917563" y="3102155"/>
            <a:ext cx="272551" cy="307730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Up 45">
            <a:extLst>
              <a:ext uri="{FF2B5EF4-FFF2-40B4-BE49-F238E27FC236}">
                <a16:creationId xmlns:a16="http://schemas.microsoft.com/office/drawing/2014/main" id="{3C65154D-AF6C-4578-BB8C-F47139F658A1}"/>
              </a:ext>
            </a:extLst>
          </p:cNvPr>
          <p:cNvSpPr/>
          <p:nvPr/>
        </p:nvSpPr>
        <p:spPr>
          <a:xfrm rot="10800000">
            <a:off x="3386797" y="3137833"/>
            <a:ext cx="272551" cy="30773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Up 46">
            <a:extLst>
              <a:ext uri="{FF2B5EF4-FFF2-40B4-BE49-F238E27FC236}">
                <a16:creationId xmlns:a16="http://schemas.microsoft.com/office/drawing/2014/main" id="{2695C26D-0569-49B2-B0DA-6BC24AC0BFC8}"/>
              </a:ext>
            </a:extLst>
          </p:cNvPr>
          <p:cNvSpPr/>
          <p:nvPr/>
        </p:nvSpPr>
        <p:spPr>
          <a:xfrm>
            <a:off x="1401562" y="3493294"/>
            <a:ext cx="272551" cy="307730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Up 47">
            <a:extLst>
              <a:ext uri="{FF2B5EF4-FFF2-40B4-BE49-F238E27FC236}">
                <a16:creationId xmlns:a16="http://schemas.microsoft.com/office/drawing/2014/main" id="{C2CCAA31-DDDE-4895-A754-4282654CEEB7}"/>
              </a:ext>
            </a:extLst>
          </p:cNvPr>
          <p:cNvSpPr/>
          <p:nvPr/>
        </p:nvSpPr>
        <p:spPr>
          <a:xfrm>
            <a:off x="2478724" y="3490278"/>
            <a:ext cx="272551" cy="307730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Up 48">
            <a:extLst>
              <a:ext uri="{FF2B5EF4-FFF2-40B4-BE49-F238E27FC236}">
                <a16:creationId xmlns:a16="http://schemas.microsoft.com/office/drawing/2014/main" id="{ADDCD697-225D-4A63-AE72-DF5C763E8B05}"/>
              </a:ext>
            </a:extLst>
          </p:cNvPr>
          <p:cNvSpPr/>
          <p:nvPr/>
        </p:nvSpPr>
        <p:spPr>
          <a:xfrm rot="10800000">
            <a:off x="1941871" y="3490278"/>
            <a:ext cx="272551" cy="30773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Up 49">
            <a:extLst>
              <a:ext uri="{FF2B5EF4-FFF2-40B4-BE49-F238E27FC236}">
                <a16:creationId xmlns:a16="http://schemas.microsoft.com/office/drawing/2014/main" id="{5D4F3A49-85DF-45B0-BFAE-D3B1139614C5}"/>
              </a:ext>
            </a:extLst>
          </p:cNvPr>
          <p:cNvSpPr/>
          <p:nvPr/>
        </p:nvSpPr>
        <p:spPr>
          <a:xfrm>
            <a:off x="1676397" y="3481878"/>
            <a:ext cx="272551" cy="307730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Up 50">
            <a:extLst>
              <a:ext uri="{FF2B5EF4-FFF2-40B4-BE49-F238E27FC236}">
                <a16:creationId xmlns:a16="http://schemas.microsoft.com/office/drawing/2014/main" id="{6566254C-6DF7-4E44-BF6B-AF9B67A42825}"/>
              </a:ext>
            </a:extLst>
          </p:cNvPr>
          <p:cNvSpPr/>
          <p:nvPr/>
        </p:nvSpPr>
        <p:spPr>
          <a:xfrm>
            <a:off x="2841937" y="3478862"/>
            <a:ext cx="272551" cy="307730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Up 51">
            <a:extLst>
              <a:ext uri="{FF2B5EF4-FFF2-40B4-BE49-F238E27FC236}">
                <a16:creationId xmlns:a16="http://schemas.microsoft.com/office/drawing/2014/main" id="{4464FA8D-C6DD-4408-93B3-BFC3E27F39E9}"/>
              </a:ext>
            </a:extLst>
          </p:cNvPr>
          <p:cNvSpPr/>
          <p:nvPr/>
        </p:nvSpPr>
        <p:spPr>
          <a:xfrm rot="10800000">
            <a:off x="2216706" y="3478862"/>
            <a:ext cx="272551" cy="30773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BF55B7C2-ECC8-4D0B-8C8C-6B8850850C5E}"/>
              </a:ext>
            </a:extLst>
          </p:cNvPr>
          <p:cNvSpPr/>
          <p:nvPr/>
        </p:nvSpPr>
        <p:spPr>
          <a:xfrm>
            <a:off x="3108033" y="3481878"/>
            <a:ext cx="272551" cy="307730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Up 53">
            <a:extLst>
              <a:ext uri="{FF2B5EF4-FFF2-40B4-BE49-F238E27FC236}">
                <a16:creationId xmlns:a16="http://schemas.microsoft.com/office/drawing/2014/main" id="{57F8C1AA-DAAC-418B-AC72-B282E70C03BF}"/>
              </a:ext>
            </a:extLst>
          </p:cNvPr>
          <p:cNvSpPr/>
          <p:nvPr/>
        </p:nvSpPr>
        <p:spPr>
          <a:xfrm>
            <a:off x="3398597" y="3490278"/>
            <a:ext cx="272551" cy="307730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Up 54">
            <a:extLst>
              <a:ext uri="{FF2B5EF4-FFF2-40B4-BE49-F238E27FC236}">
                <a16:creationId xmlns:a16="http://schemas.microsoft.com/office/drawing/2014/main" id="{B2E2DF8A-7D7A-4F20-99B1-36805D288837}"/>
              </a:ext>
            </a:extLst>
          </p:cNvPr>
          <p:cNvSpPr/>
          <p:nvPr/>
        </p:nvSpPr>
        <p:spPr>
          <a:xfrm>
            <a:off x="3928258" y="3490278"/>
            <a:ext cx="272551" cy="307730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Up 55">
            <a:extLst>
              <a:ext uri="{FF2B5EF4-FFF2-40B4-BE49-F238E27FC236}">
                <a16:creationId xmlns:a16="http://schemas.microsoft.com/office/drawing/2014/main" id="{18B93945-BCBA-49AD-BBFF-B97E8D576FFD}"/>
              </a:ext>
            </a:extLst>
          </p:cNvPr>
          <p:cNvSpPr/>
          <p:nvPr/>
        </p:nvSpPr>
        <p:spPr>
          <a:xfrm rot="10800000">
            <a:off x="3662340" y="3509931"/>
            <a:ext cx="272551" cy="30773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BBD95A06-2140-4C01-B1E2-EC29F508A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236909"/>
              </p:ext>
            </p:extLst>
          </p:nvPr>
        </p:nvGraphicFramePr>
        <p:xfrm>
          <a:off x="6037626" y="1969485"/>
          <a:ext cx="5249370" cy="1844180"/>
        </p:xfrm>
        <a:graphic>
          <a:graphicData uri="http://schemas.openxmlformats.org/drawingml/2006/table">
            <a:tbl>
              <a:tblPr/>
              <a:tblGrid>
                <a:gridCol w="936691">
                  <a:extLst>
                    <a:ext uri="{9D8B030D-6E8A-4147-A177-3AD203B41FA5}">
                      <a16:colId xmlns:a16="http://schemas.microsoft.com/office/drawing/2014/main" val="3971702034"/>
                    </a:ext>
                  </a:extLst>
                </a:gridCol>
                <a:gridCol w="1419645">
                  <a:extLst>
                    <a:ext uri="{9D8B030D-6E8A-4147-A177-3AD203B41FA5}">
                      <a16:colId xmlns:a16="http://schemas.microsoft.com/office/drawing/2014/main" val="2318514311"/>
                    </a:ext>
                  </a:extLst>
                </a:gridCol>
                <a:gridCol w="1433146">
                  <a:extLst>
                    <a:ext uri="{9D8B030D-6E8A-4147-A177-3AD203B41FA5}">
                      <a16:colId xmlns:a16="http://schemas.microsoft.com/office/drawing/2014/main" val="3975762998"/>
                    </a:ext>
                  </a:extLst>
                </a:gridCol>
                <a:gridCol w="1459888">
                  <a:extLst>
                    <a:ext uri="{9D8B030D-6E8A-4147-A177-3AD203B41FA5}">
                      <a16:colId xmlns:a16="http://schemas.microsoft.com/office/drawing/2014/main" val="400851973"/>
                    </a:ext>
                  </a:extLst>
                </a:gridCol>
              </a:tblGrid>
              <a:tr h="368836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Actual State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Predicted State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# correct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239683"/>
                  </a:ext>
                </a:extLst>
              </a:tr>
              <a:tr h="3688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Week 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626226"/>
                  </a:ext>
                </a:extLst>
              </a:tr>
              <a:tr h="3688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Week 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272392"/>
                  </a:ext>
                </a:extLst>
              </a:tr>
              <a:tr h="3688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Week 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659015"/>
                  </a:ext>
                </a:extLst>
              </a:tr>
              <a:tr h="3688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Week 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4 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80073"/>
                  </a:ext>
                </a:extLst>
              </a:tr>
            </a:tbl>
          </a:graphicData>
        </a:graphic>
      </p:graphicFrame>
      <p:sp>
        <p:nvSpPr>
          <p:cNvPr id="58" name="Arrow: Up 57">
            <a:extLst>
              <a:ext uri="{FF2B5EF4-FFF2-40B4-BE49-F238E27FC236}">
                <a16:creationId xmlns:a16="http://schemas.microsoft.com/office/drawing/2014/main" id="{01DFA8A1-73BD-4C7F-A9C3-450E68BD1EC1}"/>
              </a:ext>
            </a:extLst>
          </p:cNvPr>
          <p:cNvSpPr/>
          <p:nvPr/>
        </p:nvSpPr>
        <p:spPr>
          <a:xfrm>
            <a:off x="6987191" y="2373050"/>
            <a:ext cx="272551" cy="307730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Up 58">
            <a:extLst>
              <a:ext uri="{FF2B5EF4-FFF2-40B4-BE49-F238E27FC236}">
                <a16:creationId xmlns:a16="http://schemas.microsoft.com/office/drawing/2014/main" id="{B5E79392-D9B6-4069-B182-DFE195E69D6B}"/>
              </a:ext>
            </a:extLst>
          </p:cNvPr>
          <p:cNvSpPr/>
          <p:nvPr/>
        </p:nvSpPr>
        <p:spPr>
          <a:xfrm>
            <a:off x="8073031" y="2373050"/>
            <a:ext cx="272551" cy="307730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254849FF-7B60-4551-AA13-F284108E139E}"/>
              </a:ext>
            </a:extLst>
          </p:cNvPr>
          <p:cNvSpPr/>
          <p:nvPr/>
        </p:nvSpPr>
        <p:spPr>
          <a:xfrm rot="10800000">
            <a:off x="7257560" y="2373050"/>
            <a:ext cx="272551" cy="30773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C1085D8E-66C8-40A2-8208-1CB0CB7CC4B6}"/>
              </a:ext>
            </a:extLst>
          </p:cNvPr>
          <p:cNvSpPr/>
          <p:nvPr/>
        </p:nvSpPr>
        <p:spPr>
          <a:xfrm rot="10800000">
            <a:off x="7539270" y="2373050"/>
            <a:ext cx="272551" cy="30773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Up 61">
            <a:extLst>
              <a:ext uri="{FF2B5EF4-FFF2-40B4-BE49-F238E27FC236}">
                <a16:creationId xmlns:a16="http://schemas.microsoft.com/office/drawing/2014/main" id="{B256516F-C84E-47F9-9A5C-911FAD3B8D50}"/>
              </a:ext>
            </a:extLst>
          </p:cNvPr>
          <p:cNvSpPr/>
          <p:nvPr/>
        </p:nvSpPr>
        <p:spPr>
          <a:xfrm rot="10800000">
            <a:off x="7791321" y="2373050"/>
            <a:ext cx="272551" cy="30773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Up 62">
            <a:extLst>
              <a:ext uri="{FF2B5EF4-FFF2-40B4-BE49-F238E27FC236}">
                <a16:creationId xmlns:a16="http://schemas.microsoft.com/office/drawing/2014/main" id="{882D3641-6C0A-4FA1-815B-B0ECAA36AF89}"/>
              </a:ext>
            </a:extLst>
          </p:cNvPr>
          <p:cNvSpPr/>
          <p:nvPr/>
        </p:nvSpPr>
        <p:spPr>
          <a:xfrm>
            <a:off x="7811821" y="2737709"/>
            <a:ext cx="272551" cy="307730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Up 63">
            <a:extLst>
              <a:ext uri="{FF2B5EF4-FFF2-40B4-BE49-F238E27FC236}">
                <a16:creationId xmlns:a16="http://schemas.microsoft.com/office/drawing/2014/main" id="{1DB3D0EB-5038-4016-8407-2F317F1D6C5A}"/>
              </a:ext>
            </a:extLst>
          </p:cNvPr>
          <p:cNvSpPr/>
          <p:nvPr/>
        </p:nvSpPr>
        <p:spPr>
          <a:xfrm rot="10800000">
            <a:off x="7021987" y="2776615"/>
            <a:ext cx="272551" cy="30773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Up 64">
            <a:extLst>
              <a:ext uri="{FF2B5EF4-FFF2-40B4-BE49-F238E27FC236}">
                <a16:creationId xmlns:a16="http://schemas.microsoft.com/office/drawing/2014/main" id="{21765FD1-47E8-4C2B-BCC1-A2593580E529}"/>
              </a:ext>
            </a:extLst>
          </p:cNvPr>
          <p:cNvSpPr/>
          <p:nvPr/>
        </p:nvSpPr>
        <p:spPr>
          <a:xfrm rot="10800000">
            <a:off x="7303697" y="2776615"/>
            <a:ext cx="272551" cy="30773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Up 65">
            <a:extLst>
              <a:ext uri="{FF2B5EF4-FFF2-40B4-BE49-F238E27FC236}">
                <a16:creationId xmlns:a16="http://schemas.microsoft.com/office/drawing/2014/main" id="{C4570FA4-BCEF-47F0-BD16-F96204B2C27F}"/>
              </a:ext>
            </a:extLst>
          </p:cNvPr>
          <p:cNvSpPr/>
          <p:nvPr/>
        </p:nvSpPr>
        <p:spPr>
          <a:xfrm rot="10800000">
            <a:off x="7555748" y="2776615"/>
            <a:ext cx="272551" cy="30773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Up 66">
            <a:extLst>
              <a:ext uri="{FF2B5EF4-FFF2-40B4-BE49-F238E27FC236}">
                <a16:creationId xmlns:a16="http://schemas.microsoft.com/office/drawing/2014/main" id="{26A8D3CA-2856-40EC-9BEA-B0B99AC5015C}"/>
              </a:ext>
            </a:extLst>
          </p:cNvPr>
          <p:cNvSpPr/>
          <p:nvPr/>
        </p:nvSpPr>
        <p:spPr>
          <a:xfrm>
            <a:off x="8457897" y="2373050"/>
            <a:ext cx="272551" cy="307730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Up 68">
            <a:extLst>
              <a:ext uri="{FF2B5EF4-FFF2-40B4-BE49-F238E27FC236}">
                <a16:creationId xmlns:a16="http://schemas.microsoft.com/office/drawing/2014/main" id="{E8867D12-F628-4210-B376-7E498F2C1257}"/>
              </a:ext>
            </a:extLst>
          </p:cNvPr>
          <p:cNvSpPr/>
          <p:nvPr/>
        </p:nvSpPr>
        <p:spPr>
          <a:xfrm>
            <a:off x="9255531" y="2370034"/>
            <a:ext cx="272551" cy="307730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Up 69">
            <a:extLst>
              <a:ext uri="{FF2B5EF4-FFF2-40B4-BE49-F238E27FC236}">
                <a16:creationId xmlns:a16="http://schemas.microsoft.com/office/drawing/2014/main" id="{BE8B0371-4E3C-4FEE-8C18-B5F02F4EFBA3}"/>
              </a:ext>
            </a:extLst>
          </p:cNvPr>
          <p:cNvSpPr/>
          <p:nvPr/>
        </p:nvSpPr>
        <p:spPr>
          <a:xfrm>
            <a:off x="9535059" y="2370034"/>
            <a:ext cx="272551" cy="307730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Up 70">
            <a:extLst>
              <a:ext uri="{FF2B5EF4-FFF2-40B4-BE49-F238E27FC236}">
                <a16:creationId xmlns:a16="http://schemas.microsoft.com/office/drawing/2014/main" id="{D61393F7-95C7-47E9-94A3-B681DBC11F87}"/>
              </a:ext>
            </a:extLst>
          </p:cNvPr>
          <p:cNvSpPr/>
          <p:nvPr/>
        </p:nvSpPr>
        <p:spPr>
          <a:xfrm rot="10800000">
            <a:off x="8998206" y="2370034"/>
            <a:ext cx="272551" cy="30773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Up 71">
            <a:extLst>
              <a:ext uri="{FF2B5EF4-FFF2-40B4-BE49-F238E27FC236}">
                <a16:creationId xmlns:a16="http://schemas.microsoft.com/office/drawing/2014/main" id="{672AC494-1191-400E-8235-513E93481DE5}"/>
              </a:ext>
            </a:extLst>
          </p:cNvPr>
          <p:cNvSpPr/>
          <p:nvPr/>
        </p:nvSpPr>
        <p:spPr>
          <a:xfrm rot="10800000">
            <a:off x="8091683" y="2776954"/>
            <a:ext cx="272551" cy="30773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row: Up 73">
            <a:extLst>
              <a:ext uri="{FF2B5EF4-FFF2-40B4-BE49-F238E27FC236}">
                <a16:creationId xmlns:a16="http://schemas.microsoft.com/office/drawing/2014/main" id="{7117A8EE-7266-46CF-B8D5-0DB42B15F6FC}"/>
              </a:ext>
            </a:extLst>
          </p:cNvPr>
          <p:cNvSpPr/>
          <p:nvPr/>
        </p:nvSpPr>
        <p:spPr>
          <a:xfrm rot="10800000">
            <a:off x="8448738" y="2770583"/>
            <a:ext cx="272551" cy="30773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Up 74">
            <a:extLst>
              <a:ext uri="{FF2B5EF4-FFF2-40B4-BE49-F238E27FC236}">
                <a16:creationId xmlns:a16="http://schemas.microsoft.com/office/drawing/2014/main" id="{6330195F-A0E8-4C3B-84D6-40DD94D71EBC}"/>
              </a:ext>
            </a:extLst>
          </p:cNvPr>
          <p:cNvSpPr/>
          <p:nvPr/>
        </p:nvSpPr>
        <p:spPr>
          <a:xfrm rot="10800000">
            <a:off x="8730448" y="2770583"/>
            <a:ext cx="272551" cy="30773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Up 75">
            <a:extLst>
              <a:ext uri="{FF2B5EF4-FFF2-40B4-BE49-F238E27FC236}">
                <a16:creationId xmlns:a16="http://schemas.microsoft.com/office/drawing/2014/main" id="{0F290239-79D5-45FD-8269-0046EEF3C312}"/>
              </a:ext>
            </a:extLst>
          </p:cNvPr>
          <p:cNvSpPr/>
          <p:nvPr/>
        </p:nvSpPr>
        <p:spPr>
          <a:xfrm>
            <a:off x="8993598" y="2731676"/>
            <a:ext cx="272551" cy="307730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row: Up 77">
            <a:extLst>
              <a:ext uri="{FF2B5EF4-FFF2-40B4-BE49-F238E27FC236}">
                <a16:creationId xmlns:a16="http://schemas.microsoft.com/office/drawing/2014/main" id="{3FB74395-FD2B-44FD-AD69-747F18F384BC}"/>
              </a:ext>
            </a:extLst>
          </p:cNvPr>
          <p:cNvSpPr/>
          <p:nvPr/>
        </p:nvSpPr>
        <p:spPr>
          <a:xfrm rot="10800000">
            <a:off x="7018996" y="3119831"/>
            <a:ext cx="272551" cy="30773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row: Up 78">
            <a:extLst>
              <a:ext uri="{FF2B5EF4-FFF2-40B4-BE49-F238E27FC236}">
                <a16:creationId xmlns:a16="http://schemas.microsoft.com/office/drawing/2014/main" id="{E1EB7BF5-B758-4AAE-8860-C18303B5F5A7}"/>
              </a:ext>
            </a:extLst>
          </p:cNvPr>
          <p:cNvSpPr/>
          <p:nvPr/>
        </p:nvSpPr>
        <p:spPr>
          <a:xfrm>
            <a:off x="7282146" y="3080924"/>
            <a:ext cx="272551" cy="307730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Arrow: Up 79">
            <a:extLst>
              <a:ext uri="{FF2B5EF4-FFF2-40B4-BE49-F238E27FC236}">
                <a16:creationId xmlns:a16="http://schemas.microsoft.com/office/drawing/2014/main" id="{531BDDAA-74E2-46F3-979F-F5F1FAAFD01A}"/>
              </a:ext>
            </a:extLst>
          </p:cNvPr>
          <p:cNvSpPr/>
          <p:nvPr/>
        </p:nvSpPr>
        <p:spPr>
          <a:xfrm rot="10800000">
            <a:off x="7548671" y="3141062"/>
            <a:ext cx="272551" cy="30773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row: Up 80">
            <a:extLst>
              <a:ext uri="{FF2B5EF4-FFF2-40B4-BE49-F238E27FC236}">
                <a16:creationId xmlns:a16="http://schemas.microsoft.com/office/drawing/2014/main" id="{EE349A2A-C80D-4628-9D28-148AA089F99B}"/>
              </a:ext>
            </a:extLst>
          </p:cNvPr>
          <p:cNvSpPr/>
          <p:nvPr/>
        </p:nvSpPr>
        <p:spPr>
          <a:xfrm>
            <a:off x="7811821" y="3102155"/>
            <a:ext cx="272551" cy="307730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Up 81">
            <a:extLst>
              <a:ext uri="{FF2B5EF4-FFF2-40B4-BE49-F238E27FC236}">
                <a16:creationId xmlns:a16="http://schemas.microsoft.com/office/drawing/2014/main" id="{422BD374-5A57-4D9A-8B3F-327364F7BAC9}"/>
              </a:ext>
            </a:extLst>
          </p:cNvPr>
          <p:cNvSpPr/>
          <p:nvPr/>
        </p:nvSpPr>
        <p:spPr>
          <a:xfrm>
            <a:off x="8089823" y="3102155"/>
            <a:ext cx="272551" cy="307730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Up 83">
            <a:extLst>
              <a:ext uri="{FF2B5EF4-FFF2-40B4-BE49-F238E27FC236}">
                <a16:creationId xmlns:a16="http://schemas.microsoft.com/office/drawing/2014/main" id="{CF604114-F975-4DE8-9DD2-E26521FE5448}"/>
              </a:ext>
            </a:extLst>
          </p:cNvPr>
          <p:cNvSpPr/>
          <p:nvPr/>
        </p:nvSpPr>
        <p:spPr>
          <a:xfrm>
            <a:off x="8971139" y="3093370"/>
            <a:ext cx="272551" cy="307730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row: Up 84">
            <a:extLst>
              <a:ext uri="{FF2B5EF4-FFF2-40B4-BE49-F238E27FC236}">
                <a16:creationId xmlns:a16="http://schemas.microsoft.com/office/drawing/2014/main" id="{1EBAD731-2E58-4493-BD3D-ECF736126CAC}"/>
              </a:ext>
            </a:extLst>
          </p:cNvPr>
          <p:cNvSpPr/>
          <p:nvPr/>
        </p:nvSpPr>
        <p:spPr>
          <a:xfrm>
            <a:off x="9238571" y="3120313"/>
            <a:ext cx="272551" cy="307730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Up 85">
            <a:extLst>
              <a:ext uri="{FF2B5EF4-FFF2-40B4-BE49-F238E27FC236}">
                <a16:creationId xmlns:a16="http://schemas.microsoft.com/office/drawing/2014/main" id="{A1606E7D-3EBE-4511-862E-0B77A25DA0DE}"/>
              </a:ext>
            </a:extLst>
          </p:cNvPr>
          <p:cNvSpPr/>
          <p:nvPr/>
        </p:nvSpPr>
        <p:spPr>
          <a:xfrm>
            <a:off x="9524363" y="3102155"/>
            <a:ext cx="272551" cy="307730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row: Up 87">
            <a:extLst>
              <a:ext uri="{FF2B5EF4-FFF2-40B4-BE49-F238E27FC236}">
                <a16:creationId xmlns:a16="http://schemas.microsoft.com/office/drawing/2014/main" id="{E9F9BAA6-14FA-4432-9B7E-085A8565B9DF}"/>
              </a:ext>
            </a:extLst>
          </p:cNvPr>
          <p:cNvSpPr/>
          <p:nvPr/>
        </p:nvSpPr>
        <p:spPr>
          <a:xfrm>
            <a:off x="7008362" y="3493294"/>
            <a:ext cx="272551" cy="307730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Up 88">
            <a:extLst>
              <a:ext uri="{FF2B5EF4-FFF2-40B4-BE49-F238E27FC236}">
                <a16:creationId xmlns:a16="http://schemas.microsoft.com/office/drawing/2014/main" id="{B10BD968-C6AB-40A5-9EA9-0A1FA61D1826}"/>
              </a:ext>
            </a:extLst>
          </p:cNvPr>
          <p:cNvSpPr/>
          <p:nvPr/>
        </p:nvSpPr>
        <p:spPr>
          <a:xfrm>
            <a:off x="8085524" y="3490278"/>
            <a:ext cx="272551" cy="307730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Up 89">
            <a:extLst>
              <a:ext uri="{FF2B5EF4-FFF2-40B4-BE49-F238E27FC236}">
                <a16:creationId xmlns:a16="http://schemas.microsoft.com/office/drawing/2014/main" id="{CC44CE63-772D-4A0A-92D7-4153F3CEA2AA}"/>
              </a:ext>
            </a:extLst>
          </p:cNvPr>
          <p:cNvSpPr/>
          <p:nvPr/>
        </p:nvSpPr>
        <p:spPr>
          <a:xfrm rot="10800000">
            <a:off x="7548671" y="3490278"/>
            <a:ext cx="272551" cy="30773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Up 90">
            <a:extLst>
              <a:ext uri="{FF2B5EF4-FFF2-40B4-BE49-F238E27FC236}">
                <a16:creationId xmlns:a16="http://schemas.microsoft.com/office/drawing/2014/main" id="{7451CF2A-AA72-40B7-9612-C15582901033}"/>
              </a:ext>
            </a:extLst>
          </p:cNvPr>
          <p:cNvSpPr/>
          <p:nvPr/>
        </p:nvSpPr>
        <p:spPr>
          <a:xfrm>
            <a:off x="7283197" y="3481878"/>
            <a:ext cx="272551" cy="307730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row: Up 91">
            <a:extLst>
              <a:ext uri="{FF2B5EF4-FFF2-40B4-BE49-F238E27FC236}">
                <a16:creationId xmlns:a16="http://schemas.microsoft.com/office/drawing/2014/main" id="{9AC40F87-1D1D-4174-9287-9690137CF5EE}"/>
              </a:ext>
            </a:extLst>
          </p:cNvPr>
          <p:cNvSpPr/>
          <p:nvPr/>
        </p:nvSpPr>
        <p:spPr>
          <a:xfrm>
            <a:off x="8448737" y="3478862"/>
            <a:ext cx="272551" cy="307730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row: Up 92">
            <a:extLst>
              <a:ext uri="{FF2B5EF4-FFF2-40B4-BE49-F238E27FC236}">
                <a16:creationId xmlns:a16="http://schemas.microsoft.com/office/drawing/2014/main" id="{8DE8D1E1-BBE2-4697-91EF-C5728CF98E4B}"/>
              </a:ext>
            </a:extLst>
          </p:cNvPr>
          <p:cNvSpPr/>
          <p:nvPr/>
        </p:nvSpPr>
        <p:spPr>
          <a:xfrm rot="10800000">
            <a:off x="7823506" y="3478862"/>
            <a:ext cx="272551" cy="30773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row: Up 93">
            <a:extLst>
              <a:ext uri="{FF2B5EF4-FFF2-40B4-BE49-F238E27FC236}">
                <a16:creationId xmlns:a16="http://schemas.microsoft.com/office/drawing/2014/main" id="{B208DE0A-EE3A-4D64-B916-4A89E97889C8}"/>
              </a:ext>
            </a:extLst>
          </p:cNvPr>
          <p:cNvSpPr/>
          <p:nvPr/>
        </p:nvSpPr>
        <p:spPr>
          <a:xfrm>
            <a:off x="8714833" y="3481878"/>
            <a:ext cx="272551" cy="307730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Up 94">
            <a:extLst>
              <a:ext uri="{FF2B5EF4-FFF2-40B4-BE49-F238E27FC236}">
                <a16:creationId xmlns:a16="http://schemas.microsoft.com/office/drawing/2014/main" id="{671ACCAA-7852-4101-95B0-43E369979C36}"/>
              </a:ext>
            </a:extLst>
          </p:cNvPr>
          <p:cNvSpPr/>
          <p:nvPr/>
        </p:nvSpPr>
        <p:spPr>
          <a:xfrm>
            <a:off x="9005397" y="3490278"/>
            <a:ext cx="272551" cy="307730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rrow: Up 95">
            <a:extLst>
              <a:ext uri="{FF2B5EF4-FFF2-40B4-BE49-F238E27FC236}">
                <a16:creationId xmlns:a16="http://schemas.microsoft.com/office/drawing/2014/main" id="{1286CDDE-7A14-4B77-B120-6664E135E6CE}"/>
              </a:ext>
            </a:extLst>
          </p:cNvPr>
          <p:cNvSpPr/>
          <p:nvPr/>
        </p:nvSpPr>
        <p:spPr>
          <a:xfrm>
            <a:off x="9535058" y="3490278"/>
            <a:ext cx="272551" cy="307730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row: Up 96">
            <a:extLst>
              <a:ext uri="{FF2B5EF4-FFF2-40B4-BE49-F238E27FC236}">
                <a16:creationId xmlns:a16="http://schemas.microsoft.com/office/drawing/2014/main" id="{8960B8E2-304B-40AB-94CF-362A199A30DD}"/>
              </a:ext>
            </a:extLst>
          </p:cNvPr>
          <p:cNvSpPr/>
          <p:nvPr/>
        </p:nvSpPr>
        <p:spPr>
          <a:xfrm rot="10800000">
            <a:off x="9269140" y="3509931"/>
            <a:ext cx="272551" cy="30773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Arrow: Up 97">
            <a:extLst>
              <a:ext uri="{FF2B5EF4-FFF2-40B4-BE49-F238E27FC236}">
                <a16:creationId xmlns:a16="http://schemas.microsoft.com/office/drawing/2014/main" id="{20D18CF1-2E4C-4AA2-AB6C-6372DD5C11E3}"/>
              </a:ext>
            </a:extLst>
          </p:cNvPr>
          <p:cNvSpPr/>
          <p:nvPr/>
        </p:nvSpPr>
        <p:spPr>
          <a:xfrm rot="10800000">
            <a:off x="8714832" y="2382029"/>
            <a:ext cx="272551" cy="30773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row: Up 98">
            <a:extLst>
              <a:ext uri="{FF2B5EF4-FFF2-40B4-BE49-F238E27FC236}">
                <a16:creationId xmlns:a16="http://schemas.microsoft.com/office/drawing/2014/main" id="{210260E6-0A7C-418C-9B0B-489D079BFCC5}"/>
              </a:ext>
            </a:extLst>
          </p:cNvPr>
          <p:cNvSpPr/>
          <p:nvPr/>
        </p:nvSpPr>
        <p:spPr>
          <a:xfrm rot="10800000">
            <a:off x="8405978" y="3145439"/>
            <a:ext cx="272551" cy="30773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rrow: Up 99">
            <a:extLst>
              <a:ext uri="{FF2B5EF4-FFF2-40B4-BE49-F238E27FC236}">
                <a16:creationId xmlns:a16="http://schemas.microsoft.com/office/drawing/2014/main" id="{3F51E830-D5F6-4B1A-95E6-AF1F241EFCB3}"/>
              </a:ext>
            </a:extLst>
          </p:cNvPr>
          <p:cNvSpPr/>
          <p:nvPr/>
        </p:nvSpPr>
        <p:spPr>
          <a:xfrm rot="10800000">
            <a:off x="9537094" y="2742613"/>
            <a:ext cx="272551" cy="30773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row: Up 100">
            <a:extLst>
              <a:ext uri="{FF2B5EF4-FFF2-40B4-BE49-F238E27FC236}">
                <a16:creationId xmlns:a16="http://schemas.microsoft.com/office/drawing/2014/main" id="{33EE42FB-C7DB-4A4D-B33B-CF0F4CCDA5BC}"/>
              </a:ext>
            </a:extLst>
          </p:cNvPr>
          <p:cNvSpPr/>
          <p:nvPr/>
        </p:nvSpPr>
        <p:spPr>
          <a:xfrm>
            <a:off x="8690466" y="3115303"/>
            <a:ext cx="272551" cy="307730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Arrow: Up 101">
            <a:extLst>
              <a:ext uri="{FF2B5EF4-FFF2-40B4-BE49-F238E27FC236}">
                <a16:creationId xmlns:a16="http://schemas.microsoft.com/office/drawing/2014/main" id="{91F2AE01-00FF-45F5-AB88-AFFA31935073}"/>
              </a:ext>
            </a:extLst>
          </p:cNvPr>
          <p:cNvSpPr/>
          <p:nvPr/>
        </p:nvSpPr>
        <p:spPr>
          <a:xfrm rot="10800000">
            <a:off x="9273760" y="2757199"/>
            <a:ext cx="272551" cy="30773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7CD32AB1-D99C-4DDC-9CCA-F28D4D10255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67884" y="4208257"/>
            <a:ext cx="3694856" cy="20056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aphicFrame>
        <p:nvGraphicFramePr>
          <p:cNvPr id="104" name="Table 103">
            <a:extLst>
              <a:ext uri="{FF2B5EF4-FFF2-40B4-BE49-F238E27FC236}">
                <a16:creationId xmlns:a16="http://schemas.microsoft.com/office/drawing/2014/main" id="{8B804437-505E-4AD4-81F0-EA6CFB8BE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825387"/>
              </p:ext>
            </p:extLst>
          </p:nvPr>
        </p:nvGraphicFramePr>
        <p:xfrm>
          <a:off x="9904123" y="5112934"/>
          <a:ext cx="1989968" cy="742314"/>
        </p:xfrm>
        <a:graphic>
          <a:graphicData uri="http://schemas.openxmlformats.org/drawingml/2006/table">
            <a:tbl>
              <a:tblPr firstRow="1" firstCol="1" bandRow="1"/>
              <a:tblGrid>
                <a:gridCol w="1062605">
                  <a:extLst>
                    <a:ext uri="{9D8B030D-6E8A-4147-A177-3AD203B41FA5}">
                      <a16:colId xmlns:a16="http://schemas.microsoft.com/office/drawing/2014/main" val="3964132532"/>
                    </a:ext>
                  </a:extLst>
                </a:gridCol>
                <a:gridCol w="927363">
                  <a:extLst>
                    <a:ext uri="{9D8B030D-6E8A-4147-A177-3AD203B41FA5}">
                      <a16:colId xmlns:a16="http://schemas.microsoft.com/office/drawing/2014/main" val="1800706676"/>
                    </a:ext>
                  </a:extLst>
                </a:gridCol>
              </a:tblGrid>
              <a:tr h="3711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Accuracy</a:t>
                      </a:r>
                      <a:endParaRPr lang="en-US" sz="1800" dirty="0">
                        <a:effectLst/>
                        <a:latin typeface="Agency FB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72%</a:t>
                      </a:r>
                      <a:endParaRPr lang="en-US" sz="1800" dirty="0">
                        <a:effectLst/>
                        <a:latin typeface="Agency FB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732524"/>
                  </a:ext>
                </a:extLst>
              </a:tr>
              <a:tr h="3711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Decision</a:t>
                      </a:r>
                      <a:endParaRPr lang="en-US" sz="1800" dirty="0">
                        <a:effectLst/>
                        <a:latin typeface="Agency FB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Increase</a:t>
                      </a:r>
                      <a:endParaRPr lang="en-US" sz="1800" dirty="0">
                        <a:effectLst/>
                        <a:latin typeface="Agency FB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836092"/>
                  </a:ext>
                </a:extLst>
              </a:tr>
            </a:tbl>
          </a:graphicData>
        </a:graphic>
      </p:graphicFrame>
      <p:sp>
        <p:nvSpPr>
          <p:cNvPr id="105" name="TextBox 104">
            <a:extLst>
              <a:ext uri="{FF2B5EF4-FFF2-40B4-BE49-F238E27FC236}">
                <a16:creationId xmlns:a16="http://schemas.microsoft.com/office/drawing/2014/main" id="{C45633B0-F8F8-4AC4-9628-1DD0F98D9236}"/>
              </a:ext>
            </a:extLst>
          </p:cNvPr>
          <p:cNvSpPr txBox="1"/>
          <p:nvPr/>
        </p:nvSpPr>
        <p:spPr>
          <a:xfrm>
            <a:off x="381070" y="919971"/>
            <a:ext cx="260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Agency FB" panose="020B0503020202020204" pitchFamily="34" charset="0"/>
              </a:rPr>
              <a:t>Unobserved Component Model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F6387EA-A97D-4A9A-8D21-8CC3E072EBD0}"/>
              </a:ext>
            </a:extLst>
          </p:cNvPr>
          <p:cNvSpPr txBox="1"/>
          <p:nvPr/>
        </p:nvSpPr>
        <p:spPr>
          <a:xfrm>
            <a:off x="562413" y="1266023"/>
            <a:ext cx="4831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A trend ,slope and irregular component model is considered for this exercise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371EBF5-0F55-4734-8A28-94502E8CBE54}"/>
              </a:ext>
            </a:extLst>
          </p:cNvPr>
          <p:cNvSpPr txBox="1"/>
          <p:nvPr/>
        </p:nvSpPr>
        <p:spPr>
          <a:xfrm>
            <a:off x="6011231" y="957674"/>
            <a:ext cx="260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Agency FB" panose="020B0503020202020204" pitchFamily="34" charset="0"/>
              </a:rPr>
              <a:t>Neural Network Model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E9CC300-F1AF-4036-B098-D91EF8172E7F}"/>
              </a:ext>
            </a:extLst>
          </p:cNvPr>
          <p:cNvSpPr txBox="1"/>
          <p:nvPr/>
        </p:nvSpPr>
        <p:spPr>
          <a:xfrm>
            <a:off x="6096000" y="1259756"/>
            <a:ext cx="4831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Average of 20 networks, each of which is a 2-4-1 network with 17 weight with linear output units </a:t>
            </a:r>
          </a:p>
        </p:txBody>
      </p:sp>
    </p:spTree>
    <p:extLst>
      <p:ext uri="{BB962C8B-B14F-4D97-AF65-F5344CB8AC3E}">
        <p14:creationId xmlns:p14="http://schemas.microsoft.com/office/powerpoint/2010/main" val="12280519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3116</TotalTime>
  <Words>699</Words>
  <Application>Microsoft Office PowerPoint</Application>
  <PresentationFormat>Widescreen</PresentationFormat>
  <Paragraphs>317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Agency FB</vt:lpstr>
      <vt:lpstr>Arial</vt:lpstr>
      <vt:lpstr>Calibri</vt:lpstr>
      <vt:lpstr>Calibri Light</vt:lpstr>
      <vt:lpstr>Cambria Math</vt:lpstr>
      <vt:lpstr>Linux</vt:lpstr>
      <vt:lpstr>Segoe UI</vt:lpstr>
      <vt:lpstr>Times New Roman</vt:lpstr>
      <vt:lpstr>Retrospect</vt:lpstr>
      <vt:lpstr>Stock Price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Roshan Zubair</dc:creator>
  <cp:lastModifiedBy>Roshan Zubair Mohammad</cp:lastModifiedBy>
  <cp:revision>154</cp:revision>
  <dcterms:created xsi:type="dcterms:W3CDTF">2014-09-12T02:11:56Z</dcterms:created>
  <dcterms:modified xsi:type="dcterms:W3CDTF">2018-04-25T03:23:22Z</dcterms:modified>
</cp:coreProperties>
</file>