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69" r:id="rId4"/>
    <p:sldId id="260" r:id="rId5"/>
    <p:sldId id="274" r:id="rId6"/>
    <p:sldId id="261" r:id="rId7"/>
    <p:sldId id="262" r:id="rId8"/>
    <p:sldId id="263" r:id="rId9"/>
    <p:sldId id="264" r:id="rId10"/>
    <p:sldId id="271" r:id="rId11"/>
    <p:sldId id="270" r:id="rId12"/>
    <p:sldId id="266" r:id="rId13"/>
    <p:sldId id="267" r:id="rId14"/>
    <p:sldId id="265"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8312"/>
    <a:srgbClr val="644030"/>
    <a:srgbClr val="83897D"/>
    <a:srgbClr val="BD582C"/>
    <a:srgbClr val="865640"/>
    <a:srgbClr val="D0A485"/>
    <a:srgbClr val="F6CA95"/>
    <a:srgbClr val="C2BC80"/>
    <a:srgbClr val="9B8357"/>
    <a:srgbClr val="8164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an Zubair Mohammad" userId="7a4e80d4-bd15-4538-8bcc-c1c36ba6ac88" providerId="ADAL" clId="{8ADBB05F-3024-419B-97DF-434C05D9580E}"/>
    <pc:docChg chg="custSel modSld sldOrd">
      <pc:chgData name="Roshan Zubair Mohammad" userId="7a4e80d4-bd15-4538-8bcc-c1c36ba6ac88" providerId="ADAL" clId="{8ADBB05F-3024-419B-97DF-434C05D9580E}" dt="2017-11-09T14:55:57.922" v="33" actId="20577"/>
      <pc:docMkLst>
        <pc:docMk/>
      </pc:docMkLst>
      <pc:sldChg chg="ord">
        <pc:chgData name="Roshan Zubair Mohammad" userId="7a4e80d4-bd15-4538-8bcc-c1c36ba6ac88" providerId="ADAL" clId="{8ADBB05F-3024-419B-97DF-434C05D9580E}" dt="2017-11-09T12:30:11.202" v="0" actId="20577"/>
        <pc:sldMkLst>
          <pc:docMk/>
          <pc:sldMk cId="1378018814" sldId="261"/>
        </pc:sldMkLst>
      </pc:sldChg>
      <pc:sldChg chg="modSp">
        <pc:chgData name="Roshan Zubair Mohammad" userId="7a4e80d4-bd15-4538-8bcc-c1c36ba6ac88" providerId="ADAL" clId="{8ADBB05F-3024-419B-97DF-434C05D9580E}" dt="2017-11-09T14:49:42.205" v="28" actId="207"/>
        <pc:sldMkLst>
          <pc:docMk/>
          <pc:sldMk cId="657872765" sldId="262"/>
        </pc:sldMkLst>
        <pc:graphicFrameChg chg="mod modGraphic">
          <ac:chgData name="Roshan Zubair Mohammad" userId="7a4e80d4-bd15-4538-8bcc-c1c36ba6ac88" providerId="ADAL" clId="{8ADBB05F-3024-419B-97DF-434C05D9580E}" dt="2017-11-09T14:49:42.205" v="28" actId="207"/>
          <ac:graphicFrameMkLst>
            <pc:docMk/>
            <pc:sldMk cId="657872765" sldId="262"/>
            <ac:graphicFrameMk id="22" creationId="{B01CFCC0-3065-4BE5-AD77-EDAB2AE4871A}"/>
          </ac:graphicFrameMkLst>
        </pc:graphicFrameChg>
      </pc:sldChg>
      <pc:sldChg chg="addSp modSp">
        <pc:chgData name="Roshan Zubair Mohammad" userId="7a4e80d4-bd15-4538-8bcc-c1c36ba6ac88" providerId="ADAL" clId="{8ADBB05F-3024-419B-97DF-434C05D9580E}" dt="2017-11-09T14:54:28.433" v="32" actId="20577"/>
        <pc:sldMkLst>
          <pc:docMk/>
          <pc:sldMk cId="4154551136" sldId="263"/>
        </pc:sldMkLst>
        <pc:spChg chg="add mod">
          <ac:chgData name="Roshan Zubair Mohammad" userId="7a4e80d4-bd15-4538-8bcc-c1c36ba6ac88" providerId="ADAL" clId="{8ADBB05F-3024-419B-97DF-434C05D9580E}" dt="2017-11-09T12:33:35.723" v="16" actId="1076"/>
          <ac:spMkLst>
            <pc:docMk/>
            <pc:sldMk cId="4154551136" sldId="263"/>
            <ac:spMk id="11" creationId="{D2384974-20C5-4FB5-9C05-DB2BEEDAA7A1}"/>
          </ac:spMkLst>
        </pc:spChg>
        <pc:graphicFrameChg chg="modGraphic">
          <ac:chgData name="Roshan Zubair Mohammad" userId="7a4e80d4-bd15-4538-8bcc-c1c36ba6ac88" providerId="ADAL" clId="{8ADBB05F-3024-419B-97DF-434C05D9580E}" dt="2017-11-09T14:54:28.433" v="32" actId="20577"/>
          <ac:graphicFrameMkLst>
            <pc:docMk/>
            <pc:sldMk cId="4154551136" sldId="263"/>
            <ac:graphicFrameMk id="9" creationId="{F0E68026-61F7-4849-9659-7343AE4EF691}"/>
          </ac:graphicFrameMkLst>
        </pc:graphicFrameChg>
        <pc:graphicFrameChg chg="mod">
          <ac:chgData name="Roshan Zubair Mohammad" userId="7a4e80d4-bd15-4538-8bcc-c1c36ba6ac88" providerId="ADAL" clId="{8ADBB05F-3024-419B-97DF-434C05D9580E}" dt="2017-11-09T12:32:48.052" v="1" actId="1076"/>
          <ac:graphicFrameMkLst>
            <pc:docMk/>
            <pc:sldMk cId="4154551136" sldId="263"/>
            <ac:graphicFrameMk id="13" creationId="{6FBB9B5F-06E0-482E-8678-E8D8F00BCD6C}"/>
          </ac:graphicFrameMkLst>
        </pc:graphicFrameChg>
        <pc:cxnChg chg="add mod">
          <ac:chgData name="Roshan Zubair Mohammad" userId="7a4e80d4-bd15-4538-8bcc-c1c36ba6ac88" providerId="ADAL" clId="{8ADBB05F-3024-419B-97DF-434C05D9580E}" dt="2017-11-09T12:33:28.329" v="15" actId="14100"/>
          <ac:cxnSpMkLst>
            <pc:docMk/>
            <pc:sldMk cId="4154551136" sldId="263"/>
            <ac:cxnSpMk id="10" creationId="{978F13B1-3419-4B68-95E0-5AFDC2105903}"/>
          </ac:cxnSpMkLst>
        </pc:cxnChg>
      </pc:sldChg>
      <pc:sldChg chg="modSp">
        <pc:chgData name="Roshan Zubair Mohammad" userId="7a4e80d4-bd15-4538-8bcc-c1c36ba6ac88" providerId="ADAL" clId="{8ADBB05F-3024-419B-97DF-434C05D9580E}" dt="2017-11-09T14:55:57.922" v="33" actId="20577"/>
        <pc:sldMkLst>
          <pc:docMk/>
          <pc:sldMk cId="1521375791" sldId="264"/>
        </pc:sldMkLst>
        <pc:spChg chg="mod">
          <ac:chgData name="Roshan Zubair Mohammad" userId="7a4e80d4-bd15-4538-8bcc-c1c36ba6ac88" providerId="ADAL" clId="{8ADBB05F-3024-419B-97DF-434C05D9580E}" dt="2017-11-09T14:55:57.922" v="33" actId="20577"/>
          <ac:spMkLst>
            <pc:docMk/>
            <pc:sldMk cId="1521375791" sldId="264"/>
            <ac:spMk id="26" creationId="{AE0604C4-94E8-4D8C-AA12-48E859ECBD8C}"/>
          </ac:spMkLst>
        </pc:spChg>
      </pc:sldChg>
    </pc:docChg>
  </pc:docChgLst>
  <pc:docChgLst>
    <pc:chgData name="Roshan Zubair Mohammad" userId="7a4e80d4-bd15-4538-8bcc-c1c36ba6ac88" providerId="ADAL" clId="{60EF50A1-96DD-43EF-96B2-BAA695039E40}"/>
    <pc:docChg chg="custSel addSld delSld modSld sldOrd">
      <pc:chgData name="Roshan Zubair Mohammad" userId="7a4e80d4-bd15-4538-8bcc-c1c36ba6ac88" providerId="ADAL" clId="{60EF50A1-96DD-43EF-96B2-BAA695039E40}" dt="2017-11-25T23:04:03.106" v="129"/>
      <pc:docMkLst>
        <pc:docMk/>
      </pc:docMkLst>
      <pc:sldChg chg="modSp ord">
        <pc:chgData name="Roshan Zubair Mohammad" userId="7a4e80d4-bd15-4538-8bcc-c1c36ba6ac88" providerId="ADAL" clId="{60EF50A1-96DD-43EF-96B2-BAA695039E40}" dt="2017-11-25T22:47:47.223" v="84"/>
        <pc:sldMkLst>
          <pc:docMk/>
          <pc:sldMk cId="2929381990" sldId="256"/>
        </pc:sldMkLst>
        <pc:spChg chg="mod">
          <ac:chgData name="Roshan Zubair Mohammad" userId="7a4e80d4-bd15-4538-8bcc-c1c36ba6ac88" providerId="ADAL" clId="{60EF50A1-96DD-43EF-96B2-BAA695039E40}" dt="2017-11-25T20:38:52.173" v="40" actId="20577"/>
          <ac:spMkLst>
            <pc:docMk/>
            <pc:sldMk cId="2929381990" sldId="256"/>
            <ac:spMk id="2" creationId="{00000000-0000-0000-0000-000000000000}"/>
          </ac:spMkLst>
        </pc:spChg>
        <pc:spChg chg="mod">
          <ac:chgData name="Roshan Zubair Mohammad" userId="7a4e80d4-bd15-4538-8bcc-c1c36ba6ac88" providerId="ADAL" clId="{60EF50A1-96DD-43EF-96B2-BAA695039E40}" dt="2017-11-25T20:39:12.809" v="78" actId="20577"/>
          <ac:spMkLst>
            <pc:docMk/>
            <pc:sldMk cId="2929381990" sldId="256"/>
            <ac:spMk id="3" creationId="{00000000-0000-0000-0000-000000000000}"/>
          </ac:spMkLst>
        </pc:spChg>
      </pc:sldChg>
      <pc:sldChg chg="delSp modSp">
        <pc:chgData name="Roshan Zubair Mohammad" userId="7a4e80d4-bd15-4538-8bcc-c1c36ba6ac88" providerId="ADAL" clId="{60EF50A1-96DD-43EF-96B2-BAA695039E40}" dt="2017-11-25T22:57:13.998" v="128" actId="20577"/>
        <pc:sldMkLst>
          <pc:docMk/>
          <pc:sldMk cId="3437541382" sldId="260"/>
        </pc:sldMkLst>
        <pc:spChg chg="mod">
          <ac:chgData name="Roshan Zubair Mohammad" userId="7a4e80d4-bd15-4538-8bcc-c1c36ba6ac88" providerId="ADAL" clId="{60EF50A1-96DD-43EF-96B2-BAA695039E40}" dt="2017-11-25T22:57:13.998" v="128" actId="20577"/>
          <ac:spMkLst>
            <pc:docMk/>
            <pc:sldMk cId="3437541382" sldId="260"/>
            <ac:spMk id="26" creationId="{D15D2F19-5600-463A-ACAC-6D3460E55535}"/>
          </ac:spMkLst>
        </pc:spChg>
        <pc:spChg chg="del">
          <ac:chgData name="Roshan Zubair Mohammad" userId="7a4e80d4-bd15-4538-8bcc-c1c36ba6ac88" providerId="ADAL" clId="{60EF50A1-96DD-43EF-96B2-BAA695039E40}" dt="2017-11-25T22:48:35.020" v="88" actId="478"/>
          <ac:spMkLst>
            <pc:docMk/>
            <pc:sldMk cId="3437541382" sldId="260"/>
            <ac:spMk id="28" creationId="{3713DE66-D267-4687-A003-7C925A6A8377}"/>
          </ac:spMkLst>
        </pc:spChg>
        <pc:spChg chg="mod">
          <ac:chgData name="Roshan Zubair Mohammad" userId="7a4e80d4-bd15-4538-8bcc-c1c36ba6ac88" providerId="ADAL" clId="{60EF50A1-96DD-43EF-96B2-BAA695039E40}" dt="2017-11-25T22:57:08.806" v="126" actId="20577"/>
          <ac:spMkLst>
            <pc:docMk/>
            <pc:sldMk cId="3437541382" sldId="260"/>
            <ac:spMk id="29" creationId="{B8AB4A63-248B-4B27-A666-7A356952F035}"/>
          </ac:spMkLst>
        </pc:spChg>
        <pc:spChg chg="del">
          <ac:chgData name="Roshan Zubair Mohammad" userId="7a4e80d4-bd15-4538-8bcc-c1c36ba6ac88" providerId="ADAL" clId="{60EF50A1-96DD-43EF-96B2-BAA695039E40}" dt="2017-11-25T22:48:31.515" v="87" actId="478"/>
          <ac:spMkLst>
            <pc:docMk/>
            <pc:sldMk cId="3437541382" sldId="260"/>
            <ac:spMk id="31" creationId="{1F4F196E-C55D-4D72-BA5D-7E49498F94FE}"/>
          </ac:spMkLst>
        </pc:spChg>
        <pc:spChg chg="mod">
          <ac:chgData name="Roshan Zubair Mohammad" userId="7a4e80d4-bd15-4538-8bcc-c1c36ba6ac88" providerId="ADAL" clId="{60EF50A1-96DD-43EF-96B2-BAA695039E40}" dt="2017-11-25T22:48:13.716" v="86" actId="20577"/>
          <ac:spMkLst>
            <pc:docMk/>
            <pc:sldMk cId="3437541382" sldId="260"/>
            <ac:spMk id="32" creationId="{8FCB50DB-2E17-466B-B1ED-C7F1FB30B632}"/>
          </ac:spMkLst>
        </pc:spChg>
      </pc:sldChg>
      <pc:sldChg chg="addSp delSp modSp ord">
        <pc:chgData name="Roshan Zubair Mohammad" userId="7a4e80d4-bd15-4538-8bcc-c1c36ba6ac88" providerId="ADAL" clId="{60EF50A1-96DD-43EF-96B2-BAA695039E40}" dt="2017-11-25T22:47:45.034" v="83"/>
        <pc:sldMkLst>
          <pc:docMk/>
          <pc:sldMk cId="2055709254" sldId="266"/>
        </pc:sldMkLst>
        <pc:graphicFrameChg chg="add del mod">
          <ac:chgData name="Roshan Zubair Mohammad" userId="7a4e80d4-bd15-4538-8bcc-c1c36ba6ac88" providerId="ADAL" clId="{60EF50A1-96DD-43EF-96B2-BAA695039E40}" dt="2017-11-25T22:47:29.875" v="80" actId="478"/>
          <ac:graphicFrameMkLst>
            <pc:docMk/>
            <pc:sldMk cId="2055709254" sldId="266"/>
            <ac:graphicFrameMk id="9" creationId="{AEF83E94-F6CF-494D-9EDE-7913D34D84DD}"/>
          </ac:graphicFrameMkLst>
        </pc:graphicFrameChg>
      </pc:sldChg>
      <pc:sldChg chg="del">
        <pc:chgData name="Roshan Zubair Mohammad" userId="7a4e80d4-bd15-4538-8bcc-c1c36ba6ac88" providerId="ADAL" clId="{60EF50A1-96DD-43EF-96B2-BAA695039E40}" dt="2017-11-25T22:47:35.218" v="81" actId="2696"/>
        <pc:sldMkLst>
          <pc:docMk/>
          <pc:sldMk cId="2763426262" sldId="268"/>
        </pc:sldMkLst>
      </pc:sldChg>
      <pc:sldChg chg="add">
        <pc:chgData name="Roshan Zubair Mohammad" userId="7a4e80d4-bd15-4538-8bcc-c1c36ba6ac88" providerId="ADAL" clId="{60EF50A1-96DD-43EF-96B2-BAA695039E40}" dt="2017-11-25T22:47:38.412" v="82"/>
        <pc:sldMkLst>
          <pc:docMk/>
          <pc:sldMk cId="1764866862" sldId="273"/>
        </pc:sldMkLst>
      </pc:sldChg>
      <pc:sldChg chg="add">
        <pc:chgData name="Roshan Zubair Mohammad" userId="7a4e80d4-bd15-4538-8bcc-c1c36ba6ac88" providerId="ADAL" clId="{60EF50A1-96DD-43EF-96B2-BAA695039E40}" dt="2017-11-25T23:04:03.106" v="129"/>
        <pc:sldMkLst>
          <pc:docMk/>
          <pc:sldMk cId="1405557435" sldId="274"/>
        </pc:sldMkLst>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Series 1</c:v>
                </c:pt>
              </c:strCache>
            </c:strRef>
          </c:tx>
          <c:spPr>
            <a:solidFill>
              <a:srgbClr val="865640">
                <a:lumMod val="50000"/>
              </a:srgbClr>
            </a:solidFill>
          </c:spPr>
          <c:invertIfNegative val="0"/>
          <c:dLbls>
            <c:dLbl>
              <c:idx val="0"/>
              <c:layout>
                <c:manualLayout>
                  <c:x val="3.4897808500061966E-3"/>
                  <c:y val="-1.308362418219795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C2F-49A6-8C75-E1311EC93B7E}"/>
                </c:ext>
              </c:extLst>
            </c:dLbl>
            <c:spPr>
              <a:noFill/>
              <a:ln>
                <a:noFill/>
              </a:ln>
              <a:effectLst/>
            </c:spPr>
            <c:txPr>
              <a:bodyPr/>
              <a:lstStyle/>
              <a:p>
                <a:pPr>
                  <a:defRPr b="0" i="0">
                    <a:solidFill>
                      <a:schemeClr val="tx2"/>
                    </a:solidFill>
                    <a:latin typeface="Agency FB" panose="020B0503020202020204" pitchFamily="34" charset="0"/>
                    <a:cs typeface="Lato Black"/>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0.19700000000000001</c:v>
                </c:pt>
                <c:pt idx="1">
                  <c:v>0.32</c:v>
                </c:pt>
                <c:pt idx="2">
                  <c:v>0.27</c:v>
                </c:pt>
                <c:pt idx="3">
                  <c:v>0.2</c:v>
                </c:pt>
              </c:numCache>
            </c:numRef>
          </c:val>
          <c:extLst>
            <c:ext xmlns:c16="http://schemas.microsoft.com/office/drawing/2014/chart" uri="{C3380CC4-5D6E-409C-BE32-E72D297353CC}">
              <c16:uniqueId val="{00000001-6C2F-49A6-8C75-E1311EC93B7E}"/>
            </c:ext>
          </c:extLst>
        </c:ser>
        <c:ser>
          <c:idx val="1"/>
          <c:order val="1"/>
          <c:tx>
            <c:strRef>
              <c:f>Sheet1!$C$1</c:f>
              <c:strCache>
                <c:ptCount val="1"/>
                <c:pt idx="0">
                  <c:v>Series 2</c:v>
                </c:pt>
              </c:strCache>
            </c:strRef>
          </c:tx>
          <c:spPr>
            <a:solidFill>
              <a:schemeClr val="bg2"/>
            </a:solidFill>
          </c:spPr>
          <c:invertIfNegative val="0"/>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0.8</c:v>
                </c:pt>
                <c:pt idx="1">
                  <c:v>0.68</c:v>
                </c:pt>
                <c:pt idx="2">
                  <c:v>0.73</c:v>
                </c:pt>
                <c:pt idx="3">
                  <c:v>0.8</c:v>
                </c:pt>
              </c:numCache>
            </c:numRef>
          </c:val>
          <c:extLst>
            <c:ext xmlns:c16="http://schemas.microsoft.com/office/drawing/2014/chart" uri="{C3380CC4-5D6E-409C-BE32-E72D297353CC}">
              <c16:uniqueId val="{00000002-6C2F-49A6-8C75-E1311EC93B7E}"/>
            </c:ext>
          </c:extLst>
        </c:ser>
        <c:dLbls>
          <c:showLegendKey val="0"/>
          <c:showVal val="0"/>
          <c:showCatName val="0"/>
          <c:showSerName val="0"/>
          <c:showPercent val="0"/>
          <c:showBubbleSize val="0"/>
        </c:dLbls>
        <c:gapWidth val="50"/>
        <c:overlap val="100"/>
        <c:axId val="410942240"/>
        <c:axId val="410942632"/>
      </c:barChart>
      <c:catAx>
        <c:axId val="410942240"/>
        <c:scaling>
          <c:orientation val="minMax"/>
        </c:scaling>
        <c:delete val="0"/>
        <c:axPos val="b"/>
        <c:numFmt formatCode="General" sourceLinked="0"/>
        <c:majorTickMark val="out"/>
        <c:minorTickMark val="none"/>
        <c:tickLblPos val="nextTo"/>
        <c:spPr>
          <a:ln>
            <a:noFill/>
          </a:ln>
        </c:spPr>
        <c:txPr>
          <a:bodyPr/>
          <a:lstStyle/>
          <a:p>
            <a:pPr>
              <a:defRPr>
                <a:solidFill>
                  <a:schemeClr val="bg1"/>
                </a:solidFill>
                <a:latin typeface="Agency FB" panose="020B0503020202020204" pitchFamily="34" charset="0"/>
              </a:defRPr>
            </a:pPr>
            <a:endParaRPr lang="en-US"/>
          </a:p>
        </c:txPr>
        <c:crossAx val="410942632"/>
        <c:crosses val="autoZero"/>
        <c:auto val="1"/>
        <c:lblAlgn val="ctr"/>
        <c:lblOffset val="100"/>
        <c:noMultiLvlLbl val="0"/>
      </c:catAx>
      <c:valAx>
        <c:axId val="410942632"/>
        <c:scaling>
          <c:orientation val="minMax"/>
        </c:scaling>
        <c:delete val="1"/>
        <c:axPos val="l"/>
        <c:numFmt formatCode="0%" sourceLinked="1"/>
        <c:majorTickMark val="out"/>
        <c:minorTickMark val="none"/>
        <c:tickLblPos val="nextTo"/>
        <c:crossAx val="410942240"/>
        <c:crosses val="autoZero"/>
        <c:crossBetween val="between"/>
      </c:valAx>
    </c:plotArea>
    <c:plotVisOnly val="1"/>
    <c:dispBlanksAs val="gap"/>
    <c:showDLblsOverMax val="0"/>
  </c:chart>
  <c:txPr>
    <a:bodyPr/>
    <a:lstStyle/>
    <a:p>
      <a:pPr>
        <a:defRPr sz="1400"/>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strRef>
              <c:f>Sheet1!$B$1</c:f>
              <c:strCache>
                <c:ptCount val="1"/>
                <c:pt idx="0">
                  <c:v>Series 1</c:v>
                </c:pt>
              </c:strCache>
            </c:strRef>
          </c:tx>
          <c:spPr>
            <a:ln w="12700"/>
            <a:effectLst/>
          </c:spPr>
          <c:marker>
            <c:symbol val="circle"/>
            <c:size val="10"/>
            <c:spPr>
              <a:solidFill>
                <a:schemeClr val="tx2"/>
              </a:solidFill>
              <a:ln w="41275"/>
              <a:effectLst/>
            </c:spPr>
          </c:marker>
          <c:dLbls>
            <c:spPr>
              <a:noFill/>
              <a:ln>
                <a:noFill/>
              </a:ln>
              <a:effectLst/>
            </c:spPr>
            <c:txPr>
              <a:bodyPr wrap="square" lIns="38100" tIns="19050" rIns="38100" bIns="19050" anchor="ctr">
                <a:spAutoFit/>
              </a:bodyPr>
              <a:lstStyle/>
              <a:p>
                <a:pPr>
                  <a:defRPr b="1">
                    <a:solidFill>
                      <a:schemeClr val="tx1">
                        <a:lumMod val="95000"/>
                        <a:lumOff val="5000"/>
                      </a:schemeClr>
                    </a:solidFill>
                    <a:latin typeface="Agency FB" panose="020B0503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0.2</c:v>
                </c:pt>
                <c:pt idx="1">
                  <c:v>0.32</c:v>
                </c:pt>
                <c:pt idx="2">
                  <c:v>0.27</c:v>
                </c:pt>
                <c:pt idx="3">
                  <c:v>0.2</c:v>
                </c:pt>
              </c:numCache>
            </c:numRef>
          </c:val>
          <c:smooth val="0"/>
          <c:extLst>
            <c:ext xmlns:c16="http://schemas.microsoft.com/office/drawing/2014/chart" uri="{C3380CC4-5D6E-409C-BE32-E72D297353CC}">
              <c16:uniqueId val="{00000000-6527-4AF5-B8FE-35248CCBA572}"/>
            </c:ext>
          </c:extLst>
        </c:ser>
        <c:dLbls>
          <c:showLegendKey val="0"/>
          <c:showVal val="0"/>
          <c:showCatName val="0"/>
          <c:showSerName val="0"/>
          <c:showPercent val="0"/>
          <c:showBubbleSize val="0"/>
        </c:dLbls>
        <c:marker val="1"/>
        <c:smooth val="0"/>
        <c:axId val="478677200"/>
        <c:axId val="478677592"/>
      </c:lineChart>
      <c:catAx>
        <c:axId val="478677200"/>
        <c:scaling>
          <c:orientation val="minMax"/>
        </c:scaling>
        <c:delete val="0"/>
        <c:axPos val="b"/>
        <c:numFmt formatCode="General" sourceLinked="1"/>
        <c:majorTickMark val="none"/>
        <c:minorTickMark val="none"/>
        <c:tickLblPos val="nextTo"/>
        <c:spPr>
          <a:ln w="12700" cmpd="sng">
            <a:solidFill>
              <a:schemeClr val="tx1"/>
            </a:solidFill>
          </a:ln>
        </c:spPr>
        <c:txPr>
          <a:bodyPr/>
          <a:lstStyle/>
          <a:p>
            <a:pPr>
              <a:defRPr>
                <a:solidFill>
                  <a:schemeClr val="bg1">
                    <a:lumMod val="65000"/>
                  </a:schemeClr>
                </a:solidFill>
                <a:latin typeface="Agency FB" panose="020B0503020202020204" pitchFamily="34" charset="0"/>
              </a:defRPr>
            </a:pPr>
            <a:endParaRPr lang="en-US"/>
          </a:p>
        </c:txPr>
        <c:crossAx val="478677592"/>
        <c:crosses val="autoZero"/>
        <c:auto val="1"/>
        <c:lblAlgn val="ctr"/>
        <c:lblOffset val="100"/>
        <c:noMultiLvlLbl val="0"/>
      </c:catAx>
      <c:valAx>
        <c:axId val="478677592"/>
        <c:scaling>
          <c:orientation val="minMax"/>
        </c:scaling>
        <c:delete val="1"/>
        <c:axPos val="l"/>
        <c:numFmt formatCode="0%" sourceLinked="1"/>
        <c:majorTickMark val="out"/>
        <c:minorTickMark val="none"/>
        <c:tickLblPos val="nextTo"/>
        <c:crossAx val="478677200"/>
        <c:crosses val="autoZero"/>
        <c:crossBetween val="between"/>
      </c:valAx>
    </c:plotArea>
    <c:plotVisOnly val="1"/>
    <c:dispBlanksAs val="gap"/>
    <c:showDLblsOverMax val="0"/>
  </c:chart>
  <c:spPr>
    <a:effectLst/>
  </c:spPr>
  <c:txPr>
    <a:bodyPr/>
    <a:lstStyle/>
    <a:p>
      <a:pPr>
        <a:defRPr sz="1200">
          <a:latin typeface="+mn-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Series 1</c:v>
                </c:pt>
              </c:strCache>
            </c:strRef>
          </c:tx>
          <c:spPr>
            <a:solidFill>
              <a:srgbClr val="E48312">
                <a:lumMod val="75000"/>
              </a:srgbClr>
            </a:solidFill>
          </c:spPr>
          <c:invertIfNegative val="0"/>
          <c:dLbls>
            <c:spPr>
              <a:noFill/>
              <a:ln>
                <a:noFill/>
              </a:ln>
              <a:effectLst/>
            </c:spPr>
            <c:txPr>
              <a:bodyPr/>
              <a:lstStyle/>
              <a:p>
                <a:pPr>
                  <a:defRPr sz="1200" b="0" i="0">
                    <a:solidFill>
                      <a:schemeClr val="tx2"/>
                    </a:solidFill>
                    <a:latin typeface="Agency FB" panose="020B0503020202020204" pitchFamily="34" charset="0"/>
                    <a:cs typeface="Lato Black"/>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Sheet1!$B$2:$B$14</c:f>
              <c:numCache>
                <c:formatCode>0%</c:formatCode>
                <c:ptCount val="13"/>
                <c:pt idx="0">
                  <c:v>0.22390019697964544</c:v>
                </c:pt>
                <c:pt idx="1">
                  <c:v>0.21989860583016477</c:v>
                </c:pt>
                <c:pt idx="2">
                  <c:v>0.23265306122448978</c:v>
                </c:pt>
                <c:pt idx="3">
                  <c:v>0.24315619967793881</c:v>
                </c:pt>
                <c:pt idx="4">
                  <c:v>0.2937062937062937</c:v>
                </c:pt>
                <c:pt idx="5">
                  <c:v>0.28417266187050361</c:v>
                </c:pt>
                <c:pt idx="6">
                  <c:v>0.32758620689655171</c:v>
                </c:pt>
                <c:pt idx="7">
                  <c:v>0.33582089552238809</c:v>
                </c:pt>
                <c:pt idx="8">
                  <c:v>0.31313131313131315</c:v>
                </c:pt>
                <c:pt idx="9">
                  <c:v>0.40540540540540543</c:v>
                </c:pt>
                <c:pt idx="10">
                  <c:v>0.47058823529411764</c:v>
                </c:pt>
                <c:pt idx="11">
                  <c:v>0.42857142857142855</c:v>
                </c:pt>
                <c:pt idx="12">
                  <c:v>0.58620689655172409</c:v>
                </c:pt>
              </c:numCache>
            </c:numRef>
          </c:val>
          <c:extLst>
            <c:ext xmlns:c16="http://schemas.microsoft.com/office/drawing/2014/chart" uri="{C3380CC4-5D6E-409C-BE32-E72D297353CC}">
              <c16:uniqueId val="{00000000-A075-4E84-A74C-36192B279996}"/>
            </c:ext>
          </c:extLst>
        </c:ser>
        <c:ser>
          <c:idx val="1"/>
          <c:order val="1"/>
          <c:tx>
            <c:strRef>
              <c:f>Sheet1!$C$1</c:f>
              <c:strCache>
                <c:ptCount val="1"/>
                <c:pt idx="0">
                  <c:v>Series 2</c:v>
                </c:pt>
              </c:strCache>
            </c:strRef>
          </c:tx>
          <c:spPr>
            <a:solidFill>
              <a:schemeClr val="bg2"/>
            </a:solidFill>
          </c:spPr>
          <c:invertIfNegative val="0"/>
          <c:cat>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cat>
          <c:val>
            <c:numRef>
              <c:f>Sheet1!$C$2:$C$14</c:f>
              <c:numCache>
                <c:formatCode>0%</c:formatCode>
                <c:ptCount val="13"/>
                <c:pt idx="0">
                  <c:v>0.77609980302035453</c:v>
                </c:pt>
                <c:pt idx="1">
                  <c:v>0.78010139416983526</c:v>
                </c:pt>
                <c:pt idx="2">
                  <c:v>0.76734693877551019</c:v>
                </c:pt>
                <c:pt idx="3">
                  <c:v>0.75684380032206122</c:v>
                </c:pt>
                <c:pt idx="4">
                  <c:v>0.70629370629370625</c:v>
                </c:pt>
                <c:pt idx="5">
                  <c:v>0.71582733812949639</c:v>
                </c:pt>
                <c:pt idx="6">
                  <c:v>0.67241379310344829</c:v>
                </c:pt>
                <c:pt idx="7">
                  <c:v>0.66417910447761197</c:v>
                </c:pt>
                <c:pt idx="8">
                  <c:v>0.68686868686868685</c:v>
                </c:pt>
                <c:pt idx="9">
                  <c:v>0.59459459459459452</c:v>
                </c:pt>
                <c:pt idx="10">
                  <c:v>0.52941176470588236</c:v>
                </c:pt>
                <c:pt idx="11">
                  <c:v>0.5714285714285714</c:v>
                </c:pt>
                <c:pt idx="12">
                  <c:v>0.41379310344827591</c:v>
                </c:pt>
              </c:numCache>
            </c:numRef>
          </c:val>
          <c:extLst>
            <c:ext xmlns:c16="http://schemas.microsoft.com/office/drawing/2014/chart" uri="{C3380CC4-5D6E-409C-BE32-E72D297353CC}">
              <c16:uniqueId val="{00000001-A075-4E84-A74C-36192B279996}"/>
            </c:ext>
          </c:extLst>
        </c:ser>
        <c:dLbls>
          <c:showLegendKey val="0"/>
          <c:showVal val="0"/>
          <c:showCatName val="0"/>
          <c:showSerName val="0"/>
          <c:showPercent val="0"/>
          <c:showBubbleSize val="0"/>
        </c:dLbls>
        <c:gapWidth val="50"/>
        <c:overlap val="100"/>
        <c:axId val="417063512"/>
        <c:axId val="417064296"/>
      </c:barChart>
      <c:catAx>
        <c:axId val="417063512"/>
        <c:scaling>
          <c:orientation val="minMax"/>
        </c:scaling>
        <c:delete val="0"/>
        <c:axPos val="b"/>
        <c:numFmt formatCode="General" sourceLinked="0"/>
        <c:majorTickMark val="out"/>
        <c:minorTickMark val="none"/>
        <c:tickLblPos val="nextTo"/>
        <c:spPr>
          <a:ln>
            <a:noFill/>
          </a:ln>
        </c:spPr>
        <c:txPr>
          <a:bodyPr/>
          <a:lstStyle/>
          <a:p>
            <a:pPr>
              <a:defRPr>
                <a:solidFill>
                  <a:schemeClr val="bg1"/>
                </a:solidFill>
                <a:latin typeface="Agency FB" panose="020B0503020202020204" pitchFamily="34" charset="0"/>
              </a:defRPr>
            </a:pPr>
            <a:endParaRPr lang="en-US"/>
          </a:p>
        </c:txPr>
        <c:crossAx val="417064296"/>
        <c:crosses val="autoZero"/>
        <c:auto val="1"/>
        <c:lblAlgn val="ctr"/>
        <c:lblOffset val="100"/>
        <c:noMultiLvlLbl val="0"/>
      </c:catAx>
      <c:valAx>
        <c:axId val="417064296"/>
        <c:scaling>
          <c:orientation val="minMax"/>
        </c:scaling>
        <c:delete val="1"/>
        <c:axPos val="l"/>
        <c:numFmt formatCode="0%" sourceLinked="1"/>
        <c:majorTickMark val="out"/>
        <c:minorTickMark val="none"/>
        <c:tickLblPos val="nextTo"/>
        <c:crossAx val="417063512"/>
        <c:crosses val="autoZero"/>
        <c:crossBetween val="between"/>
      </c:valAx>
    </c:plotArea>
    <c:plotVisOnly val="1"/>
    <c:dispBlanksAs val="gap"/>
    <c:showDLblsOverMax val="0"/>
  </c:chart>
  <c:txPr>
    <a:bodyPr/>
    <a:lstStyle/>
    <a:p>
      <a:pPr>
        <a:defRPr sz="14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Series 1</c:v>
                </c:pt>
              </c:strCache>
            </c:strRef>
          </c:tx>
          <c:spPr>
            <a:solidFill>
              <a:srgbClr val="BD582C">
                <a:lumMod val="50000"/>
              </a:srgbClr>
            </a:solidFill>
          </c:spPr>
          <c:invertIfNegative val="0"/>
          <c:dLbls>
            <c:dLbl>
              <c:idx val="0"/>
              <c:layout>
                <c:manualLayout>
                  <c:x val="3.4897808500061966E-3"/>
                  <c:y val="-1.308362418219795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7A6-4BFE-8039-9BBBBB592137}"/>
                </c:ext>
              </c:extLst>
            </c:dLbl>
            <c:spPr>
              <a:noFill/>
              <a:ln>
                <a:noFill/>
              </a:ln>
              <a:effectLst/>
            </c:spPr>
            <c:txPr>
              <a:bodyPr/>
              <a:lstStyle/>
              <a:p>
                <a:pPr>
                  <a:defRPr b="0" i="0">
                    <a:solidFill>
                      <a:schemeClr val="tx2"/>
                    </a:solidFill>
                    <a:latin typeface="Agency FB" panose="020B0503020202020204" pitchFamily="34" charset="0"/>
                    <a:cs typeface="Lato Black"/>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19-28</c:v>
                </c:pt>
                <c:pt idx="1">
                  <c:v>29-38</c:v>
                </c:pt>
                <c:pt idx="2">
                  <c:v>39-48</c:v>
                </c:pt>
                <c:pt idx="3">
                  <c:v>49-58</c:v>
                </c:pt>
                <c:pt idx="4">
                  <c:v>59-68</c:v>
                </c:pt>
                <c:pt idx="5">
                  <c:v>69-78</c:v>
                </c:pt>
              </c:strCache>
            </c:strRef>
          </c:cat>
          <c:val>
            <c:numRef>
              <c:f>Sheet1!$B$2:$B$7</c:f>
              <c:numCache>
                <c:formatCode>0%</c:formatCode>
                <c:ptCount val="6"/>
                <c:pt idx="0">
                  <c:v>0.43478260869565216</c:v>
                </c:pt>
                <c:pt idx="1">
                  <c:v>0.35502530730296455</c:v>
                </c:pt>
                <c:pt idx="2">
                  <c:v>0.31818181818181818</c:v>
                </c:pt>
                <c:pt idx="3">
                  <c:v>0.30744071954210955</c:v>
                </c:pt>
                <c:pt idx="4">
                  <c:v>0.22784810126582278</c:v>
                </c:pt>
                <c:pt idx="5">
                  <c:v>0.16822429906542055</c:v>
                </c:pt>
              </c:numCache>
            </c:numRef>
          </c:val>
          <c:extLst>
            <c:ext xmlns:c16="http://schemas.microsoft.com/office/drawing/2014/chart" uri="{C3380CC4-5D6E-409C-BE32-E72D297353CC}">
              <c16:uniqueId val="{00000001-37A6-4BFE-8039-9BBBBB592137}"/>
            </c:ext>
          </c:extLst>
        </c:ser>
        <c:ser>
          <c:idx val="1"/>
          <c:order val="1"/>
          <c:tx>
            <c:strRef>
              <c:f>Sheet1!$C$1</c:f>
              <c:strCache>
                <c:ptCount val="1"/>
                <c:pt idx="0">
                  <c:v>Series 2</c:v>
                </c:pt>
              </c:strCache>
            </c:strRef>
          </c:tx>
          <c:spPr>
            <a:solidFill>
              <a:schemeClr val="bg2"/>
            </a:solidFill>
          </c:spPr>
          <c:invertIfNegative val="0"/>
          <c:cat>
            <c:strRef>
              <c:f>Sheet1!$A$2:$A$7</c:f>
              <c:strCache>
                <c:ptCount val="6"/>
                <c:pt idx="0">
                  <c:v>19-28</c:v>
                </c:pt>
                <c:pt idx="1">
                  <c:v>29-38</c:v>
                </c:pt>
                <c:pt idx="2">
                  <c:v>39-48</c:v>
                </c:pt>
                <c:pt idx="3">
                  <c:v>49-58</c:v>
                </c:pt>
                <c:pt idx="4">
                  <c:v>59-68</c:v>
                </c:pt>
                <c:pt idx="5">
                  <c:v>69-78</c:v>
                </c:pt>
              </c:strCache>
            </c:strRef>
          </c:cat>
          <c:val>
            <c:numRef>
              <c:f>Sheet1!$C$2:$C$7</c:f>
              <c:numCache>
                <c:formatCode>0%</c:formatCode>
                <c:ptCount val="6"/>
                <c:pt idx="0">
                  <c:v>0.56521739130434789</c:v>
                </c:pt>
                <c:pt idx="1">
                  <c:v>0.64497469269703545</c:v>
                </c:pt>
                <c:pt idx="2">
                  <c:v>0.68181818181818188</c:v>
                </c:pt>
                <c:pt idx="3">
                  <c:v>0.69255928045789039</c:v>
                </c:pt>
                <c:pt idx="4">
                  <c:v>0.77215189873417722</c:v>
                </c:pt>
                <c:pt idx="5">
                  <c:v>0.83177570093457942</c:v>
                </c:pt>
              </c:numCache>
            </c:numRef>
          </c:val>
          <c:extLst>
            <c:ext xmlns:c16="http://schemas.microsoft.com/office/drawing/2014/chart" uri="{C3380CC4-5D6E-409C-BE32-E72D297353CC}">
              <c16:uniqueId val="{00000002-37A6-4BFE-8039-9BBBBB592137}"/>
            </c:ext>
          </c:extLst>
        </c:ser>
        <c:dLbls>
          <c:showLegendKey val="0"/>
          <c:showVal val="0"/>
          <c:showCatName val="0"/>
          <c:showSerName val="0"/>
          <c:showPercent val="0"/>
          <c:showBubbleSize val="0"/>
        </c:dLbls>
        <c:gapWidth val="50"/>
        <c:overlap val="100"/>
        <c:axId val="410942240"/>
        <c:axId val="410942632"/>
      </c:barChart>
      <c:catAx>
        <c:axId val="410942240"/>
        <c:scaling>
          <c:orientation val="minMax"/>
        </c:scaling>
        <c:delete val="0"/>
        <c:axPos val="b"/>
        <c:numFmt formatCode="General" sourceLinked="0"/>
        <c:majorTickMark val="out"/>
        <c:minorTickMark val="none"/>
        <c:tickLblPos val="nextTo"/>
        <c:spPr>
          <a:ln>
            <a:noFill/>
          </a:ln>
        </c:spPr>
        <c:txPr>
          <a:bodyPr/>
          <a:lstStyle/>
          <a:p>
            <a:pPr>
              <a:defRPr>
                <a:solidFill>
                  <a:schemeClr val="bg1"/>
                </a:solidFill>
                <a:latin typeface="Agency FB" panose="020B0503020202020204" pitchFamily="34" charset="0"/>
              </a:defRPr>
            </a:pPr>
            <a:endParaRPr lang="en-US"/>
          </a:p>
        </c:txPr>
        <c:crossAx val="410942632"/>
        <c:crosses val="autoZero"/>
        <c:auto val="1"/>
        <c:lblAlgn val="ctr"/>
        <c:lblOffset val="100"/>
        <c:noMultiLvlLbl val="0"/>
      </c:catAx>
      <c:valAx>
        <c:axId val="410942632"/>
        <c:scaling>
          <c:orientation val="minMax"/>
        </c:scaling>
        <c:delete val="1"/>
        <c:axPos val="l"/>
        <c:numFmt formatCode="0%" sourceLinked="1"/>
        <c:majorTickMark val="out"/>
        <c:minorTickMark val="none"/>
        <c:tickLblPos val="nextTo"/>
        <c:crossAx val="410942240"/>
        <c:crosses val="autoZero"/>
        <c:crossBetween val="between"/>
      </c:valAx>
    </c:plotArea>
    <c:plotVisOnly val="1"/>
    <c:dispBlanksAs val="gap"/>
    <c:showDLblsOverMax val="0"/>
  </c:chart>
  <c:txPr>
    <a:bodyPr/>
    <a:lstStyle/>
    <a:p>
      <a:pPr>
        <a:defRPr sz="14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Series 1</c:v>
                </c:pt>
              </c:strCache>
            </c:strRef>
          </c:tx>
          <c:spPr>
            <a:solidFill>
              <a:srgbClr val="E48312">
                <a:lumMod val="75000"/>
              </a:srgbClr>
            </a:solidFill>
          </c:spPr>
          <c:invertIfNegative val="0"/>
          <c:dLbls>
            <c:spPr>
              <a:noFill/>
              <a:ln>
                <a:noFill/>
              </a:ln>
              <a:effectLst/>
            </c:spPr>
            <c:txPr>
              <a:bodyPr/>
              <a:lstStyle/>
              <a:p>
                <a:pPr>
                  <a:defRPr sz="1200" b="0" i="0">
                    <a:solidFill>
                      <a:schemeClr val="tx2"/>
                    </a:solidFill>
                    <a:latin typeface="Agency FB" panose="020B0503020202020204" pitchFamily="34" charset="0"/>
                    <a:cs typeface="Lato Black"/>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0-2</c:v>
                </c:pt>
                <c:pt idx="1">
                  <c:v>3-5</c:v>
                </c:pt>
                <c:pt idx="2">
                  <c:v>6-8</c:v>
                </c:pt>
                <c:pt idx="3">
                  <c:v>9-11</c:v>
                </c:pt>
                <c:pt idx="4">
                  <c:v>12-14</c:v>
                </c:pt>
                <c:pt idx="5">
                  <c:v>15-17</c:v>
                </c:pt>
                <c:pt idx="6">
                  <c:v>18-20</c:v>
                </c:pt>
                <c:pt idx="7">
                  <c:v>21-23</c:v>
                </c:pt>
                <c:pt idx="8">
                  <c:v>24-26</c:v>
                </c:pt>
                <c:pt idx="9">
                  <c:v>27-30</c:v>
                </c:pt>
              </c:strCache>
            </c:strRef>
          </c:cat>
          <c:val>
            <c:numRef>
              <c:f>Sheet1!$B$2:$B$11</c:f>
              <c:numCache>
                <c:formatCode>0%</c:formatCode>
                <c:ptCount val="10"/>
                <c:pt idx="0">
                  <c:v>0.26944971537001899</c:v>
                </c:pt>
                <c:pt idx="1">
                  <c:v>0.26454033771106944</c:v>
                </c:pt>
                <c:pt idx="2">
                  <c:v>0.26751592356687898</c:v>
                </c:pt>
                <c:pt idx="3">
                  <c:v>0.19632606199770378</c:v>
                </c:pt>
                <c:pt idx="4">
                  <c:v>0.23902768399729912</c:v>
                </c:pt>
                <c:pt idx="5">
                  <c:v>0.23057161207450225</c:v>
                </c:pt>
                <c:pt idx="6">
                  <c:v>0.26220204313280365</c:v>
                </c:pt>
                <c:pt idx="7">
                  <c:v>0.24013157894736842</c:v>
                </c:pt>
                <c:pt idx="8">
                  <c:v>0.23809523809523808</c:v>
                </c:pt>
                <c:pt idx="9">
                  <c:v>0.3125</c:v>
                </c:pt>
              </c:numCache>
            </c:numRef>
          </c:val>
          <c:extLst>
            <c:ext xmlns:c16="http://schemas.microsoft.com/office/drawing/2014/chart" uri="{C3380CC4-5D6E-409C-BE32-E72D297353CC}">
              <c16:uniqueId val="{00000000-B791-4637-9CDD-3B4AE868DE9C}"/>
            </c:ext>
          </c:extLst>
        </c:ser>
        <c:ser>
          <c:idx val="1"/>
          <c:order val="1"/>
          <c:tx>
            <c:strRef>
              <c:f>Sheet1!$C$1</c:f>
              <c:strCache>
                <c:ptCount val="1"/>
                <c:pt idx="0">
                  <c:v>Series 2</c:v>
                </c:pt>
              </c:strCache>
            </c:strRef>
          </c:tx>
          <c:spPr>
            <a:solidFill>
              <a:schemeClr val="bg2"/>
            </a:solidFill>
          </c:spPr>
          <c:invertIfNegative val="0"/>
          <c:cat>
            <c:strRef>
              <c:f>Sheet1!$A$2:$A$11</c:f>
              <c:strCache>
                <c:ptCount val="10"/>
                <c:pt idx="0">
                  <c:v>0-2</c:v>
                </c:pt>
                <c:pt idx="1">
                  <c:v>3-5</c:v>
                </c:pt>
                <c:pt idx="2">
                  <c:v>6-8</c:v>
                </c:pt>
                <c:pt idx="3">
                  <c:v>9-11</c:v>
                </c:pt>
                <c:pt idx="4">
                  <c:v>12-14</c:v>
                </c:pt>
                <c:pt idx="5">
                  <c:v>15-17</c:v>
                </c:pt>
                <c:pt idx="6">
                  <c:v>18-20</c:v>
                </c:pt>
                <c:pt idx="7">
                  <c:v>21-23</c:v>
                </c:pt>
                <c:pt idx="8">
                  <c:v>24-26</c:v>
                </c:pt>
                <c:pt idx="9">
                  <c:v>27-30</c:v>
                </c:pt>
              </c:strCache>
            </c:strRef>
          </c:cat>
          <c:val>
            <c:numRef>
              <c:f>Sheet1!$C$2:$C$11</c:f>
              <c:numCache>
                <c:formatCode>0%</c:formatCode>
                <c:ptCount val="10"/>
                <c:pt idx="0">
                  <c:v>0.73055028462998095</c:v>
                </c:pt>
                <c:pt idx="1">
                  <c:v>0.73545966228893056</c:v>
                </c:pt>
                <c:pt idx="2">
                  <c:v>0.73248407643312108</c:v>
                </c:pt>
                <c:pt idx="3">
                  <c:v>0.80367393800229625</c:v>
                </c:pt>
                <c:pt idx="4">
                  <c:v>0.76097231600270088</c:v>
                </c:pt>
                <c:pt idx="5">
                  <c:v>0.76942838792549773</c:v>
                </c:pt>
                <c:pt idx="6">
                  <c:v>0.7377979568671964</c:v>
                </c:pt>
                <c:pt idx="7">
                  <c:v>0.75986842105263164</c:v>
                </c:pt>
                <c:pt idx="8">
                  <c:v>0.76190476190476186</c:v>
                </c:pt>
                <c:pt idx="9">
                  <c:v>0.6875</c:v>
                </c:pt>
              </c:numCache>
            </c:numRef>
          </c:val>
          <c:extLst>
            <c:ext xmlns:c16="http://schemas.microsoft.com/office/drawing/2014/chart" uri="{C3380CC4-5D6E-409C-BE32-E72D297353CC}">
              <c16:uniqueId val="{00000001-B791-4637-9CDD-3B4AE868DE9C}"/>
            </c:ext>
          </c:extLst>
        </c:ser>
        <c:dLbls>
          <c:showLegendKey val="0"/>
          <c:showVal val="0"/>
          <c:showCatName val="0"/>
          <c:showSerName val="0"/>
          <c:showPercent val="0"/>
          <c:showBubbleSize val="0"/>
        </c:dLbls>
        <c:gapWidth val="50"/>
        <c:overlap val="100"/>
        <c:axId val="417063512"/>
        <c:axId val="417064296"/>
      </c:barChart>
      <c:catAx>
        <c:axId val="417063512"/>
        <c:scaling>
          <c:orientation val="minMax"/>
        </c:scaling>
        <c:delete val="0"/>
        <c:axPos val="b"/>
        <c:numFmt formatCode="General" sourceLinked="0"/>
        <c:majorTickMark val="out"/>
        <c:minorTickMark val="none"/>
        <c:tickLblPos val="nextTo"/>
        <c:spPr>
          <a:ln>
            <a:noFill/>
          </a:ln>
        </c:spPr>
        <c:txPr>
          <a:bodyPr/>
          <a:lstStyle/>
          <a:p>
            <a:pPr>
              <a:defRPr>
                <a:solidFill>
                  <a:schemeClr val="bg1"/>
                </a:solidFill>
                <a:latin typeface="Agency FB" panose="020B0503020202020204" pitchFamily="34" charset="0"/>
              </a:defRPr>
            </a:pPr>
            <a:endParaRPr lang="en-US"/>
          </a:p>
        </c:txPr>
        <c:crossAx val="417064296"/>
        <c:crosses val="autoZero"/>
        <c:auto val="1"/>
        <c:lblAlgn val="ctr"/>
        <c:lblOffset val="100"/>
        <c:noMultiLvlLbl val="0"/>
      </c:catAx>
      <c:valAx>
        <c:axId val="417064296"/>
        <c:scaling>
          <c:orientation val="minMax"/>
        </c:scaling>
        <c:delete val="1"/>
        <c:axPos val="l"/>
        <c:numFmt formatCode="0%" sourceLinked="1"/>
        <c:majorTickMark val="out"/>
        <c:minorTickMark val="none"/>
        <c:tickLblPos val="nextTo"/>
        <c:crossAx val="417063512"/>
        <c:crosses val="autoZero"/>
        <c:crossBetween val="between"/>
      </c:valAx>
    </c:plotArea>
    <c:plotVisOnly val="1"/>
    <c:dispBlanksAs val="gap"/>
    <c:showDLblsOverMax val="0"/>
  </c:chart>
  <c:txPr>
    <a:bodyPr/>
    <a:lstStyle/>
    <a:p>
      <a:pPr>
        <a:defRPr sz="14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Series 1</c:v>
                </c:pt>
              </c:strCache>
            </c:strRef>
          </c:tx>
          <c:spPr>
            <a:solidFill>
              <a:srgbClr val="BD582C">
                <a:lumMod val="50000"/>
              </a:srgbClr>
            </a:solidFill>
          </c:spPr>
          <c:invertIfNegative val="0"/>
          <c:dLbls>
            <c:dLbl>
              <c:idx val="0"/>
              <c:layout>
                <c:manualLayout>
                  <c:x val="3.4897808500061966E-3"/>
                  <c:y val="-1.308362418219795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A36-46D0-B70D-82996CEC2CAF}"/>
                </c:ext>
              </c:extLst>
            </c:dLbl>
            <c:spPr>
              <a:noFill/>
              <a:ln>
                <a:noFill/>
              </a:ln>
              <a:effectLst/>
            </c:spPr>
            <c:txPr>
              <a:bodyPr/>
              <a:lstStyle/>
              <a:p>
                <a:pPr>
                  <a:defRPr b="0" i="0">
                    <a:solidFill>
                      <a:schemeClr val="tx2"/>
                    </a:solidFill>
                    <a:latin typeface="Agency FB" panose="020B0503020202020204" pitchFamily="34" charset="0"/>
                    <a:cs typeface="Lato Black"/>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(645,745]</c:v>
                </c:pt>
                <c:pt idx="1">
                  <c:v>(745,845]</c:v>
                </c:pt>
                <c:pt idx="2">
                  <c:v>(845,945]</c:v>
                </c:pt>
                <c:pt idx="3">
                  <c:v>(945,1.040]</c:v>
                </c:pt>
                <c:pt idx="4">
                  <c:v>(1040,1160]</c:v>
                </c:pt>
              </c:strCache>
            </c:strRef>
          </c:cat>
          <c:val>
            <c:numRef>
              <c:f>Sheet1!$B$2:$B$6</c:f>
              <c:numCache>
                <c:formatCode>0%</c:formatCode>
                <c:ptCount val="5"/>
                <c:pt idx="0">
                  <c:v>0.27835051546391754</c:v>
                </c:pt>
                <c:pt idx="1">
                  <c:v>0.25997045790251105</c:v>
                </c:pt>
                <c:pt idx="2">
                  <c:v>0.24241329479768786</c:v>
                </c:pt>
                <c:pt idx="3">
                  <c:v>0.24763705103969755</c:v>
                </c:pt>
                <c:pt idx="4">
                  <c:v>0.23121387283236994</c:v>
                </c:pt>
              </c:numCache>
            </c:numRef>
          </c:val>
          <c:extLst>
            <c:ext xmlns:c16="http://schemas.microsoft.com/office/drawing/2014/chart" uri="{C3380CC4-5D6E-409C-BE32-E72D297353CC}">
              <c16:uniqueId val="{00000001-6A36-46D0-B70D-82996CEC2CAF}"/>
            </c:ext>
          </c:extLst>
        </c:ser>
        <c:ser>
          <c:idx val="1"/>
          <c:order val="1"/>
          <c:tx>
            <c:strRef>
              <c:f>Sheet1!$C$1</c:f>
              <c:strCache>
                <c:ptCount val="1"/>
                <c:pt idx="0">
                  <c:v>Series 2</c:v>
                </c:pt>
              </c:strCache>
            </c:strRef>
          </c:tx>
          <c:spPr>
            <a:solidFill>
              <a:schemeClr val="bg2"/>
            </a:solidFill>
          </c:spPr>
          <c:invertIfNegative val="0"/>
          <c:cat>
            <c:strRef>
              <c:f>Sheet1!$A$2:$A$6</c:f>
              <c:strCache>
                <c:ptCount val="5"/>
                <c:pt idx="0">
                  <c:v>(645,745]</c:v>
                </c:pt>
                <c:pt idx="1">
                  <c:v>(745,845]</c:v>
                </c:pt>
                <c:pt idx="2">
                  <c:v>(845,945]</c:v>
                </c:pt>
                <c:pt idx="3">
                  <c:v>(945,1.040]</c:v>
                </c:pt>
                <c:pt idx="4">
                  <c:v>(1040,1160]</c:v>
                </c:pt>
              </c:strCache>
            </c:strRef>
          </c:cat>
          <c:val>
            <c:numRef>
              <c:f>Sheet1!$C$2:$C$6</c:f>
              <c:numCache>
                <c:formatCode>0%</c:formatCode>
                <c:ptCount val="5"/>
                <c:pt idx="0">
                  <c:v>0.72164948453608246</c:v>
                </c:pt>
                <c:pt idx="1">
                  <c:v>0.74002954209748895</c:v>
                </c:pt>
                <c:pt idx="2">
                  <c:v>0.75758670520231219</c:v>
                </c:pt>
                <c:pt idx="3">
                  <c:v>0.75236294896030242</c:v>
                </c:pt>
                <c:pt idx="4">
                  <c:v>0.76878612716763006</c:v>
                </c:pt>
              </c:numCache>
            </c:numRef>
          </c:val>
          <c:extLst>
            <c:ext xmlns:c16="http://schemas.microsoft.com/office/drawing/2014/chart" uri="{C3380CC4-5D6E-409C-BE32-E72D297353CC}">
              <c16:uniqueId val="{00000002-6A36-46D0-B70D-82996CEC2CAF}"/>
            </c:ext>
          </c:extLst>
        </c:ser>
        <c:dLbls>
          <c:showLegendKey val="0"/>
          <c:showVal val="0"/>
          <c:showCatName val="0"/>
          <c:showSerName val="0"/>
          <c:showPercent val="0"/>
          <c:showBubbleSize val="0"/>
        </c:dLbls>
        <c:gapWidth val="50"/>
        <c:overlap val="100"/>
        <c:axId val="410942240"/>
        <c:axId val="410942632"/>
      </c:barChart>
      <c:catAx>
        <c:axId val="410942240"/>
        <c:scaling>
          <c:orientation val="minMax"/>
        </c:scaling>
        <c:delete val="0"/>
        <c:axPos val="b"/>
        <c:numFmt formatCode="General" sourceLinked="0"/>
        <c:majorTickMark val="out"/>
        <c:minorTickMark val="none"/>
        <c:tickLblPos val="nextTo"/>
        <c:spPr>
          <a:ln>
            <a:noFill/>
          </a:ln>
        </c:spPr>
        <c:txPr>
          <a:bodyPr/>
          <a:lstStyle/>
          <a:p>
            <a:pPr>
              <a:defRPr>
                <a:solidFill>
                  <a:schemeClr val="bg1"/>
                </a:solidFill>
                <a:latin typeface="Agency FB" panose="020B0503020202020204" pitchFamily="34" charset="0"/>
              </a:defRPr>
            </a:pPr>
            <a:endParaRPr lang="en-US"/>
          </a:p>
        </c:txPr>
        <c:crossAx val="410942632"/>
        <c:crosses val="autoZero"/>
        <c:auto val="1"/>
        <c:lblAlgn val="ctr"/>
        <c:lblOffset val="100"/>
        <c:noMultiLvlLbl val="0"/>
      </c:catAx>
      <c:valAx>
        <c:axId val="410942632"/>
        <c:scaling>
          <c:orientation val="minMax"/>
        </c:scaling>
        <c:delete val="1"/>
        <c:axPos val="l"/>
        <c:numFmt formatCode="0%" sourceLinked="1"/>
        <c:majorTickMark val="out"/>
        <c:minorTickMark val="none"/>
        <c:tickLblPos val="nextTo"/>
        <c:crossAx val="410942240"/>
        <c:crosses val="autoZero"/>
        <c:crossBetween val="between"/>
      </c:valAx>
    </c:plotArea>
    <c:plotVisOnly val="1"/>
    <c:dispBlanksAs val="gap"/>
    <c:showDLblsOverMax val="0"/>
  </c:chart>
  <c:txPr>
    <a:bodyPr/>
    <a:lstStyle/>
    <a:p>
      <a:pPr>
        <a:defRPr sz="14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Broker</c:v>
                </c:pt>
                <c:pt idx="1">
                  <c:v>Online</c:v>
                </c:pt>
                <c:pt idx="2">
                  <c:v>Phone</c:v>
                </c:pt>
                <c:pt idx="4">
                  <c:v>High credit</c:v>
                </c:pt>
                <c:pt idx="5">
                  <c:v>Low credit</c:v>
                </c:pt>
                <c:pt idx="6">
                  <c:v>Medium credit</c:v>
                </c:pt>
                <c:pt idx="8">
                  <c:v>High risk zip</c:v>
                </c:pt>
                <c:pt idx="9">
                  <c:v>Medium risk zip</c:v>
                </c:pt>
                <c:pt idx="10">
                  <c:v>Low risk zip</c:v>
                </c:pt>
              </c:strCache>
            </c:strRef>
          </c:cat>
          <c:val>
            <c:numRef>
              <c:f>Sheet1!$B$2:$B$12</c:f>
              <c:numCache>
                <c:formatCode>0%</c:formatCode>
                <c:ptCount val="11"/>
                <c:pt idx="0">
                  <c:v>0.18374395579092792</c:v>
                </c:pt>
                <c:pt idx="1">
                  <c:v>0.32503888024883359</c:v>
                </c:pt>
                <c:pt idx="2">
                  <c:v>0.32563600782778868</c:v>
                </c:pt>
                <c:pt idx="4">
                  <c:v>0.17295327903986285</c:v>
                </c:pt>
                <c:pt idx="5">
                  <c:v>0.45</c:v>
                </c:pt>
                <c:pt idx="6">
                  <c:v>0.29095354523227385</c:v>
                </c:pt>
                <c:pt idx="8">
                  <c:v>0.3424015009380863</c:v>
                </c:pt>
                <c:pt idx="9">
                  <c:v>0.23692551505546752</c:v>
                </c:pt>
                <c:pt idx="10">
                  <c:v>0.13059472716125076</c:v>
                </c:pt>
              </c:numCache>
            </c:numRef>
          </c:val>
          <c:extLst>
            <c:ext xmlns:c16="http://schemas.microsoft.com/office/drawing/2014/chart" uri="{C3380CC4-5D6E-409C-BE32-E72D297353CC}">
              <c16:uniqueId val="{00000000-9392-465F-A6A5-02E4B9D40E8F}"/>
            </c:ext>
          </c:extLst>
        </c:ser>
        <c:dLbls>
          <c:showLegendKey val="0"/>
          <c:showVal val="0"/>
          <c:showCatName val="0"/>
          <c:showSerName val="0"/>
          <c:showPercent val="0"/>
          <c:showBubbleSize val="0"/>
        </c:dLbls>
        <c:gapWidth val="64"/>
        <c:axId val="644282560"/>
        <c:axId val="644278952"/>
      </c:barChart>
      <c:catAx>
        <c:axId val="644282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Agency FB" panose="020B0503020202020204" pitchFamily="34" charset="0"/>
                <a:ea typeface="+mn-ea"/>
                <a:cs typeface="+mn-cs"/>
              </a:defRPr>
            </a:pPr>
            <a:endParaRPr lang="en-US"/>
          </a:p>
        </c:txPr>
        <c:crossAx val="644278952"/>
        <c:crosses val="autoZero"/>
        <c:auto val="1"/>
        <c:lblAlgn val="ctr"/>
        <c:lblOffset val="100"/>
        <c:noMultiLvlLbl val="0"/>
      </c:catAx>
      <c:valAx>
        <c:axId val="644278952"/>
        <c:scaling>
          <c:orientation val="minMax"/>
        </c:scaling>
        <c:delete val="1"/>
        <c:axPos val="b"/>
        <c:numFmt formatCode="0%" sourceLinked="1"/>
        <c:majorTickMark val="none"/>
        <c:minorTickMark val="none"/>
        <c:tickLblPos val="nextTo"/>
        <c:crossAx val="644282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strRef>
              <c:f>Sheet1!$B$1</c:f>
              <c:strCache>
                <c:ptCount val="1"/>
                <c:pt idx="0">
                  <c:v>Series 1</c:v>
                </c:pt>
              </c:strCache>
            </c:strRef>
          </c:tx>
          <c:spPr>
            <a:ln w="12700"/>
            <a:effectLst/>
          </c:spPr>
          <c:marker>
            <c:symbol val="circle"/>
            <c:size val="10"/>
            <c:spPr>
              <a:solidFill>
                <a:schemeClr val="tx2"/>
              </a:solidFill>
              <a:ln w="41275"/>
              <a:effectLst/>
            </c:spPr>
          </c:marker>
          <c:dLbls>
            <c:spPr>
              <a:noFill/>
              <a:ln>
                <a:noFill/>
              </a:ln>
              <a:effectLst/>
            </c:spPr>
            <c:txPr>
              <a:bodyPr wrap="square" lIns="38100" tIns="19050" rIns="38100" bIns="19050" anchor="ctr">
                <a:spAutoFit/>
              </a:bodyPr>
              <a:lstStyle/>
              <a:p>
                <a:pPr>
                  <a:defRPr b="1">
                    <a:solidFill>
                      <a:schemeClr val="tx1">
                        <a:lumMod val="95000"/>
                        <a:lumOff val="5000"/>
                      </a:schemeClr>
                    </a:solidFill>
                    <a:latin typeface="Agency FB" panose="020B0503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0.2</c:v>
                </c:pt>
                <c:pt idx="1">
                  <c:v>0.32</c:v>
                </c:pt>
                <c:pt idx="2">
                  <c:v>0.27</c:v>
                </c:pt>
                <c:pt idx="3">
                  <c:v>0.2</c:v>
                </c:pt>
              </c:numCache>
            </c:numRef>
          </c:val>
          <c:smooth val="0"/>
          <c:extLst>
            <c:ext xmlns:c16="http://schemas.microsoft.com/office/drawing/2014/chart" uri="{C3380CC4-5D6E-409C-BE32-E72D297353CC}">
              <c16:uniqueId val="{00000000-BB1E-4A7D-98A1-92D963268FCB}"/>
            </c:ext>
          </c:extLst>
        </c:ser>
        <c:dLbls>
          <c:showLegendKey val="0"/>
          <c:showVal val="0"/>
          <c:showCatName val="0"/>
          <c:showSerName val="0"/>
          <c:showPercent val="0"/>
          <c:showBubbleSize val="0"/>
        </c:dLbls>
        <c:marker val="1"/>
        <c:smooth val="0"/>
        <c:axId val="478677200"/>
        <c:axId val="478677592"/>
      </c:lineChart>
      <c:catAx>
        <c:axId val="478677200"/>
        <c:scaling>
          <c:orientation val="minMax"/>
        </c:scaling>
        <c:delete val="0"/>
        <c:axPos val="b"/>
        <c:numFmt formatCode="General" sourceLinked="1"/>
        <c:majorTickMark val="none"/>
        <c:minorTickMark val="none"/>
        <c:tickLblPos val="nextTo"/>
        <c:spPr>
          <a:ln w="12700" cmpd="sng">
            <a:solidFill>
              <a:schemeClr val="tx1"/>
            </a:solidFill>
          </a:ln>
        </c:spPr>
        <c:txPr>
          <a:bodyPr/>
          <a:lstStyle/>
          <a:p>
            <a:pPr>
              <a:defRPr>
                <a:solidFill>
                  <a:schemeClr val="bg1">
                    <a:lumMod val="65000"/>
                  </a:schemeClr>
                </a:solidFill>
                <a:latin typeface="Agency FB" panose="020B0503020202020204" pitchFamily="34" charset="0"/>
              </a:defRPr>
            </a:pPr>
            <a:endParaRPr lang="en-US"/>
          </a:p>
        </c:txPr>
        <c:crossAx val="478677592"/>
        <c:crosses val="autoZero"/>
        <c:auto val="1"/>
        <c:lblAlgn val="ctr"/>
        <c:lblOffset val="100"/>
        <c:noMultiLvlLbl val="0"/>
      </c:catAx>
      <c:valAx>
        <c:axId val="478677592"/>
        <c:scaling>
          <c:orientation val="minMax"/>
        </c:scaling>
        <c:delete val="1"/>
        <c:axPos val="l"/>
        <c:numFmt formatCode="0%" sourceLinked="1"/>
        <c:majorTickMark val="out"/>
        <c:minorTickMark val="none"/>
        <c:tickLblPos val="nextTo"/>
        <c:crossAx val="478677200"/>
        <c:crosses val="autoZero"/>
        <c:crossBetween val="between"/>
      </c:valAx>
    </c:plotArea>
    <c:plotVisOnly val="1"/>
    <c:dispBlanksAs val="gap"/>
    <c:showDLblsOverMax val="0"/>
  </c:chart>
  <c:spPr>
    <a:effectLst/>
  </c:spPr>
  <c:txPr>
    <a:bodyPr/>
    <a:lstStyle/>
    <a:p>
      <a:pPr>
        <a:defRPr sz="1200">
          <a:latin typeface="+mn-lt"/>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strRef>
              <c:f>Sheet1!$B$1</c:f>
              <c:strCache>
                <c:ptCount val="1"/>
                <c:pt idx="0">
                  <c:v>Series 1</c:v>
                </c:pt>
              </c:strCache>
            </c:strRef>
          </c:tx>
          <c:spPr>
            <a:ln w="12700"/>
            <a:effectLst/>
          </c:spPr>
          <c:marker>
            <c:symbol val="circle"/>
            <c:size val="10"/>
            <c:spPr>
              <a:solidFill>
                <a:schemeClr val="tx2"/>
              </a:solidFill>
              <a:ln w="41275"/>
              <a:effectLst/>
            </c:spPr>
          </c:marker>
          <c:dLbls>
            <c:spPr>
              <a:noFill/>
              <a:ln>
                <a:noFill/>
              </a:ln>
              <a:effectLst/>
            </c:spPr>
            <c:txPr>
              <a:bodyPr wrap="square" lIns="38100" tIns="19050" rIns="38100" bIns="19050" anchor="ctr">
                <a:spAutoFit/>
              </a:bodyPr>
              <a:lstStyle/>
              <a:p>
                <a:pPr>
                  <a:defRPr b="1">
                    <a:solidFill>
                      <a:schemeClr val="tx1">
                        <a:lumMod val="95000"/>
                        <a:lumOff val="5000"/>
                      </a:schemeClr>
                    </a:solidFill>
                    <a:latin typeface="Agency FB" panose="020B0503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0.2</c:v>
                </c:pt>
                <c:pt idx="1">
                  <c:v>0.32</c:v>
                </c:pt>
                <c:pt idx="2">
                  <c:v>0.27</c:v>
                </c:pt>
                <c:pt idx="3">
                  <c:v>0.2</c:v>
                </c:pt>
              </c:numCache>
            </c:numRef>
          </c:val>
          <c:smooth val="0"/>
          <c:extLst>
            <c:ext xmlns:c16="http://schemas.microsoft.com/office/drawing/2014/chart" uri="{C3380CC4-5D6E-409C-BE32-E72D297353CC}">
              <c16:uniqueId val="{00000000-B964-4C8E-9D20-7012BCEC4D87}"/>
            </c:ext>
          </c:extLst>
        </c:ser>
        <c:dLbls>
          <c:showLegendKey val="0"/>
          <c:showVal val="0"/>
          <c:showCatName val="0"/>
          <c:showSerName val="0"/>
          <c:showPercent val="0"/>
          <c:showBubbleSize val="0"/>
        </c:dLbls>
        <c:marker val="1"/>
        <c:smooth val="0"/>
        <c:axId val="478677200"/>
        <c:axId val="478677592"/>
      </c:lineChart>
      <c:catAx>
        <c:axId val="478677200"/>
        <c:scaling>
          <c:orientation val="minMax"/>
        </c:scaling>
        <c:delete val="0"/>
        <c:axPos val="b"/>
        <c:numFmt formatCode="General" sourceLinked="1"/>
        <c:majorTickMark val="none"/>
        <c:minorTickMark val="none"/>
        <c:tickLblPos val="nextTo"/>
        <c:spPr>
          <a:ln w="12700" cmpd="sng">
            <a:solidFill>
              <a:schemeClr val="tx1"/>
            </a:solidFill>
          </a:ln>
        </c:spPr>
        <c:txPr>
          <a:bodyPr/>
          <a:lstStyle/>
          <a:p>
            <a:pPr>
              <a:defRPr>
                <a:solidFill>
                  <a:schemeClr val="bg1">
                    <a:lumMod val="65000"/>
                  </a:schemeClr>
                </a:solidFill>
                <a:latin typeface="Agency FB" panose="020B0503020202020204" pitchFamily="34" charset="0"/>
              </a:defRPr>
            </a:pPr>
            <a:endParaRPr lang="en-US"/>
          </a:p>
        </c:txPr>
        <c:crossAx val="478677592"/>
        <c:crosses val="autoZero"/>
        <c:auto val="1"/>
        <c:lblAlgn val="ctr"/>
        <c:lblOffset val="100"/>
        <c:noMultiLvlLbl val="0"/>
      </c:catAx>
      <c:valAx>
        <c:axId val="478677592"/>
        <c:scaling>
          <c:orientation val="minMax"/>
        </c:scaling>
        <c:delete val="1"/>
        <c:axPos val="l"/>
        <c:numFmt formatCode="0%" sourceLinked="1"/>
        <c:majorTickMark val="out"/>
        <c:minorTickMark val="none"/>
        <c:tickLblPos val="nextTo"/>
        <c:crossAx val="478677200"/>
        <c:crosses val="autoZero"/>
        <c:crossBetween val="between"/>
      </c:valAx>
    </c:plotArea>
    <c:plotVisOnly val="1"/>
    <c:dispBlanksAs val="gap"/>
    <c:showDLblsOverMax val="0"/>
  </c:chart>
  <c:spPr>
    <a:effectLst/>
  </c:spPr>
  <c:txPr>
    <a:bodyPr/>
    <a:lstStyle/>
    <a:p>
      <a:pPr>
        <a:defRPr sz="1200">
          <a:latin typeface="+mn-lt"/>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tx>
            <c:strRef>
              <c:f>Sheet1!$B$1</c:f>
              <c:strCache>
                <c:ptCount val="1"/>
                <c:pt idx="0">
                  <c:v>Series 1</c:v>
                </c:pt>
              </c:strCache>
            </c:strRef>
          </c:tx>
          <c:spPr>
            <a:ln w="12700"/>
            <a:effectLst/>
          </c:spPr>
          <c:marker>
            <c:symbol val="circle"/>
            <c:size val="10"/>
            <c:spPr>
              <a:solidFill>
                <a:schemeClr val="tx2"/>
              </a:solidFill>
              <a:ln w="41275"/>
              <a:effectLst/>
            </c:spPr>
          </c:marker>
          <c:dLbls>
            <c:spPr>
              <a:noFill/>
              <a:ln>
                <a:noFill/>
              </a:ln>
              <a:effectLst/>
            </c:spPr>
            <c:txPr>
              <a:bodyPr wrap="square" lIns="38100" tIns="19050" rIns="38100" bIns="19050" anchor="ctr">
                <a:spAutoFit/>
              </a:bodyPr>
              <a:lstStyle/>
              <a:p>
                <a:pPr>
                  <a:defRPr b="1">
                    <a:solidFill>
                      <a:schemeClr val="tx1">
                        <a:lumMod val="95000"/>
                        <a:lumOff val="5000"/>
                      </a:schemeClr>
                    </a:solidFill>
                    <a:latin typeface="Agency FB" panose="020B0503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0.2</c:v>
                </c:pt>
                <c:pt idx="1">
                  <c:v>0.32</c:v>
                </c:pt>
                <c:pt idx="2">
                  <c:v>0.27</c:v>
                </c:pt>
                <c:pt idx="3">
                  <c:v>0.2</c:v>
                </c:pt>
              </c:numCache>
            </c:numRef>
          </c:val>
          <c:smooth val="0"/>
          <c:extLst>
            <c:ext xmlns:c16="http://schemas.microsoft.com/office/drawing/2014/chart" uri="{C3380CC4-5D6E-409C-BE32-E72D297353CC}">
              <c16:uniqueId val="{00000000-0BEA-4478-BBBA-E433AA59B8B2}"/>
            </c:ext>
          </c:extLst>
        </c:ser>
        <c:dLbls>
          <c:showLegendKey val="0"/>
          <c:showVal val="0"/>
          <c:showCatName val="0"/>
          <c:showSerName val="0"/>
          <c:showPercent val="0"/>
          <c:showBubbleSize val="0"/>
        </c:dLbls>
        <c:marker val="1"/>
        <c:smooth val="0"/>
        <c:axId val="478677200"/>
        <c:axId val="478677592"/>
      </c:lineChart>
      <c:catAx>
        <c:axId val="478677200"/>
        <c:scaling>
          <c:orientation val="minMax"/>
        </c:scaling>
        <c:delete val="0"/>
        <c:axPos val="b"/>
        <c:numFmt formatCode="General" sourceLinked="1"/>
        <c:majorTickMark val="none"/>
        <c:minorTickMark val="none"/>
        <c:tickLblPos val="nextTo"/>
        <c:spPr>
          <a:ln w="12700" cmpd="sng">
            <a:solidFill>
              <a:schemeClr val="tx1"/>
            </a:solidFill>
          </a:ln>
        </c:spPr>
        <c:txPr>
          <a:bodyPr/>
          <a:lstStyle/>
          <a:p>
            <a:pPr>
              <a:defRPr>
                <a:solidFill>
                  <a:schemeClr val="bg1">
                    <a:lumMod val="65000"/>
                  </a:schemeClr>
                </a:solidFill>
                <a:latin typeface="Agency FB" panose="020B0503020202020204" pitchFamily="34" charset="0"/>
              </a:defRPr>
            </a:pPr>
            <a:endParaRPr lang="en-US"/>
          </a:p>
        </c:txPr>
        <c:crossAx val="478677592"/>
        <c:crosses val="autoZero"/>
        <c:auto val="1"/>
        <c:lblAlgn val="ctr"/>
        <c:lblOffset val="100"/>
        <c:noMultiLvlLbl val="0"/>
      </c:catAx>
      <c:valAx>
        <c:axId val="478677592"/>
        <c:scaling>
          <c:orientation val="minMax"/>
        </c:scaling>
        <c:delete val="1"/>
        <c:axPos val="l"/>
        <c:numFmt formatCode="0%" sourceLinked="1"/>
        <c:majorTickMark val="out"/>
        <c:minorTickMark val="none"/>
        <c:tickLblPos val="nextTo"/>
        <c:crossAx val="478677200"/>
        <c:crosses val="autoZero"/>
        <c:crossBetween val="between"/>
      </c:valAx>
    </c:plotArea>
    <c:plotVisOnly val="1"/>
    <c:dispBlanksAs val="gap"/>
    <c:showDLblsOverMax val="0"/>
  </c:chart>
  <c:spPr>
    <a:effectLst/>
  </c:spPr>
  <c:txPr>
    <a:bodyPr/>
    <a:lstStyle/>
    <a:p>
      <a:pPr>
        <a:defRPr sz="1200">
          <a:latin typeface="+mn-lt"/>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11/25/2017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11/25/2017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11/25/2017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Predictive modelling presentation</a:t>
            </a:r>
          </a:p>
        </p:txBody>
      </p:sp>
      <p:sp>
        <p:nvSpPr>
          <p:cNvPr id="3" name="Subtitle 2"/>
          <p:cNvSpPr>
            <a:spLocks noGrp="1"/>
          </p:cNvSpPr>
          <p:nvPr>
            <p:ph type="subTitle" idx="1"/>
          </p:nvPr>
        </p:nvSpPr>
        <p:spPr/>
        <p:txBody>
          <a:bodyPr>
            <a:normAutofit/>
          </a:bodyPr>
          <a:lstStyle/>
          <a:p>
            <a:r>
              <a:rPr lang="en-US" dirty="0"/>
              <a:t>Telecom customer churn prediction</a:t>
            </a:r>
          </a:p>
          <a:p>
            <a:r>
              <a:rPr lang="en-US" dirty="0"/>
              <a:t>Team – ISSSR</a:t>
            </a:r>
          </a:p>
        </p:txBody>
      </p:sp>
    </p:spTree>
    <p:extLst>
      <p:ext uri="{BB962C8B-B14F-4D97-AF65-F5344CB8AC3E}">
        <p14:creationId xmlns:p14="http://schemas.microsoft.com/office/powerpoint/2010/main" val="29293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FEDD70-794E-4BE0-94C2-EBD67B3ACC25}"/>
              </a:ext>
            </a:extLst>
          </p:cNvPr>
          <p:cNvCxnSpPr>
            <a:cxnSpLocks/>
          </p:cNvCxnSpPr>
          <p:nvPr/>
        </p:nvCxnSpPr>
        <p:spPr>
          <a:xfrm>
            <a:off x="741285" y="852256"/>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80DE7E-094E-4DAB-8869-D6C898A7C904}"/>
              </a:ext>
            </a:extLst>
          </p:cNvPr>
          <p:cNvSpPr txBox="1"/>
          <p:nvPr/>
        </p:nvSpPr>
        <p:spPr>
          <a:xfrm>
            <a:off x="741285" y="88777"/>
            <a:ext cx="10737542" cy="830997"/>
          </a:xfrm>
          <a:prstGeom prst="rect">
            <a:avLst/>
          </a:prstGeom>
          <a:noFill/>
        </p:spPr>
        <p:txBody>
          <a:bodyPr wrap="square" rtlCol="0">
            <a:spAutoFit/>
          </a:bodyPr>
          <a:lstStyle/>
          <a:p>
            <a:r>
              <a:rPr lang="en-US" sz="2400" dirty="0"/>
              <a:t>Logistic regression was used to evaluate the probability of churn and the results were as follows</a:t>
            </a:r>
          </a:p>
        </p:txBody>
      </p:sp>
      <p:graphicFrame>
        <p:nvGraphicFramePr>
          <p:cNvPr id="5" name="Table 4">
            <a:extLst>
              <a:ext uri="{FF2B5EF4-FFF2-40B4-BE49-F238E27FC236}">
                <a16:creationId xmlns:a16="http://schemas.microsoft.com/office/drawing/2014/main" id="{778C05FE-BA19-4E0B-B7C8-0122F4E58B4D}"/>
              </a:ext>
            </a:extLst>
          </p:cNvPr>
          <p:cNvGraphicFramePr>
            <a:graphicFrameLocks noGrp="1"/>
          </p:cNvGraphicFramePr>
          <p:nvPr>
            <p:extLst>
              <p:ext uri="{D42A27DB-BD31-4B8C-83A1-F6EECF244321}">
                <p14:modId xmlns:p14="http://schemas.microsoft.com/office/powerpoint/2010/main" val="2149513709"/>
              </p:ext>
            </p:extLst>
          </p:nvPr>
        </p:nvGraphicFramePr>
        <p:xfrm>
          <a:off x="833119" y="1615736"/>
          <a:ext cx="4397306" cy="2857030"/>
        </p:xfrm>
        <a:graphic>
          <a:graphicData uri="http://schemas.openxmlformats.org/drawingml/2006/table">
            <a:tbl>
              <a:tblPr/>
              <a:tblGrid>
                <a:gridCol w="1534161">
                  <a:extLst>
                    <a:ext uri="{9D8B030D-6E8A-4147-A177-3AD203B41FA5}">
                      <a16:colId xmlns:a16="http://schemas.microsoft.com/office/drawing/2014/main" val="2661664007"/>
                    </a:ext>
                  </a:extLst>
                </a:gridCol>
                <a:gridCol w="727001">
                  <a:extLst>
                    <a:ext uri="{9D8B030D-6E8A-4147-A177-3AD203B41FA5}">
                      <a16:colId xmlns:a16="http://schemas.microsoft.com/office/drawing/2014/main" val="3295333619"/>
                    </a:ext>
                  </a:extLst>
                </a:gridCol>
                <a:gridCol w="712048">
                  <a:extLst>
                    <a:ext uri="{9D8B030D-6E8A-4147-A177-3AD203B41FA5}">
                      <a16:colId xmlns:a16="http://schemas.microsoft.com/office/drawing/2014/main" val="1816639486"/>
                    </a:ext>
                  </a:extLst>
                </a:gridCol>
                <a:gridCol w="712048">
                  <a:extLst>
                    <a:ext uri="{9D8B030D-6E8A-4147-A177-3AD203B41FA5}">
                      <a16:colId xmlns:a16="http://schemas.microsoft.com/office/drawing/2014/main" val="3890914681"/>
                    </a:ext>
                  </a:extLst>
                </a:gridCol>
                <a:gridCol w="712048">
                  <a:extLst>
                    <a:ext uri="{9D8B030D-6E8A-4147-A177-3AD203B41FA5}">
                      <a16:colId xmlns:a16="http://schemas.microsoft.com/office/drawing/2014/main" val="1701543190"/>
                    </a:ext>
                  </a:extLst>
                </a:gridCol>
              </a:tblGrid>
              <a:tr h="342430">
                <a:tc>
                  <a:txBody>
                    <a:bodyPr/>
                    <a:lstStyle/>
                    <a:p>
                      <a:pPr algn="l" fontAlgn="ctr"/>
                      <a:endParaRPr lang="en-US" sz="1200" b="0" i="0" u="none" strike="noStrike" dirty="0">
                        <a:solidFill>
                          <a:srgbClr val="404040"/>
                        </a:solidFill>
                        <a:effectLst/>
                        <a:latin typeface="Agency FB" panose="020B0503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DF2F9"/>
                    </a:solidFill>
                  </a:tcPr>
                </a:tc>
                <a:tc>
                  <a:txBody>
                    <a:bodyPr/>
                    <a:lstStyle/>
                    <a:p>
                      <a:pPr algn="ctr" fontAlgn="b"/>
                      <a:r>
                        <a:rPr lang="en-US" sz="1600" b="0" i="0" u="none" strike="noStrike" dirty="0">
                          <a:solidFill>
                            <a:srgbClr val="000000"/>
                          </a:solidFill>
                          <a:effectLst/>
                          <a:latin typeface="Agency FB" panose="020B0503020202020204" pitchFamily="34" charset="0"/>
                        </a:rPr>
                        <a:t>Estimate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DF2F9"/>
                    </a:solidFill>
                  </a:tcPr>
                </a:tc>
                <a:tc>
                  <a:txBody>
                    <a:bodyPr/>
                    <a:lstStyle/>
                    <a:p>
                      <a:pPr algn="ctr" fontAlgn="b"/>
                      <a:r>
                        <a:rPr lang="en-US" sz="1600" b="0" i="0" u="none" strike="noStrike">
                          <a:solidFill>
                            <a:srgbClr val="000000"/>
                          </a:solidFill>
                          <a:effectLst/>
                          <a:latin typeface="Agency FB" panose="020B0503020202020204" pitchFamily="34" charset="0"/>
                        </a:rPr>
                        <a:t>Std. Error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DF2F9"/>
                    </a:solidFill>
                  </a:tcPr>
                </a:tc>
                <a:tc>
                  <a:txBody>
                    <a:bodyPr/>
                    <a:lstStyle/>
                    <a:p>
                      <a:pPr algn="ctr" fontAlgn="b"/>
                      <a:r>
                        <a:rPr lang="en-US" sz="1600" b="0" i="0" u="none" strike="noStrike" dirty="0">
                          <a:solidFill>
                            <a:srgbClr val="000000"/>
                          </a:solidFill>
                          <a:effectLst/>
                          <a:latin typeface="Agency FB" panose="020B0503020202020204" pitchFamily="34" charset="0"/>
                        </a:rPr>
                        <a:t>z value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DF2F9"/>
                    </a:solidFill>
                  </a:tcPr>
                </a:tc>
                <a:tc>
                  <a:txBody>
                    <a:bodyPr/>
                    <a:lstStyle/>
                    <a:p>
                      <a:pPr algn="ctr" fontAlgn="b"/>
                      <a:r>
                        <a:rPr lang="en-US" sz="1600" b="0" i="0" u="none" strike="noStrike" dirty="0" err="1">
                          <a:solidFill>
                            <a:srgbClr val="000000"/>
                          </a:solidFill>
                          <a:effectLst/>
                          <a:latin typeface="Agency FB" panose="020B0503020202020204" pitchFamily="34" charset="0"/>
                        </a:rPr>
                        <a:t>Pr</a:t>
                      </a:r>
                      <a:r>
                        <a:rPr lang="en-US" sz="1600" b="0" i="0" u="none" strike="noStrike" dirty="0">
                          <a:solidFill>
                            <a:srgbClr val="000000"/>
                          </a:solidFill>
                          <a:effectLst/>
                          <a:latin typeface="Agency FB" panose="020B0503020202020204" pitchFamily="34" charset="0"/>
                        </a:rPr>
                        <a:t>(&gt;|z|)</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DF2F9"/>
                    </a:solidFill>
                  </a:tcPr>
                </a:tc>
                <a:extLst>
                  <a:ext uri="{0D108BD9-81ED-4DB2-BD59-A6C34878D82A}">
                    <a16:rowId xmlns:a16="http://schemas.microsoft.com/office/drawing/2014/main" val="1164178298"/>
                  </a:ext>
                </a:extLst>
              </a:tr>
              <a:tr h="225733">
                <a:tc>
                  <a:txBody>
                    <a:bodyPr/>
                    <a:lstStyle/>
                    <a:p>
                      <a:pPr algn="ctr" fontAlgn="ctr"/>
                      <a:r>
                        <a:rPr lang="en-US" sz="1400" b="0" i="0" u="none" strike="noStrike" dirty="0">
                          <a:solidFill>
                            <a:srgbClr val="404040"/>
                          </a:solidFill>
                          <a:effectLst/>
                          <a:latin typeface="Agency FB" panose="020B0503020202020204" pitchFamily="34" charset="0"/>
                        </a:rPr>
                        <a:t>Intercept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-1.34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-6.72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3132541"/>
                  </a:ext>
                </a:extLst>
              </a:tr>
              <a:tr h="225733">
                <a:tc>
                  <a:txBody>
                    <a:bodyPr/>
                    <a:lstStyle/>
                    <a:p>
                      <a:pPr algn="ctr" fontAlgn="ctr"/>
                      <a:r>
                        <a:rPr lang="en-US" sz="1400" b="0" i="0" u="none" strike="noStrike" dirty="0">
                          <a:solidFill>
                            <a:srgbClr val="404040"/>
                          </a:solidFill>
                          <a:effectLst/>
                          <a:latin typeface="Agency FB" panose="020B0503020202020204" pitchFamily="34" charset="0"/>
                        </a:rPr>
                        <a:t>High credit rating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-7.10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80829991"/>
                  </a:ext>
                </a:extLst>
              </a:tr>
              <a:tr h="225733">
                <a:tc>
                  <a:txBody>
                    <a:bodyPr/>
                    <a:lstStyle/>
                    <a:p>
                      <a:pPr algn="ctr" fontAlgn="ctr"/>
                      <a:r>
                        <a:rPr lang="en-US" sz="1400" b="0" i="0" u="none" strike="noStrike" dirty="0">
                          <a:solidFill>
                            <a:srgbClr val="404040"/>
                          </a:solidFill>
                          <a:effectLst/>
                          <a:latin typeface="Agency FB" panose="020B0503020202020204" pitchFamily="34" charset="0"/>
                        </a:rPr>
                        <a:t>Low Credit rating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6.55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60439978"/>
                  </a:ext>
                </a:extLst>
              </a:tr>
              <a:tr h="225733">
                <a:tc>
                  <a:txBody>
                    <a:bodyPr/>
                    <a:lstStyle/>
                    <a:p>
                      <a:pPr algn="ctr" fontAlgn="ctr"/>
                      <a:r>
                        <a:rPr lang="en-US" sz="1400" b="0" i="0" u="none" strike="noStrike" dirty="0">
                          <a:solidFill>
                            <a:srgbClr val="404040"/>
                          </a:solidFill>
                          <a:effectLst/>
                          <a:latin typeface="Agency FB" panose="020B0503020202020204" pitchFamily="34" charset="0"/>
                        </a:rPr>
                        <a:t>Broker sale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-10.86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&lt; .000002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06373009"/>
                  </a:ext>
                </a:extLst>
              </a:tr>
              <a:tr h="225733">
                <a:tc>
                  <a:txBody>
                    <a:bodyPr/>
                    <a:lstStyle/>
                    <a:p>
                      <a:pPr algn="ctr" fontAlgn="ctr"/>
                      <a:r>
                        <a:rPr lang="en-US" sz="1400" b="0" i="0" u="none" strike="noStrike" dirty="0">
                          <a:solidFill>
                            <a:srgbClr val="404040"/>
                          </a:solidFill>
                          <a:effectLst/>
                          <a:latin typeface="Agency FB" panose="020B0503020202020204" pitchFamily="34" charset="0"/>
                        </a:rPr>
                        <a:t># of Children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7.58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79859415"/>
                  </a:ext>
                </a:extLst>
              </a:tr>
              <a:tr h="225733">
                <a:tc>
                  <a:txBody>
                    <a:bodyPr/>
                    <a:lstStyle/>
                    <a:p>
                      <a:pPr algn="ctr" fontAlgn="ctr"/>
                      <a:r>
                        <a:rPr lang="en-US" sz="1400" b="0" i="0" u="none" strike="noStrike" dirty="0">
                          <a:solidFill>
                            <a:srgbClr val="404040"/>
                          </a:solidFill>
                          <a:effectLst/>
                          <a:latin typeface="Agency FB" panose="020B0503020202020204" pitchFamily="34" charset="0"/>
                        </a:rPr>
                        <a:t>Low risk zip location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-2.47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76408646"/>
                  </a:ext>
                </a:extLst>
              </a:tr>
              <a:tr h="225733">
                <a:tc>
                  <a:txBody>
                    <a:bodyPr/>
                    <a:lstStyle/>
                    <a:p>
                      <a:pPr algn="ctr" fontAlgn="ctr"/>
                      <a:r>
                        <a:rPr lang="en-US" sz="1400" b="0" i="0" u="none" strike="noStrike" dirty="0">
                          <a:solidFill>
                            <a:srgbClr val="404040"/>
                          </a:solidFill>
                          <a:effectLst/>
                          <a:latin typeface="Agency FB" panose="020B0503020202020204" pitchFamily="34" charset="0"/>
                        </a:rPr>
                        <a:t>High risk location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3.21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422876979"/>
                  </a:ext>
                </a:extLst>
              </a:tr>
              <a:tr h="225733">
                <a:tc>
                  <a:txBody>
                    <a:bodyPr/>
                    <a:lstStyle/>
                    <a:p>
                      <a:pPr algn="ctr" fontAlgn="ctr"/>
                      <a:r>
                        <a:rPr lang="en-US" sz="1400" b="0" i="0" u="none" strike="noStrike" dirty="0">
                          <a:solidFill>
                            <a:srgbClr val="404040"/>
                          </a:solidFill>
                          <a:effectLst/>
                          <a:latin typeface="Agency FB" panose="020B0503020202020204" pitchFamily="34" charset="0"/>
                        </a:rPr>
                        <a:t>Location 2 mile Churn rate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3.93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6.23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42033880"/>
                  </a:ext>
                </a:extLst>
              </a:tr>
              <a:tr h="225733">
                <a:tc>
                  <a:txBody>
                    <a:bodyPr/>
                    <a:lstStyle/>
                    <a:p>
                      <a:pPr algn="ctr" fontAlgn="ctr"/>
                      <a:r>
                        <a:rPr lang="en-US" sz="1400" b="0" i="0" u="none" strike="noStrike" dirty="0">
                          <a:solidFill>
                            <a:srgbClr val="404040"/>
                          </a:solidFill>
                          <a:effectLst/>
                          <a:latin typeface="Agency FB" panose="020B0503020202020204" pitchFamily="34" charset="0"/>
                        </a:rPr>
                        <a:t>Purchase in 2016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-4.24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68752401"/>
                  </a:ext>
                </a:extLst>
              </a:tr>
              <a:tr h="225733">
                <a:tc>
                  <a:txBody>
                    <a:bodyPr/>
                    <a:lstStyle/>
                    <a:p>
                      <a:pPr algn="ctr" fontAlgn="ctr"/>
                      <a:r>
                        <a:rPr lang="en-US" sz="1400" b="0" i="0" u="none" strike="noStrike" dirty="0">
                          <a:solidFill>
                            <a:srgbClr val="404040"/>
                          </a:solidFill>
                          <a:effectLst/>
                          <a:latin typeface="Agency FB" panose="020B0503020202020204" pitchFamily="34" charset="0"/>
                        </a:rPr>
                        <a:t>Age of the holder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a:solidFill>
                            <a:srgbClr val="000000"/>
                          </a:solidFill>
                          <a:effectLst/>
                          <a:latin typeface="Agency FB" panose="020B0503020202020204" pitchFamily="34" charset="0"/>
                        </a:rPr>
                        <a:t>-2.07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600" b="0" i="0" u="none" strike="noStrike" dirty="0">
                          <a:solidFill>
                            <a:srgbClr val="000000"/>
                          </a:solidFill>
                          <a:effectLst/>
                          <a:latin typeface="Agency FB" panose="020B0503020202020204" pitchFamily="34" charset="0"/>
                        </a:rPr>
                        <a:t>0.04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34953825"/>
                  </a:ext>
                </a:extLst>
              </a:tr>
            </a:tbl>
          </a:graphicData>
        </a:graphic>
      </p:graphicFrame>
      <p:sp>
        <p:nvSpPr>
          <p:cNvPr id="6" name="TextBox 5">
            <a:extLst>
              <a:ext uri="{FF2B5EF4-FFF2-40B4-BE49-F238E27FC236}">
                <a16:creationId xmlns:a16="http://schemas.microsoft.com/office/drawing/2014/main" id="{60603682-53F9-4134-B912-EB6BDC5E5CEA}"/>
              </a:ext>
            </a:extLst>
          </p:cNvPr>
          <p:cNvSpPr txBox="1"/>
          <p:nvPr/>
        </p:nvSpPr>
        <p:spPr>
          <a:xfrm>
            <a:off x="3595653" y="4472766"/>
            <a:ext cx="3556000" cy="276999"/>
          </a:xfrm>
          <a:prstGeom prst="rect">
            <a:avLst/>
          </a:prstGeom>
          <a:noFill/>
        </p:spPr>
        <p:txBody>
          <a:bodyPr wrap="square" rtlCol="0">
            <a:spAutoFit/>
          </a:bodyPr>
          <a:lstStyle/>
          <a:p>
            <a:r>
              <a:rPr lang="en-US" sz="1200" dirty="0">
                <a:latin typeface="Agency FB" panose="020B0503020202020204" pitchFamily="34" charset="0"/>
              </a:rPr>
              <a:t>* Numeric variables are squared</a:t>
            </a:r>
          </a:p>
        </p:txBody>
      </p:sp>
      <p:sp>
        <p:nvSpPr>
          <p:cNvPr id="7" name="TextBox 6">
            <a:extLst>
              <a:ext uri="{FF2B5EF4-FFF2-40B4-BE49-F238E27FC236}">
                <a16:creationId xmlns:a16="http://schemas.microsoft.com/office/drawing/2014/main" id="{FED0AF44-BCF9-4EFF-BF5D-4E0023F43931}"/>
              </a:ext>
            </a:extLst>
          </p:cNvPr>
          <p:cNvSpPr txBox="1"/>
          <p:nvPr/>
        </p:nvSpPr>
        <p:spPr>
          <a:xfrm>
            <a:off x="2275840" y="1090107"/>
            <a:ext cx="3556000" cy="369332"/>
          </a:xfrm>
          <a:prstGeom prst="rect">
            <a:avLst/>
          </a:prstGeom>
          <a:noFill/>
        </p:spPr>
        <p:txBody>
          <a:bodyPr wrap="square" rtlCol="0">
            <a:spAutoFit/>
          </a:bodyPr>
          <a:lstStyle/>
          <a:p>
            <a:r>
              <a:rPr lang="en-US" dirty="0">
                <a:latin typeface="Agency FB" panose="020B0503020202020204" pitchFamily="34" charset="0"/>
              </a:rPr>
              <a:t>MODEL RESULTS</a:t>
            </a:r>
          </a:p>
        </p:txBody>
      </p:sp>
      <p:graphicFrame>
        <p:nvGraphicFramePr>
          <p:cNvPr id="8" name="Table 7">
            <a:extLst>
              <a:ext uri="{FF2B5EF4-FFF2-40B4-BE49-F238E27FC236}">
                <a16:creationId xmlns:a16="http://schemas.microsoft.com/office/drawing/2014/main" id="{83E64ADE-C86B-4D6D-9A60-2A46C2FE155B}"/>
              </a:ext>
            </a:extLst>
          </p:cNvPr>
          <p:cNvGraphicFramePr>
            <a:graphicFrameLocks noGrp="1"/>
          </p:cNvGraphicFramePr>
          <p:nvPr>
            <p:extLst>
              <p:ext uri="{D42A27DB-BD31-4B8C-83A1-F6EECF244321}">
                <p14:modId xmlns:p14="http://schemas.microsoft.com/office/powerpoint/2010/main" val="635141596"/>
              </p:ext>
            </p:extLst>
          </p:nvPr>
        </p:nvGraphicFramePr>
        <p:xfrm>
          <a:off x="6912892" y="2132773"/>
          <a:ext cx="3572226" cy="1112520"/>
        </p:xfrm>
        <a:graphic>
          <a:graphicData uri="http://schemas.openxmlformats.org/drawingml/2006/table">
            <a:tbl>
              <a:tblPr firstRow="1" bandRow="1">
                <a:tableStyleId>{93296810-A885-4BE3-A3E7-6D5BEEA58F35}</a:tableStyleId>
              </a:tblPr>
              <a:tblGrid>
                <a:gridCol w="1190742">
                  <a:extLst>
                    <a:ext uri="{9D8B030D-6E8A-4147-A177-3AD203B41FA5}">
                      <a16:colId xmlns:a16="http://schemas.microsoft.com/office/drawing/2014/main" val="2187882299"/>
                    </a:ext>
                  </a:extLst>
                </a:gridCol>
                <a:gridCol w="1190742">
                  <a:extLst>
                    <a:ext uri="{9D8B030D-6E8A-4147-A177-3AD203B41FA5}">
                      <a16:colId xmlns:a16="http://schemas.microsoft.com/office/drawing/2014/main" val="4055553546"/>
                    </a:ext>
                  </a:extLst>
                </a:gridCol>
                <a:gridCol w="1190742">
                  <a:extLst>
                    <a:ext uri="{9D8B030D-6E8A-4147-A177-3AD203B41FA5}">
                      <a16:colId xmlns:a16="http://schemas.microsoft.com/office/drawing/2014/main" val="2606910888"/>
                    </a:ext>
                  </a:extLst>
                </a:gridCol>
              </a:tblGrid>
              <a:tr h="370840">
                <a:tc>
                  <a:txBody>
                    <a:bodyPr/>
                    <a:lstStyle/>
                    <a:p>
                      <a:endParaRPr lang="en-US" sz="1600" dirty="0">
                        <a:latin typeface="Agency FB" panose="020B0503020202020204" pitchFamily="34" charset="0"/>
                      </a:endParaRPr>
                    </a:p>
                  </a:txBody>
                  <a:tcPr>
                    <a:solidFill>
                      <a:srgbClr val="83897D"/>
                    </a:solidFill>
                  </a:tcPr>
                </a:tc>
                <a:tc>
                  <a:txBody>
                    <a:bodyPr/>
                    <a:lstStyle/>
                    <a:p>
                      <a:r>
                        <a:rPr lang="en-US" sz="1600" dirty="0">
                          <a:latin typeface="Agency FB" panose="020B0503020202020204" pitchFamily="34" charset="0"/>
                        </a:rPr>
                        <a:t>Predict Churn</a:t>
                      </a:r>
                    </a:p>
                  </a:txBody>
                  <a:tcPr/>
                </a:tc>
                <a:tc>
                  <a:txBody>
                    <a:bodyPr/>
                    <a:lstStyle/>
                    <a:p>
                      <a:r>
                        <a:rPr lang="en-US" sz="1600" dirty="0">
                          <a:latin typeface="Agency FB" panose="020B0503020202020204" pitchFamily="34" charset="0"/>
                        </a:rPr>
                        <a:t>Predict Active</a:t>
                      </a:r>
                    </a:p>
                  </a:txBody>
                  <a:tcPr/>
                </a:tc>
                <a:extLst>
                  <a:ext uri="{0D108BD9-81ED-4DB2-BD59-A6C34878D82A}">
                    <a16:rowId xmlns:a16="http://schemas.microsoft.com/office/drawing/2014/main" val="108415671"/>
                  </a:ext>
                </a:extLst>
              </a:tr>
              <a:tr h="370840">
                <a:tc>
                  <a:txBody>
                    <a:bodyPr/>
                    <a:lstStyle/>
                    <a:p>
                      <a:r>
                        <a:rPr lang="en-US" sz="1600" b="1" dirty="0">
                          <a:solidFill>
                            <a:schemeClr val="bg1"/>
                          </a:solidFill>
                          <a:latin typeface="Agency FB" panose="020B0503020202020204" pitchFamily="34" charset="0"/>
                        </a:rPr>
                        <a:t>Actual Churn</a:t>
                      </a:r>
                    </a:p>
                  </a:txBody>
                  <a:tcPr>
                    <a:solidFill>
                      <a:srgbClr val="83897D"/>
                    </a:solidFill>
                  </a:tcPr>
                </a:tc>
                <a:tc>
                  <a:txBody>
                    <a:bodyPr/>
                    <a:lstStyle/>
                    <a:p>
                      <a:pPr algn="ctr"/>
                      <a:r>
                        <a:rPr lang="en-US" sz="1600" dirty="0">
                          <a:latin typeface="Agency FB" panose="020B0503020202020204" pitchFamily="34" charset="0"/>
                        </a:rPr>
                        <a:t>83</a:t>
                      </a:r>
                    </a:p>
                  </a:txBody>
                  <a:tcPr>
                    <a:solidFill>
                      <a:schemeClr val="bg1">
                        <a:lumMod val="85000"/>
                      </a:schemeClr>
                    </a:solidFill>
                  </a:tcPr>
                </a:tc>
                <a:tc>
                  <a:txBody>
                    <a:bodyPr/>
                    <a:lstStyle/>
                    <a:p>
                      <a:pPr algn="ctr"/>
                      <a:r>
                        <a:rPr lang="en-US" sz="1600" dirty="0">
                          <a:latin typeface="Agency FB" panose="020B0503020202020204" pitchFamily="34" charset="0"/>
                        </a:rPr>
                        <a:t>1201</a:t>
                      </a:r>
                    </a:p>
                  </a:txBody>
                  <a:tcPr>
                    <a:solidFill>
                      <a:schemeClr val="bg1">
                        <a:lumMod val="95000"/>
                      </a:schemeClr>
                    </a:solidFill>
                  </a:tcPr>
                </a:tc>
                <a:extLst>
                  <a:ext uri="{0D108BD9-81ED-4DB2-BD59-A6C34878D82A}">
                    <a16:rowId xmlns:a16="http://schemas.microsoft.com/office/drawing/2014/main" val="1449132059"/>
                  </a:ext>
                </a:extLst>
              </a:tr>
              <a:tr h="370840">
                <a:tc>
                  <a:txBody>
                    <a:bodyPr/>
                    <a:lstStyle/>
                    <a:p>
                      <a:r>
                        <a:rPr lang="en-US" sz="1600" b="1" dirty="0">
                          <a:solidFill>
                            <a:schemeClr val="bg1"/>
                          </a:solidFill>
                          <a:latin typeface="Agency FB" panose="020B0503020202020204" pitchFamily="34" charset="0"/>
                        </a:rPr>
                        <a:t>Actual Active</a:t>
                      </a:r>
                    </a:p>
                  </a:txBody>
                  <a:tcPr>
                    <a:solidFill>
                      <a:srgbClr val="83897D"/>
                    </a:solidFill>
                  </a:tcPr>
                </a:tc>
                <a:tc>
                  <a:txBody>
                    <a:bodyPr/>
                    <a:lstStyle/>
                    <a:p>
                      <a:pPr algn="ctr"/>
                      <a:r>
                        <a:rPr lang="en-US" sz="1600" dirty="0">
                          <a:latin typeface="Agency FB" panose="020B0503020202020204" pitchFamily="34" charset="0"/>
                        </a:rPr>
                        <a:t>47</a:t>
                      </a:r>
                    </a:p>
                  </a:txBody>
                  <a:tcPr/>
                </a:tc>
                <a:tc>
                  <a:txBody>
                    <a:bodyPr/>
                    <a:lstStyle/>
                    <a:p>
                      <a:pPr algn="ctr"/>
                      <a:r>
                        <a:rPr lang="en-US" sz="1600" dirty="0">
                          <a:latin typeface="Agency FB" panose="020B0503020202020204" pitchFamily="34" charset="0"/>
                        </a:rPr>
                        <a:t>4102</a:t>
                      </a:r>
                    </a:p>
                  </a:txBody>
                  <a:tcPr>
                    <a:solidFill>
                      <a:schemeClr val="bg1">
                        <a:lumMod val="85000"/>
                      </a:schemeClr>
                    </a:solidFill>
                  </a:tcPr>
                </a:tc>
                <a:extLst>
                  <a:ext uri="{0D108BD9-81ED-4DB2-BD59-A6C34878D82A}">
                    <a16:rowId xmlns:a16="http://schemas.microsoft.com/office/drawing/2014/main" val="2610848324"/>
                  </a:ext>
                </a:extLst>
              </a:tr>
            </a:tbl>
          </a:graphicData>
        </a:graphic>
      </p:graphicFrame>
      <p:sp>
        <p:nvSpPr>
          <p:cNvPr id="9" name="TextBox 8">
            <a:extLst>
              <a:ext uri="{FF2B5EF4-FFF2-40B4-BE49-F238E27FC236}">
                <a16:creationId xmlns:a16="http://schemas.microsoft.com/office/drawing/2014/main" id="{BE2C6C37-8A7B-4545-8AF1-E78D263103B3}"/>
              </a:ext>
            </a:extLst>
          </p:cNvPr>
          <p:cNvSpPr txBox="1"/>
          <p:nvPr/>
        </p:nvSpPr>
        <p:spPr>
          <a:xfrm>
            <a:off x="8868693" y="3324408"/>
            <a:ext cx="3556000" cy="276999"/>
          </a:xfrm>
          <a:prstGeom prst="rect">
            <a:avLst/>
          </a:prstGeom>
          <a:noFill/>
        </p:spPr>
        <p:txBody>
          <a:bodyPr wrap="square" rtlCol="0">
            <a:spAutoFit/>
          </a:bodyPr>
          <a:lstStyle/>
          <a:p>
            <a:r>
              <a:rPr lang="en-US" sz="1200" dirty="0">
                <a:latin typeface="Agency FB" panose="020B0503020202020204" pitchFamily="34" charset="0"/>
              </a:rPr>
              <a:t>* Cutoff of 50% probability taken as churn</a:t>
            </a:r>
          </a:p>
        </p:txBody>
      </p:sp>
      <p:sp>
        <p:nvSpPr>
          <p:cNvPr id="10" name="TextBox 9">
            <a:extLst>
              <a:ext uri="{FF2B5EF4-FFF2-40B4-BE49-F238E27FC236}">
                <a16:creationId xmlns:a16="http://schemas.microsoft.com/office/drawing/2014/main" id="{0AC33C04-CC87-4C57-848B-7AA6635C8428}"/>
              </a:ext>
            </a:extLst>
          </p:cNvPr>
          <p:cNvSpPr txBox="1"/>
          <p:nvPr/>
        </p:nvSpPr>
        <p:spPr>
          <a:xfrm>
            <a:off x="7823200" y="1776659"/>
            <a:ext cx="3556000" cy="369332"/>
          </a:xfrm>
          <a:prstGeom prst="rect">
            <a:avLst/>
          </a:prstGeom>
          <a:noFill/>
        </p:spPr>
        <p:txBody>
          <a:bodyPr wrap="square" rtlCol="0">
            <a:spAutoFit/>
          </a:bodyPr>
          <a:lstStyle/>
          <a:p>
            <a:r>
              <a:rPr lang="en-US" dirty="0">
                <a:latin typeface="Agency FB" panose="020B0503020202020204" pitchFamily="34" charset="0"/>
              </a:rPr>
              <a:t>Confusion Matrix</a:t>
            </a:r>
          </a:p>
        </p:txBody>
      </p:sp>
      <p:sp>
        <p:nvSpPr>
          <p:cNvPr id="11" name="TextBox 10">
            <a:extLst>
              <a:ext uri="{FF2B5EF4-FFF2-40B4-BE49-F238E27FC236}">
                <a16:creationId xmlns:a16="http://schemas.microsoft.com/office/drawing/2014/main" id="{8300438E-4298-4A79-ABDD-48B08F18B66D}"/>
              </a:ext>
            </a:extLst>
          </p:cNvPr>
          <p:cNvSpPr txBox="1"/>
          <p:nvPr/>
        </p:nvSpPr>
        <p:spPr>
          <a:xfrm>
            <a:off x="1630265" y="5177578"/>
            <a:ext cx="258214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Misclassification rate</a:t>
            </a:r>
          </a:p>
        </p:txBody>
      </p:sp>
      <p:sp>
        <p:nvSpPr>
          <p:cNvPr id="12" name="TextBox 11">
            <a:extLst>
              <a:ext uri="{FF2B5EF4-FFF2-40B4-BE49-F238E27FC236}">
                <a16:creationId xmlns:a16="http://schemas.microsoft.com/office/drawing/2014/main" id="{B0A94F21-857A-4A7C-9EDC-A3F0AAC89418}"/>
              </a:ext>
            </a:extLst>
          </p:cNvPr>
          <p:cNvSpPr txBox="1"/>
          <p:nvPr/>
        </p:nvSpPr>
        <p:spPr>
          <a:xfrm>
            <a:off x="1630265" y="5805986"/>
            <a:ext cx="258214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AUC Statistic</a:t>
            </a:r>
          </a:p>
        </p:txBody>
      </p:sp>
      <p:sp>
        <p:nvSpPr>
          <p:cNvPr id="13" name="TextBox 12">
            <a:extLst>
              <a:ext uri="{FF2B5EF4-FFF2-40B4-BE49-F238E27FC236}">
                <a16:creationId xmlns:a16="http://schemas.microsoft.com/office/drawing/2014/main" id="{DC24493C-827D-4651-B2F4-CF139DFCF584}"/>
              </a:ext>
            </a:extLst>
          </p:cNvPr>
          <p:cNvSpPr txBox="1"/>
          <p:nvPr/>
        </p:nvSpPr>
        <p:spPr>
          <a:xfrm>
            <a:off x="3887524" y="5177578"/>
            <a:ext cx="258214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23%</a:t>
            </a:r>
          </a:p>
        </p:txBody>
      </p:sp>
      <p:sp>
        <p:nvSpPr>
          <p:cNvPr id="14" name="TextBox 13">
            <a:extLst>
              <a:ext uri="{FF2B5EF4-FFF2-40B4-BE49-F238E27FC236}">
                <a16:creationId xmlns:a16="http://schemas.microsoft.com/office/drawing/2014/main" id="{5A3D2D40-1B6A-4FF1-A20B-AD66287E0EAB}"/>
              </a:ext>
            </a:extLst>
          </p:cNvPr>
          <p:cNvSpPr txBox="1"/>
          <p:nvPr/>
        </p:nvSpPr>
        <p:spPr>
          <a:xfrm>
            <a:off x="3887524" y="5790485"/>
            <a:ext cx="258214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0.74</a:t>
            </a:r>
          </a:p>
        </p:txBody>
      </p:sp>
      <p:sp>
        <p:nvSpPr>
          <p:cNvPr id="15" name="TextBox 14">
            <a:extLst>
              <a:ext uri="{FF2B5EF4-FFF2-40B4-BE49-F238E27FC236}">
                <a16:creationId xmlns:a16="http://schemas.microsoft.com/office/drawing/2014/main" id="{FDD2CC4A-DE41-4D0C-A22A-FD5AB0D19338}"/>
              </a:ext>
            </a:extLst>
          </p:cNvPr>
          <p:cNvSpPr txBox="1"/>
          <p:nvPr/>
        </p:nvSpPr>
        <p:spPr>
          <a:xfrm>
            <a:off x="6539799" y="5140096"/>
            <a:ext cx="258214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Change in misclassification</a:t>
            </a:r>
          </a:p>
        </p:txBody>
      </p:sp>
      <p:sp>
        <p:nvSpPr>
          <p:cNvPr id="16" name="TextBox 15">
            <a:extLst>
              <a:ext uri="{FF2B5EF4-FFF2-40B4-BE49-F238E27FC236}">
                <a16:creationId xmlns:a16="http://schemas.microsoft.com/office/drawing/2014/main" id="{D0785710-9D39-4CAE-AA62-ED7E4B0F9E40}"/>
              </a:ext>
            </a:extLst>
          </p:cNvPr>
          <p:cNvSpPr txBox="1"/>
          <p:nvPr/>
        </p:nvSpPr>
        <p:spPr>
          <a:xfrm>
            <a:off x="6539799" y="5768504"/>
            <a:ext cx="258214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Change in AUC statistic</a:t>
            </a:r>
          </a:p>
        </p:txBody>
      </p:sp>
      <p:sp>
        <p:nvSpPr>
          <p:cNvPr id="17" name="TextBox 16">
            <a:extLst>
              <a:ext uri="{FF2B5EF4-FFF2-40B4-BE49-F238E27FC236}">
                <a16:creationId xmlns:a16="http://schemas.microsoft.com/office/drawing/2014/main" id="{8C94E781-1246-4838-B023-A2EF9981D8BE}"/>
              </a:ext>
            </a:extLst>
          </p:cNvPr>
          <p:cNvSpPr txBox="1"/>
          <p:nvPr/>
        </p:nvSpPr>
        <p:spPr>
          <a:xfrm>
            <a:off x="8797058" y="5140096"/>
            <a:ext cx="258214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+/- 1%</a:t>
            </a:r>
          </a:p>
        </p:txBody>
      </p:sp>
      <p:sp>
        <p:nvSpPr>
          <p:cNvPr id="18" name="TextBox 17">
            <a:extLst>
              <a:ext uri="{FF2B5EF4-FFF2-40B4-BE49-F238E27FC236}">
                <a16:creationId xmlns:a16="http://schemas.microsoft.com/office/drawing/2014/main" id="{3686961D-0B5E-4159-AE45-613F688AF4A7}"/>
              </a:ext>
            </a:extLst>
          </p:cNvPr>
          <p:cNvSpPr txBox="1"/>
          <p:nvPr/>
        </p:nvSpPr>
        <p:spPr>
          <a:xfrm>
            <a:off x="8797058" y="5753003"/>
            <a:ext cx="258214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+/- 2%</a:t>
            </a:r>
          </a:p>
        </p:txBody>
      </p:sp>
      <p:cxnSp>
        <p:nvCxnSpPr>
          <p:cNvPr id="21" name="Straight Connector 20">
            <a:extLst>
              <a:ext uri="{FF2B5EF4-FFF2-40B4-BE49-F238E27FC236}">
                <a16:creationId xmlns:a16="http://schemas.microsoft.com/office/drawing/2014/main" id="{0A3ADD5C-DBF1-49C8-B213-C8D26E50710A}"/>
              </a:ext>
            </a:extLst>
          </p:cNvPr>
          <p:cNvCxnSpPr/>
          <p:nvPr/>
        </p:nvCxnSpPr>
        <p:spPr>
          <a:xfrm>
            <a:off x="6248400" y="4749765"/>
            <a:ext cx="0" cy="15595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183BAC9-732F-434B-B25A-7F228E39D73D}"/>
              </a:ext>
            </a:extLst>
          </p:cNvPr>
          <p:cNvCxnSpPr>
            <a:cxnSpLocks/>
          </p:cNvCxnSpPr>
          <p:nvPr/>
        </p:nvCxnSpPr>
        <p:spPr>
          <a:xfrm flipV="1">
            <a:off x="1859280" y="5140096"/>
            <a:ext cx="8940800" cy="374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013843-802A-4960-A71E-D03E3BB67F50}"/>
              </a:ext>
            </a:extLst>
          </p:cNvPr>
          <p:cNvSpPr txBox="1"/>
          <p:nvPr/>
        </p:nvSpPr>
        <p:spPr>
          <a:xfrm>
            <a:off x="2773680" y="4792971"/>
            <a:ext cx="3556000" cy="369332"/>
          </a:xfrm>
          <a:prstGeom prst="rect">
            <a:avLst/>
          </a:prstGeom>
          <a:noFill/>
        </p:spPr>
        <p:txBody>
          <a:bodyPr wrap="square" rtlCol="0">
            <a:spAutoFit/>
          </a:bodyPr>
          <a:lstStyle/>
          <a:p>
            <a:r>
              <a:rPr lang="en-US" dirty="0">
                <a:latin typeface="Agency FB" panose="020B0503020202020204" pitchFamily="34" charset="0"/>
              </a:rPr>
              <a:t>Using 2016 as validation dataset</a:t>
            </a:r>
          </a:p>
        </p:txBody>
      </p:sp>
      <p:sp>
        <p:nvSpPr>
          <p:cNvPr id="27" name="TextBox 26">
            <a:extLst>
              <a:ext uri="{FF2B5EF4-FFF2-40B4-BE49-F238E27FC236}">
                <a16:creationId xmlns:a16="http://schemas.microsoft.com/office/drawing/2014/main" id="{B43FEB4F-21FC-4FAD-BDD8-87625428E1B8}"/>
              </a:ext>
            </a:extLst>
          </p:cNvPr>
          <p:cNvSpPr txBox="1"/>
          <p:nvPr/>
        </p:nvSpPr>
        <p:spPr>
          <a:xfrm>
            <a:off x="8147332" y="4755263"/>
            <a:ext cx="1657068" cy="369332"/>
          </a:xfrm>
          <a:prstGeom prst="rect">
            <a:avLst/>
          </a:prstGeom>
          <a:noFill/>
        </p:spPr>
        <p:txBody>
          <a:bodyPr wrap="square" rtlCol="0">
            <a:spAutoFit/>
          </a:bodyPr>
          <a:lstStyle/>
          <a:p>
            <a:r>
              <a:rPr lang="en-US" dirty="0">
                <a:latin typeface="Agency FB" panose="020B0503020202020204" pitchFamily="34" charset="0"/>
              </a:rPr>
              <a:t>Shuffling with years</a:t>
            </a:r>
          </a:p>
        </p:txBody>
      </p:sp>
      <p:sp>
        <p:nvSpPr>
          <p:cNvPr id="28" name="TextBox 27">
            <a:extLst>
              <a:ext uri="{FF2B5EF4-FFF2-40B4-BE49-F238E27FC236}">
                <a16:creationId xmlns:a16="http://schemas.microsoft.com/office/drawing/2014/main" id="{E90F5010-FE71-47E6-867B-248700655FE6}"/>
              </a:ext>
            </a:extLst>
          </p:cNvPr>
          <p:cNvSpPr txBox="1"/>
          <p:nvPr/>
        </p:nvSpPr>
        <p:spPr>
          <a:xfrm>
            <a:off x="37421" y="-50554"/>
            <a:ext cx="2193725" cy="307777"/>
          </a:xfrm>
          <a:prstGeom prst="rect">
            <a:avLst/>
          </a:prstGeom>
          <a:noFill/>
        </p:spPr>
        <p:txBody>
          <a:bodyPr wrap="square" rtlCol="0">
            <a:spAutoFit/>
          </a:bodyPr>
          <a:lstStyle/>
          <a:p>
            <a:r>
              <a:rPr lang="en-US" sz="1400" i="1" dirty="0"/>
              <a:t>II. Model building</a:t>
            </a:r>
          </a:p>
        </p:txBody>
      </p:sp>
    </p:spTree>
    <p:extLst>
      <p:ext uri="{BB962C8B-B14F-4D97-AF65-F5344CB8AC3E}">
        <p14:creationId xmlns:p14="http://schemas.microsoft.com/office/powerpoint/2010/main" val="75716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4">
            <a:extLst>
              <a:ext uri="{FF2B5EF4-FFF2-40B4-BE49-F238E27FC236}">
                <a16:creationId xmlns:a16="http://schemas.microsoft.com/office/drawing/2014/main" id="{B3714A0D-3D2D-4D94-99D3-C6EBF1EC9FC0}"/>
              </a:ext>
            </a:extLst>
          </p:cNvPr>
          <p:cNvSpPr/>
          <p:nvPr/>
        </p:nvSpPr>
        <p:spPr>
          <a:xfrm rot="5400000">
            <a:off x="4817626" y="824063"/>
            <a:ext cx="507111" cy="4736620"/>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 Same Side Corner Rectangle 5">
            <a:extLst>
              <a:ext uri="{FF2B5EF4-FFF2-40B4-BE49-F238E27FC236}">
                <a16:creationId xmlns:a16="http://schemas.microsoft.com/office/drawing/2014/main" id="{39FEAB78-9B09-42BA-A284-1C1CE1653AA4}"/>
              </a:ext>
            </a:extLst>
          </p:cNvPr>
          <p:cNvSpPr/>
          <p:nvPr/>
        </p:nvSpPr>
        <p:spPr>
          <a:xfrm rot="5400000">
            <a:off x="4817625" y="1622995"/>
            <a:ext cx="507111" cy="4736618"/>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 Side Corner Rectangle 6">
            <a:extLst>
              <a:ext uri="{FF2B5EF4-FFF2-40B4-BE49-F238E27FC236}">
                <a16:creationId xmlns:a16="http://schemas.microsoft.com/office/drawing/2014/main" id="{D1E682A3-301A-408C-9D6C-42F3002B01CE}"/>
              </a:ext>
            </a:extLst>
          </p:cNvPr>
          <p:cNvSpPr/>
          <p:nvPr/>
        </p:nvSpPr>
        <p:spPr>
          <a:xfrm rot="5400000">
            <a:off x="4817625" y="4455"/>
            <a:ext cx="507111" cy="4736619"/>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 Same Side Corner Rectangle 7">
            <a:extLst>
              <a:ext uri="{FF2B5EF4-FFF2-40B4-BE49-F238E27FC236}">
                <a16:creationId xmlns:a16="http://schemas.microsoft.com/office/drawing/2014/main" id="{3701AA96-CC4C-471E-BA7B-1B1ECB552657}"/>
              </a:ext>
            </a:extLst>
          </p:cNvPr>
          <p:cNvSpPr/>
          <p:nvPr/>
        </p:nvSpPr>
        <p:spPr>
          <a:xfrm rot="5400000">
            <a:off x="4817625" y="2376292"/>
            <a:ext cx="507111" cy="4736618"/>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 Same Side Corner Rectangle 8">
            <a:extLst>
              <a:ext uri="{FF2B5EF4-FFF2-40B4-BE49-F238E27FC236}">
                <a16:creationId xmlns:a16="http://schemas.microsoft.com/office/drawing/2014/main" id="{8D7BB6A5-D9AA-48AD-A2A5-AD22F90C753A}"/>
              </a:ext>
            </a:extLst>
          </p:cNvPr>
          <p:cNvSpPr/>
          <p:nvPr/>
        </p:nvSpPr>
        <p:spPr>
          <a:xfrm rot="5400000">
            <a:off x="4826247" y="-822016"/>
            <a:ext cx="507111" cy="4736620"/>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 Same Side Corner Rectangle 9">
            <a:extLst>
              <a:ext uri="{FF2B5EF4-FFF2-40B4-BE49-F238E27FC236}">
                <a16:creationId xmlns:a16="http://schemas.microsoft.com/office/drawing/2014/main" id="{68FB68F8-613E-4453-838A-F1C6E7990416}"/>
              </a:ext>
            </a:extLst>
          </p:cNvPr>
          <p:cNvSpPr/>
          <p:nvPr/>
        </p:nvSpPr>
        <p:spPr>
          <a:xfrm rot="5400000">
            <a:off x="4817625" y="3186582"/>
            <a:ext cx="507111" cy="4736618"/>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16">
            <a:extLst>
              <a:ext uri="{FF2B5EF4-FFF2-40B4-BE49-F238E27FC236}">
                <a16:creationId xmlns:a16="http://schemas.microsoft.com/office/drawing/2014/main" id="{F859AD56-96A1-4D4F-BB37-213B0A225955}"/>
              </a:ext>
            </a:extLst>
          </p:cNvPr>
          <p:cNvGrpSpPr/>
          <p:nvPr/>
        </p:nvGrpSpPr>
        <p:grpSpPr>
          <a:xfrm rot="5400000">
            <a:off x="4550502" y="1097103"/>
            <a:ext cx="507112" cy="4185139"/>
            <a:chOff x="4800600" y="2879395"/>
            <a:chExt cx="381000" cy="898855"/>
          </a:xfrm>
        </p:grpSpPr>
        <p:sp>
          <p:nvSpPr>
            <p:cNvPr id="9" name="Round Same Side Corner Rectangle 41">
              <a:extLst>
                <a:ext uri="{FF2B5EF4-FFF2-40B4-BE49-F238E27FC236}">
                  <a16:creationId xmlns:a16="http://schemas.microsoft.com/office/drawing/2014/main" id="{B44E3D02-1688-4838-B176-08C0C7F20EA2}"/>
                </a:ext>
              </a:extLst>
            </p:cNvPr>
            <p:cNvSpPr/>
            <p:nvPr/>
          </p:nvSpPr>
          <p:spPr>
            <a:xfrm>
              <a:off x="4800600" y="2976436"/>
              <a:ext cx="381000" cy="801814"/>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gency FB" panose="020B0503020202020204" pitchFamily="34" charset="0"/>
              </a:endParaRPr>
            </a:p>
          </p:txBody>
        </p:sp>
        <p:sp>
          <p:nvSpPr>
            <p:cNvPr id="10" name="Text Placeholder 3">
              <a:extLst>
                <a:ext uri="{FF2B5EF4-FFF2-40B4-BE49-F238E27FC236}">
                  <a16:creationId xmlns:a16="http://schemas.microsoft.com/office/drawing/2014/main" id="{D94D7778-D395-4647-AA3A-E692F5DD542E}"/>
                </a:ext>
              </a:extLst>
            </p:cNvPr>
            <p:cNvSpPr txBox="1">
              <a:spLocks/>
            </p:cNvSpPr>
            <p:nvPr/>
          </p:nvSpPr>
          <p:spPr>
            <a:xfrm rot="16200000">
              <a:off x="4760989" y="3066964"/>
              <a:ext cx="502318" cy="127180"/>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00" dirty="0">
                  <a:solidFill>
                    <a:schemeClr val="bg1"/>
                  </a:solidFill>
                  <a:latin typeface="Agency FB" panose="020B0503020202020204" pitchFamily="34" charset="0"/>
                </a:rPr>
                <a:t>0.74</a:t>
              </a:r>
              <a:endParaRPr kumimoji="0" lang="en-US" sz="1100" b="1" i="0" u="none" strike="noStrike" kern="1200" cap="none" spc="0" normalizeH="0" baseline="0" noProof="0" dirty="0">
                <a:ln>
                  <a:noFill/>
                </a:ln>
                <a:solidFill>
                  <a:schemeClr val="bg1"/>
                </a:solidFill>
                <a:effectLst/>
                <a:uLnTx/>
                <a:uFillTx/>
                <a:latin typeface="Agency FB" panose="020B0503020202020204" pitchFamily="34" charset="0"/>
              </a:endParaRPr>
            </a:p>
          </p:txBody>
        </p:sp>
      </p:grpSp>
      <p:grpSp>
        <p:nvGrpSpPr>
          <p:cNvPr id="11" name="Group 115">
            <a:extLst>
              <a:ext uri="{FF2B5EF4-FFF2-40B4-BE49-F238E27FC236}">
                <a16:creationId xmlns:a16="http://schemas.microsoft.com/office/drawing/2014/main" id="{58BFE4FB-6122-453F-8777-A67C3344911C}"/>
              </a:ext>
            </a:extLst>
          </p:cNvPr>
          <p:cNvGrpSpPr/>
          <p:nvPr/>
        </p:nvGrpSpPr>
        <p:grpSpPr>
          <a:xfrm rot="5400000">
            <a:off x="4275932" y="2174794"/>
            <a:ext cx="507112" cy="3643533"/>
            <a:chOff x="5376673" y="2251376"/>
            <a:chExt cx="381000" cy="1526874"/>
          </a:xfrm>
        </p:grpSpPr>
        <p:sp>
          <p:nvSpPr>
            <p:cNvPr id="12" name="Round Same Side Corner Rectangle 44">
              <a:extLst>
                <a:ext uri="{FF2B5EF4-FFF2-40B4-BE49-F238E27FC236}">
                  <a16:creationId xmlns:a16="http://schemas.microsoft.com/office/drawing/2014/main" id="{A00D6837-2626-466E-8F92-5A7F8EE7D529}"/>
                </a:ext>
              </a:extLst>
            </p:cNvPr>
            <p:cNvSpPr/>
            <p:nvPr/>
          </p:nvSpPr>
          <p:spPr>
            <a:xfrm>
              <a:off x="5376673" y="2330450"/>
              <a:ext cx="381000" cy="14478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gency FB" panose="020B0503020202020204" pitchFamily="34" charset="0"/>
              </a:endParaRPr>
            </a:p>
          </p:txBody>
        </p:sp>
        <p:sp>
          <p:nvSpPr>
            <p:cNvPr id="13" name="Text Placeholder 3">
              <a:extLst>
                <a:ext uri="{FF2B5EF4-FFF2-40B4-BE49-F238E27FC236}">
                  <a16:creationId xmlns:a16="http://schemas.microsoft.com/office/drawing/2014/main" id="{4AE3B10B-E4D4-4110-B0AB-A40D5CCB66B2}"/>
                </a:ext>
              </a:extLst>
            </p:cNvPr>
            <p:cNvSpPr txBox="1">
              <a:spLocks/>
            </p:cNvSpPr>
            <p:nvPr/>
          </p:nvSpPr>
          <p:spPr>
            <a:xfrm rot="16200000">
              <a:off x="5320443" y="2438946"/>
              <a:ext cx="502319" cy="127180"/>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b="1" i="0" u="none" strike="noStrike" kern="1200" cap="none" spc="0" normalizeH="0" baseline="0" noProof="0" dirty="0">
                  <a:ln>
                    <a:noFill/>
                  </a:ln>
                  <a:solidFill>
                    <a:schemeClr val="bg1"/>
                  </a:solidFill>
                  <a:effectLst/>
                  <a:uLnTx/>
                  <a:uFillTx/>
                  <a:latin typeface="Agency FB" panose="020B0503020202020204" pitchFamily="34" charset="0"/>
                </a:rPr>
                <a:t>0.69</a:t>
              </a:r>
            </a:p>
          </p:txBody>
        </p:sp>
      </p:grpSp>
      <p:grpSp>
        <p:nvGrpSpPr>
          <p:cNvPr id="14" name="Group 114">
            <a:extLst>
              <a:ext uri="{FF2B5EF4-FFF2-40B4-BE49-F238E27FC236}">
                <a16:creationId xmlns:a16="http://schemas.microsoft.com/office/drawing/2014/main" id="{E7888F69-6BEF-489E-8709-D09A51CD1BD1}"/>
              </a:ext>
            </a:extLst>
          </p:cNvPr>
          <p:cNvGrpSpPr/>
          <p:nvPr/>
        </p:nvGrpSpPr>
        <p:grpSpPr>
          <a:xfrm rot="5400000">
            <a:off x="4304239" y="531558"/>
            <a:ext cx="507112" cy="3697468"/>
            <a:chOff x="5952744" y="2025650"/>
            <a:chExt cx="381000" cy="1752600"/>
          </a:xfrm>
        </p:grpSpPr>
        <p:sp>
          <p:nvSpPr>
            <p:cNvPr id="15" name="Round Same Side Corner Rectangle 47">
              <a:extLst>
                <a:ext uri="{FF2B5EF4-FFF2-40B4-BE49-F238E27FC236}">
                  <a16:creationId xmlns:a16="http://schemas.microsoft.com/office/drawing/2014/main" id="{4842A026-9631-4440-80C0-6C0265D62ACA}"/>
                </a:ext>
              </a:extLst>
            </p:cNvPr>
            <p:cNvSpPr/>
            <p:nvPr/>
          </p:nvSpPr>
          <p:spPr>
            <a:xfrm>
              <a:off x="5952744" y="2025650"/>
              <a:ext cx="381000" cy="17526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gency FB" panose="020B0503020202020204" pitchFamily="34" charset="0"/>
              </a:endParaRPr>
            </a:p>
          </p:txBody>
        </p:sp>
        <p:sp>
          <p:nvSpPr>
            <p:cNvPr id="16" name="Text Placeholder 3">
              <a:extLst>
                <a:ext uri="{FF2B5EF4-FFF2-40B4-BE49-F238E27FC236}">
                  <a16:creationId xmlns:a16="http://schemas.microsoft.com/office/drawing/2014/main" id="{C12BC1FF-E43E-45A9-BD18-A3D2E2A03382}"/>
                </a:ext>
              </a:extLst>
            </p:cNvPr>
            <p:cNvSpPr txBox="1">
              <a:spLocks/>
            </p:cNvSpPr>
            <p:nvPr/>
          </p:nvSpPr>
          <p:spPr>
            <a:xfrm rot="16200000">
              <a:off x="5929716" y="2279945"/>
              <a:ext cx="502318" cy="127180"/>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b="1" i="0" u="none" strike="noStrike" kern="1200" cap="none" spc="0" normalizeH="0" baseline="0" noProof="0" dirty="0">
                  <a:ln>
                    <a:noFill/>
                  </a:ln>
                  <a:solidFill>
                    <a:schemeClr val="bg1"/>
                  </a:solidFill>
                  <a:effectLst/>
                  <a:uLnTx/>
                  <a:uFillTx/>
                  <a:latin typeface="Agency FB" panose="020B0503020202020204" pitchFamily="34" charset="0"/>
                </a:rPr>
                <a:t>0.745</a:t>
              </a:r>
            </a:p>
          </p:txBody>
        </p:sp>
      </p:grpSp>
      <p:grpSp>
        <p:nvGrpSpPr>
          <p:cNvPr id="17" name="Group 113">
            <a:extLst>
              <a:ext uri="{FF2B5EF4-FFF2-40B4-BE49-F238E27FC236}">
                <a16:creationId xmlns:a16="http://schemas.microsoft.com/office/drawing/2014/main" id="{458E888B-3A88-4B3C-A012-AB37473CA49F}"/>
              </a:ext>
            </a:extLst>
          </p:cNvPr>
          <p:cNvGrpSpPr/>
          <p:nvPr/>
        </p:nvGrpSpPr>
        <p:grpSpPr>
          <a:xfrm rot="5400000">
            <a:off x="4132747" y="3055107"/>
            <a:ext cx="507112" cy="3366860"/>
            <a:chOff x="6528816" y="1309440"/>
            <a:chExt cx="381000" cy="2468810"/>
          </a:xfrm>
        </p:grpSpPr>
        <p:sp>
          <p:nvSpPr>
            <p:cNvPr id="18" name="Round Same Side Corner Rectangle 50">
              <a:extLst>
                <a:ext uri="{FF2B5EF4-FFF2-40B4-BE49-F238E27FC236}">
                  <a16:creationId xmlns:a16="http://schemas.microsoft.com/office/drawing/2014/main" id="{5A265DC4-125F-447F-BB86-B5169A74FE06}"/>
                </a:ext>
              </a:extLst>
            </p:cNvPr>
            <p:cNvSpPr/>
            <p:nvPr/>
          </p:nvSpPr>
          <p:spPr>
            <a:xfrm>
              <a:off x="6528816" y="1416050"/>
              <a:ext cx="381000" cy="236220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gency FB" panose="020B0503020202020204" pitchFamily="34" charset="0"/>
              </a:endParaRPr>
            </a:p>
          </p:txBody>
        </p:sp>
        <p:sp>
          <p:nvSpPr>
            <p:cNvPr id="19" name="Text Placeholder 3">
              <a:extLst>
                <a:ext uri="{FF2B5EF4-FFF2-40B4-BE49-F238E27FC236}">
                  <a16:creationId xmlns:a16="http://schemas.microsoft.com/office/drawing/2014/main" id="{257B398E-A14A-49D0-A198-DB18ED7A1A5D}"/>
                </a:ext>
              </a:extLst>
            </p:cNvPr>
            <p:cNvSpPr txBox="1">
              <a:spLocks/>
            </p:cNvSpPr>
            <p:nvPr/>
          </p:nvSpPr>
          <p:spPr>
            <a:xfrm rot="16200000">
              <a:off x="6489204" y="1497010"/>
              <a:ext cx="502319" cy="127180"/>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00" dirty="0">
                  <a:solidFill>
                    <a:schemeClr val="bg1"/>
                  </a:solidFill>
                  <a:latin typeface="Agency FB" panose="020B0503020202020204" pitchFamily="34" charset="0"/>
                </a:rPr>
                <a:t>0.6</a:t>
              </a:r>
              <a:r>
                <a:rPr kumimoji="0" lang="en-US" sz="1100" b="1" i="0" u="none" strike="noStrike" kern="1200" cap="none" spc="0" normalizeH="0" baseline="0" noProof="0" dirty="0">
                  <a:ln>
                    <a:noFill/>
                  </a:ln>
                  <a:solidFill>
                    <a:schemeClr val="bg1"/>
                  </a:solidFill>
                  <a:effectLst/>
                  <a:uLnTx/>
                  <a:uFillTx/>
                  <a:latin typeface="Agency FB" panose="020B0503020202020204" pitchFamily="34" charset="0"/>
                </a:rPr>
                <a:t>8</a:t>
              </a:r>
            </a:p>
          </p:txBody>
        </p:sp>
      </p:grpSp>
      <p:grpSp>
        <p:nvGrpSpPr>
          <p:cNvPr id="20" name="Group 112">
            <a:extLst>
              <a:ext uri="{FF2B5EF4-FFF2-40B4-BE49-F238E27FC236}">
                <a16:creationId xmlns:a16="http://schemas.microsoft.com/office/drawing/2014/main" id="{213AF8ED-D2FE-4A4C-AF84-9D719B1F5802}"/>
              </a:ext>
            </a:extLst>
          </p:cNvPr>
          <p:cNvGrpSpPr/>
          <p:nvPr/>
        </p:nvGrpSpPr>
        <p:grpSpPr>
          <a:xfrm rot="5400000">
            <a:off x="4390819" y="-377507"/>
            <a:ext cx="507112" cy="3858295"/>
            <a:chOff x="7104888" y="2621129"/>
            <a:chExt cx="381000" cy="1157121"/>
          </a:xfrm>
        </p:grpSpPr>
        <p:sp>
          <p:nvSpPr>
            <p:cNvPr id="21" name="Round Same Side Corner Rectangle 53">
              <a:extLst>
                <a:ext uri="{FF2B5EF4-FFF2-40B4-BE49-F238E27FC236}">
                  <a16:creationId xmlns:a16="http://schemas.microsoft.com/office/drawing/2014/main" id="{379F0843-95D0-48CB-8D91-758DC173E23E}"/>
                </a:ext>
              </a:extLst>
            </p:cNvPr>
            <p:cNvSpPr/>
            <p:nvPr/>
          </p:nvSpPr>
          <p:spPr>
            <a:xfrm>
              <a:off x="7104888" y="2662277"/>
              <a:ext cx="381000" cy="1115973"/>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gency FB" panose="020B0503020202020204" pitchFamily="34" charset="0"/>
              </a:endParaRPr>
            </a:p>
          </p:txBody>
        </p:sp>
        <p:sp>
          <p:nvSpPr>
            <p:cNvPr id="22" name="Text Placeholder 3">
              <a:extLst>
                <a:ext uri="{FF2B5EF4-FFF2-40B4-BE49-F238E27FC236}">
                  <a16:creationId xmlns:a16="http://schemas.microsoft.com/office/drawing/2014/main" id="{A900A2CE-9B31-4E39-B3EA-A12C0C52FD81}"/>
                </a:ext>
              </a:extLst>
            </p:cNvPr>
            <p:cNvSpPr txBox="1">
              <a:spLocks/>
            </p:cNvSpPr>
            <p:nvPr/>
          </p:nvSpPr>
          <p:spPr>
            <a:xfrm rot="16200000">
              <a:off x="7062531" y="2808699"/>
              <a:ext cx="502319" cy="127180"/>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100" dirty="0">
                  <a:solidFill>
                    <a:schemeClr val="bg1"/>
                  </a:solidFill>
                  <a:latin typeface="Agency FB" panose="020B0503020202020204" pitchFamily="34" charset="0"/>
                </a:rPr>
                <a:t>0.755</a:t>
              </a:r>
              <a:endParaRPr kumimoji="0" lang="en-US" sz="1100" b="1" i="0" u="none" strike="noStrike" kern="1200" cap="none" spc="0" normalizeH="0" baseline="0" noProof="0" dirty="0">
                <a:ln>
                  <a:noFill/>
                </a:ln>
                <a:solidFill>
                  <a:schemeClr val="bg1"/>
                </a:solidFill>
                <a:effectLst/>
                <a:uLnTx/>
                <a:uFillTx/>
                <a:latin typeface="Agency FB" panose="020B0503020202020204" pitchFamily="34" charset="0"/>
              </a:endParaRPr>
            </a:p>
          </p:txBody>
        </p:sp>
      </p:grpSp>
      <p:grpSp>
        <p:nvGrpSpPr>
          <p:cNvPr id="23" name="Group 111">
            <a:extLst>
              <a:ext uri="{FF2B5EF4-FFF2-40B4-BE49-F238E27FC236}">
                <a16:creationId xmlns:a16="http://schemas.microsoft.com/office/drawing/2014/main" id="{C5029DBB-4D5A-448A-ADB1-9424AD37FFE1}"/>
              </a:ext>
            </a:extLst>
          </p:cNvPr>
          <p:cNvGrpSpPr/>
          <p:nvPr/>
        </p:nvGrpSpPr>
        <p:grpSpPr>
          <a:xfrm rot="5400000">
            <a:off x="4181587" y="3823620"/>
            <a:ext cx="507112" cy="3454842"/>
            <a:chOff x="7680960" y="2172791"/>
            <a:chExt cx="381000" cy="1605459"/>
          </a:xfrm>
        </p:grpSpPr>
        <p:sp>
          <p:nvSpPr>
            <p:cNvPr id="24" name="Round Same Side Corner Rectangle 56">
              <a:extLst>
                <a:ext uri="{FF2B5EF4-FFF2-40B4-BE49-F238E27FC236}">
                  <a16:creationId xmlns:a16="http://schemas.microsoft.com/office/drawing/2014/main" id="{289E218F-644C-449B-A3D7-842A2E7AE7AF}"/>
                </a:ext>
              </a:extLst>
            </p:cNvPr>
            <p:cNvSpPr/>
            <p:nvPr/>
          </p:nvSpPr>
          <p:spPr>
            <a:xfrm>
              <a:off x="7680960" y="2330450"/>
              <a:ext cx="381000" cy="1447800"/>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gency FB" panose="020B0503020202020204" pitchFamily="34" charset="0"/>
              </a:endParaRPr>
            </a:p>
          </p:txBody>
        </p:sp>
        <p:sp>
          <p:nvSpPr>
            <p:cNvPr id="25" name="Text Placeholder 3">
              <a:extLst>
                <a:ext uri="{FF2B5EF4-FFF2-40B4-BE49-F238E27FC236}">
                  <a16:creationId xmlns:a16="http://schemas.microsoft.com/office/drawing/2014/main" id="{99C57843-E264-40B4-87E3-29A2D4AFD583}"/>
                </a:ext>
              </a:extLst>
            </p:cNvPr>
            <p:cNvSpPr txBox="1">
              <a:spLocks/>
            </p:cNvSpPr>
            <p:nvPr/>
          </p:nvSpPr>
          <p:spPr>
            <a:xfrm rot="16200000">
              <a:off x="7641350" y="2360361"/>
              <a:ext cx="502319" cy="127180"/>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b="1" i="0" u="none" strike="noStrike" kern="1200" cap="none" spc="0" normalizeH="0" baseline="0" noProof="0" dirty="0">
                  <a:ln>
                    <a:noFill/>
                  </a:ln>
                  <a:solidFill>
                    <a:schemeClr val="bg1"/>
                  </a:solidFill>
                  <a:effectLst/>
                  <a:uLnTx/>
                  <a:uFillTx/>
                  <a:latin typeface="Agency FB" panose="020B0503020202020204" pitchFamily="34" charset="0"/>
                </a:rPr>
                <a:t>0.62</a:t>
              </a:r>
            </a:p>
          </p:txBody>
        </p:sp>
      </p:grpSp>
      <p:sp>
        <p:nvSpPr>
          <p:cNvPr id="26" name="TextBox 25">
            <a:extLst>
              <a:ext uri="{FF2B5EF4-FFF2-40B4-BE49-F238E27FC236}">
                <a16:creationId xmlns:a16="http://schemas.microsoft.com/office/drawing/2014/main" id="{3AB48349-1F25-4526-82CA-A65676F0FF0F}"/>
              </a:ext>
            </a:extLst>
          </p:cNvPr>
          <p:cNvSpPr txBox="1"/>
          <p:nvPr/>
        </p:nvSpPr>
        <p:spPr>
          <a:xfrm>
            <a:off x="705597" y="2845559"/>
            <a:ext cx="1819922" cy="646331"/>
          </a:xfrm>
          <a:prstGeom prst="rect">
            <a:avLst/>
          </a:prstGeom>
          <a:noFill/>
        </p:spPr>
        <p:txBody>
          <a:bodyPr wrap="square" rtlCol="0">
            <a:spAutoFit/>
          </a:bodyPr>
          <a:lstStyle/>
          <a:p>
            <a:pPr algn="ctr"/>
            <a:r>
              <a:rPr lang="en-US" b="1" dirty="0">
                <a:latin typeface="Agency FB" panose="020B0503020202020204" pitchFamily="34" charset="0"/>
              </a:rPr>
              <a:t>Logistic </a:t>
            </a:r>
          </a:p>
          <a:p>
            <a:pPr algn="ctr"/>
            <a:r>
              <a:rPr lang="en-US" b="1" dirty="0">
                <a:latin typeface="Agency FB" panose="020B0503020202020204" pitchFamily="34" charset="0"/>
              </a:rPr>
              <a:t>Regression</a:t>
            </a:r>
          </a:p>
        </p:txBody>
      </p:sp>
      <p:sp>
        <p:nvSpPr>
          <p:cNvPr id="27" name="TextBox 26">
            <a:extLst>
              <a:ext uri="{FF2B5EF4-FFF2-40B4-BE49-F238E27FC236}">
                <a16:creationId xmlns:a16="http://schemas.microsoft.com/office/drawing/2014/main" id="{68596692-A35B-4C5D-921C-98841A303816}"/>
              </a:ext>
            </a:extLst>
          </p:cNvPr>
          <p:cNvSpPr txBox="1"/>
          <p:nvPr/>
        </p:nvSpPr>
        <p:spPr>
          <a:xfrm>
            <a:off x="705598" y="2136810"/>
            <a:ext cx="1819922" cy="646331"/>
          </a:xfrm>
          <a:prstGeom prst="rect">
            <a:avLst/>
          </a:prstGeom>
          <a:noFill/>
        </p:spPr>
        <p:txBody>
          <a:bodyPr wrap="square" rtlCol="0">
            <a:spAutoFit/>
          </a:bodyPr>
          <a:lstStyle/>
          <a:p>
            <a:pPr algn="ctr"/>
            <a:r>
              <a:rPr lang="en-US" b="1" dirty="0">
                <a:latin typeface="Agency FB" panose="020B0503020202020204" pitchFamily="34" charset="0"/>
              </a:rPr>
              <a:t>Gradient Boosting machine</a:t>
            </a:r>
          </a:p>
        </p:txBody>
      </p:sp>
      <p:sp>
        <p:nvSpPr>
          <p:cNvPr id="28" name="TextBox 27">
            <a:extLst>
              <a:ext uri="{FF2B5EF4-FFF2-40B4-BE49-F238E27FC236}">
                <a16:creationId xmlns:a16="http://schemas.microsoft.com/office/drawing/2014/main" id="{EE6FB813-1F7C-4A21-AEB7-2E5490F7D172}"/>
              </a:ext>
            </a:extLst>
          </p:cNvPr>
          <p:cNvSpPr txBox="1"/>
          <p:nvPr/>
        </p:nvSpPr>
        <p:spPr>
          <a:xfrm>
            <a:off x="705598" y="3698432"/>
            <a:ext cx="1819922" cy="369332"/>
          </a:xfrm>
          <a:prstGeom prst="rect">
            <a:avLst/>
          </a:prstGeom>
          <a:noFill/>
        </p:spPr>
        <p:txBody>
          <a:bodyPr wrap="square" rtlCol="0">
            <a:spAutoFit/>
          </a:bodyPr>
          <a:lstStyle/>
          <a:p>
            <a:pPr algn="ctr"/>
            <a:r>
              <a:rPr lang="en-US" b="1" dirty="0">
                <a:latin typeface="Agency FB" panose="020B0503020202020204" pitchFamily="34" charset="0"/>
              </a:rPr>
              <a:t>Random Forest</a:t>
            </a:r>
          </a:p>
        </p:txBody>
      </p:sp>
      <p:sp>
        <p:nvSpPr>
          <p:cNvPr id="29" name="TextBox 28">
            <a:extLst>
              <a:ext uri="{FF2B5EF4-FFF2-40B4-BE49-F238E27FC236}">
                <a16:creationId xmlns:a16="http://schemas.microsoft.com/office/drawing/2014/main" id="{D18C6193-BB8B-4C4E-9C33-F3174D679E4E}"/>
              </a:ext>
            </a:extLst>
          </p:cNvPr>
          <p:cNvSpPr txBox="1"/>
          <p:nvPr/>
        </p:nvSpPr>
        <p:spPr>
          <a:xfrm>
            <a:off x="705598" y="4500745"/>
            <a:ext cx="1819922" cy="369332"/>
          </a:xfrm>
          <a:prstGeom prst="rect">
            <a:avLst/>
          </a:prstGeom>
          <a:noFill/>
        </p:spPr>
        <p:txBody>
          <a:bodyPr wrap="square" rtlCol="0">
            <a:spAutoFit/>
          </a:bodyPr>
          <a:lstStyle/>
          <a:p>
            <a:pPr algn="ctr"/>
            <a:r>
              <a:rPr lang="en-US" b="1" dirty="0">
                <a:latin typeface="Agency FB" panose="020B0503020202020204" pitchFamily="34" charset="0"/>
              </a:rPr>
              <a:t>Neural network</a:t>
            </a:r>
          </a:p>
        </p:txBody>
      </p:sp>
      <p:sp>
        <p:nvSpPr>
          <p:cNvPr id="30" name="TextBox 29">
            <a:extLst>
              <a:ext uri="{FF2B5EF4-FFF2-40B4-BE49-F238E27FC236}">
                <a16:creationId xmlns:a16="http://schemas.microsoft.com/office/drawing/2014/main" id="{4231DD08-66D8-4613-A93A-4446567B584C}"/>
              </a:ext>
            </a:extLst>
          </p:cNvPr>
          <p:cNvSpPr txBox="1"/>
          <p:nvPr/>
        </p:nvSpPr>
        <p:spPr>
          <a:xfrm>
            <a:off x="623091" y="1368325"/>
            <a:ext cx="2005893" cy="369332"/>
          </a:xfrm>
          <a:prstGeom prst="rect">
            <a:avLst/>
          </a:prstGeom>
          <a:noFill/>
        </p:spPr>
        <p:txBody>
          <a:bodyPr wrap="square" rtlCol="0">
            <a:spAutoFit/>
          </a:bodyPr>
          <a:lstStyle/>
          <a:p>
            <a:pPr algn="ctr"/>
            <a:r>
              <a:rPr lang="en-US" b="1" dirty="0">
                <a:latin typeface="Agency FB" panose="020B0503020202020204" pitchFamily="34" charset="0"/>
              </a:rPr>
              <a:t>Ensembled models</a:t>
            </a:r>
          </a:p>
        </p:txBody>
      </p:sp>
      <p:sp>
        <p:nvSpPr>
          <p:cNvPr id="31" name="TextBox 30">
            <a:extLst>
              <a:ext uri="{FF2B5EF4-FFF2-40B4-BE49-F238E27FC236}">
                <a16:creationId xmlns:a16="http://schemas.microsoft.com/office/drawing/2014/main" id="{3034DCA1-5E4D-418A-807F-EFDB47EDEEF4}"/>
              </a:ext>
            </a:extLst>
          </p:cNvPr>
          <p:cNvSpPr txBox="1"/>
          <p:nvPr/>
        </p:nvSpPr>
        <p:spPr>
          <a:xfrm>
            <a:off x="705597" y="5311539"/>
            <a:ext cx="1819922" cy="646331"/>
          </a:xfrm>
          <a:prstGeom prst="rect">
            <a:avLst/>
          </a:prstGeom>
          <a:noFill/>
        </p:spPr>
        <p:txBody>
          <a:bodyPr wrap="square" rtlCol="0">
            <a:spAutoFit/>
          </a:bodyPr>
          <a:lstStyle/>
          <a:p>
            <a:pPr algn="ctr"/>
            <a:r>
              <a:rPr lang="en-US" b="1" dirty="0">
                <a:latin typeface="Agency FB" panose="020B0503020202020204" pitchFamily="34" charset="0"/>
              </a:rPr>
              <a:t>Naïve Bayes Classifiers</a:t>
            </a:r>
          </a:p>
        </p:txBody>
      </p:sp>
      <p:sp>
        <p:nvSpPr>
          <p:cNvPr id="32" name="Rectangle 31">
            <a:extLst>
              <a:ext uri="{FF2B5EF4-FFF2-40B4-BE49-F238E27FC236}">
                <a16:creationId xmlns:a16="http://schemas.microsoft.com/office/drawing/2014/main" id="{454BE24B-061E-45AA-8BB8-A597B5411EE6}"/>
              </a:ext>
            </a:extLst>
          </p:cNvPr>
          <p:cNvSpPr/>
          <p:nvPr/>
        </p:nvSpPr>
        <p:spPr>
          <a:xfrm>
            <a:off x="7767961" y="1001870"/>
            <a:ext cx="4048217" cy="51135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76A5F33-46A0-4A75-8F77-ED45BDAF592C}"/>
              </a:ext>
            </a:extLst>
          </p:cNvPr>
          <p:cNvCxnSpPr>
            <a:cxnSpLocks/>
          </p:cNvCxnSpPr>
          <p:nvPr/>
        </p:nvCxnSpPr>
        <p:spPr>
          <a:xfrm>
            <a:off x="741285" y="820590"/>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3AF93A5-B561-4188-8070-FECD5B8F6B36}"/>
              </a:ext>
            </a:extLst>
          </p:cNvPr>
          <p:cNvSpPr txBox="1"/>
          <p:nvPr/>
        </p:nvSpPr>
        <p:spPr>
          <a:xfrm>
            <a:off x="741285" y="88777"/>
            <a:ext cx="10737542" cy="830997"/>
          </a:xfrm>
          <a:prstGeom prst="rect">
            <a:avLst/>
          </a:prstGeom>
          <a:noFill/>
        </p:spPr>
        <p:txBody>
          <a:bodyPr wrap="square" rtlCol="0">
            <a:spAutoFit/>
          </a:bodyPr>
          <a:lstStyle/>
          <a:p>
            <a:r>
              <a:rPr lang="en-US" sz="2400" dirty="0"/>
              <a:t>Model fine tuning was done by considering additional modelling techniques and </a:t>
            </a:r>
            <a:r>
              <a:rPr lang="en-US" sz="2400" dirty="0" err="1"/>
              <a:t>ensembling</a:t>
            </a:r>
            <a:r>
              <a:rPr lang="en-US" sz="2400" dirty="0"/>
              <a:t> different models together</a:t>
            </a:r>
          </a:p>
        </p:txBody>
      </p:sp>
      <p:sp>
        <p:nvSpPr>
          <p:cNvPr id="36" name="TextBox 35">
            <a:extLst>
              <a:ext uri="{FF2B5EF4-FFF2-40B4-BE49-F238E27FC236}">
                <a16:creationId xmlns:a16="http://schemas.microsoft.com/office/drawing/2014/main" id="{5ED1C014-3076-40FD-8A33-705915625164}"/>
              </a:ext>
            </a:extLst>
          </p:cNvPr>
          <p:cNvSpPr txBox="1"/>
          <p:nvPr/>
        </p:nvSpPr>
        <p:spPr>
          <a:xfrm>
            <a:off x="7796276" y="1056235"/>
            <a:ext cx="4019902"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gency FB" panose="020B0503020202020204" pitchFamily="34" charset="0"/>
              </a:rPr>
              <a:t>Alternate models whose input was considered for </a:t>
            </a:r>
            <a:r>
              <a:rPr lang="en-US" dirty="0" err="1">
                <a:latin typeface="Agency FB" panose="020B0503020202020204" pitchFamily="34" charset="0"/>
              </a:rPr>
              <a:t>ensembling</a:t>
            </a:r>
            <a:endParaRPr lang="en-US" dirty="0">
              <a:latin typeface="Agency FB" panose="020B0503020202020204" pitchFamily="34" charset="0"/>
            </a:endParaRPr>
          </a:p>
          <a:p>
            <a:pPr marL="800100" lvl="1" indent="-342900">
              <a:buFont typeface="+mj-lt"/>
              <a:buAutoNum type="arabicPeriod"/>
            </a:pPr>
            <a:r>
              <a:rPr lang="en-US" dirty="0">
                <a:latin typeface="Agency FB" panose="020B0503020202020204" pitchFamily="34" charset="0"/>
              </a:rPr>
              <a:t>Support Vector Machines</a:t>
            </a:r>
          </a:p>
          <a:p>
            <a:pPr marL="800100" lvl="1" indent="-342900">
              <a:buFont typeface="+mj-lt"/>
              <a:buAutoNum type="arabicPeriod"/>
            </a:pPr>
            <a:r>
              <a:rPr lang="en-US" dirty="0">
                <a:latin typeface="Agency FB" panose="020B0503020202020204" pitchFamily="34" charset="0"/>
              </a:rPr>
              <a:t>KNN algorithm</a:t>
            </a:r>
          </a:p>
          <a:p>
            <a:pPr marL="800100" lvl="1" indent="-342900">
              <a:buFont typeface="+mj-lt"/>
              <a:buAutoNum type="arabicPeriod"/>
            </a:pPr>
            <a:r>
              <a:rPr lang="en-US" dirty="0" err="1">
                <a:latin typeface="Agency FB" panose="020B0503020202020204" pitchFamily="34" charset="0"/>
              </a:rPr>
              <a:t>ADAboost</a:t>
            </a:r>
            <a:r>
              <a:rPr lang="en-US" dirty="0">
                <a:latin typeface="Agency FB" panose="020B0503020202020204" pitchFamily="34" charset="0"/>
              </a:rPr>
              <a:t>/</a:t>
            </a:r>
            <a:r>
              <a:rPr lang="en-US" dirty="0" err="1">
                <a:latin typeface="Agency FB" panose="020B0503020202020204" pitchFamily="34" charset="0"/>
              </a:rPr>
              <a:t>Xgboost</a:t>
            </a:r>
            <a:r>
              <a:rPr lang="en-US" dirty="0">
                <a:latin typeface="Agency FB" panose="020B0503020202020204" pitchFamily="34" charset="0"/>
              </a:rPr>
              <a:t> models</a:t>
            </a:r>
          </a:p>
          <a:p>
            <a:pPr marL="800100" lvl="1" indent="-342900">
              <a:buFont typeface="+mj-lt"/>
              <a:buAutoNum type="arabicPeriod"/>
            </a:pPr>
            <a:endParaRPr lang="en-US" dirty="0">
              <a:latin typeface="Agency FB" panose="020B0503020202020204" pitchFamily="34" charset="0"/>
            </a:endParaRPr>
          </a:p>
          <a:p>
            <a:pPr marL="285750" indent="-285750">
              <a:buFont typeface="Arial" panose="020B0604020202020204" pitchFamily="34" charset="0"/>
              <a:buChar char="•"/>
            </a:pPr>
            <a:r>
              <a:rPr lang="en-US" dirty="0">
                <a:latin typeface="Agency FB" panose="020B0503020202020204" pitchFamily="34" charset="0"/>
              </a:rPr>
              <a:t>The best model that can be formulated is an ensemble model and that is very comparative to the performance of a logistic model</a:t>
            </a:r>
          </a:p>
          <a:p>
            <a:pPr marL="285750" indent="-285750">
              <a:buFont typeface="Arial" panose="020B0604020202020204" pitchFamily="34" charset="0"/>
              <a:buChar char="•"/>
            </a:pPr>
            <a:r>
              <a:rPr lang="en-US" b="1" dirty="0">
                <a:latin typeface="Agency FB" panose="020B0503020202020204" pitchFamily="34" charset="0"/>
              </a:rPr>
              <a:t>Selecting a logistic model has many advantages</a:t>
            </a:r>
          </a:p>
          <a:p>
            <a:pPr marL="800100" lvl="1" indent="-342900">
              <a:buFont typeface="+mj-lt"/>
              <a:buAutoNum type="arabicPeriod"/>
            </a:pPr>
            <a:r>
              <a:rPr lang="en-US" dirty="0">
                <a:latin typeface="Agency FB" panose="020B0503020202020204" pitchFamily="34" charset="0"/>
              </a:rPr>
              <a:t>It can give a under-the-hood look of which variables are important and what is its contribution to risk</a:t>
            </a:r>
          </a:p>
          <a:p>
            <a:pPr marL="800100" lvl="1" indent="-342900">
              <a:buFont typeface="+mj-lt"/>
              <a:buAutoNum type="arabicPeriod"/>
            </a:pPr>
            <a:r>
              <a:rPr lang="en-US" dirty="0">
                <a:latin typeface="Agency FB" panose="020B0503020202020204" pitchFamily="34" charset="0"/>
              </a:rPr>
              <a:t>It is more stable provided the Out of time validation dataset follows same distribution of training and validation dataset</a:t>
            </a:r>
          </a:p>
          <a:p>
            <a:endParaRPr lang="en-US" dirty="0">
              <a:latin typeface="Agency FB" panose="020B0503020202020204" pitchFamily="34" charset="0"/>
            </a:endParaRPr>
          </a:p>
        </p:txBody>
      </p:sp>
      <p:sp>
        <p:nvSpPr>
          <p:cNvPr id="37" name="Rectangle 36">
            <a:extLst>
              <a:ext uri="{FF2B5EF4-FFF2-40B4-BE49-F238E27FC236}">
                <a16:creationId xmlns:a16="http://schemas.microsoft.com/office/drawing/2014/main" id="{858A2600-92E5-421E-8482-BE7140BD9D67}"/>
              </a:ext>
            </a:extLst>
          </p:cNvPr>
          <p:cNvSpPr/>
          <p:nvPr/>
        </p:nvSpPr>
        <p:spPr>
          <a:xfrm>
            <a:off x="741285" y="2811546"/>
            <a:ext cx="6924563" cy="75625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bbon: Curved and Tilted Up 38">
            <a:extLst>
              <a:ext uri="{FF2B5EF4-FFF2-40B4-BE49-F238E27FC236}">
                <a16:creationId xmlns:a16="http://schemas.microsoft.com/office/drawing/2014/main" id="{4E62A76A-A5F8-4FB2-8F09-E2863226295D}"/>
              </a:ext>
            </a:extLst>
          </p:cNvPr>
          <p:cNvSpPr/>
          <p:nvPr/>
        </p:nvSpPr>
        <p:spPr>
          <a:xfrm>
            <a:off x="270937" y="2563665"/>
            <a:ext cx="883920" cy="555974"/>
          </a:xfrm>
          <a:prstGeom prst="ellipse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406200BE-C33F-45CC-93E0-BEB8F7496A74}"/>
              </a:ext>
            </a:extLst>
          </p:cNvPr>
          <p:cNvSpPr txBox="1"/>
          <p:nvPr/>
        </p:nvSpPr>
        <p:spPr>
          <a:xfrm>
            <a:off x="37421" y="-50554"/>
            <a:ext cx="2193725" cy="307777"/>
          </a:xfrm>
          <a:prstGeom prst="rect">
            <a:avLst/>
          </a:prstGeom>
          <a:noFill/>
        </p:spPr>
        <p:txBody>
          <a:bodyPr wrap="square" rtlCol="0">
            <a:spAutoFit/>
          </a:bodyPr>
          <a:lstStyle/>
          <a:p>
            <a:r>
              <a:rPr lang="en-US" sz="1400" i="1" dirty="0"/>
              <a:t>III. Model fine tuning</a:t>
            </a:r>
          </a:p>
        </p:txBody>
      </p:sp>
      <p:cxnSp>
        <p:nvCxnSpPr>
          <p:cNvPr id="42" name="Straight Connector 41">
            <a:extLst>
              <a:ext uri="{FF2B5EF4-FFF2-40B4-BE49-F238E27FC236}">
                <a16:creationId xmlns:a16="http://schemas.microsoft.com/office/drawing/2014/main" id="{56243797-813D-4286-A956-E82E8E16EF8C}"/>
              </a:ext>
            </a:extLst>
          </p:cNvPr>
          <p:cNvCxnSpPr/>
          <p:nvPr/>
        </p:nvCxnSpPr>
        <p:spPr>
          <a:xfrm>
            <a:off x="2640642" y="5957870"/>
            <a:ext cx="4680724"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01B74E5-B07D-4704-8BC6-F4E12914501C}"/>
              </a:ext>
            </a:extLst>
          </p:cNvPr>
          <p:cNvSpPr txBox="1"/>
          <p:nvPr/>
        </p:nvSpPr>
        <p:spPr>
          <a:xfrm>
            <a:off x="4342641" y="5961720"/>
            <a:ext cx="1819922" cy="307777"/>
          </a:xfrm>
          <a:prstGeom prst="rect">
            <a:avLst/>
          </a:prstGeom>
          <a:noFill/>
        </p:spPr>
        <p:txBody>
          <a:bodyPr wrap="square" rtlCol="0">
            <a:spAutoFit/>
          </a:bodyPr>
          <a:lstStyle/>
          <a:p>
            <a:pPr algn="ctr"/>
            <a:r>
              <a:rPr lang="en-US" sz="1400" b="1" dirty="0">
                <a:latin typeface="Agency FB" panose="020B0503020202020204" pitchFamily="34" charset="0"/>
              </a:rPr>
              <a:t>AUC statistic</a:t>
            </a:r>
          </a:p>
        </p:txBody>
      </p:sp>
    </p:spTree>
    <p:extLst>
      <p:ext uri="{BB962C8B-B14F-4D97-AF65-F5344CB8AC3E}">
        <p14:creationId xmlns:p14="http://schemas.microsoft.com/office/powerpoint/2010/main" val="400053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5D7CD2-1140-49CD-B4B1-52F8B2FC81E7}"/>
              </a:ext>
            </a:extLst>
          </p:cNvPr>
          <p:cNvSpPr/>
          <p:nvPr/>
        </p:nvSpPr>
        <p:spPr bwMode="auto">
          <a:xfrm>
            <a:off x="792407" y="1287259"/>
            <a:ext cx="10411212" cy="2254930"/>
          </a:xfrm>
          <a:prstGeom prst="rect">
            <a:avLst/>
          </a:prstGeom>
          <a:pattFill prst="ltUpDiag">
            <a:fgClr>
              <a:schemeClr val="accent5">
                <a:lumMod val="20000"/>
                <a:lumOff val="80000"/>
              </a:schemeClr>
            </a:fgClr>
            <a:bgClr>
              <a:schemeClr val="bg1"/>
            </a:bgClr>
          </a:patt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5BBEDC8A-D460-4C89-B929-27405FB35070}"/>
              </a:ext>
            </a:extLst>
          </p:cNvPr>
          <p:cNvSpPr/>
          <p:nvPr/>
        </p:nvSpPr>
        <p:spPr bwMode="auto">
          <a:xfrm>
            <a:off x="792407" y="3910567"/>
            <a:ext cx="10411212" cy="2338853"/>
          </a:xfrm>
          <a:prstGeom prst="rect">
            <a:avLst/>
          </a:prstGeom>
          <a:pattFill prst="ltUpDiag">
            <a:fgClr>
              <a:schemeClr val="accent5">
                <a:lumMod val="20000"/>
                <a:lumOff val="80000"/>
              </a:schemeClr>
            </a:fgClr>
            <a:bgClr>
              <a:schemeClr val="bg1"/>
            </a:bgClr>
          </a:patt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Arial" charset="0"/>
            </a:endParaRPr>
          </a:p>
        </p:txBody>
      </p:sp>
      <p:cxnSp>
        <p:nvCxnSpPr>
          <p:cNvPr id="4" name="Straight Connector 3">
            <a:extLst>
              <a:ext uri="{FF2B5EF4-FFF2-40B4-BE49-F238E27FC236}">
                <a16:creationId xmlns:a16="http://schemas.microsoft.com/office/drawing/2014/main" id="{9CC827D6-12DD-4EF6-B567-075A795AA3EC}"/>
              </a:ext>
            </a:extLst>
          </p:cNvPr>
          <p:cNvCxnSpPr>
            <a:cxnSpLocks/>
          </p:cNvCxnSpPr>
          <p:nvPr/>
        </p:nvCxnSpPr>
        <p:spPr>
          <a:xfrm>
            <a:off x="741285" y="820590"/>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EF2B82-BCF0-40F5-AE60-C6CD97063106}"/>
              </a:ext>
            </a:extLst>
          </p:cNvPr>
          <p:cNvSpPr txBox="1"/>
          <p:nvPr/>
        </p:nvSpPr>
        <p:spPr>
          <a:xfrm>
            <a:off x="741285" y="88777"/>
            <a:ext cx="10737542" cy="830997"/>
          </a:xfrm>
          <a:prstGeom prst="rect">
            <a:avLst/>
          </a:prstGeom>
          <a:noFill/>
        </p:spPr>
        <p:txBody>
          <a:bodyPr wrap="square" rtlCol="0">
            <a:spAutoFit/>
          </a:bodyPr>
          <a:lstStyle/>
          <a:p>
            <a:r>
              <a:rPr lang="en-US" sz="2400" dirty="0"/>
              <a:t>Based on the model building exercise, a specific set of profiles have been constructed for a churned customer and non churned customer</a:t>
            </a:r>
          </a:p>
        </p:txBody>
      </p:sp>
      <p:sp>
        <p:nvSpPr>
          <p:cNvPr id="10" name="Freeform 13">
            <a:extLst>
              <a:ext uri="{FF2B5EF4-FFF2-40B4-BE49-F238E27FC236}">
                <a16:creationId xmlns:a16="http://schemas.microsoft.com/office/drawing/2014/main" id="{3434E80E-9EAE-4F2F-813A-215A645A8573}"/>
              </a:ext>
            </a:extLst>
          </p:cNvPr>
          <p:cNvSpPr>
            <a:spLocks/>
          </p:cNvSpPr>
          <p:nvPr/>
        </p:nvSpPr>
        <p:spPr bwMode="auto">
          <a:xfrm>
            <a:off x="5780347" y="981027"/>
            <a:ext cx="640080" cy="640080"/>
          </a:xfrm>
          <a:custGeom>
            <a:avLst/>
            <a:gdLst>
              <a:gd name="T0" fmla="*/ 0 w 3222"/>
              <a:gd name="T1" fmla="*/ 1611 h 3222"/>
              <a:gd name="T2" fmla="*/ 0 w 3222"/>
              <a:gd name="T3" fmla="*/ 1611 h 3222"/>
              <a:gd name="T4" fmla="*/ 1611 w 3222"/>
              <a:gd name="T5" fmla="*/ 0 h 3222"/>
              <a:gd name="T6" fmla="*/ 3222 w 3222"/>
              <a:gd name="T7" fmla="*/ 1611 h 3222"/>
              <a:gd name="T8" fmla="*/ 1611 w 3222"/>
              <a:gd name="T9" fmla="*/ 3222 h 3222"/>
              <a:gd name="T10" fmla="*/ 0 w 3222"/>
              <a:gd name="T11" fmla="*/ 1611 h 3222"/>
            </a:gdLst>
            <a:ahLst/>
            <a:cxnLst>
              <a:cxn ang="0">
                <a:pos x="T0" y="T1"/>
              </a:cxn>
              <a:cxn ang="0">
                <a:pos x="T2" y="T3"/>
              </a:cxn>
              <a:cxn ang="0">
                <a:pos x="T4" y="T5"/>
              </a:cxn>
              <a:cxn ang="0">
                <a:pos x="T6" y="T7"/>
              </a:cxn>
              <a:cxn ang="0">
                <a:pos x="T8" y="T9"/>
              </a:cxn>
              <a:cxn ang="0">
                <a:pos x="T10" y="T11"/>
              </a:cxn>
            </a:cxnLst>
            <a:rect l="0" t="0" r="r" b="b"/>
            <a:pathLst>
              <a:path w="3222" h="3222">
                <a:moveTo>
                  <a:pt x="0" y="1611"/>
                </a:moveTo>
                <a:lnTo>
                  <a:pt x="0" y="1611"/>
                </a:lnTo>
                <a:cubicBezTo>
                  <a:pt x="0" y="721"/>
                  <a:pt x="721" y="0"/>
                  <a:pt x="1611" y="0"/>
                </a:cubicBezTo>
                <a:cubicBezTo>
                  <a:pt x="2501" y="0"/>
                  <a:pt x="3222" y="721"/>
                  <a:pt x="3222" y="1611"/>
                </a:cubicBezTo>
                <a:cubicBezTo>
                  <a:pt x="3222" y="2501"/>
                  <a:pt x="2501" y="3222"/>
                  <a:pt x="1611" y="3222"/>
                </a:cubicBezTo>
                <a:cubicBezTo>
                  <a:pt x="721" y="3222"/>
                  <a:pt x="0" y="2501"/>
                  <a:pt x="0" y="16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4">
            <a:extLst>
              <a:ext uri="{FF2B5EF4-FFF2-40B4-BE49-F238E27FC236}">
                <a16:creationId xmlns:a16="http://schemas.microsoft.com/office/drawing/2014/main" id="{C6072A10-C1B9-4B6D-8305-D00978D82435}"/>
              </a:ext>
            </a:extLst>
          </p:cNvPr>
          <p:cNvSpPr>
            <a:spLocks noEditPoints="1"/>
          </p:cNvSpPr>
          <p:nvPr/>
        </p:nvSpPr>
        <p:spPr bwMode="auto">
          <a:xfrm>
            <a:off x="5859909" y="1061112"/>
            <a:ext cx="480359" cy="479911"/>
          </a:xfrm>
          <a:custGeom>
            <a:avLst/>
            <a:gdLst>
              <a:gd name="T0" fmla="*/ 1209 w 2417"/>
              <a:gd name="T1" fmla="*/ 2244 h 2417"/>
              <a:gd name="T2" fmla="*/ 1209 w 2417"/>
              <a:gd name="T3" fmla="*/ 2244 h 2417"/>
              <a:gd name="T4" fmla="*/ 174 w 2417"/>
              <a:gd name="T5" fmla="*/ 1209 h 2417"/>
              <a:gd name="T6" fmla="*/ 1209 w 2417"/>
              <a:gd name="T7" fmla="*/ 174 h 2417"/>
              <a:gd name="T8" fmla="*/ 2244 w 2417"/>
              <a:gd name="T9" fmla="*/ 1209 h 2417"/>
              <a:gd name="T10" fmla="*/ 1209 w 2417"/>
              <a:gd name="T11" fmla="*/ 2244 h 2417"/>
              <a:gd name="T12" fmla="*/ 1209 w 2417"/>
              <a:gd name="T13" fmla="*/ 0 h 2417"/>
              <a:gd name="T14" fmla="*/ 1209 w 2417"/>
              <a:gd name="T15" fmla="*/ 0 h 2417"/>
              <a:gd name="T16" fmla="*/ 0 w 2417"/>
              <a:gd name="T17" fmla="*/ 1209 h 2417"/>
              <a:gd name="T18" fmla="*/ 1209 w 2417"/>
              <a:gd name="T19" fmla="*/ 2417 h 2417"/>
              <a:gd name="T20" fmla="*/ 2417 w 2417"/>
              <a:gd name="T21" fmla="*/ 1209 h 2417"/>
              <a:gd name="T22" fmla="*/ 1209 w 2417"/>
              <a:gd name="T23" fmla="*/ 0 h 2417"/>
              <a:gd name="T24" fmla="*/ 1868 w 2417"/>
              <a:gd name="T25" fmla="*/ 1119 h 2417"/>
              <a:gd name="T26" fmla="*/ 1868 w 2417"/>
              <a:gd name="T27" fmla="*/ 1119 h 2417"/>
              <a:gd name="T28" fmla="*/ 1782 w 2417"/>
              <a:gd name="T29" fmla="*/ 1206 h 2417"/>
              <a:gd name="T30" fmla="*/ 1209 w 2417"/>
              <a:gd name="T31" fmla="*/ 1779 h 2417"/>
              <a:gd name="T32" fmla="*/ 636 w 2417"/>
              <a:gd name="T33" fmla="*/ 1206 h 2417"/>
              <a:gd name="T34" fmla="*/ 550 w 2417"/>
              <a:gd name="T35" fmla="*/ 1119 h 2417"/>
              <a:gd name="T36" fmla="*/ 463 w 2417"/>
              <a:gd name="T37" fmla="*/ 1206 h 2417"/>
              <a:gd name="T38" fmla="*/ 1209 w 2417"/>
              <a:gd name="T39" fmla="*/ 1952 h 2417"/>
              <a:gd name="T40" fmla="*/ 1955 w 2417"/>
              <a:gd name="T41" fmla="*/ 1206 h 2417"/>
              <a:gd name="T42" fmla="*/ 1868 w 2417"/>
              <a:gd name="T43" fmla="*/ 1119 h 2417"/>
              <a:gd name="T44" fmla="*/ 1523 w 2417"/>
              <a:gd name="T45" fmla="*/ 950 h 2417"/>
              <a:gd name="T46" fmla="*/ 1523 w 2417"/>
              <a:gd name="T47" fmla="*/ 950 h 2417"/>
              <a:gd name="T48" fmla="*/ 1756 w 2417"/>
              <a:gd name="T49" fmla="*/ 716 h 2417"/>
              <a:gd name="T50" fmla="*/ 1523 w 2417"/>
              <a:gd name="T51" fmla="*/ 483 h 2417"/>
              <a:gd name="T52" fmla="*/ 1290 w 2417"/>
              <a:gd name="T53" fmla="*/ 716 h 2417"/>
              <a:gd name="T54" fmla="*/ 1523 w 2417"/>
              <a:gd name="T55" fmla="*/ 950 h 2417"/>
              <a:gd name="T56" fmla="*/ 895 w 2417"/>
              <a:gd name="T57" fmla="*/ 950 h 2417"/>
              <a:gd name="T58" fmla="*/ 895 w 2417"/>
              <a:gd name="T59" fmla="*/ 950 h 2417"/>
              <a:gd name="T60" fmla="*/ 1128 w 2417"/>
              <a:gd name="T61" fmla="*/ 716 h 2417"/>
              <a:gd name="T62" fmla="*/ 895 w 2417"/>
              <a:gd name="T63" fmla="*/ 483 h 2417"/>
              <a:gd name="T64" fmla="*/ 661 w 2417"/>
              <a:gd name="T65" fmla="*/ 716 h 2417"/>
              <a:gd name="T66" fmla="*/ 895 w 2417"/>
              <a:gd name="T67" fmla="*/ 950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7" h="2417">
                <a:moveTo>
                  <a:pt x="1209" y="2244"/>
                </a:moveTo>
                <a:lnTo>
                  <a:pt x="1209" y="2244"/>
                </a:lnTo>
                <a:cubicBezTo>
                  <a:pt x="638" y="2244"/>
                  <a:pt x="174" y="1779"/>
                  <a:pt x="174" y="1209"/>
                </a:cubicBezTo>
                <a:cubicBezTo>
                  <a:pt x="174" y="638"/>
                  <a:pt x="638" y="174"/>
                  <a:pt x="1209" y="174"/>
                </a:cubicBezTo>
                <a:cubicBezTo>
                  <a:pt x="1780" y="174"/>
                  <a:pt x="2244" y="638"/>
                  <a:pt x="2244" y="1209"/>
                </a:cubicBezTo>
                <a:cubicBezTo>
                  <a:pt x="2244" y="1779"/>
                  <a:pt x="1780" y="2244"/>
                  <a:pt x="1209" y="2244"/>
                </a:cubicBezTo>
                <a:close/>
                <a:moveTo>
                  <a:pt x="1209" y="0"/>
                </a:moveTo>
                <a:lnTo>
                  <a:pt x="1209" y="0"/>
                </a:lnTo>
                <a:cubicBezTo>
                  <a:pt x="543" y="0"/>
                  <a:pt x="0" y="542"/>
                  <a:pt x="0" y="1209"/>
                </a:cubicBezTo>
                <a:cubicBezTo>
                  <a:pt x="0" y="1875"/>
                  <a:pt x="543" y="2417"/>
                  <a:pt x="1209" y="2417"/>
                </a:cubicBezTo>
                <a:cubicBezTo>
                  <a:pt x="1875" y="2417"/>
                  <a:pt x="2417" y="1875"/>
                  <a:pt x="2417" y="1209"/>
                </a:cubicBezTo>
                <a:cubicBezTo>
                  <a:pt x="2417" y="542"/>
                  <a:pt x="1875" y="0"/>
                  <a:pt x="1209" y="0"/>
                </a:cubicBezTo>
                <a:close/>
                <a:moveTo>
                  <a:pt x="1868" y="1119"/>
                </a:moveTo>
                <a:lnTo>
                  <a:pt x="1868" y="1119"/>
                </a:lnTo>
                <a:cubicBezTo>
                  <a:pt x="1820" y="1119"/>
                  <a:pt x="1782" y="1158"/>
                  <a:pt x="1782" y="1206"/>
                </a:cubicBezTo>
                <a:cubicBezTo>
                  <a:pt x="1782" y="1522"/>
                  <a:pt x="1525" y="1779"/>
                  <a:pt x="1209" y="1779"/>
                </a:cubicBezTo>
                <a:cubicBezTo>
                  <a:pt x="893" y="1779"/>
                  <a:pt x="636" y="1522"/>
                  <a:pt x="636" y="1206"/>
                </a:cubicBezTo>
                <a:cubicBezTo>
                  <a:pt x="636" y="1158"/>
                  <a:pt x="597" y="1119"/>
                  <a:pt x="550" y="1119"/>
                </a:cubicBezTo>
                <a:cubicBezTo>
                  <a:pt x="502" y="1119"/>
                  <a:pt x="463" y="1158"/>
                  <a:pt x="463" y="1206"/>
                </a:cubicBezTo>
                <a:cubicBezTo>
                  <a:pt x="463" y="1618"/>
                  <a:pt x="798" y="1952"/>
                  <a:pt x="1209" y="1952"/>
                </a:cubicBezTo>
                <a:cubicBezTo>
                  <a:pt x="1620" y="1952"/>
                  <a:pt x="1955" y="1618"/>
                  <a:pt x="1955" y="1206"/>
                </a:cubicBezTo>
                <a:cubicBezTo>
                  <a:pt x="1955" y="1158"/>
                  <a:pt x="1916" y="1119"/>
                  <a:pt x="1868" y="1119"/>
                </a:cubicBezTo>
                <a:close/>
                <a:moveTo>
                  <a:pt x="1523" y="950"/>
                </a:moveTo>
                <a:lnTo>
                  <a:pt x="1523" y="950"/>
                </a:lnTo>
                <a:cubicBezTo>
                  <a:pt x="1652" y="950"/>
                  <a:pt x="1756" y="845"/>
                  <a:pt x="1756" y="716"/>
                </a:cubicBezTo>
                <a:cubicBezTo>
                  <a:pt x="1756" y="587"/>
                  <a:pt x="1652" y="483"/>
                  <a:pt x="1523" y="483"/>
                </a:cubicBezTo>
                <a:cubicBezTo>
                  <a:pt x="1394" y="483"/>
                  <a:pt x="1290" y="587"/>
                  <a:pt x="1290" y="716"/>
                </a:cubicBezTo>
                <a:cubicBezTo>
                  <a:pt x="1290" y="845"/>
                  <a:pt x="1394" y="950"/>
                  <a:pt x="1523" y="950"/>
                </a:cubicBezTo>
                <a:close/>
                <a:moveTo>
                  <a:pt x="895" y="950"/>
                </a:moveTo>
                <a:lnTo>
                  <a:pt x="895" y="950"/>
                </a:lnTo>
                <a:cubicBezTo>
                  <a:pt x="1024" y="950"/>
                  <a:pt x="1128" y="845"/>
                  <a:pt x="1128" y="716"/>
                </a:cubicBezTo>
                <a:cubicBezTo>
                  <a:pt x="1128" y="587"/>
                  <a:pt x="1024" y="483"/>
                  <a:pt x="895" y="483"/>
                </a:cubicBezTo>
                <a:cubicBezTo>
                  <a:pt x="766" y="483"/>
                  <a:pt x="661" y="587"/>
                  <a:pt x="661" y="716"/>
                </a:cubicBezTo>
                <a:cubicBezTo>
                  <a:pt x="661" y="845"/>
                  <a:pt x="766" y="950"/>
                  <a:pt x="895" y="9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8CC5995A-5A8D-4CA3-BF56-22429899F56A}"/>
              </a:ext>
            </a:extLst>
          </p:cNvPr>
          <p:cNvSpPr>
            <a:spLocks noEditPoints="1"/>
          </p:cNvSpPr>
          <p:nvPr/>
        </p:nvSpPr>
        <p:spPr bwMode="auto">
          <a:xfrm>
            <a:off x="5729370" y="2258958"/>
            <a:ext cx="925822" cy="574688"/>
          </a:xfrm>
          <a:custGeom>
            <a:avLst/>
            <a:gdLst>
              <a:gd name="T0" fmla="*/ 764 w 2577"/>
              <a:gd name="T1" fmla="*/ 611 h 1568"/>
              <a:gd name="T2" fmla="*/ 697 w 2577"/>
              <a:gd name="T3" fmla="*/ 1103 h 1568"/>
              <a:gd name="T4" fmla="*/ 768 w 2577"/>
              <a:gd name="T5" fmla="*/ 791 h 1568"/>
              <a:gd name="T6" fmla="*/ 904 w 2577"/>
              <a:gd name="T7" fmla="*/ 1500 h 1568"/>
              <a:gd name="T8" fmla="*/ 928 w 2577"/>
              <a:gd name="T9" fmla="*/ 1500 h 1568"/>
              <a:gd name="T10" fmla="*/ 1064 w 2577"/>
              <a:gd name="T11" fmla="*/ 791 h 1568"/>
              <a:gd name="T12" fmla="*/ 1137 w 2577"/>
              <a:gd name="T13" fmla="*/ 1103 h 1568"/>
              <a:gd name="T14" fmla="*/ 1070 w 2577"/>
              <a:gd name="T15" fmla="*/ 611 h 1568"/>
              <a:gd name="T16" fmla="*/ 1629 w 2577"/>
              <a:gd name="T17" fmla="*/ 617 h 1568"/>
              <a:gd name="T18" fmla="*/ 1208 w 2577"/>
              <a:gd name="T19" fmla="*/ 1003 h 1568"/>
              <a:gd name="T20" fmla="*/ 1375 w 2577"/>
              <a:gd name="T21" fmla="*/ 759 h 1568"/>
              <a:gd name="T22" fmla="*/ 1394 w 2577"/>
              <a:gd name="T23" fmla="*/ 764 h 1568"/>
              <a:gd name="T24" fmla="*/ 1375 w 2577"/>
              <a:gd name="T25" fmla="*/ 1192 h 1568"/>
              <a:gd name="T26" fmla="*/ 1502 w 2577"/>
              <a:gd name="T27" fmla="*/ 1504 h 1568"/>
              <a:gd name="T28" fmla="*/ 1525 w 2577"/>
              <a:gd name="T29" fmla="*/ 1504 h 1568"/>
              <a:gd name="T30" fmla="*/ 1653 w 2577"/>
              <a:gd name="T31" fmla="*/ 1192 h 1568"/>
              <a:gd name="T32" fmla="*/ 1631 w 2577"/>
              <a:gd name="T33" fmla="*/ 764 h 1568"/>
              <a:gd name="T34" fmla="*/ 1652 w 2577"/>
              <a:gd name="T35" fmla="*/ 759 h 1568"/>
              <a:gd name="T36" fmla="*/ 1820 w 2577"/>
              <a:gd name="T37" fmla="*/ 1000 h 1568"/>
              <a:gd name="T38" fmla="*/ 2568 w 2577"/>
              <a:gd name="T39" fmla="*/ 797 h 1568"/>
              <a:gd name="T40" fmla="*/ 2056 w 2577"/>
              <a:gd name="T41" fmla="*/ 292 h 1568"/>
              <a:gd name="T42" fmla="*/ 1854 w 2577"/>
              <a:gd name="T43" fmla="*/ 868 h 1568"/>
              <a:gd name="T44" fmla="*/ 2039 w 2577"/>
              <a:gd name="T45" fmla="*/ 452 h 1568"/>
              <a:gd name="T46" fmla="*/ 2050 w 2577"/>
              <a:gd name="T47" fmla="*/ 468 h 1568"/>
              <a:gd name="T48" fmla="*/ 2028 w 2577"/>
              <a:gd name="T49" fmla="*/ 1493 h 1568"/>
              <a:gd name="T50" fmla="*/ 2179 w 2577"/>
              <a:gd name="T51" fmla="*/ 1018 h 1568"/>
              <a:gd name="T52" fmla="*/ 2281 w 2577"/>
              <a:gd name="T53" fmla="*/ 1568 h 1568"/>
              <a:gd name="T54" fmla="*/ 2489 w 2577"/>
              <a:gd name="T55" fmla="*/ 1018 h 1568"/>
              <a:gd name="T56" fmla="*/ 2331 w 2577"/>
              <a:gd name="T57" fmla="*/ 462 h 1568"/>
              <a:gd name="T58" fmla="*/ 2459 w 2577"/>
              <a:gd name="T59" fmla="*/ 830 h 1568"/>
              <a:gd name="T60" fmla="*/ 471 w 2577"/>
              <a:gd name="T61" fmla="*/ 292 h 1568"/>
              <a:gd name="T62" fmla="*/ 0 w 2577"/>
              <a:gd name="T63" fmla="*/ 423 h 1568"/>
              <a:gd name="T64" fmla="*/ 115 w 2577"/>
              <a:gd name="T65" fmla="*/ 855 h 1568"/>
              <a:gd name="T66" fmla="*/ 136 w 2577"/>
              <a:gd name="T67" fmla="*/ 1493 h 1568"/>
              <a:gd name="T68" fmla="*/ 287 w 2577"/>
              <a:gd name="T69" fmla="*/ 906 h 1568"/>
              <a:gd name="T70" fmla="*/ 389 w 2577"/>
              <a:gd name="T71" fmla="*/ 1568 h 1568"/>
              <a:gd name="T72" fmla="*/ 488 w 2577"/>
              <a:gd name="T73" fmla="*/ 492 h 1568"/>
              <a:gd name="T74" fmla="*/ 602 w 2577"/>
              <a:gd name="T75" fmla="*/ 855 h 1568"/>
              <a:gd name="T76" fmla="*/ 300 w 2577"/>
              <a:gd name="T77" fmla="*/ 263 h 1568"/>
              <a:gd name="T78" fmla="*/ 300 w 2577"/>
              <a:gd name="T79" fmla="*/ 0 h 1568"/>
              <a:gd name="T80" fmla="*/ 2192 w 2577"/>
              <a:gd name="T81" fmla="*/ 256 h 1568"/>
              <a:gd name="T82" fmla="*/ 2192 w 2577"/>
              <a:gd name="T83" fmla="*/ 0 h 1568"/>
              <a:gd name="T84" fmla="*/ 1514 w 2577"/>
              <a:gd name="T85" fmla="*/ 603 h 1568"/>
              <a:gd name="T86" fmla="*/ 1514 w 2577"/>
              <a:gd name="T87" fmla="*/ 354 h 1568"/>
              <a:gd name="T88" fmla="*/ 917 w 2577"/>
              <a:gd name="T89" fmla="*/ 599 h 1568"/>
              <a:gd name="T90" fmla="*/ 917 w 2577"/>
              <a:gd name="T91" fmla="*/ 35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77" h="1568">
                <a:moveTo>
                  <a:pt x="1070" y="611"/>
                </a:moveTo>
                <a:lnTo>
                  <a:pt x="1070" y="611"/>
                </a:lnTo>
                <a:lnTo>
                  <a:pt x="764" y="611"/>
                </a:lnTo>
                <a:cubicBezTo>
                  <a:pt x="698" y="611"/>
                  <a:pt x="645" y="664"/>
                  <a:pt x="645" y="729"/>
                </a:cubicBezTo>
                <a:lnTo>
                  <a:pt x="645" y="1051"/>
                </a:lnTo>
                <a:cubicBezTo>
                  <a:pt x="645" y="1080"/>
                  <a:pt x="668" y="1103"/>
                  <a:pt x="697" y="1103"/>
                </a:cubicBezTo>
                <a:cubicBezTo>
                  <a:pt x="725" y="1103"/>
                  <a:pt x="748" y="1080"/>
                  <a:pt x="748" y="1051"/>
                </a:cubicBezTo>
                <a:lnTo>
                  <a:pt x="748" y="791"/>
                </a:lnTo>
                <a:lnTo>
                  <a:pt x="768" y="791"/>
                </a:lnTo>
                <a:lnTo>
                  <a:pt x="768" y="1500"/>
                </a:lnTo>
                <a:cubicBezTo>
                  <a:pt x="768" y="1538"/>
                  <a:pt x="798" y="1568"/>
                  <a:pt x="836" y="1568"/>
                </a:cubicBezTo>
                <a:cubicBezTo>
                  <a:pt x="873" y="1568"/>
                  <a:pt x="904" y="1538"/>
                  <a:pt x="904" y="1500"/>
                </a:cubicBezTo>
                <a:lnTo>
                  <a:pt x="904" y="1098"/>
                </a:lnTo>
                <a:lnTo>
                  <a:pt x="928" y="1098"/>
                </a:lnTo>
                <a:lnTo>
                  <a:pt x="928" y="1500"/>
                </a:lnTo>
                <a:cubicBezTo>
                  <a:pt x="928" y="1538"/>
                  <a:pt x="958" y="1568"/>
                  <a:pt x="996" y="1568"/>
                </a:cubicBezTo>
                <a:cubicBezTo>
                  <a:pt x="1034" y="1568"/>
                  <a:pt x="1064" y="1538"/>
                  <a:pt x="1064" y="1500"/>
                </a:cubicBezTo>
                <a:lnTo>
                  <a:pt x="1064" y="791"/>
                </a:lnTo>
                <a:lnTo>
                  <a:pt x="1085" y="791"/>
                </a:lnTo>
                <a:lnTo>
                  <a:pt x="1085" y="1051"/>
                </a:lnTo>
                <a:cubicBezTo>
                  <a:pt x="1085" y="1080"/>
                  <a:pt x="1108" y="1103"/>
                  <a:pt x="1137" y="1103"/>
                </a:cubicBezTo>
                <a:cubicBezTo>
                  <a:pt x="1165" y="1103"/>
                  <a:pt x="1188" y="1080"/>
                  <a:pt x="1188" y="1051"/>
                </a:cubicBezTo>
                <a:lnTo>
                  <a:pt x="1188" y="729"/>
                </a:lnTo>
                <a:cubicBezTo>
                  <a:pt x="1188" y="664"/>
                  <a:pt x="1135" y="611"/>
                  <a:pt x="1070" y="611"/>
                </a:cubicBezTo>
                <a:close/>
                <a:moveTo>
                  <a:pt x="1733" y="702"/>
                </a:moveTo>
                <a:lnTo>
                  <a:pt x="1733" y="702"/>
                </a:lnTo>
                <a:cubicBezTo>
                  <a:pt x="1721" y="653"/>
                  <a:pt x="1680" y="617"/>
                  <a:pt x="1629" y="617"/>
                </a:cubicBezTo>
                <a:lnTo>
                  <a:pt x="1398" y="617"/>
                </a:lnTo>
                <a:cubicBezTo>
                  <a:pt x="1347" y="617"/>
                  <a:pt x="1304" y="653"/>
                  <a:pt x="1292" y="702"/>
                </a:cubicBezTo>
                <a:cubicBezTo>
                  <a:pt x="1195" y="1045"/>
                  <a:pt x="1208" y="1003"/>
                  <a:pt x="1208" y="1003"/>
                </a:cubicBezTo>
                <a:cubicBezTo>
                  <a:pt x="1202" y="1028"/>
                  <a:pt x="1215" y="1053"/>
                  <a:pt x="1241" y="1063"/>
                </a:cubicBezTo>
                <a:cubicBezTo>
                  <a:pt x="1266" y="1070"/>
                  <a:pt x="1292" y="1053"/>
                  <a:pt x="1298" y="1030"/>
                </a:cubicBezTo>
                <a:cubicBezTo>
                  <a:pt x="1389" y="717"/>
                  <a:pt x="1375" y="759"/>
                  <a:pt x="1375" y="759"/>
                </a:cubicBezTo>
                <a:cubicBezTo>
                  <a:pt x="1375" y="755"/>
                  <a:pt x="1380" y="752"/>
                  <a:pt x="1384" y="752"/>
                </a:cubicBezTo>
                <a:cubicBezTo>
                  <a:pt x="1389" y="752"/>
                  <a:pt x="1394" y="757"/>
                  <a:pt x="1394" y="762"/>
                </a:cubicBezTo>
                <a:lnTo>
                  <a:pt x="1394" y="764"/>
                </a:lnTo>
                <a:lnTo>
                  <a:pt x="1394" y="766"/>
                </a:lnTo>
                <a:cubicBezTo>
                  <a:pt x="1262" y="1232"/>
                  <a:pt x="1273" y="1192"/>
                  <a:pt x="1273" y="1192"/>
                </a:cubicBezTo>
                <a:lnTo>
                  <a:pt x="1375" y="1192"/>
                </a:lnTo>
                <a:lnTo>
                  <a:pt x="1375" y="1504"/>
                </a:lnTo>
                <a:cubicBezTo>
                  <a:pt x="1375" y="1539"/>
                  <a:pt x="1403" y="1568"/>
                  <a:pt x="1438" y="1568"/>
                </a:cubicBezTo>
                <a:cubicBezTo>
                  <a:pt x="1474" y="1568"/>
                  <a:pt x="1502" y="1539"/>
                  <a:pt x="1502" y="1504"/>
                </a:cubicBezTo>
                <a:lnTo>
                  <a:pt x="1502" y="1192"/>
                </a:lnTo>
                <a:lnTo>
                  <a:pt x="1525" y="1192"/>
                </a:lnTo>
                <a:lnTo>
                  <a:pt x="1525" y="1504"/>
                </a:lnTo>
                <a:cubicBezTo>
                  <a:pt x="1525" y="1539"/>
                  <a:pt x="1553" y="1568"/>
                  <a:pt x="1589" y="1568"/>
                </a:cubicBezTo>
                <a:cubicBezTo>
                  <a:pt x="1624" y="1568"/>
                  <a:pt x="1653" y="1539"/>
                  <a:pt x="1653" y="1504"/>
                </a:cubicBezTo>
                <a:lnTo>
                  <a:pt x="1653" y="1192"/>
                </a:lnTo>
                <a:lnTo>
                  <a:pt x="1752" y="1192"/>
                </a:lnTo>
                <a:cubicBezTo>
                  <a:pt x="1618" y="727"/>
                  <a:pt x="1631" y="766"/>
                  <a:pt x="1631" y="766"/>
                </a:cubicBezTo>
                <a:lnTo>
                  <a:pt x="1631" y="764"/>
                </a:lnTo>
                <a:lnTo>
                  <a:pt x="1631" y="762"/>
                </a:lnTo>
                <a:cubicBezTo>
                  <a:pt x="1631" y="757"/>
                  <a:pt x="1636" y="752"/>
                  <a:pt x="1641" y="752"/>
                </a:cubicBezTo>
                <a:cubicBezTo>
                  <a:pt x="1645" y="752"/>
                  <a:pt x="1650" y="755"/>
                  <a:pt x="1652" y="759"/>
                </a:cubicBezTo>
                <a:lnTo>
                  <a:pt x="1728" y="1027"/>
                </a:lnTo>
                <a:cubicBezTo>
                  <a:pt x="1735" y="1050"/>
                  <a:pt x="1762" y="1067"/>
                  <a:pt x="1788" y="1060"/>
                </a:cubicBezTo>
                <a:cubicBezTo>
                  <a:pt x="1811" y="1050"/>
                  <a:pt x="1827" y="1025"/>
                  <a:pt x="1820" y="1000"/>
                </a:cubicBezTo>
                <a:lnTo>
                  <a:pt x="1733" y="702"/>
                </a:lnTo>
                <a:close/>
                <a:moveTo>
                  <a:pt x="2568" y="797"/>
                </a:moveTo>
                <a:lnTo>
                  <a:pt x="2568" y="797"/>
                </a:lnTo>
                <a:lnTo>
                  <a:pt x="2451" y="392"/>
                </a:lnTo>
                <a:cubicBezTo>
                  <a:pt x="2437" y="335"/>
                  <a:pt x="2388" y="292"/>
                  <a:pt x="2328" y="292"/>
                </a:cubicBezTo>
                <a:lnTo>
                  <a:pt x="2056" y="292"/>
                </a:lnTo>
                <a:cubicBezTo>
                  <a:pt x="1996" y="292"/>
                  <a:pt x="1944" y="335"/>
                  <a:pt x="1930" y="392"/>
                </a:cubicBezTo>
                <a:lnTo>
                  <a:pt x="1816" y="797"/>
                </a:lnTo>
                <a:cubicBezTo>
                  <a:pt x="1808" y="827"/>
                  <a:pt x="1824" y="857"/>
                  <a:pt x="1854" y="868"/>
                </a:cubicBezTo>
                <a:cubicBezTo>
                  <a:pt x="1884" y="876"/>
                  <a:pt x="1914" y="857"/>
                  <a:pt x="1922" y="830"/>
                </a:cubicBezTo>
                <a:lnTo>
                  <a:pt x="2028" y="460"/>
                </a:lnTo>
                <a:cubicBezTo>
                  <a:pt x="2028" y="454"/>
                  <a:pt x="2034" y="452"/>
                  <a:pt x="2039" y="452"/>
                </a:cubicBezTo>
                <a:cubicBezTo>
                  <a:pt x="2045" y="452"/>
                  <a:pt x="2050" y="457"/>
                  <a:pt x="2050" y="462"/>
                </a:cubicBezTo>
                <a:lnTo>
                  <a:pt x="2050" y="465"/>
                </a:lnTo>
                <a:lnTo>
                  <a:pt x="2050" y="468"/>
                </a:lnTo>
                <a:lnTo>
                  <a:pt x="1895" y="1018"/>
                </a:lnTo>
                <a:lnTo>
                  <a:pt x="2028" y="1018"/>
                </a:lnTo>
                <a:lnTo>
                  <a:pt x="2028" y="1493"/>
                </a:lnTo>
                <a:cubicBezTo>
                  <a:pt x="2028" y="1534"/>
                  <a:pt x="2061" y="1568"/>
                  <a:pt x="2103" y="1568"/>
                </a:cubicBezTo>
                <a:cubicBezTo>
                  <a:pt x="2145" y="1568"/>
                  <a:pt x="2179" y="1534"/>
                  <a:pt x="2179" y="1493"/>
                </a:cubicBezTo>
                <a:lnTo>
                  <a:pt x="2179" y="1018"/>
                </a:lnTo>
                <a:lnTo>
                  <a:pt x="2205" y="1018"/>
                </a:lnTo>
                <a:lnTo>
                  <a:pt x="2205" y="1493"/>
                </a:lnTo>
                <a:cubicBezTo>
                  <a:pt x="2205" y="1534"/>
                  <a:pt x="2239" y="1568"/>
                  <a:pt x="2281" y="1568"/>
                </a:cubicBezTo>
                <a:cubicBezTo>
                  <a:pt x="2323" y="1568"/>
                  <a:pt x="2356" y="1534"/>
                  <a:pt x="2356" y="1493"/>
                </a:cubicBezTo>
                <a:lnTo>
                  <a:pt x="2356" y="1018"/>
                </a:lnTo>
                <a:lnTo>
                  <a:pt x="2489" y="1018"/>
                </a:lnTo>
                <a:lnTo>
                  <a:pt x="2331" y="468"/>
                </a:lnTo>
                <a:lnTo>
                  <a:pt x="2331" y="465"/>
                </a:lnTo>
                <a:lnTo>
                  <a:pt x="2331" y="462"/>
                </a:lnTo>
                <a:cubicBezTo>
                  <a:pt x="2331" y="457"/>
                  <a:pt x="2337" y="452"/>
                  <a:pt x="2342" y="452"/>
                </a:cubicBezTo>
                <a:cubicBezTo>
                  <a:pt x="2347" y="452"/>
                  <a:pt x="2353" y="454"/>
                  <a:pt x="2356" y="460"/>
                </a:cubicBezTo>
                <a:lnTo>
                  <a:pt x="2459" y="830"/>
                </a:lnTo>
                <a:cubicBezTo>
                  <a:pt x="2467" y="857"/>
                  <a:pt x="2500" y="876"/>
                  <a:pt x="2530" y="868"/>
                </a:cubicBezTo>
                <a:cubicBezTo>
                  <a:pt x="2557" y="857"/>
                  <a:pt x="2577" y="827"/>
                  <a:pt x="2568" y="797"/>
                </a:cubicBezTo>
                <a:close/>
                <a:moveTo>
                  <a:pt x="471" y="292"/>
                </a:moveTo>
                <a:lnTo>
                  <a:pt x="471" y="292"/>
                </a:lnTo>
                <a:lnTo>
                  <a:pt x="132" y="292"/>
                </a:lnTo>
                <a:cubicBezTo>
                  <a:pt x="59" y="292"/>
                  <a:pt x="0" y="351"/>
                  <a:pt x="0" y="423"/>
                </a:cubicBezTo>
                <a:lnTo>
                  <a:pt x="0" y="855"/>
                </a:lnTo>
                <a:cubicBezTo>
                  <a:pt x="0" y="886"/>
                  <a:pt x="26" y="912"/>
                  <a:pt x="57" y="912"/>
                </a:cubicBezTo>
                <a:cubicBezTo>
                  <a:pt x="89" y="912"/>
                  <a:pt x="115" y="886"/>
                  <a:pt x="115" y="855"/>
                </a:cubicBezTo>
                <a:lnTo>
                  <a:pt x="115" y="492"/>
                </a:lnTo>
                <a:lnTo>
                  <a:pt x="136" y="492"/>
                </a:lnTo>
                <a:lnTo>
                  <a:pt x="136" y="1493"/>
                </a:lnTo>
                <a:cubicBezTo>
                  <a:pt x="136" y="1534"/>
                  <a:pt x="170" y="1568"/>
                  <a:pt x="212" y="1568"/>
                </a:cubicBezTo>
                <a:cubicBezTo>
                  <a:pt x="253" y="1568"/>
                  <a:pt x="287" y="1534"/>
                  <a:pt x="287" y="1493"/>
                </a:cubicBezTo>
                <a:lnTo>
                  <a:pt x="287" y="906"/>
                </a:lnTo>
                <a:lnTo>
                  <a:pt x="314" y="906"/>
                </a:lnTo>
                <a:lnTo>
                  <a:pt x="314" y="1493"/>
                </a:lnTo>
                <a:cubicBezTo>
                  <a:pt x="314" y="1534"/>
                  <a:pt x="348" y="1568"/>
                  <a:pt x="389" y="1568"/>
                </a:cubicBezTo>
                <a:cubicBezTo>
                  <a:pt x="431" y="1568"/>
                  <a:pt x="465" y="1534"/>
                  <a:pt x="465" y="1493"/>
                </a:cubicBezTo>
                <a:lnTo>
                  <a:pt x="465" y="492"/>
                </a:lnTo>
                <a:lnTo>
                  <a:pt x="488" y="492"/>
                </a:lnTo>
                <a:lnTo>
                  <a:pt x="488" y="855"/>
                </a:lnTo>
                <a:cubicBezTo>
                  <a:pt x="488" y="886"/>
                  <a:pt x="513" y="912"/>
                  <a:pt x="545" y="912"/>
                </a:cubicBezTo>
                <a:cubicBezTo>
                  <a:pt x="577" y="912"/>
                  <a:pt x="602" y="886"/>
                  <a:pt x="602" y="855"/>
                </a:cubicBezTo>
                <a:lnTo>
                  <a:pt x="602" y="423"/>
                </a:lnTo>
                <a:cubicBezTo>
                  <a:pt x="602" y="351"/>
                  <a:pt x="543" y="292"/>
                  <a:pt x="471" y="292"/>
                </a:cubicBezTo>
                <a:close/>
                <a:moveTo>
                  <a:pt x="300" y="263"/>
                </a:moveTo>
                <a:lnTo>
                  <a:pt x="300" y="263"/>
                </a:lnTo>
                <a:cubicBezTo>
                  <a:pt x="372" y="263"/>
                  <a:pt x="431" y="204"/>
                  <a:pt x="431" y="132"/>
                </a:cubicBezTo>
                <a:cubicBezTo>
                  <a:pt x="431" y="59"/>
                  <a:pt x="372" y="0"/>
                  <a:pt x="300" y="0"/>
                </a:cubicBezTo>
                <a:cubicBezTo>
                  <a:pt x="227" y="0"/>
                  <a:pt x="168" y="59"/>
                  <a:pt x="168" y="132"/>
                </a:cubicBezTo>
                <a:cubicBezTo>
                  <a:pt x="168" y="204"/>
                  <a:pt x="227" y="263"/>
                  <a:pt x="300" y="263"/>
                </a:cubicBezTo>
                <a:close/>
                <a:moveTo>
                  <a:pt x="2192" y="256"/>
                </a:moveTo>
                <a:lnTo>
                  <a:pt x="2192" y="256"/>
                </a:lnTo>
                <a:cubicBezTo>
                  <a:pt x="2263" y="256"/>
                  <a:pt x="2320" y="199"/>
                  <a:pt x="2320" y="128"/>
                </a:cubicBezTo>
                <a:cubicBezTo>
                  <a:pt x="2320" y="58"/>
                  <a:pt x="2263" y="0"/>
                  <a:pt x="2192" y="0"/>
                </a:cubicBezTo>
                <a:cubicBezTo>
                  <a:pt x="2121" y="0"/>
                  <a:pt x="2064" y="58"/>
                  <a:pt x="2064" y="128"/>
                </a:cubicBezTo>
                <a:cubicBezTo>
                  <a:pt x="2064" y="199"/>
                  <a:pt x="2121" y="256"/>
                  <a:pt x="2192" y="256"/>
                </a:cubicBezTo>
                <a:close/>
                <a:moveTo>
                  <a:pt x="1514" y="603"/>
                </a:moveTo>
                <a:lnTo>
                  <a:pt x="1514" y="603"/>
                </a:lnTo>
                <a:cubicBezTo>
                  <a:pt x="1582" y="603"/>
                  <a:pt x="1638" y="548"/>
                  <a:pt x="1638" y="479"/>
                </a:cubicBezTo>
                <a:cubicBezTo>
                  <a:pt x="1638" y="410"/>
                  <a:pt x="1582" y="354"/>
                  <a:pt x="1514" y="354"/>
                </a:cubicBezTo>
                <a:cubicBezTo>
                  <a:pt x="1445" y="354"/>
                  <a:pt x="1389" y="410"/>
                  <a:pt x="1389" y="479"/>
                </a:cubicBezTo>
                <a:cubicBezTo>
                  <a:pt x="1389" y="548"/>
                  <a:pt x="1445" y="603"/>
                  <a:pt x="1514" y="603"/>
                </a:cubicBezTo>
                <a:close/>
                <a:moveTo>
                  <a:pt x="917" y="599"/>
                </a:moveTo>
                <a:lnTo>
                  <a:pt x="917" y="599"/>
                </a:lnTo>
                <a:cubicBezTo>
                  <a:pt x="985" y="599"/>
                  <a:pt x="1041" y="543"/>
                  <a:pt x="1041" y="475"/>
                </a:cubicBezTo>
                <a:cubicBezTo>
                  <a:pt x="1041" y="406"/>
                  <a:pt x="985" y="350"/>
                  <a:pt x="917" y="350"/>
                </a:cubicBezTo>
                <a:cubicBezTo>
                  <a:pt x="848" y="350"/>
                  <a:pt x="792" y="406"/>
                  <a:pt x="792" y="475"/>
                </a:cubicBezTo>
                <a:cubicBezTo>
                  <a:pt x="792" y="543"/>
                  <a:pt x="848" y="599"/>
                  <a:pt x="917" y="599"/>
                </a:cubicBezTo>
                <a:close/>
              </a:path>
            </a:pathLst>
          </a:custGeom>
          <a:solidFill>
            <a:srgbClr val="E4831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2">
            <a:extLst>
              <a:ext uri="{FF2B5EF4-FFF2-40B4-BE49-F238E27FC236}">
                <a16:creationId xmlns:a16="http://schemas.microsoft.com/office/drawing/2014/main" id="{9E7145B1-11D7-4E21-BF89-943A10BD22AF}"/>
              </a:ext>
            </a:extLst>
          </p:cNvPr>
          <p:cNvSpPr>
            <a:spLocks noEditPoints="1"/>
          </p:cNvSpPr>
          <p:nvPr/>
        </p:nvSpPr>
        <p:spPr bwMode="auto">
          <a:xfrm>
            <a:off x="7472445" y="2047840"/>
            <a:ext cx="839913" cy="734075"/>
          </a:xfrm>
          <a:custGeom>
            <a:avLst/>
            <a:gdLst>
              <a:gd name="T0" fmla="*/ 1804 w 1972"/>
              <a:gd name="T1" fmla="*/ 1650 h 1727"/>
              <a:gd name="T2" fmla="*/ 1804 w 1972"/>
              <a:gd name="T3" fmla="*/ 1650 h 1727"/>
              <a:gd name="T4" fmla="*/ 1228 w 1972"/>
              <a:gd name="T5" fmla="*/ 1650 h 1727"/>
              <a:gd name="T6" fmla="*/ 1228 w 1972"/>
              <a:gd name="T7" fmla="*/ 937 h 1727"/>
              <a:gd name="T8" fmla="*/ 1189 w 1972"/>
              <a:gd name="T9" fmla="*/ 898 h 1727"/>
              <a:gd name="T10" fmla="*/ 781 w 1972"/>
              <a:gd name="T11" fmla="*/ 898 h 1727"/>
              <a:gd name="T12" fmla="*/ 742 w 1972"/>
              <a:gd name="T13" fmla="*/ 937 h 1727"/>
              <a:gd name="T14" fmla="*/ 742 w 1972"/>
              <a:gd name="T15" fmla="*/ 1650 h 1727"/>
              <a:gd name="T16" fmla="*/ 188 w 1972"/>
              <a:gd name="T17" fmla="*/ 1650 h 1727"/>
              <a:gd name="T18" fmla="*/ 188 w 1972"/>
              <a:gd name="T19" fmla="*/ 821 h 1727"/>
              <a:gd name="T20" fmla="*/ 659 w 1972"/>
              <a:gd name="T21" fmla="*/ 821 h 1727"/>
              <a:gd name="T22" fmla="*/ 691 w 1972"/>
              <a:gd name="T23" fmla="*/ 804 h 1727"/>
              <a:gd name="T24" fmla="*/ 986 w 1972"/>
              <a:gd name="T25" fmla="*/ 370 h 1727"/>
              <a:gd name="T26" fmla="*/ 1280 w 1972"/>
              <a:gd name="T27" fmla="*/ 804 h 1727"/>
              <a:gd name="T28" fmla="*/ 1312 w 1972"/>
              <a:gd name="T29" fmla="*/ 821 h 1727"/>
              <a:gd name="T30" fmla="*/ 1804 w 1972"/>
              <a:gd name="T31" fmla="*/ 821 h 1727"/>
              <a:gd name="T32" fmla="*/ 1804 w 1972"/>
              <a:gd name="T33" fmla="*/ 1650 h 1727"/>
              <a:gd name="T34" fmla="*/ 1933 w 1972"/>
              <a:gd name="T35" fmla="*/ 0 h 1727"/>
              <a:gd name="T36" fmla="*/ 1933 w 1972"/>
              <a:gd name="T37" fmla="*/ 0 h 1727"/>
              <a:gd name="T38" fmla="*/ 39 w 1972"/>
              <a:gd name="T39" fmla="*/ 0 h 1727"/>
              <a:gd name="T40" fmla="*/ 0 w 1972"/>
              <a:gd name="T41" fmla="*/ 39 h 1727"/>
              <a:gd name="T42" fmla="*/ 0 w 1972"/>
              <a:gd name="T43" fmla="*/ 782 h 1727"/>
              <a:gd name="T44" fmla="*/ 39 w 1972"/>
              <a:gd name="T45" fmla="*/ 821 h 1727"/>
              <a:gd name="T46" fmla="*/ 110 w 1972"/>
              <a:gd name="T47" fmla="*/ 821 h 1727"/>
              <a:gd name="T48" fmla="*/ 110 w 1972"/>
              <a:gd name="T49" fmla="*/ 1688 h 1727"/>
              <a:gd name="T50" fmla="*/ 149 w 1972"/>
              <a:gd name="T51" fmla="*/ 1727 h 1727"/>
              <a:gd name="T52" fmla="*/ 781 w 1972"/>
              <a:gd name="T53" fmla="*/ 1727 h 1727"/>
              <a:gd name="T54" fmla="*/ 820 w 1972"/>
              <a:gd name="T55" fmla="*/ 1688 h 1727"/>
              <a:gd name="T56" fmla="*/ 820 w 1972"/>
              <a:gd name="T57" fmla="*/ 976 h 1727"/>
              <a:gd name="T58" fmla="*/ 1150 w 1972"/>
              <a:gd name="T59" fmla="*/ 976 h 1727"/>
              <a:gd name="T60" fmla="*/ 1150 w 1972"/>
              <a:gd name="T61" fmla="*/ 1688 h 1727"/>
              <a:gd name="T62" fmla="*/ 1189 w 1972"/>
              <a:gd name="T63" fmla="*/ 1727 h 1727"/>
              <a:gd name="T64" fmla="*/ 1843 w 1972"/>
              <a:gd name="T65" fmla="*/ 1727 h 1727"/>
              <a:gd name="T66" fmla="*/ 1881 w 1972"/>
              <a:gd name="T67" fmla="*/ 1688 h 1727"/>
              <a:gd name="T68" fmla="*/ 1881 w 1972"/>
              <a:gd name="T69" fmla="*/ 821 h 1727"/>
              <a:gd name="T70" fmla="*/ 1933 w 1972"/>
              <a:gd name="T71" fmla="*/ 821 h 1727"/>
              <a:gd name="T72" fmla="*/ 1972 w 1972"/>
              <a:gd name="T73" fmla="*/ 782 h 1727"/>
              <a:gd name="T74" fmla="*/ 1972 w 1972"/>
              <a:gd name="T75" fmla="*/ 39 h 1727"/>
              <a:gd name="T76" fmla="*/ 1933 w 1972"/>
              <a:gd name="T77" fmla="*/ 0 h 1727"/>
              <a:gd name="T78" fmla="*/ 1382 w 1972"/>
              <a:gd name="T79" fmla="*/ 1343 h 1727"/>
              <a:gd name="T80" fmla="*/ 1382 w 1972"/>
              <a:gd name="T81" fmla="*/ 1343 h 1727"/>
              <a:gd name="T82" fmla="*/ 1620 w 1972"/>
              <a:gd name="T83" fmla="*/ 1343 h 1727"/>
              <a:gd name="T84" fmla="*/ 1659 w 1972"/>
              <a:gd name="T85" fmla="*/ 1304 h 1727"/>
              <a:gd name="T86" fmla="*/ 1659 w 1972"/>
              <a:gd name="T87" fmla="*/ 937 h 1727"/>
              <a:gd name="T88" fmla="*/ 1620 w 1972"/>
              <a:gd name="T89" fmla="*/ 898 h 1727"/>
              <a:gd name="T90" fmla="*/ 1382 w 1972"/>
              <a:gd name="T91" fmla="*/ 898 h 1727"/>
              <a:gd name="T92" fmla="*/ 1343 w 1972"/>
              <a:gd name="T93" fmla="*/ 937 h 1727"/>
              <a:gd name="T94" fmla="*/ 1343 w 1972"/>
              <a:gd name="T95" fmla="*/ 1304 h 1727"/>
              <a:gd name="T96" fmla="*/ 1382 w 1972"/>
              <a:gd name="T97" fmla="*/ 1343 h 1727"/>
              <a:gd name="T98" fmla="*/ 585 w 1972"/>
              <a:gd name="T99" fmla="*/ 898 h 1727"/>
              <a:gd name="T100" fmla="*/ 585 w 1972"/>
              <a:gd name="T101" fmla="*/ 898 h 1727"/>
              <a:gd name="T102" fmla="*/ 347 w 1972"/>
              <a:gd name="T103" fmla="*/ 898 h 1727"/>
              <a:gd name="T104" fmla="*/ 309 w 1972"/>
              <a:gd name="T105" fmla="*/ 937 h 1727"/>
              <a:gd name="T106" fmla="*/ 309 w 1972"/>
              <a:gd name="T107" fmla="*/ 1304 h 1727"/>
              <a:gd name="T108" fmla="*/ 347 w 1972"/>
              <a:gd name="T109" fmla="*/ 1343 h 1727"/>
              <a:gd name="T110" fmla="*/ 585 w 1972"/>
              <a:gd name="T111" fmla="*/ 1343 h 1727"/>
              <a:gd name="T112" fmla="*/ 624 w 1972"/>
              <a:gd name="T113" fmla="*/ 1304 h 1727"/>
              <a:gd name="T114" fmla="*/ 624 w 1972"/>
              <a:gd name="T115" fmla="*/ 937 h 1727"/>
              <a:gd name="T116" fmla="*/ 585 w 1972"/>
              <a:gd name="T117" fmla="*/ 898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72" h="1727">
                <a:moveTo>
                  <a:pt x="1804" y="1650"/>
                </a:moveTo>
                <a:lnTo>
                  <a:pt x="1804" y="1650"/>
                </a:lnTo>
                <a:lnTo>
                  <a:pt x="1228" y="1650"/>
                </a:lnTo>
                <a:lnTo>
                  <a:pt x="1228" y="937"/>
                </a:lnTo>
                <a:cubicBezTo>
                  <a:pt x="1228" y="915"/>
                  <a:pt x="1210" y="898"/>
                  <a:pt x="1189" y="898"/>
                </a:cubicBezTo>
                <a:lnTo>
                  <a:pt x="781" y="898"/>
                </a:lnTo>
                <a:cubicBezTo>
                  <a:pt x="760" y="898"/>
                  <a:pt x="742" y="915"/>
                  <a:pt x="742" y="937"/>
                </a:cubicBezTo>
                <a:lnTo>
                  <a:pt x="742" y="1650"/>
                </a:lnTo>
                <a:lnTo>
                  <a:pt x="188" y="1650"/>
                </a:lnTo>
                <a:lnTo>
                  <a:pt x="188" y="821"/>
                </a:lnTo>
                <a:lnTo>
                  <a:pt x="659" y="821"/>
                </a:lnTo>
                <a:cubicBezTo>
                  <a:pt x="672" y="821"/>
                  <a:pt x="684" y="814"/>
                  <a:pt x="691" y="804"/>
                </a:cubicBezTo>
                <a:lnTo>
                  <a:pt x="986" y="370"/>
                </a:lnTo>
                <a:lnTo>
                  <a:pt x="1280" y="804"/>
                </a:lnTo>
                <a:cubicBezTo>
                  <a:pt x="1288" y="814"/>
                  <a:pt x="1300" y="821"/>
                  <a:pt x="1312" y="821"/>
                </a:cubicBezTo>
                <a:lnTo>
                  <a:pt x="1804" y="821"/>
                </a:lnTo>
                <a:lnTo>
                  <a:pt x="1804" y="1650"/>
                </a:lnTo>
                <a:close/>
                <a:moveTo>
                  <a:pt x="1933" y="0"/>
                </a:moveTo>
                <a:lnTo>
                  <a:pt x="1933" y="0"/>
                </a:lnTo>
                <a:lnTo>
                  <a:pt x="39" y="0"/>
                </a:lnTo>
                <a:cubicBezTo>
                  <a:pt x="17" y="0"/>
                  <a:pt x="0" y="17"/>
                  <a:pt x="0" y="39"/>
                </a:cubicBezTo>
                <a:lnTo>
                  <a:pt x="0" y="782"/>
                </a:lnTo>
                <a:cubicBezTo>
                  <a:pt x="0" y="803"/>
                  <a:pt x="17" y="821"/>
                  <a:pt x="39" y="821"/>
                </a:cubicBezTo>
                <a:lnTo>
                  <a:pt x="110" y="821"/>
                </a:lnTo>
                <a:lnTo>
                  <a:pt x="110" y="1688"/>
                </a:lnTo>
                <a:cubicBezTo>
                  <a:pt x="110" y="1710"/>
                  <a:pt x="128" y="1727"/>
                  <a:pt x="149" y="1727"/>
                </a:cubicBezTo>
                <a:lnTo>
                  <a:pt x="781" y="1727"/>
                </a:lnTo>
                <a:cubicBezTo>
                  <a:pt x="802" y="1727"/>
                  <a:pt x="820" y="1710"/>
                  <a:pt x="820" y="1688"/>
                </a:cubicBezTo>
                <a:lnTo>
                  <a:pt x="820" y="976"/>
                </a:lnTo>
                <a:lnTo>
                  <a:pt x="1150" y="976"/>
                </a:lnTo>
                <a:lnTo>
                  <a:pt x="1150" y="1688"/>
                </a:lnTo>
                <a:cubicBezTo>
                  <a:pt x="1150" y="1710"/>
                  <a:pt x="1168" y="1727"/>
                  <a:pt x="1189" y="1727"/>
                </a:cubicBezTo>
                <a:lnTo>
                  <a:pt x="1843" y="1727"/>
                </a:lnTo>
                <a:cubicBezTo>
                  <a:pt x="1864" y="1727"/>
                  <a:pt x="1881" y="1710"/>
                  <a:pt x="1881" y="1688"/>
                </a:cubicBezTo>
                <a:lnTo>
                  <a:pt x="1881" y="821"/>
                </a:lnTo>
                <a:lnTo>
                  <a:pt x="1933" y="821"/>
                </a:lnTo>
                <a:cubicBezTo>
                  <a:pt x="1954" y="821"/>
                  <a:pt x="1972" y="803"/>
                  <a:pt x="1972" y="782"/>
                </a:cubicBezTo>
                <a:lnTo>
                  <a:pt x="1972" y="39"/>
                </a:lnTo>
                <a:cubicBezTo>
                  <a:pt x="1972" y="17"/>
                  <a:pt x="1954" y="0"/>
                  <a:pt x="1933" y="0"/>
                </a:cubicBezTo>
                <a:close/>
                <a:moveTo>
                  <a:pt x="1382" y="1343"/>
                </a:moveTo>
                <a:lnTo>
                  <a:pt x="1382" y="1343"/>
                </a:lnTo>
                <a:lnTo>
                  <a:pt x="1620" y="1343"/>
                </a:lnTo>
                <a:cubicBezTo>
                  <a:pt x="1641" y="1343"/>
                  <a:pt x="1659" y="1325"/>
                  <a:pt x="1659" y="1304"/>
                </a:cubicBezTo>
                <a:lnTo>
                  <a:pt x="1659" y="937"/>
                </a:lnTo>
                <a:cubicBezTo>
                  <a:pt x="1659" y="915"/>
                  <a:pt x="1641" y="898"/>
                  <a:pt x="1620" y="898"/>
                </a:cubicBezTo>
                <a:lnTo>
                  <a:pt x="1382" y="898"/>
                </a:lnTo>
                <a:cubicBezTo>
                  <a:pt x="1360" y="898"/>
                  <a:pt x="1343" y="915"/>
                  <a:pt x="1343" y="937"/>
                </a:cubicBezTo>
                <a:lnTo>
                  <a:pt x="1343" y="1304"/>
                </a:lnTo>
                <a:cubicBezTo>
                  <a:pt x="1343" y="1325"/>
                  <a:pt x="1360" y="1343"/>
                  <a:pt x="1382" y="1343"/>
                </a:cubicBezTo>
                <a:close/>
                <a:moveTo>
                  <a:pt x="585" y="898"/>
                </a:moveTo>
                <a:lnTo>
                  <a:pt x="585" y="898"/>
                </a:lnTo>
                <a:lnTo>
                  <a:pt x="347" y="898"/>
                </a:lnTo>
                <a:cubicBezTo>
                  <a:pt x="326" y="898"/>
                  <a:pt x="309" y="915"/>
                  <a:pt x="309" y="937"/>
                </a:cubicBezTo>
                <a:lnTo>
                  <a:pt x="309" y="1304"/>
                </a:lnTo>
                <a:cubicBezTo>
                  <a:pt x="309" y="1325"/>
                  <a:pt x="326" y="1343"/>
                  <a:pt x="347" y="1343"/>
                </a:cubicBezTo>
                <a:lnTo>
                  <a:pt x="585" y="1343"/>
                </a:lnTo>
                <a:cubicBezTo>
                  <a:pt x="607" y="1343"/>
                  <a:pt x="624" y="1325"/>
                  <a:pt x="624" y="1304"/>
                </a:cubicBezTo>
                <a:lnTo>
                  <a:pt x="624" y="937"/>
                </a:lnTo>
                <a:cubicBezTo>
                  <a:pt x="624" y="915"/>
                  <a:pt x="607" y="898"/>
                  <a:pt x="585" y="898"/>
                </a:cubicBezTo>
                <a:close/>
              </a:path>
            </a:pathLst>
          </a:custGeom>
          <a:solidFill>
            <a:srgbClr val="E4831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871340D6-6FAF-42AE-B105-1301EDF36DDC}"/>
              </a:ext>
            </a:extLst>
          </p:cNvPr>
          <p:cNvSpPr>
            <a:spLocks/>
          </p:cNvSpPr>
          <p:nvPr/>
        </p:nvSpPr>
        <p:spPr bwMode="auto">
          <a:xfrm>
            <a:off x="5780617" y="3692028"/>
            <a:ext cx="640080" cy="640080"/>
          </a:xfrm>
          <a:custGeom>
            <a:avLst/>
            <a:gdLst>
              <a:gd name="T0" fmla="*/ 0 w 3223"/>
              <a:gd name="T1" fmla="*/ 1611 h 3222"/>
              <a:gd name="T2" fmla="*/ 0 w 3223"/>
              <a:gd name="T3" fmla="*/ 1611 h 3222"/>
              <a:gd name="T4" fmla="*/ 1611 w 3223"/>
              <a:gd name="T5" fmla="*/ 0 h 3222"/>
              <a:gd name="T6" fmla="*/ 3223 w 3223"/>
              <a:gd name="T7" fmla="*/ 1611 h 3222"/>
              <a:gd name="T8" fmla="*/ 1611 w 3223"/>
              <a:gd name="T9" fmla="*/ 3222 h 3222"/>
              <a:gd name="T10" fmla="*/ 0 w 3223"/>
              <a:gd name="T11" fmla="*/ 1611 h 3222"/>
            </a:gdLst>
            <a:ahLst/>
            <a:cxnLst>
              <a:cxn ang="0">
                <a:pos x="T0" y="T1"/>
              </a:cxn>
              <a:cxn ang="0">
                <a:pos x="T2" y="T3"/>
              </a:cxn>
              <a:cxn ang="0">
                <a:pos x="T4" y="T5"/>
              </a:cxn>
              <a:cxn ang="0">
                <a:pos x="T6" y="T7"/>
              </a:cxn>
              <a:cxn ang="0">
                <a:pos x="T8" y="T9"/>
              </a:cxn>
              <a:cxn ang="0">
                <a:pos x="T10" y="T11"/>
              </a:cxn>
            </a:cxnLst>
            <a:rect l="0" t="0" r="r" b="b"/>
            <a:pathLst>
              <a:path w="3223" h="3222">
                <a:moveTo>
                  <a:pt x="0" y="1611"/>
                </a:moveTo>
                <a:lnTo>
                  <a:pt x="0" y="1611"/>
                </a:lnTo>
                <a:cubicBezTo>
                  <a:pt x="0" y="721"/>
                  <a:pt x="721" y="0"/>
                  <a:pt x="1611" y="0"/>
                </a:cubicBezTo>
                <a:cubicBezTo>
                  <a:pt x="2501" y="0"/>
                  <a:pt x="3223" y="721"/>
                  <a:pt x="3223" y="1611"/>
                </a:cubicBezTo>
                <a:cubicBezTo>
                  <a:pt x="3223" y="2501"/>
                  <a:pt x="2501" y="3222"/>
                  <a:pt x="1611" y="3222"/>
                </a:cubicBezTo>
                <a:cubicBezTo>
                  <a:pt x="721" y="3222"/>
                  <a:pt x="0" y="2501"/>
                  <a:pt x="0" y="1611"/>
                </a:cubicBez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42DCE94B-625E-472A-871F-BE9E5EDC1109}"/>
              </a:ext>
            </a:extLst>
          </p:cNvPr>
          <p:cNvSpPr>
            <a:spLocks noEditPoints="1"/>
          </p:cNvSpPr>
          <p:nvPr/>
        </p:nvSpPr>
        <p:spPr bwMode="auto">
          <a:xfrm>
            <a:off x="5860777" y="3772113"/>
            <a:ext cx="479761" cy="479911"/>
          </a:xfrm>
          <a:custGeom>
            <a:avLst/>
            <a:gdLst>
              <a:gd name="T0" fmla="*/ 1208 w 2417"/>
              <a:gd name="T1" fmla="*/ 2244 h 2417"/>
              <a:gd name="T2" fmla="*/ 1208 w 2417"/>
              <a:gd name="T3" fmla="*/ 2244 h 2417"/>
              <a:gd name="T4" fmla="*/ 173 w 2417"/>
              <a:gd name="T5" fmla="*/ 1209 h 2417"/>
              <a:gd name="T6" fmla="*/ 1208 w 2417"/>
              <a:gd name="T7" fmla="*/ 174 h 2417"/>
              <a:gd name="T8" fmla="*/ 2243 w 2417"/>
              <a:gd name="T9" fmla="*/ 1209 h 2417"/>
              <a:gd name="T10" fmla="*/ 1208 w 2417"/>
              <a:gd name="T11" fmla="*/ 2244 h 2417"/>
              <a:gd name="T12" fmla="*/ 1208 w 2417"/>
              <a:gd name="T13" fmla="*/ 0 h 2417"/>
              <a:gd name="T14" fmla="*/ 1208 w 2417"/>
              <a:gd name="T15" fmla="*/ 0 h 2417"/>
              <a:gd name="T16" fmla="*/ 0 w 2417"/>
              <a:gd name="T17" fmla="*/ 1209 h 2417"/>
              <a:gd name="T18" fmla="*/ 1208 w 2417"/>
              <a:gd name="T19" fmla="*/ 2417 h 2417"/>
              <a:gd name="T20" fmla="*/ 2417 w 2417"/>
              <a:gd name="T21" fmla="*/ 1209 h 2417"/>
              <a:gd name="T22" fmla="*/ 1208 w 2417"/>
              <a:gd name="T23" fmla="*/ 0 h 2417"/>
              <a:gd name="T24" fmla="*/ 1208 w 2417"/>
              <a:gd name="T25" fmla="*/ 1134 h 2417"/>
              <a:gd name="T26" fmla="*/ 1208 w 2417"/>
              <a:gd name="T27" fmla="*/ 1134 h 2417"/>
              <a:gd name="T28" fmla="*/ 477 w 2417"/>
              <a:gd name="T29" fmla="*/ 1666 h 2417"/>
              <a:gd name="T30" fmla="*/ 549 w 2417"/>
              <a:gd name="T31" fmla="*/ 1738 h 2417"/>
              <a:gd name="T32" fmla="*/ 621 w 2417"/>
              <a:gd name="T33" fmla="*/ 1666 h 2417"/>
              <a:gd name="T34" fmla="*/ 1208 w 2417"/>
              <a:gd name="T35" fmla="*/ 1279 h 2417"/>
              <a:gd name="T36" fmla="*/ 1795 w 2417"/>
              <a:gd name="T37" fmla="*/ 1666 h 2417"/>
              <a:gd name="T38" fmla="*/ 1868 w 2417"/>
              <a:gd name="T39" fmla="*/ 1738 h 2417"/>
              <a:gd name="T40" fmla="*/ 1940 w 2417"/>
              <a:gd name="T41" fmla="*/ 1666 h 2417"/>
              <a:gd name="T42" fmla="*/ 1208 w 2417"/>
              <a:gd name="T43" fmla="*/ 1134 h 2417"/>
              <a:gd name="T44" fmla="*/ 1522 w 2417"/>
              <a:gd name="T45" fmla="*/ 950 h 2417"/>
              <a:gd name="T46" fmla="*/ 1522 w 2417"/>
              <a:gd name="T47" fmla="*/ 950 h 2417"/>
              <a:gd name="T48" fmla="*/ 1756 w 2417"/>
              <a:gd name="T49" fmla="*/ 716 h 2417"/>
              <a:gd name="T50" fmla="*/ 1522 w 2417"/>
              <a:gd name="T51" fmla="*/ 483 h 2417"/>
              <a:gd name="T52" fmla="*/ 1289 w 2417"/>
              <a:gd name="T53" fmla="*/ 716 h 2417"/>
              <a:gd name="T54" fmla="*/ 1522 w 2417"/>
              <a:gd name="T55" fmla="*/ 950 h 2417"/>
              <a:gd name="T56" fmla="*/ 894 w 2417"/>
              <a:gd name="T57" fmla="*/ 950 h 2417"/>
              <a:gd name="T58" fmla="*/ 894 w 2417"/>
              <a:gd name="T59" fmla="*/ 950 h 2417"/>
              <a:gd name="T60" fmla="*/ 1128 w 2417"/>
              <a:gd name="T61" fmla="*/ 716 h 2417"/>
              <a:gd name="T62" fmla="*/ 894 w 2417"/>
              <a:gd name="T63" fmla="*/ 483 h 2417"/>
              <a:gd name="T64" fmla="*/ 661 w 2417"/>
              <a:gd name="T65" fmla="*/ 716 h 2417"/>
              <a:gd name="T66" fmla="*/ 894 w 2417"/>
              <a:gd name="T67" fmla="*/ 950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7" h="2417">
                <a:moveTo>
                  <a:pt x="1208" y="2244"/>
                </a:moveTo>
                <a:lnTo>
                  <a:pt x="1208" y="2244"/>
                </a:lnTo>
                <a:cubicBezTo>
                  <a:pt x="638" y="2244"/>
                  <a:pt x="173" y="1779"/>
                  <a:pt x="173" y="1209"/>
                </a:cubicBezTo>
                <a:cubicBezTo>
                  <a:pt x="173" y="638"/>
                  <a:pt x="638" y="174"/>
                  <a:pt x="1208" y="174"/>
                </a:cubicBezTo>
                <a:cubicBezTo>
                  <a:pt x="1779" y="174"/>
                  <a:pt x="2243" y="638"/>
                  <a:pt x="2243" y="1209"/>
                </a:cubicBezTo>
                <a:cubicBezTo>
                  <a:pt x="2243" y="1779"/>
                  <a:pt x="1779" y="2244"/>
                  <a:pt x="1208" y="2244"/>
                </a:cubicBezTo>
                <a:close/>
                <a:moveTo>
                  <a:pt x="1208" y="0"/>
                </a:moveTo>
                <a:lnTo>
                  <a:pt x="1208" y="0"/>
                </a:lnTo>
                <a:cubicBezTo>
                  <a:pt x="542" y="0"/>
                  <a:pt x="0" y="542"/>
                  <a:pt x="0" y="1209"/>
                </a:cubicBezTo>
                <a:cubicBezTo>
                  <a:pt x="0" y="1875"/>
                  <a:pt x="542" y="2417"/>
                  <a:pt x="1208" y="2417"/>
                </a:cubicBezTo>
                <a:cubicBezTo>
                  <a:pt x="1875" y="2417"/>
                  <a:pt x="2417" y="1875"/>
                  <a:pt x="2417" y="1209"/>
                </a:cubicBezTo>
                <a:cubicBezTo>
                  <a:pt x="2417" y="542"/>
                  <a:pt x="1875" y="0"/>
                  <a:pt x="1208" y="0"/>
                </a:cubicBezTo>
                <a:close/>
                <a:moveTo>
                  <a:pt x="1208" y="1134"/>
                </a:moveTo>
                <a:lnTo>
                  <a:pt x="1208" y="1134"/>
                </a:lnTo>
                <a:cubicBezTo>
                  <a:pt x="805" y="1134"/>
                  <a:pt x="477" y="1372"/>
                  <a:pt x="477" y="1666"/>
                </a:cubicBezTo>
                <a:cubicBezTo>
                  <a:pt x="477" y="1706"/>
                  <a:pt x="509" y="1738"/>
                  <a:pt x="549" y="1738"/>
                </a:cubicBezTo>
                <a:cubicBezTo>
                  <a:pt x="589" y="1738"/>
                  <a:pt x="621" y="1706"/>
                  <a:pt x="621" y="1666"/>
                </a:cubicBezTo>
                <a:cubicBezTo>
                  <a:pt x="621" y="1452"/>
                  <a:pt x="885" y="1279"/>
                  <a:pt x="1208" y="1279"/>
                </a:cubicBezTo>
                <a:cubicBezTo>
                  <a:pt x="1532" y="1279"/>
                  <a:pt x="1795" y="1452"/>
                  <a:pt x="1795" y="1666"/>
                </a:cubicBezTo>
                <a:cubicBezTo>
                  <a:pt x="1795" y="1706"/>
                  <a:pt x="1828" y="1738"/>
                  <a:pt x="1868" y="1738"/>
                </a:cubicBezTo>
                <a:cubicBezTo>
                  <a:pt x="1908" y="1738"/>
                  <a:pt x="1940" y="1706"/>
                  <a:pt x="1940" y="1666"/>
                </a:cubicBezTo>
                <a:cubicBezTo>
                  <a:pt x="1940" y="1372"/>
                  <a:pt x="1612" y="1134"/>
                  <a:pt x="1208" y="1134"/>
                </a:cubicBezTo>
                <a:close/>
                <a:moveTo>
                  <a:pt x="1522" y="950"/>
                </a:moveTo>
                <a:lnTo>
                  <a:pt x="1522" y="950"/>
                </a:lnTo>
                <a:cubicBezTo>
                  <a:pt x="1651" y="950"/>
                  <a:pt x="1756" y="845"/>
                  <a:pt x="1756" y="716"/>
                </a:cubicBezTo>
                <a:cubicBezTo>
                  <a:pt x="1756" y="587"/>
                  <a:pt x="1651" y="483"/>
                  <a:pt x="1522" y="483"/>
                </a:cubicBezTo>
                <a:cubicBezTo>
                  <a:pt x="1393" y="483"/>
                  <a:pt x="1289" y="587"/>
                  <a:pt x="1289" y="716"/>
                </a:cubicBezTo>
                <a:cubicBezTo>
                  <a:pt x="1289" y="845"/>
                  <a:pt x="1393" y="950"/>
                  <a:pt x="1522" y="950"/>
                </a:cubicBezTo>
                <a:close/>
                <a:moveTo>
                  <a:pt x="894" y="950"/>
                </a:moveTo>
                <a:lnTo>
                  <a:pt x="894" y="950"/>
                </a:lnTo>
                <a:cubicBezTo>
                  <a:pt x="1023" y="950"/>
                  <a:pt x="1128" y="845"/>
                  <a:pt x="1128" y="716"/>
                </a:cubicBezTo>
                <a:cubicBezTo>
                  <a:pt x="1128" y="587"/>
                  <a:pt x="1023" y="483"/>
                  <a:pt x="894" y="483"/>
                </a:cubicBezTo>
                <a:cubicBezTo>
                  <a:pt x="765" y="483"/>
                  <a:pt x="661" y="587"/>
                  <a:pt x="661" y="716"/>
                </a:cubicBezTo>
                <a:cubicBezTo>
                  <a:pt x="661" y="845"/>
                  <a:pt x="765" y="950"/>
                  <a:pt x="894" y="9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80BE01ED-19B0-4908-8A92-3CF4DD0BC830}"/>
              </a:ext>
            </a:extLst>
          </p:cNvPr>
          <p:cNvGrpSpPr/>
          <p:nvPr/>
        </p:nvGrpSpPr>
        <p:grpSpPr>
          <a:xfrm>
            <a:off x="3054127" y="4713919"/>
            <a:ext cx="914400" cy="914400"/>
            <a:chOff x="275208" y="2414724"/>
            <a:chExt cx="914400" cy="914400"/>
          </a:xfrm>
        </p:grpSpPr>
        <p:sp>
          <p:nvSpPr>
            <p:cNvPr id="23" name="Oval 22">
              <a:extLst>
                <a:ext uri="{FF2B5EF4-FFF2-40B4-BE49-F238E27FC236}">
                  <a16:creationId xmlns:a16="http://schemas.microsoft.com/office/drawing/2014/main" id="{9A18AE61-79E2-4C43-A1F0-43209B24C450}"/>
                </a:ext>
              </a:extLst>
            </p:cNvPr>
            <p:cNvSpPr/>
            <p:nvPr/>
          </p:nvSpPr>
          <p:spPr>
            <a:xfrm>
              <a:off x="275208" y="2414724"/>
              <a:ext cx="914400" cy="914400"/>
            </a:xfrm>
            <a:prstGeom prst="ellipse">
              <a:avLst/>
            </a:prstGeom>
            <a:solidFill>
              <a:srgbClr val="644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B5ED9C-3C34-4308-84E0-F4485AAB3BF0}"/>
                </a:ext>
              </a:extLst>
            </p:cNvPr>
            <p:cNvSpPr/>
            <p:nvPr/>
          </p:nvSpPr>
          <p:spPr>
            <a:xfrm>
              <a:off x="320928" y="2460444"/>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899D9D1D-65E9-4E3E-9609-D9F271FCA1E2}"/>
              </a:ext>
            </a:extLst>
          </p:cNvPr>
          <p:cNvSpPr txBox="1"/>
          <p:nvPr/>
        </p:nvSpPr>
        <p:spPr>
          <a:xfrm>
            <a:off x="3073998" y="4751602"/>
            <a:ext cx="941033" cy="830997"/>
          </a:xfrm>
          <a:prstGeom prst="rect">
            <a:avLst/>
          </a:prstGeom>
          <a:noFill/>
        </p:spPr>
        <p:txBody>
          <a:bodyPr wrap="square" rtlCol="0">
            <a:spAutoFit/>
          </a:bodyPr>
          <a:lstStyle/>
          <a:p>
            <a:r>
              <a:rPr lang="en-US" sz="4800" b="1" dirty="0">
                <a:solidFill>
                  <a:srgbClr val="644030"/>
                </a:solidFill>
                <a:latin typeface="Arial" panose="020B0604020202020204" pitchFamily="34" charset="0"/>
                <a:cs typeface="Arial" panose="020B0604020202020204" pitchFamily="34" charset="0"/>
              </a:rPr>
              <a:t> $</a:t>
            </a:r>
          </a:p>
        </p:txBody>
      </p:sp>
      <p:grpSp>
        <p:nvGrpSpPr>
          <p:cNvPr id="8" name="Group 7">
            <a:extLst>
              <a:ext uri="{FF2B5EF4-FFF2-40B4-BE49-F238E27FC236}">
                <a16:creationId xmlns:a16="http://schemas.microsoft.com/office/drawing/2014/main" id="{CBD5CF9A-8B98-4D69-8F86-C56D0CD74C7B}"/>
              </a:ext>
            </a:extLst>
          </p:cNvPr>
          <p:cNvGrpSpPr/>
          <p:nvPr/>
        </p:nvGrpSpPr>
        <p:grpSpPr>
          <a:xfrm>
            <a:off x="3130196" y="1931387"/>
            <a:ext cx="914400" cy="914400"/>
            <a:chOff x="7196012" y="873161"/>
            <a:chExt cx="914400" cy="914400"/>
          </a:xfrm>
        </p:grpSpPr>
        <p:sp>
          <p:nvSpPr>
            <p:cNvPr id="30" name="Oval 29">
              <a:extLst>
                <a:ext uri="{FF2B5EF4-FFF2-40B4-BE49-F238E27FC236}">
                  <a16:creationId xmlns:a16="http://schemas.microsoft.com/office/drawing/2014/main" id="{26630E28-86F1-4C66-B18E-B9A91CE6584C}"/>
                </a:ext>
              </a:extLst>
            </p:cNvPr>
            <p:cNvSpPr/>
            <p:nvPr/>
          </p:nvSpPr>
          <p:spPr>
            <a:xfrm>
              <a:off x="7196012" y="873161"/>
              <a:ext cx="914400" cy="914400"/>
            </a:xfrm>
            <a:prstGeom prst="ellipse">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58684FC-F366-4D02-B9C9-0776856258DE}"/>
                </a:ext>
              </a:extLst>
            </p:cNvPr>
            <p:cNvSpPr/>
            <p:nvPr/>
          </p:nvSpPr>
          <p:spPr>
            <a:xfrm>
              <a:off x="7241732" y="918881"/>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FA78F48-C58F-4C14-AFE4-C96EA24860E3}"/>
              </a:ext>
            </a:extLst>
          </p:cNvPr>
          <p:cNvSpPr txBox="1"/>
          <p:nvPr/>
        </p:nvSpPr>
        <p:spPr>
          <a:xfrm>
            <a:off x="3158560" y="1925365"/>
            <a:ext cx="941033" cy="830997"/>
          </a:xfrm>
          <a:prstGeom prst="rect">
            <a:avLst/>
          </a:prstGeom>
          <a:noFill/>
        </p:spPr>
        <p:txBody>
          <a:bodyPr wrap="square" rtlCol="0">
            <a:spAutoFit/>
          </a:bodyPr>
          <a:lstStyle/>
          <a:p>
            <a:r>
              <a:rPr lang="en-US" sz="4800" b="1" dirty="0">
                <a:solidFill>
                  <a:srgbClr val="644030"/>
                </a:solidFill>
                <a:latin typeface="Arial" panose="020B0604020202020204" pitchFamily="34" charset="0"/>
                <a:cs typeface="Arial" panose="020B0604020202020204" pitchFamily="34" charset="0"/>
              </a:rPr>
              <a:t> </a:t>
            </a:r>
            <a:r>
              <a:rPr lang="en-US" sz="4800" b="1" dirty="0">
                <a:solidFill>
                  <a:srgbClr val="E48312"/>
                </a:solidFill>
                <a:latin typeface="Arial" panose="020B0604020202020204" pitchFamily="34" charset="0"/>
                <a:cs typeface="Arial" panose="020B0604020202020204" pitchFamily="34" charset="0"/>
              </a:rPr>
              <a:t>$</a:t>
            </a:r>
          </a:p>
        </p:txBody>
      </p:sp>
      <p:sp>
        <p:nvSpPr>
          <p:cNvPr id="34" name="Freeform 37">
            <a:extLst>
              <a:ext uri="{FF2B5EF4-FFF2-40B4-BE49-F238E27FC236}">
                <a16:creationId xmlns:a16="http://schemas.microsoft.com/office/drawing/2014/main" id="{B17DBCD7-4864-4C99-81B8-A286AD089E65}"/>
              </a:ext>
            </a:extLst>
          </p:cNvPr>
          <p:cNvSpPr>
            <a:spLocks noEditPoints="1"/>
          </p:cNvSpPr>
          <p:nvPr/>
        </p:nvSpPr>
        <p:spPr bwMode="auto">
          <a:xfrm>
            <a:off x="9517120" y="1956145"/>
            <a:ext cx="874822" cy="868755"/>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rgbClr val="E48312"/>
          </a:solidFill>
          <a:ln>
            <a:noFill/>
          </a:ln>
        </p:spPr>
        <p:txBody>
          <a:bodyPr vert="horz" wrap="square" lIns="121920" tIns="60960" rIns="121920" bIns="60960" numCol="1" anchor="t" anchorCtr="0" compatLnSpc="1">
            <a:prstTxWarp prst="textNoShape">
              <a:avLst/>
            </a:prstTxWarp>
          </a:bodyPr>
          <a:lstStyle/>
          <a:p>
            <a:endParaRPr lang="en-US" sz="2400"/>
          </a:p>
        </p:txBody>
      </p:sp>
      <p:grpSp>
        <p:nvGrpSpPr>
          <p:cNvPr id="39" name="Group 279">
            <a:extLst>
              <a:ext uri="{FF2B5EF4-FFF2-40B4-BE49-F238E27FC236}">
                <a16:creationId xmlns:a16="http://schemas.microsoft.com/office/drawing/2014/main" id="{6C4EFDA8-5723-4995-9BCC-053D415B8DB0}"/>
              </a:ext>
            </a:extLst>
          </p:cNvPr>
          <p:cNvGrpSpPr/>
          <p:nvPr/>
        </p:nvGrpSpPr>
        <p:grpSpPr>
          <a:xfrm>
            <a:off x="9453263" y="1709084"/>
            <a:ext cx="494121" cy="494121"/>
            <a:chOff x="846989" y="1401020"/>
            <a:chExt cx="877416" cy="877416"/>
          </a:xfrm>
          <a:solidFill>
            <a:srgbClr val="00B050">
              <a:alpha val="58000"/>
            </a:srgbClr>
          </a:solidFill>
          <a:effectLst>
            <a:outerShdw blurRad="63500" dir="11640000" sx="1000" sy="1000" rotWithShape="0">
              <a:prstClr val="black">
                <a:alpha val="15000"/>
              </a:prstClr>
            </a:outerShdw>
          </a:effectLst>
        </p:grpSpPr>
        <p:sp>
          <p:nvSpPr>
            <p:cNvPr id="40" name="Teardrop 39">
              <a:extLst>
                <a:ext uri="{FF2B5EF4-FFF2-40B4-BE49-F238E27FC236}">
                  <a16:creationId xmlns:a16="http://schemas.microsoft.com/office/drawing/2014/main" id="{77D4CA9A-761E-49F7-A21F-7297F262E307}"/>
                </a:ext>
              </a:extLst>
            </p:cNvPr>
            <p:cNvSpPr/>
            <p:nvPr/>
          </p:nvSpPr>
          <p:spPr>
            <a:xfrm rot="8100000">
              <a:off x="846989" y="1401020"/>
              <a:ext cx="877416" cy="877416"/>
            </a:xfrm>
            <a:prstGeom prst="teardrop">
              <a:avLst/>
            </a:prstGeom>
            <a:grpFill/>
            <a:ln>
              <a:noFill/>
            </a:ln>
            <a:effectLst>
              <a:outerShdw blurRad="152400" dir="5400000" sx="90000" sy="-19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4"/>
                </a:solidFill>
                <a:latin typeface="Agency FB" panose="020B0503020202020204" pitchFamily="34" charset="0"/>
              </a:endParaRPr>
            </a:p>
          </p:txBody>
        </p:sp>
        <p:sp>
          <p:nvSpPr>
            <p:cNvPr id="41" name="Oval 40">
              <a:extLst>
                <a:ext uri="{FF2B5EF4-FFF2-40B4-BE49-F238E27FC236}">
                  <a16:creationId xmlns:a16="http://schemas.microsoft.com/office/drawing/2014/main" id="{C62F18A1-2CCF-473C-9516-E480EC0DD577}"/>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b="1" dirty="0">
                <a:solidFill>
                  <a:schemeClr val="accent5"/>
                </a:solidFill>
                <a:latin typeface="Agency FB" panose="020B0503020202020204" pitchFamily="34" charset="0"/>
              </a:endParaRPr>
            </a:p>
          </p:txBody>
        </p:sp>
      </p:grpSp>
      <p:sp>
        <p:nvSpPr>
          <p:cNvPr id="42" name="Freeform 37">
            <a:extLst>
              <a:ext uri="{FF2B5EF4-FFF2-40B4-BE49-F238E27FC236}">
                <a16:creationId xmlns:a16="http://schemas.microsoft.com/office/drawing/2014/main" id="{F2C53740-D25D-4200-BCED-7B42920E81ED}"/>
              </a:ext>
            </a:extLst>
          </p:cNvPr>
          <p:cNvSpPr>
            <a:spLocks noEditPoints="1"/>
          </p:cNvSpPr>
          <p:nvPr/>
        </p:nvSpPr>
        <p:spPr bwMode="auto">
          <a:xfrm>
            <a:off x="9562445" y="4695676"/>
            <a:ext cx="874822" cy="868755"/>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a:p>
        </p:txBody>
      </p:sp>
      <p:grpSp>
        <p:nvGrpSpPr>
          <p:cNvPr id="43" name="Group 279">
            <a:extLst>
              <a:ext uri="{FF2B5EF4-FFF2-40B4-BE49-F238E27FC236}">
                <a16:creationId xmlns:a16="http://schemas.microsoft.com/office/drawing/2014/main" id="{DA68FC2B-8D0D-44B7-B0EC-2A23CA4F3299}"/>
              </a:ext>
            </a:extLst>
          </p:cNvPr>
          <p:cNvGrpSpPr/>
          <p:nvPr/>
        </p:nvGrpSpPr>
        <p:grpSpPr>
          <a:xfrm>
            <a:off x="9498588" y="4448615"/>
            <a:ext cx="494121" cy="494121"/>
            <a:chOff x="846989" y="1401020"/>
            <a:chExt cx="877416" cy="877416"/>
          </a:xfrm>
          <a:effectLst>
            <a:outerShdw blurRad="63500" dir="11640000" sx="1000" sy="1000" rotWithShape="0">
              <a:prstClr val="black">
                <a:alpha val="15000"/>
              </a:prstClr>
            </a:outerShdw>
          </a:effectLst>
        </p:grpSpPr>
        <p:sp>
          <p:nvSpPr>
            <p:cNvPr id="44" name="Teardrop 43">
              <a:extLst>
                <a:ext uri="{FF2B5EF4-FFF2-40B4-BE49-F238E27FC236}">
                  <a16:creationId xmlns:a16="http://schemas.microsoft.com/office/drawing/2014/main" id="{0BA8AEA7-14E0-431C-BA4E-E1E9A8269DF3}"/>
                </a:ext>
              </a:extLst>
            </p:cNvPr>
            <p:cNvSpPr/>
            <p:nvPr/>
          </p:nvSpPr>
          <p:spPr>
            <a:xfrm rot="8100000">
              <a:off x="846989" y="1401020"/>
              <a:ext cx="877416" cy="877416"/>
            </a:xfrm>
            <a:prstGeom prst="teardrop">
              <a:avLst/>
            </a:prstGeom>
            <a:solidFill>
              <a:srgbClr val="FF0000">
                <a:alpha val="62000"/>
              </a:srgbClr>
            </a:solidFill>
            <a:ln>
              <a:noFill/>
            </a:ln>
            <a:effectLst>
              <a:outerShdw blurRad="152400" dir="5400000" sx="90000" sy="-19000"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accent4"/>
                </a:solidFill>
                <a:latin typeface="Agency FB" panose="020B0503020202020204" pitchFamily="34" charset="0"/>
              </a:endParaRPr>
            </a:p>
          </p:txBody>
        </p:sp>
        <p:sp>
          <p:nvSpPr>
            <p:cNvPr id="45" name="Oval 44">
              <a:extLst>
                <a:ext uri="{FF2B5EF4-FFF2-40B4-BE49-F238E27FC236}">
                  <a16:creationId xmlns:a16="http://schemas.microsoft.com/office/drawing/2014/main" id="{2E32A93F-7DBA-4A35-81B6-D7515F2C49B6}"/>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b="1" dirty="0">
                <a:solidFill>
                  <a:schemeClr val="accent5"/>
                </a:solidFill>
                <a:latin typeface="Agency FB" panose="020B0503020202020204" pitchFamily="34" charset="0"/>
              </a:endParaRPr>
            </a:p>
          </p:txBody>
        </p:sp>
      </p:grpSp>
      <p:sp>
        <p:nvSpPr>
          <p:cNvPr id="48" name="Freeform 14">
            <a:extLst>
              <a:ext uri="{FF2B5EF4-FFF2-40B4-BE49-F238E27FC236}">
                <a16:creationId xmlns:a16="http://schemas.microsoft.com/office/drawing/2014/main" id="{80895083-643A-458F-BAA1-4497A3505052}"/>
              </a:ext>
            </a:extLst>
          </p:cNvPr>
          <p:cNvSpPr>
            <a:spLocks noEditPoints="1"/>
          </p:cNvSpPr>
          <p:nvPr/>
        </p:nvSpPr>
        <p:spPr bwMode="auto">
          <a:xfrm>
            <a:off x="5644482" y="4909566"/>
            <a:ext cx="925822" cy="574688"/>
          </a:xfrm>
          <a:custGeom>
            <a:avLst/>
            <a:gdLst>
              <a:gd name="T0" fmla="*/ 764 w 2577"/>
              <a:gd name="T1" fmla="*/ 611 h 1568"/>
              <a:gd name="T2" fmla="*/ 697 w 2577"/>
              <a:gd name="T3" fmla="*/ 1103 h 1568"/>
              <a:gd name="T4" fmla="*/ 768 w 2577"/>
              <a:gd name="T5" fmla="*/ 791 h 1568"/>
              <a:gd name="T6" fmla="*/ 904 w 2577"/>
              <a:gd name="T7" fmla="*/ 1500 h 1568"/>
              <a:gd name="T8" fmla="*/ 928 w 2577"/>
              <a:gd name="T9" fmla="*/ 1500 h 1568"/>
              <a:gd name="T10" fmla="*/ 1064 w 2577"/>
              <a:gd name="T11" fmla="*/ 791 h 1568"/>
              <a:gd name="T12" fmla="*/ 1137 w 2577"/>
              <a:gd name="T13" fmla="*/ 1103 h 1568"/>
              <a:gd name="T14" fmla="*/ 1070 w 2577"/>
              <a:gd name="T15" fmla="*/ 611 h 1568"/>
              <a:gd name="T16" fmla="*/ 1629 w 2577"/>
              <a:gd name="T17" fmla="*/ 617 h 1568"/>
              <a:gd name="T18" fmla="*/ 1208 w 2577"/>
              <a:gd name="T19" fmla="*/ 1003 h 1568"/>
              <a:gd name="T20" fmla="*/ 1375 w 2577"/>
              <a:gd name="T21" fmla="*/ 759 h 1568"/>
              <a:gd name="T22" fmla="*/ 1394 w 2577"/>
              <a:gd name="T23" fmla="*/ 764 h 1568"/>
              <a:gd name="T24" fmla="*/ 1375 w 2577"/>
              <a:gd name="T25" fmla="*/ 1192 h 1568"/>
              <a:gd name="T26" fmla="*/ 1502 w 2577"/>
              <a:gd name="T27" fmla="*/ 1504 h 1568"/>
              <a:gd name="T28" fmla="*/ 1525 w 2577"/>
              <a:gd name="T29" fmla="*/ 1504 h 1568"/>
              <a:gd name="T30" fmla="*/ 1653 w 2577"/>
              <a:gd name="T31" fmla="*/ 1192 h 1568"/>
              <a:gd name="T32" fmla="*/ 1631 w 2577"/>
              <a:gd name="T33" fmla="*/ 764 h 1568"/>
              <a:gd name="T34" fmla="*/ 1652 w 2577"/>
              <a:gd name="T35" fmla="*/ 759 h 1568"/>
              <a:gd name="T36" fmla="*/ 1820 w 2577"/>
              <a:gd name="T37" fmla="*/ 1000 h 1568"/>
              <a:gd name="T38" fmla="*/ 2568 w 2577"/>
              <a:gd name="T39" fmla="*/ 797 h 1568"/>
              <a:gd name="T40" fmla="*/ 2056 w 2577"/>
              <a:gd name="T41" fmla="*/ 292 h 1568"/>
              <a:gd name="T42" fmla="*/ 1854 w 2577"/>
              <a:gd name="T43" fmla="*/ 868 h 1568"/>
              <a:gd name="T44" fmla="*/ 2039 w 2577"/>
              <a:gd name="T45" fmla="*/ 452 h 1568"/>
              <a:gd name="T46" fmla="*/ 2050 w 2577"/>
              <a:gd name="T47" fmla="*/ 468 h 1568"/>
              <a:gd name="T48" fmla="*/ 2028 w 2577"/>
              <a:gd name="T49" fmla="*/ 1493 h 1568"/>
              <a:gd name="T50" fmla="*/ 2179 w 2577"/>
              <a:gd name="T51" fmla="*/ 1018 h 1568"/>
              <a:gd name="T52" fmla="*/ 2281 w 2577"/>
              <a:gd name="T53" fmla="*/ 1568 h 1568"/>
              <a:gd name="T54" fmla="*/ 2489 w 2577"/>
              <a:gd name="T55" fmla="*/ 1018 h 1568"/>
              <a:gd name="T56" fmla="*/ 2331 w 2577"/>
              <a:gd name="T57" fmla="*/ 462 h 1568"/>
              <a:gd name="T58" fmla="*/ 2459 w 2577"/>
              <a:gd name="T59" fmla="*/ 830 h 1568"/>
              <a:gd name="T60" fmla="*/ 471 w 2577"/>
              <a:gd name="T61" fmla="*/ 292 h 1568"/>
              <a:gd name="T62" fmla="*/ 0 w 2577"/>
              <a:gd name="T63" fmla="*/ 423 h 1568"/>
              <a:gd name="T64" fmla="*/ 115 w 2577"/>
              <a:gd name="T65" fmla="*/ 855 h 1568"/>
              <a:gd name="T66" fmla="*/ 136 w 2577"/>
              <a:gd name="T67" fmla="*/ 1493 h 1568"/>
              <a:gd name="T68" fmla="*/ 287 w 2577"/>
              <a:gd name="T69" fmla="*/ 906 h 1568"/>
              <a:gd name="T70" fmla="*/ 389 w 2577"/>
              <a:gd name="T71" fmla="*/ 1568 h 1568"/>
              <a:gd name="T72" fmla="*/ 488 w 2577"/>
              <a:gd name="T73" fmla="*/ 492 h 1568"/>
              <a:gd name="T74" fmla="*/ 602 w 2577"/>
              <a:gd name="T75" fmla="*/ 855 h 1568"/>
              <a:gd name="T76" fmla="*/ 300 w 2577"/>
              <a:gd name="T77" fmla="*/ 263 h 1568"/>
              <a:gd name="T78" fmla="*/ 300 w 2577"/>
              <a:gd name="T79" fmla="*/ 0 h 1568"/>
              <a:gd name="T80" fmla="*/ 2192 w 2577"/>
              <a:gd name="T81" fmla="*/ 256 h 1568"/>
              <a:gd name="T82" fmla="*/ 2192 w 2577"/>
              <a:gd name="T83" fmla="*/ 0 h 1568"/>
              <a:gd name="T84" fmla="*/ 1514 w 2577"/>
              <a:gd name="T85" fmla="*/ 603 h 1568"/>
              <a:gd name="T86" fmla="*/ 1514 w 2577"/>
              <a:gd name="T87" fmla="*/ 354 h 1568"/>
              <a:gd name="T88" fmla="*/ 917 w 2577"/>
              <a:gd name="T89" fmla="*/ 599 h 1568"/>
              <a:gd name="T90" fmla="*/ 917 w 2577"/>
              <a:gd name="T91" fmla="*/ 35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77" h="1568">
                <a:moveTo>
                  <a:pt x="1070" y="611"/>
                </a:moveTo>
                <a:lnTo>
                  <a:pt x="1070" y="611"/>
                </a:lnTo>
                <a:lnTo>
                  <a:pt x="764" y="611"/>
                </a:lnTo>
                <a:cubicBezTo>
                  <a:pt x="698" y="611"/>
                  <a:pt x="645" y="664"/>
                  <a:pt x="645" y="729"/>
                </a:cubicBezTo>
                <a:lnTo>
                  <a:pt x="645" y="1051"/>
                </a:lnTo>
                <a:cubicBezTo>
                  <a:pt x="645" y="1080"/>
                  <a:pt x="668" y="1103"/>
                  <a:pt x="697" y="1103"/>
                </a:cubicBezTo>
                <a:cubicBezTo>
                  <a:pt x="725" y="1103"/>
                  <a:pt x="748" y="1080"/>
                  <a:pt x="748" y="1051"/>
                </a:cubicBezTo>
                <a:lnTo>
                  <a:pt x="748" y="791"/>
                </a:lnTo>
                <a:lnTo>
                  <a:pt x="768" y="791"/>
                </a:lnTo>
                <a:lnTo>
                  <a:pt x="768" y="1500"/>
                </a:lnTo>
                <a:cubicBezTo>
                  <a:pt x="768" y="1538"/>
                  <a:pt x="798" y="1568"/>
                  <a:pt x="836" y="1568"/>
                </a:cubicBezTo>
                <a:cubicBezTo>
                  <a:pt x="873" y="1568"/>
                  <a:pt x="904" y="1538"/>
                  <a:pt x="904" y="1500"/>
                </a:cubicBezTo>
                <a:lnTo>
                  <a:pt x="904" y="1098"/>
                </a:lnTo>
                <a:lnTo>
                  <a:pt x="928" y="1098"/>
                </a:lnTo>
                <a:lnTo>
                  <a:pt x="928" y="1500"/>
                </a:lnTo>
                <a:cubicBezTo>
                  <a:pt x="928" y="1538"/>
                  <a:pt x="958" y="1568"/>
                  <a:pt x="996" y="1568"/>
                </a:cubicBezTo>
                <a:cubicBezTo>
                  <a:pt x="1034" y="1568"/>
                  <a:pt x="1064" y="1538"/>
                  <a:pt x="1064" y="1500"/>
                </a:cubicBezTo>
                <a:lnTo>
                  <a:pt x="1064" y="791"/>
                </a:lnTo>
                <a:lnTo>
                  <a:pt x="1085" y="791"/>
                </a:lnTo>
                <a:lnTo>
                  <a:pt x="1085" y="1051"/>
                </a:lnTo>
                <a:cubicBezTo>
                  <a:pt x="1085" y="1080"/>
                  <a:pt x="1108" y="1103"/>
                  <a:pt x="1137" y="1103"/>
                </a:cubicBezTo>
                <a:cubicBezTo>
                  <a:pt x="1165" y="1103"/>
                  <a:pt x="1188" y="1080"/>
                  <a:pt x="1188" y="1051"/>
                </a:cubicBezTo>
                <a:lnTo>
                  <a:pt x="1188" y="729"/>
                </a:lnTo>
                <a:cubicBezTo>
                  <a:pt x="1188" y="664"/>
                  <a:pt x="1135" y="611"/>
                  <a:pt x="1070" y="611"/>
                </a:cubicBezTo>
                <a:close/>
                <a:moveTo>
                  <a:pt x="1733" y="702"/>
                </a:moveTo>
                <a:lnTo>
                  <a:pt x="1733" y="702"/>
                </a:lnTo>
                <a:cubicBezTo>
                  <a:pt x="1721" y="653"/>
                  <a:pt x="1680" y="617"/>
                  <a:pt x="1629" y="617"/>
                </a:cubicBezTo>
                <a:lnTo>
                  <a:pt x="1398" y="617"/>
                </a:lnTo>
                <a:cubicBezTo>
                  <a:pt x="1347" y="617"/>
                  <a:pt x="1304" y="653"/>
                  <a:pt x="1292" y="702"/>
                </a:cubicBezTo>
                <a:cubicBezTo>
                  <a:pt x="1195" y="1045"/>
                  <a:pt x="1208" y="1003"/>
                  <a:pt x="1208" y="1003"/>
                </a:cubicBezTo>
                <a:cubicBezTo>
                  <a:pt x="1202" y="1028"/>
                  <a:pt x="1215" y="1053"/>
                  <a:pt x="1241" y="1063"/>
                </a:cubicBezTo>
                <a:cubicBezTo>
                  <a:pt x="1266" y="1070"/>
                  <a:pt x="1292" y="1053"/>
                  <a:pt x="1298" y="1030"/>
                </a:cubicBezTo>
                <a:cubicBezTo>
                  <a:pt x="1389" y="717"/>
                  <a:pt x="1375" y="759"/>
                  <a:pt x="1375" y="759"/>
                </a:cubicBezTo>
                <a:cubicBezTo>
                  <a:pt x="1375" y="755"/>
                  <a:pt x="1380" y="752"/>
                  <a:pt x="1384" y="752"/>
                </a:cubicBezTo>
                <a:cubicBezTo>
                  <a:pt x="1389" y="752"/>
                  <a:pt x="1394" y="757"/>
                  <a:pt x="1394" y="762"/>
                </a:cubicBezTo>
                <a:lnTo>
                  <a:pt x="1394" y="764"/>
                </a:lnTo>
                <a:lnTo>
                  <a:pt x="1394" y="766"/>
                </a:lnTo>
                <a:cubicBezTo>
                  <a:pt x="1262" y="1232"/>
                  <a:pt x="1273" y="1192"/>
                  <a:pt x="1273" y="1192"/>
                </a:cubicBezTo>
                <a:lnTo>
                  <a:pt x="1375" y="1192"/>
                </a:lnTo>
                <a:lnTo>
                  <a:pt x="1375" y="1504"/>
                </a:lnTo>
                <a:cubicBezTo>
                  <a:pt x="1375" y="1539"/>
                  <a:pt x="1403" y="1568"/>
                  <a:pt x="1438" y="1568"/>
                </a:cubicBezTo>
                <a:cubicBezTo>
                  <a:pt x="1474" y="1568"/>
                  <a:pt x="1502" y="1539"/>
                  <a:pt x="1502" y="1504"/>
                </a:cubicBezTo>
                <a:lnTo>
                  <a:pt x="1502" y="1192"/>
                </a:lnTo>
                <a:lnTo>
                  <a:pt x="1525" y="1192"/>
                </a:lnTo>
                <a:lnTo>
                  <a:pt x="1525" y="1504"/>
                </a:lnTo>
                <a:cubicBezTo>
                  <a:pt x="1525" y="1539"/>
                  <a:pt x="1553" y="1568"/>
                  <a:pt x="1589" y="1568"/>
                </a:cubicBezTo>
                <a:cubicBezTo>
                  <a:pt x="1624" y="1568"/>
                  <a:pt x="1653" y="1539"/>
                  <a:pt x="1653" y="1504"/>
                </a:cubicBezTo>
                <a:lnTo>
                  <a:pt x="1653" y="1192"/>
                </a:lnTo>
                <a:lnTo>
                  <a:pt x="1752" y="1192"/>
                </a:lnTo>
                <a:cubicBezTo>
                  <a:pt x="1618" y="727"/>
                  <a:pt x="1631" y="766"/>
                  <a:pt x="1631" y="766"/>
                </a:cubicBezTo>
                <a:lnTo>
                  <a:pt x="1631" y="764"/>
                </a:lnTo>
                <a:lnTo>
                  <a:pt x="1631" y="762"/>
                </a:lnTo>
                <a:cubicBezTo>
                  <a:pt x="1631" y="757"/>
                  <a:pt x="1636" y="752"/>
                  <a:pt x="1641" y="752"/>
                </a:cubicBezTo>
                <a:cubicBezTo>
                  <a:pt x="1645" y="752"/>
                  <a:pt x="1650" y="755"/>
                  <a:pt x="1652" y="759"/>
                </a:cubicBezTo>
                <a:lnTo>
                  <a:pt x="1728" y="1027"/>
                </a:lnTo>
                <a:cubicBezTo>
                  <a:pt x="1735" y="1050"/>
                  <a:pt x="1762" y="1067"/>
                  <a:pt x="1788" y="1060"/>
                </a:cubicBezTo>
                <a:cubicBezTo>
                  <a:pt x="1811" y="1050"/>
                  <a:pt x="1827" y="1025"/>
                  <a:pt x="1820" y="1000"/>
                </a:cubicBezTo>
                <a:lnTo>
                  <a:pt x="1733" y="702"/>
                </a:lnTo>
                <a:close/>
                <a:moveTo>
                  <a:pt x="2568" y="797"/>
                </a:moveTo>
                <a:lnTo>
                  <a:pt x="2568" y="797"/>
                </a:lnTo>
                <a:lnTo>
                  <a:pt x="2451" y="392"/>
                </a:lnTo>
                <a:cubicBezTo>
                  <a:pt x="2437" y="335"/>
                  <a:pt x="2388" y="292"/>
                  <a:pt x="2328" y="292"/>
                </a:cubicBezTo>
                <a:lnTo>
                  <a:pt x="2056" y="292"/>
                </a:lnTo>
                <a:cubicBezTo>
                  <a:pt x="1996" y="292"/>
                  <a:pt x="1944" y="335"/>
                  <a:pt x="1930" y="392"/>
                </a:cubicBezTo>
                <a:lnTo>
                  <a:pt x="1816" y="797"/>
                </a:lnTo>
                <a:cubicBezTo>
                  <a:pt x="1808" y="827"/>
                  <a:pt x="1824" y="857"/>
                  <a:pt x="1854" y="868"/>
                </a:cubicBezTo>
                <a:cubicBezTo>
                  <a:pt x="1884" y="876"/>
                  <a:pt x="1914" y="857"/>
                  <a:pt x="1922" y="830"/>
                </a:cubicBezTo>
                <a:lnTo>
                  <a:pt x="2028" y="460"/>
                </a:lnTo>
                <a:cubicBezTo>
                  <a:pt x="2028" y="454"/>
                  <a:pt x="2034" y="452"/>
                  <a:pt x="2039" y="452"/>
                </a:cubicBezTo>
                <a:cubicBezTo>
                  <a:pt x="2045" y="452"/>
                  <a:pt x="2050" y="457"/>
                  <a:pt x="2050" y="462"/>
                </a:cubicBezTo>
                <a:lnTo>
                  <a:pt x="2050" y="465"/>
                </a:lnTo>
                <a:lnTo>
                  <a:pt x="2050" y="468"/>
                </a:lnTo>
                <a:lnTo>
                  <a:pt x="1895" y="1018"/>
                </a:lnTo>
                <a:lnTo>
                  <a:pt x="2028" y="1018"/>
                </a:lnTo>
                <a:lnTo>
                  <a:pt x="2028" y="1493"/>
                </a:lnTo>
                <a:cubicBezTo>
                  <a:pt x="2028" y="1534"/>
                  <a:pt x="2061" y="1568"/>
                  <a:pt x="2103" y="1568"/>
                </a:cubicBezTo>
                <a:cubicBezTo>
                  <a:pt x="2145" y="1568"/>
                  <a:pt x="2179" y="1534"/>
                  <a:pt x="2179" y="1493"/>
                </a:cubicBezTo>
                <a:lnTo>
                  <a:pt x="2179" y="1018"/>
                </a:lnTo>
                <a:lnTo>
                  <a:pt x="2205" y="1018"/>
                </a:lnTo>
                <a:lnTo>
                  <a:pt x="2205" y="1493"/>
                </a:lnTo>
                <a:cubicBezTo>
                  <a:pt x="2205" y="1534"/>
                  <a:pt x="2239" y="1568"/>
                  <a:pt x="2281" y="1568"/>
                </a:cubicBezTo>
                <a:cubicBezTo>
                  <a:pt x="2323" y="1568"/>
                  <a:pt x="2356" y="1534"/>
                  <a:pt x="2356" y="1493"/>
                </a:cubicBezTo>
                <a:lnTo>
                  <a:pt x="2356" y="1018"/>
                </a:lnTo>
                <a:lnTo>
                  <a:pt x="2489" y="1018"/>
                </a:lnTo>
                <a:lnTo>
                  <a:pt x="2331" y="468"/>
                </a:lnTo>
                <a:lnTo>
                  <a:pt x="2331" y="465"/>
                </a:lnTo>
                <a:lnTo>
                  <a:pt x="2331" y="462"/>
                </a:lnTo>
                <a:cubicBezTo>
                  <a:pt x="2331" y="457"/>
                  <a:pt x="2337" y="452"/>
                  <a:pt x="2342" y="452"/>
                </a:cubicBezTo>
                <a:cubicBezTo>
                  <a:pt x="2347" y="452"/>
                  <a:pt x="2353" y="454"/>
                  <a:pt x="2356" y="460"/>
                </a:cubicBezTo>
                <a:lnTo>
                  <a:pt x="2459" y="830"/>
                </a:lnTo>
                <a:cubicBezTo>
                  <a:pt x="2467" y="857"/>
                  <a:pt x="2500" y="876"/>
                  <a:pt x="2530" y="868"/>
                </a:cubicBezTo>
                <a:cubicBezTo>
                  <a:pt x="2557" y="857"/>
                  <a:pt x="2577" y="827"/>
                  <a:pt x="2568" y="797"/>
                </a:cubicBezTo>
                <a:close/>
                <a:moveTo>
                  <a:pt x="471" y="292"/>
                </a:moveTo>
                <a:lnTo>
                  <a:pt x="471" y="292"/>
                </a:lnTo>
                <a:lnTo>
                  <a:pt x="132" y="292"/>
                </a:lnTo>
                <a:cubicBezTo>
                  <a:pt x="59" y="292"/>
                  <a:pt x="0" y="351"/>
                  <a:pt x="0" y="423"/>
                </a:cubicBezTo>
                <a:lnTo>
                  <a:pt x="0" y="855"/>
                </a:lnTo>
                <a:cubicBezTo>
                  <a:pt x="0" y="886"/>
                  <a:pt x="26" y="912"/>
                  <a:pt x="57" y="912"/>
                </a:cubicBezTo>
                <a:cubicBezTo>
                  <a:pt x="89" y="912"/>
                  <a:pt x="115" y="886"/>
                  <a:pt x="115" y="855"/>
                </a:cubicBezTo>
                <a:lnTo>
                  <a:pt x="115" y="492"/>
                </a:lnTo>
                <a:lnTo>
                  <a:pt x="136" y="492"/>
                </a:lnTo>
                <a:lnTo>
                  <a:pt x="136" y="1493"/>
                </a:lnTo>
                <a:cubicBezTo>
                  <a:pt x="136" y="1534"/>
                  <a:pt x="170" y="1568"/>
                  <a:pt x="212" y="1568"/>
                </a:cubicBezTo>
                <a:cubicBezTo>
                  <a:pt x="253" y="1568"/>
                  <a:pt x="287" y="1534"/>
                  <a:pt x="287" y="1493"/>
                </a:cubicBezTo>
                <a:lnTo>
                  <a:pt x="287" y="906"/>
                </a:lnTo>
                <a:lnTo>
                  <a:pt x="314" y="906"/>
                </a:lnTo>
                <a:lnTo>
                  <a:pt x="314" y="1493"/>
                </a:lnTo>
                <a:cubicBezTo>
                  <a:pt x="314" y="1534"/>
                  <a:pt x="348" y="1568"/>
                  <a:pt x="389" y="1568"/>
                </a:cubicBezTo>
                <a:cubicBezTo>
                  <a:pt x="431" y="1568"/>
                  <a:pt x="465" y="1534"/>
                  <a:pt x="465" y="1493"/>
                </a:cubicBezTo>
                <a:lnTo>
                  <a:pt x="465" y="492"/>
                </a:lnTo>
                <a:lnTo>
                  <a:pt x="488" y="492"/>
                </a:lnTo>
                <a:lnTo>
                  <a:pt x="488" y="855"/>
                </a:lnTo>
                <a:cubicBezTo>
                  <a:pt x="488" y="886"/>
                  <a:pt x="513" y="912"/>
                  <a:pt x="545" y="912"/>
                </a:cubicBezTo>
                <a:cubicBezTo>
                  <a:pt x="577" y="912"/>
                  <a:pt x="602" y="886"/>
                  <a:pt x="602" y="855"/>
                </a:cubicBezTo>
                <a:lnTo>
                  <a:pt x="602" y="423"/>
                </a:lnTo>
                <a:cubicBezTo>
                  <a:pt x="602" y="351"/>
                  <a:pt x="543" y="292"/>
                  <a:pt x="471" y="292"/>
                </a:cubicBezTo>
                <a:close/>
                <a:moveTo>
                  <a:pt x="300" y="263"/>
                </a:moveTo>
                <a:lnTo>
                  <a:pt x="300" y="263"/>
                </a:lnTo>
                <a:cubicBezTo>
                  <a:pt x="372" y="263"/>
                  <a:pt x="431" y="204"/>
                  <a:pt x="431" y="132"/>
                </a:cubicBezTo>
                <a:cubicBezTo>
                  <a:pt x="431" y="59"/>
                  <a:pt x="372" y="0"/>
                  <a:pt x="300" y="0"/>
                </a:cubicBezTo>
                <a:cubicBezTo>
                  <a:pt x="227" y="0"/>
                  <a:pt x="168" y="59"/>
                  <a:pt x="168" y="132"/>
                </a:cubicBezTo>
                <a:cubicBezTo>
                  <a:pt x="168" y="204"/>
                  <a:pt x="227" y="263"/>
                  <a:pt x="300" y="263"/>
                </a:cubicBezTo>
                <a:close/>
                <a:moveTo>
                  <a:pt x="2192" y="256"/>
                </a:moveTo>
                <a:lnTo>
                  <a:pt x="2192" y="256"/>
                </a:lnTo>
                <a:cubicBezTo>
                  <a:pt x="2263" y="256"/>
                  <a:pt x="2320" y="199"/>
                  <a:pt x="2320" y="128"/>
                </a:cubicBezTo>
                <a:cubicBezTo>
                  <a:pt x="2320" y="58"/>
                  <a:pt x="2263" y="0"/>
                  <a:pt x="2192" y="0"/>
                </a:cubicBezTo>
                <a:cubicBezTo>
                  <a:pt x="2121" y="0"/>
                  <a:pt x="2064" y="58"/>
                  <a:pt x="2064" y="128"/>
                </a:cubicBezTo>
                <a:cubicBezTo>
                  <a:pt x="2064" y="199"/>
                  <a:pt x="2121" y="256"/>
                  <a:pt x="2192" y="256"/>
                </a:cubicBezTo>
                <a:close/>
                <a:moveTo>
                  <a:pt x="1514" y="603"/>
                </a:moveTo>
                <a:lnTo>
                  <a:pt x="1514" y="603"/>
                </a:lnTo>
                <a:cubicBezTo>
                  <a:pt x="1582" y="603"/>
                  <a:pt x="1638" y="548"/>
                  <a:pt x="1638" y="479"/>
                </a:cubicBezTo>
                <a:cubicBezTo>
                  <a:pt x="1638" y="410"/>
                  <a:pt x="1582" y="354"/>
                  <a:pt x="1514" y="354"/>
                </a:cubicBezTo>
                <a:cubicBezTo>
                  <a:pt x="1445" y="354"/>
                  <a:pt x="1389" y="410"/>
                  <a:pt x="1389" y="479"/>
                </a:cubicBezTo>
                <a:cubicBezTo>
                  <a:pt x="1389" y="548"/>
                  <a:pt x="1445" y="603"/>
                  <a:pt x="1514" y="603"/>
                </a:cubicBezTo>
                <a:close/>
                <a:moveTo>
                  <a:pt x="917" y="599"/>
                </a:moveTo>
                <a:lnTo>
                  <a:pt x="917" y="599"/>
                </a:lnTo>
                <a:cubicBezTo>
                  <a:pt x="985" y="599"/>
                  <a:pt x="1041" y="543"/>
                  <a:pt x="1041" y="475"/>
                </a:cubicBezTo>
                <a:cubicBezTo>
                  <a:pt x="1041" y="406"/>
                  <a:pt x="985" y="350"/>
                  <a:pt x="917" y="350"/>
                </a:cubicBezTo>
                <a:cubicBezTo>
                  <a:pt x="848" y="350"/>
                  <a:pt x="792" y="406"/>
                  <a:pt x="792" y="475"/>
                </a:cubicBezTo>
                <a:cubicBezTo>
                  <a:pt x="792" y="543"/>
                  <a:pt x="848" y="599"/>
                  <a:pt x="917" y="599"/>
                </a:cubicBez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5">
            <a:extLst>
              <a:ext uri="{FF2B5EF4-FFF2-40B4-BE49-F238E27FC236}">
                <a16:creationId xmlns:a16="http://schemas.microsoft.com/office/drawing/2014/main" id="{6BBCBDF4-1063-41B3-9FB4-7EFFDACE0738}"/>
              </a:ext>
            </a:extLst>
          </p:cNvPr>
          <p:cNvSpPr>
            <a:spLocks/>
          </p:cNvSpPr>
          <p:nvPr/>
        </p:nvSpPr>
        <p:spPr bwMode="auto">
          <a:xfrm>
            <a:off x="6966460" y="4732863"/>
            <a:ext cx="851947" cy="851947"/>
          </a:xfrm>
          <a:custGeom>
            <a:avLst/>
            <a:gdLst>
              <a:gd name="T0" fmla="*/ 0 w 3223"/>
              <a:gd name="T1" fmla="*/ 1611 h 3222"/>
              <a:gd name="T2" fmla="*/ 0 w 3223"/>
              <a:gd name="T3" fmla="*/ 1611 h 3222"/>
              <a:gd name="T4" fmla="*/ 1611 w 3223"/>
              <a:gd name="T5" fmla="*/ 0 h 3222"/>
              <a:gd name="T6" fmla="*/ 3223 w 3223"/>
              <a:gd name="T7" fmla="*/ 1611 h 3222"/>
              <a:gd name="T8" fmla="*/ 1611 w 3223"/>
              <a:gd name="T9" fmla="*/ 3222 h 3222"/>
              <a:gd name="T10" fmla="*/ 0 w 3223"/>
              <a:gd name="T11" fmla="*/ 1611 h 3222"/>
            </a:gdLst>
            <a:ahLst/>
            <a:cxnLst>
              <a:cxn ang="0">
                <a:pos x="T0" y="T1"/>
              </a:cxn>
              <a:cxn ang="0">
                <a:pos x="T2" y="T3"/>
              </a:cxn>
              <a:cxn ang="0">
                <a:pos x="T4" y="T5"/>
              </a:cxn>
              <a:cxn ang="0">
                <a:pos x="T6" y="T7"/>
              </a:cxn>
              <a:cxn ang="0">
                <a:pos x="T8" y="T9"/>
              </a:cxn>
              <a:cxn ang="0">
                <a:pos x="T10" y="T11"/>
              </a:cxn>
            </a:cxnLst>
            <a:rect l="0" t="0" r="r" b="b"/>
            <a:pathLst>
              <a:path w="3223" h="3222">
                <a:moveTo>
                  <a:pt x="0" y="1611"/>
                </a:moveTo>
                <a:lnTo>
                  <a:pt x="0" y="1611"/>
                </a:lnTo>
                <a:cubicBezTo>
                  <a:pt x="0" y="721"/>
                  <a:pt x="721" y="0"/>
                  <a:pt x="1611" y="0"/>
                </a:cubicBezTo>
                <a:cubicBezTo>
                  <a:pt x="2501" y="0"/>
                  <a:pt x="3223" y="721"/>
                  <a:pt x="3223" y="1611"/>
                </a:cubicBezTo>
                <a:cubicBezTo>
                  <a:pt x="3223" y="2501"/>
                  <a:pt x="2501" y="3222"/>
                  <a:pt x="1611" y="3222"/>
                </a:cubicBezTo>
                <a:cubicBezTo>
                  <a:pt x="721" y="3222"/>
                  <a:pt x="0" y="2501"/>
                  <a:pt x="0" y="1611"/>
                </a:cubicBezTo>
                <a:close/>
              </a:path>
            </a:pathLst>
          </a:custGeom>
          <a:solidFill>
            <a:srgbClr val="86564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
            <a:extLst>
              <a:ext uri="{FF2B5EF4-FFF2-40B4-BE49-F238E27FC236}">
                <a16:creationId xmlns:a16="http://schemas.microsoft.com/office/drawing/2014/main" id="{B04165CA-98AE-490C-BB27-E6FD3988C5C3}"/>
              </a:ext>
            </a:extLst>
          </p:cNvPr>
          <p:cNvSpPr>
            <a:spLocks noEditPoints="1"/>
          </p:cNvSpPr>
          <p:nvPr/>
        </p:nvSpPr>
        <p:spPr bwMode="auto">
          <a:xfrm>
            <a:off x="7068248" y="4816937"/>
            <a:ext cx="647769" cy="683799"/>
          </a:xfrm>
          <a:custGeom>
            <a:avLst/>
            <a:gdLst>
              <a:gd name="T0" fmla="*/ 1811 w 2452"/>
              <a:gd name="T1" fmla="*/ 1827 h 2586"/>
              <a:gd name="T2" fmla="*/ 2328 w 2452"/>
              <a:gd name="T3" fmla="*/ 1356 h 2586"/>
              <a:gd name="T4" fmla="*/ 1811 w 2452"/>
              <a:gd name="T5" fmla="*/ 1827 h 2586"/>
              <a:gd name="T6" fmla="*/ 1562 w 2452"/>
              <a:gd name="T7" fmla="*/ 2369 h 2586"/>
              <a:gd name="T8" fmla="*/ 2121 w 2452"/>
              <a:gd name="T9" fmla="*/ 1953 h 2586"/>
              <a:gd name="T10" fmla="*/ 1287 w 2452"/>
              <a:gd name="T11" fmla="*/ 2415 h 2586"/>
              <a:gd name="T12" fmla="*/ 1287 w 2452"/>
              <a:gd name="T13" fmla="*/ 1953 h 2586"/>
              <a:gd name="T14" fmla="*/ 1287 w 2452"/>
              <a:gd name="T15" fmla="*/ 2415 h 2586"/>
              <a:gd name="T16" fmla="*/ 1287 w 2452"/>
              <a:gd name="T17" fmla="*/ 1356 h 2586"/>
              <a:gd name="T18" fmla="*/ 1683 w 2452"/>
              <a:gd name="T19" fmla="*/ 1827 h 2586"/>
              <a:gd name="T20" fmla="*/ 1287 w 2452"/>
              <a:gd name="T21" fmla="*/ 1356 h 2586"/>
              <a:gd name="T22" fmla="*/ 1287 w 2452"/>
              <a:gd name="T23" fmla="*/ 724 h 2586"/>
              <a:gd name="T24" fmla="*/ 1746 w 2452"/>
              <a:gd name="T25" fmla="*/ 1230 h 2586"/>
              <a:gd name="T26" fmla="*/ 1287 w 2452"/>
              <a:gd name="T27" fmla="*/ 724 h 2586"/>
              <a:gd name="T28" fmla="*/ 2178 w 2452"/>
              <a:gd name="T29" fmla="*/ 724 h 2586"/>
              <a:gd name="T30" fmla="*/ 1869 w 2452"/>
              <a:gd name="T31" fmla="*/ 1230 h 2586"/>
              <a:gd name="T32" fmla="*/ 2178 w 2452"/>
              <a:gd name="T33" fmla="*/ 724 h 2586"/>
              <a:gd name="T34" fmla="*/ 1165 w 2452"/>
              <a:gd name="T35" fmla="*/ 598 h 2586"/>
              <a:gd name="T36" fmla="*/ 828 w 2452"/>
              <a:gd name="T37" fmla="*/ 480 h 2586"/>
              <a:gd name="T38" fmla="*/ 1165 w 2452"/>
              <a:gd name="T39" fmla="*/ 598 h 2586"/>
              <a:gd name="T40" fmla="*/ 1165 w 2452"/>
              <a:gd name="T41" fmla="*/ 1230 h 2586"/>
              <a:gd name="T42" fmla="*/ 728 w 2452"/>
              <a:gd name="T43" fmla="*/ 724 h 2586"/>
              <a:gd name="T44" fmla="*/ 1165 w 2452"/>
              <a:gd name="T45" fmla="*/ 1230 h 2586"/>
              <a:gd name="T46" fmla="*/ 1165 w 2452"/>
              <a:gd name="T47" fmla="*/ 1827 h 2586"/>
              <a:gd name="T48" fmla="*/ 649 w 2452"/>
              <a:gd name="T49" fmla="*/ 1356 h 2586"/>
              <a:gd name="T50" fmla="*/ 1165 w 2452"/>
              <a:gd name="T51" fmla="*/ 1827 h 2586"/>
              <a:gd name="T52" fmla="*/ 357 w 2452"/>
              <a:gd name="T53" fmla="*/ 598 h 2586"/>
              <a:gd name="T54" fmla="*/ 720 w 2452"/>
              <a:gd name="T55" fmla="*/ 419 h 2586"/>
              <a:gd name="T56" fmla="*/ 357 w 2452"/>
              <a:gd name="T57" fmla="*/ 598 h 2586"/>
              <a:gd name="T58" fmla="*/ 527 w 2452"/>
              <a:gd name="T59" fmla="*/ 1230 h 2586"/>
              <a:gd name="T60" fmla="*/ 273 w 2452"/>
              <a:gd name="T61" fmla="*/ 724 h 2586"/>
              <a:gd name="T62" fmla="*/ 527 w 2452"/>
              <a:gd name="T63" fmla="*/ 1230 h 2586"/>
              <a:gd name="T64" fmla="*/ 255 w 2452"/>
              <a:gd name="T65" fmla="*/ 1827 h 2586"/>
              <a:gd name="T66" fmla="*/ 527 w 2452"/>
              <a:gd name="T67" fmla="*/ 1356 h 2586"/>
              <a:gd name="T68" fmla="*/ 255 w 2452"/>
              <a:gd name="T69" fmla="*/ 1827 h 2586"/>
              <a:gd name="T70" fmla="*/ 1799 w 2452"/>
              <a:gd name="T71" fmla="*/ 182 h 2586"/>
              <a:gd name="T72" fmla="*/ 1378 w 2452"/>
              <a:gd name="T73" fmla="*/ 109 h 2586"/>
              <a:gd name="T74" fmla="*/ 1761 w 2452"/>
              <a:gd name="T75" fmla="*/ 304 h 2586"/>
              <a:gd name="T76" fmla="*/ 1287 w 2452"/>
              <a:gd name="T77" fmla="*/ 598 h 2586"/>
              <a:gd name="T78" fmla="*/ 1226 w 2452"/>
              <a:gd name="T79" fmla="*/ 37 h 2586"/>
              <a:gd name="T80" fmla="*/ 654 w 2452"/>
              <a:gd name="T81" fmla="*/ 2403 h 2586"/>
              <a:gd name="T82" fmla="*/ 1075 w 2452"/>
              <a:gd name="T83" fmla="*/ 2477 h 2586"/>
              <a:gd name="T84" fmla="*/ 691 w 2452"/>
              <a:gd name="T85" fmla="*/ 2282 h 2586"/>
              <a:gd name="T86" fmla="*/ 673 w 2452"/>
              <a:gd name="T87" fmla="*/ 1953 h 2586"/>
              <a:gd name="T88" fmla="*/ 1165 w 2452"/>
              <a:gd name="T89" fmla="*/ 1953 h 2586"/>
              <a:gd name="T90" fmla="*/ 1226 w 2452"/>
              <a:gd name="T91" fmla="*/ 2548 h 2586"/>
              <a:gd name="T92" fmla="*/ 1799 w 2452"/>
              <a:gd name="T93" fmla="*/ 18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52" h="2586">
                <a:moveTo>
                  <a:pt x="1811" y="1827"/>
                </a:moveTo>
                <a:lnTo>
                  <a:pt x="1811" y="1827"/>
                </a:lnTo>
                <a:cubicBezTo>
                  <a:pt x="1844" y="1683"/>
                  <a:pt x="1865" y="1524"/>
                  <a:pt x="1869" y="1356"/>
                </a:cubicBezTo>
                <a:lnTo>
                  <a:pt x="2328" y="1356"/>
                </a:lnTo>
                <a:cubicBezTo>
                  <a:pt x="2318" y="1525"/>
                  <a:pt x="2273" y="1685"/>
                  <a:pt x="2198" y="1827"/>
                </a:cubicBezTo>
                <a:lnTo>
                  <a:pt x="1811" y="1827"/>
                </a:lnTo>
                <a:close/>
                <a:moveTo>
                  <a:pt x="1562" y="2369"/>
                </a:moveTo>
                <a:lnTo>
                  <a:pt x="1562" y="2369"/>
                </a:lnTo>
                <a:cubicBezTo>
                  <a:pt x="1650" y="2266"/>
                  <a:pt x="1723" y="2123"/>
                  <a:pt x="1777" y="1953"/>
                </a:cubicBezTo>
                <a:lnTo>
                  <a:pt x="2121" y="1953"/>
                </a:lnTo>
                <a:cubicBezTo>
                  <a:pt x="1985" y="2147"/>
                  <a:pt x="1789" y="2295"/>
                  <a:pt x="1562" y="2369"/>
                </a:cubicBezTo>
                <a:close/>
                <a:moveTo>
                  <a:pt x="1287" y="2415"/>
                </a:moveTo>
                <a:lnTo>
                  <a:pt x="1287" y="2415"/>
                </a:lnTo>
                <a:lnTo>
                  <a:pt x="1287" y="1953"/>
                </a:lnTo>
                <a:lnTo>
                  <a:pt x="1646" y="1953"/>
                </a:lnTo>
                <a:cubicBezTo>
                  <a:pt x="1562" y="2201"/>
                  <a:pt x="1433" y="2376"/>
                  <a:pt x="1287" y="2415"/>
                </a:cubicBezTo>
                <a:close/>
                <a:moveTo>
                  <a:pt x="1287" y="1356"/>
                </a:moveTo>
                <a:lnTo>
                  <a:pt x="1287" y="1356"/>
                </a:lnTo>
                <a:lnTo>
                  <a:pt x="1746" y="1356"/>
                </a:lnTo>
                <a:cubicBezTo>
                  <a:pt x="1742" y="1524"/>
                  <a:pt x="1719" y="1684"/>
                  <a:pt x="1683" y="1827"/>
                </a:cubicBezTo>
                <a:lnTo>
                  <a:pt x="1287" y="1827"/>
                </a:lnTo>
                <a:lnTo>
                  <a:pt x="1287" y="1356"/>
                </a:lnTo>
                <a:close/>
                <a:moveTo>
                  <a:pt x="1287" y="724"/>
                </a:moveTo>
                <a:lnTo>
                  <a:pt x="1287" y="724"/>
                </a:lnTo>
                <a:lnTo>
                  <a:pt x="1674" y="724"/>
                </a:lnTo>
                <a:cubicBezTo>
                  <a:pt x="1717" y="879"/>
                  <a:pt x="1741" y="1051"/>
                  <a:pt x="1746" y="1230"/>
                </a:cubicBezTo>
                <a:lnTo>
                  <a:pt x="1287" y="1230"/>
                </a:lnTo>
                <a:lnTo>
                  <a:pt x="1287" y="724"/>
                </a:lnTo>
                <a:close/>
                <a:moveTo>
                  <a:pt x="2178" y="724"/>
                </a:moveTo>
                <a:lnTo>
                  <a:pt x="2178" y="724"/>
                </a:lnTo>
                <a:cubicBezTo>
                  <a:pt x="2265" y="876"/>
                  <a:pt x="2318" y="1049"/>
                  <a:pt x="2327" y="1230"/>
                </a:cubicBezTo>
                <a:lnTo>
                  <a:pt x="1869" y="1230"/>
                </a:lnTo>
                <a:cubicBezTo>
                  <a:pt x="1864" y="1053"/>
                  <a:pt x="1841" y="880"/>
                  <a:pt x="1801" y="724"/>
                </a:cubicBezTo>
                <a:lnTo>
                  <a:pt x="2178" y="724"/>
                </a:lnTo>
                <a:close/>
                <a:moveTo>
                  <a:pt x="1165" y="598"/>
                </a:moveTo>
                <a:lnTo>
                  <a:pt x="1165" y="598"/>
                </a:lnTo>
                <a:lnTo>
                  <a:pt x="773" y="598"/>
                </a:lnTo>
                <a:cubicBezTo>
                  <a:pt x="789" y="557"/>
                  <a:pt x="808" y="517"/>
                  <a:pt x="828" y="480"/>
                </a:cubicBezTo>
                <a:cubicBezTo>
                  <a:pt x="922" y="304"/>
                  <a:pt x="1040" y="196"/>
                  <a:pt x="1165" y="169"/>
                </a:cubicBezTo>
                <a:lnTo>
                  <a:pt x="1165" y="598"/>
                </a:lnTo>
                <a:close/>
                <a:moveTo>
                  <a:pt x="1165" y="1230"/>
                </a:moveTo>
                <a:lnTo>
                  <a:pt x="1165" y="1230"/>
                </a:lnTo>
                <a:lnTo>
                  <a:pt x="649" y="1230"/>
                </a:lnTo>
                <a:cubicBezTo>
                  <a:pt x="654" y="1050"/>
                  <a:pt x="682" y="877"/>
                  <a:pt x="728" y="724"/>
                </a:cubicBezTo>
                <a:lnTo>
                  <a:pt x="1165" y="724"/>
                </a:lnTo>
                <a:lnTo>
                  <a:pt x="1165" y="1230"/>
                </a:lnTo>
                <a:close/>
                <a:moveTo>
                  <a:pt x="1165" y="1827"/>
                </a:moveTo>
                <a:lnTo>
                  <a:pt x="1165" y="1827"/>
                </a:lnTo>
                <a:lnTo>
                  <a:pt x="718" y="1827"/>
                </a:lnTo>
                <a:cubicBezTo>
                  <a:pt x="678" y="1682"/>
                  <a:pt x="654" y="1521"/>
                  <a:pt x="649" y="1356"/>
                </a:cubicBezTo>
                <a:lnTo>
                  <a:pt x="1165" y="1356"/>
                </a:lnTo>
                <a:lnTo>
                  <a:pt x="1165" y="1827"/>
                </a:lnTo>
                <a:close/>
                <a:moveTo>
                  <a:pt x="357" y="598"/>
                </a:moveTo>
                <a:lnTo>
                  <a:pt x="357" y="598"/>
                </a:lnTo>
                <a:cubicBezTo>
                  <a:pt x="483" y="433"/>
                  <a:pt x="653" y="304"/>
                  <a:pt x="849" y="231"/>
                </a:cubicBezTo>
                <a:cubicBezTo>
                  <a:pt x="802" y="284"/>
                  <a:pt x="759" y="346"/>
                  <a:pt x="720" y="419"/>
                </a:cubicBezTo>
                <a:cubicBezTo>
                  <a:pt x="691" y="475"/>
                  <a:pt x="664" y="535"/>
                  <a:pt x="641" y="598"/>
                </a:cubicBezTo>
                <a:lnTo>
                  <a:pt x="357" y="598"/>
                </a:lnTo>
                <a:close/>
                <a:moveTo>
                  <a:pt x="527" y="1230"/>
                </a:moveTo>
                <a:lnTo>
                  <a:pt x="527" y="1230"/>
                </a:lnTo>
                <a:lnTo>
                  <a:pt x="125" y="1230"/>
                </a:lnTo>
                <a:cubicBezTo>
                  <a:pt x="135" y="1046"/>
                  <a:pt x="188" y="874"/>
                  <a:pt x="273" y="724"/>
                </a:cubicBezTo>
                <a:lnTo>
                  <a:pt x="600" y="724"/>
                </a:lnTo>
                <a:cubicBezTo>
                  <a:pt x="557" y="880"/>
                  <a:pt x="531" y="1051"/>
                  <a:pt x="527" y="1230"/>
                </a:cubicBezTo>
                <a:close/>
                <a:moveTo>
                  <a:pt x="255" y="1827"/>
                </a:moveTo>
                <a:lnTo>
                  <a:pt x="255" y="1827"/>
                </a:lnTo>
                <a:cubicBezTo>
                  <a:pt x="179" y="1683"/>
                  <a:pt x="134" y="1523"/>
                  <a:pt x="125" y="1356"/>
                </a:cubicBezTo>
                <a:lnTo>
                  <a:pt x="527" y="1356"/>
                </a:lnTo>
                <a:cubicBezTo>
                  <a:pt x="531" y="1519"/>
                  <a:pt x="553" y="1680"/>
                  <a:pt x="591" y="1827"/>
                </a:cubicBezTo>
                <a:lnTo>
                  <a:pt x="255" y="1827"/>
                </a:lnTo>
                <a:close/>
                <a:moveTo>
                  <a:pt x="1799" y="182"/>
                </a:moveTo>
                <a:lnTo>
                  <a:pt x="1799" y="182"/>
                </a:lnTo>
                <a:lnTo>
                  <a:pt x="1855" y="0"/>
                </a:lnTo>
                <a:lnTo>
                  <a:pt x="1378" y="109"/>
                </a:lnTo>
                <a:lnTo>
                  <a:pt x="1708" y="478"/>
                </a:lnTo>
                <a:lnTo>
                  <a:pt x="1761" y="304"/>
                </a:lnTo>
                <a:cubicBezTo>
                  <a:pt x="1893" y="379"/>
                  <a:pt x="2006" y="480"/>
                  <a:pt x="2095" y="598"/>
                </a:cubicBezTo>
                <a:lnTo>
                  <a:pt x="1287" y="598"/>
                </a:lnTo>
                <a:lnTo>
                  <a:pt x="1287" y="100"/>
                </a:lnTo>
                <a:cubicBezTo>
                  <a:pt x="1287" y="65"/>
                  <a:pt x="1260" y="37"/>
                  <a:pt x="1226" y="37"/>
                </a:cubicBezTo>
                <a:cubicBezTo>
                  <a:pt x="550" y="37"/>
                  <a:pt x="0" y="600"/>
                  <a:pt x="0" y="1293"/>
                </a:cubicBezTo>
                <a:cubicBezTo>
                  <a:pt x="0" y="1758"/>
                  <a:pt x="255" y="2187"/>
                  <a:pt x="654" y="2403"/>
                </a:cubicBezTo>
                <a:lnTo>
                  <a:pt x="598" y="2586"/>
                </a:lnTo>
                <a:lnTo>
                  <a:pt x="1075" y="2477"/>
                </a:lnTo>
                <a:lnTo>
                  <a:pt x="745" y="2108"/>
                </a:lnTo>
                <a:lnTo>
                  <a:pt x="691" y="2282"/>
                </a:lnTo>
                <a:cubicBezTo>
                  <a:pt x="547" y="2199"/>
                  <a:pt x="425" y="2086"/>
                  <a:pt x="331" y="1953"/>
                </a:cubicBezTo>
                <a:lnTo>
                  <a:pt x="673" y="1953"/>
                </a:lnTo>
                <a:lnTo>
                  <a:pt x="673" y="1953"/>
                </a:lnTo>
                <a:lnTo>
                  <a:pt x="1165" y="1953"/>
                </a:lnTo>
                <a:lnTo>
                  <a:pt x="1165" y="2486"/>
                </a:lnTo>
                <a:cubicBezTo>
                  <a:pt x="1165" y="2520"/>
                  <a:pt x="1192" y="2548"/>
                  <a:pt x="1226" y="2548"/>
                </a:cubicBezTo>
                <a:cubicBezTo>
                  <a:pt x="1902" y="2548"/>
                  <a:pt x="2452" y="1985"/>
                  <a:pt x="2452" y="1293"/>
                </a:cubicBezTo>
                <a:cubicBezTo>
                  <a:pt x="2452" y="828"/>
                  <a:pt x="2197" y="399"/>
                  <a:pt x="1799" y="18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7B3A66B9-1E3B-40C1-BF97-4E5733879B66}"/>
              </a:ext>
            </a:extLst>
          </p:cNvPr>
          <p:cNvGrpSpPr/>
          <p:nvPr/>
        </p:nvGrpSpPr>
        <p:grpSpPr>
          <a:xfrm>
            <a:off x="7866021" y="4715629"/>
            <a:ext cx="851947" cy="851947"/>
            <a:chOff x="254000" y="3448050"/>
            <a:chExt cx="1697038" cy="1700213"/>
          </a:xfrm>
        </p:grpSpPr>
        <p:sp>
          <p:nvSpPr>
            <p:cNvPr id="53" name="Freeform 9">
              <a:extLst>
                <a:ext uri="{FF2B5EF4-FFF2-40B4-BE49-F238E27FC236}">
                  <a16:creationId xmlns:a16="http://schemas.microsoft.com/office/drawing/2014/main" id="{69A70C5C-F65D-4313-A34F-A684E5AD8839}"/>
                </a:ext>
              </a:extLst>
            </p:cNvPr>
            <p:cNvSpPr>
              <a:spLocks/>
            </p:cNvSpPr>
            <p:nvPr/>
          </p:nvSpPr>
          <p:spPr bwMode="auto">
            <a:xfrm>
              <a:off x="254000" y="3448050"/>
              <a:ext cx="1697038" cy="1700213"/>
            </a:xfrm>
            <a:custGeom>
              <a:avLst/>
              <a:gdLst>
                <a:gd name="T0" fmla="*/ 0 w 3222"/>
                <a:gd name="T1" fmla="*/ 1611 h 3222"/>
                <a:gd name="T2" fmla="*/ 0 w 3222"/>
                <a:gd name="T3" fmla="*/ 1611 h 3222"/>
                <a:gd name="T4" fmla="*/ 1611 w 3222"/>
                <a:gd name="T5" fmla="*/ 0 h 3222"/>
                <a:gd name="T6" fmla="*/ 3222 w 3222"/>
                <a:gd name="T7" fmla="*/ 1611 h 3222"/>
                <a:gd name="T8" fmla="*/ 1611 w 3222"/>
                <a:gd name="T9" fmla="*/ 3222 h 3222"/>
                <a:gd name="T10" fmla="*/ 0 w 3222"/>
                <a:gd name="T11" fmla="*/ 1611 h 3222"/>
              </a:gdLst>
              <a:ahLst/>
              <a:cxnLst>
                <a:cxn ang="0">
                  <a:pos x="T0" y="T1"/>
                </a:cxn>
                <a:cxn ang="0">
                  <a:pos x="T2" y="T3"/>
                </a:cxn>
                <a:cxn ang="0">
                  <a:pos x="T4" y="T5"/>
                </a:cxn>
                <a:cxn ang="0">
                  <a:pos x="T6" y="T7"/>
                </a:cxn>
                <a:cxn ang="0">
                  <a:pos x="T8" y="T9"/>
                </a:cxn>
                <a:cxn ang="0">
                  <a:pos x="T10" y="T11"/>
                </a:cxn>
              </a:cxnLst>
              <a:rect l="0" t="0" r="r" b="b"/>
              <a:pathLst>
                <a:path w="3222" h="3222">
                  <a:moveTo>
                    <a:pt x="0" y="1611"/>
                  </a:moveTo>
                  <a:lnTo>
                    <a:pt x="0" y="1611"/>
                  </a:lnTo>
                  <a:cubicBezTo>
                    <a:pt x="0" y="721"/>
                    <a:pt x="721" y="0"/>
                    <a:pt x="1611" y="0"/>
                  </a:cubicBezTo>
                  <a:cubicBezTo>
                    <a:pt x="2501" y="0"/>
                    <a:pt x="3222" y="721"/>
                    <a:pt x="3222" y="1611"/>
                  </a:cubicBezTo>
                  <a:cubicBezTo>
                    <a:pt x="3222" y="2501"/>
                    <a:pt x="2501" y="3222"/>
                    <a:pt x="1611" y="3222"/>
                  </a:cubicBezTo>
                  <a:cubicBezTo>
                    <a:pt x="721" y="3222"/>
                    <a:pt x="0" y="2501"/>
                    <a:pt x="0" y="1611"/>
                  </a:cubicBezTo>
                  <a:close/>
                </a:path>
              </a:pathLst>
            </a:custGeom>
            <a:solidFill>
              <a:srgbClr val="86564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0">
              <a:extLst>
                <a:ext uri="{FF2B5EF4-FFF2-40B4-BE49-F238E27FC236}">
                  <a16:creationId xmlns:a16="http://schemas.microsoft.com/office/drawing/2014/main" id="{40D4370C-AA22-4662-A48A-F9EE386BA960}"/>
                </a:ext>
              </a:extLst>
            </p:cNvPr>
            <p:cNvSpPr>
              <a:spLocks noEditPoints="1"/>
            </p:cNvSpPr>
            <p:nvPr/>
          </p:nvSpPr>
          <p:spPr bwMode="auto">
            <a:xfrm>
              <a:off x="466725" y="3938588"/>
              <a:ext cx="1287463" cy="708025"/>
            </a:xfrm>
            <a:custGeom>
              <a:avLst/>
              <a:gdLst>
                <a:gd name="T0" fmla="*/ 2380 w 2444"/>
                <a:gd name="T1" fmla="*/ 1214 h 1342"/>
                <a:gd name="T2" fmla="*/ 2380 w 2444"/>
                <a:gd name="T3" fmla="*/ 1214 h 1342"/>
                <a:gd name="T4" fmla="*/ 1408 w 2444"/>
                <a:gd name="T5" fmla="*/ 1214 h 1342"/>
                <a:gd name="T6" fmla="*/ 1352 w 2444"/>
                <a:gd name="T7" fmla="*/ 1269 h 1342"/>
                <a:gd name="T8" fmla="*/ 1060 w 2444"/>
                <a:gd name="T9" fmla="*/ 1269 h 1342"/>
                <a:gd name="T10" fmla="*/ 1004 w 2444"/>
                <a:gd name="T11" fmla="*/ 1214 h 1342"/>
                <a:gd name="T12" fmla="*/ 64 w 2444"/>
                <a:gd name="T13" fmla="*/ 1214 h 1342"/>
                <a:gd name="T14" fmla="*/ 0 w 2444"/>
                <a:gd name="T15" fmla="*/ 1278 h 1342"/>
                <a:gd name="T16" fmla="*/ 64 w 2444"/>
                <a:gd name="T17" fmla="*/ 1342 h 1342"/>
                <a:gd name="T18" fmla="*/ 2380 w 2444"/>
                <a:gd name="T19" fmla="*/ 1342 h 1342"/>
                <a:gd name="T20" fmla="*/ 2444 w 2444"/>
                <a:gd name="T21" fmla="*/ 1278 h 1342"/>
                <a:gd name="T22" fmla="*/ 2380 w 2444"/>
                <a:gd name="T23" fmla="*/ 1214 h 1342"/>
                <a:gd name="T24" fmla="*/ 342 w 2444"/>
                <a:gd name="T25" fmla="*/ 99 h 1342"/>
                <a:gd name="T26" fmla="*/ 342 w 2444"/>
                <a:gd name="T27" fmla="*/ 99 h 1342"/>
                <a:gd name="T28" fmla="*/ 2075 w 2444"/>
                <a:gd name="T29" fmla="*/ 99 h 1342"/>
                <a:gd name="T30" fmla="*/ 2075 w 2444"/>
                <a:gd name="T31" fmla="*/ 1063 h 1342"/>
                <a:gd name="T32" fmla="*/ 342 w 2444"/>
                <a:gd name="T33" fmla="*/ 1063 h 1342"/>
                <a:gd name="T34" fmla="*/ 342 w 2444"/>
                <a:gd name="T35" fmla="*/ 99 h 1342"/>
                <a:gd name="T36" fmla="*/ 288 w 2444"/>
                <a:gd name="T37" fmla="*/ 1162 h 1342"/>
                <a:gd name="T38" fmla="*/ 288 w 2444"/>
                <a:gd name="T39" fmla="*/ 1162 h 1342"/>
                <a:gd name="T40" fmla="*/ 2124 w 2444"/>
                <a:gd name="T41" fmla="*/ 1162 h 1342"/>
                <a:gd name="T42" fmla="*/ 2191 w 2444"/>
                <a:gd name="T43" fmla="*/ 1090 h 1342"/>
                <a:gd name="T44" fmla="*/ 2191 w 2444"/>
                <a:gd name="T45" fmla="*/ 66 h 1342"/>
                <a:gd name="T46" fmla="*/ 2124 w 2444"/>
                <a:gd name="T47" fmla="*/ 0 h 1342"/>
                <a:gd name="T48" fmla="*/ 288 w 2444"/>
                <a:gd name="T49" fmla="*/ 0 h 1342"/>
                <a:gd name="T50" fmla="*/ 221 w 2444"/>
                <a:gd name="T51" fmla="*/ 66 h 1342"/>
                <a:gd name="T52" fmla="*/ 221 w 2444"/>
                <a:gd name="T53" fmla="*/ 1090 h 1342"/>
                <a:gd name="T54" fmla="*/ 288 w 2444"/>
                <a:gd name="T55" fmla="*/ 1162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44" h="1342">
                  <a:moveTo>
                    <a:pt x="2380" y="1214"/>
                  </a:moveTo>
                  <a:lnTo>
                    <a:pt x="2380" y="1214"/>
                  </a:lnTo>
                  <a:lnTo>
                    <a:pt x="1408" y="1214"/>
                  </a:lnTo>
                  <a:cubicBezTo>
                    <a:pt x="1408" y="1244"/>
                    <a:pt x="1383" y="1269"/>
                    <a:pt x="1352" y="1269"/>
                  </a:cubicBezTo>
                  <a:lnTo>
                    <a:pt x="1060" y="1269"/>
                  </a:lnTo>
                  <a:cubicBezTo>
                    <a:pt x="1029" y="1269"/>
                    <a:pt x="1004" y="1244"/>
                    <a:pt x="1004" y="1214"/>
                  </a:cubicBezTo>
                  <a:lnTo>
                    <a:pt x="64" y="1214"/>
                  </a:lnTo>
                  <a:cubicBezTo>
                    <a:pt x="28" y="1214"/>
                    <a:pt x="0" y="1242"/>
                    <a:pt x="0" y="1278"/>
                  </a:cubicBezTo>
                  <a:cubicBezTo>
                    <a:pt x="0" y="1313"/>
                    <a:pt x="28" y="1342"/>
                    <a:pt x="64" y="1342"/>
                  </a:cubicBezTo>
                  <a:lnTo>
                    <a:pt x="2380" y="1342"/>
                  </a:lnTo>
                  <a:cubicBezTo>
                    <a:pt x="2416" y="1342"/>
                    <a:pt x="2444" y="1313"/>
                    <a:pt x="2444" y="1278"/>
                  </a:cubicBezTo>
                  <a:cubicBezTo>
                    <a:pt x="2444" y="1242"/>
                    <a:pt x="2416" y="1214"/>
                    <a:pt x="2380" y="1214"/>
                  </a:cubicBezTo>
                  <a:close/>
                  <a:moveTo>
                    <a:pt x="342" y="99"/>
                  </a:moveTo>
                  <a:lnTo>
                    <a:pt x="342" y="99"/>
                  </a:lnTo>
                  <a:lnTo>
                    <a:pt x="2075" y="99"/>
                  </a:lnTo>
                  <a:lnTo>
                    <a:pt x="2075" y="1063"/>
                  </a:lnTo>
                  <a:lnTo>
                    <a:pt x="342" y="1063"/>
                  </a:lnTo>
                  <a:lnTo>
                    <a:pt x="342" y="99"/>
                  </a:lnTo>
                  <a:close/>
                  <a:moveTo>
                    <a:pt x="288" y="1162"/>
                  </a:moveTo>
                  <a:lnTo>
                    <a:pt x="288" y="1162"/>
                  </a:lnTo>
                  <a:lnTo>
                    <a:pt x="2124" y="1162"/>
                  </a:lnTo>
                  <a:cubicBezTo>
                    <a:pt x="2163" y="1162"/>
                    <a:pt x="2191" y="1128"/>
                    <a:pt x="2191" y="1090"/>
                  </a:cubicBezTo>
                  <a:lnTo>
                    <a:pt x="2191" y="66"/>
                  </a:lnTo>
                  <a:cubicBezTo>
                    <a:pt x="2191" y="28"/>
                    <a:pt x="2163" y="0"/>
                    <a:pt x="2124" y="0"/>
                  </a:cubicBezTo>
                  <a:lnTo>
                    <a:pt x="288" y="0"/>
                  </a:lnTo>
                  <a:cubicBezTo>
                    <a:pt x="249" y="0"/>
                    <a:pt x="221" y="28"/>
                    <a:pt x="221" y="66"/>
                  </a:cubicBezTo>
                  <a:lnTo>
                    <a:pt x="221" y="1090"/>
                  </a:lnTo>
                  <a:cubicBezTo>
                    <a:pt x="221" y="1128"/>
                    <a:pt x="249" y="1162"/>
                    <a:pt x="288" y="116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6" name="Freeform 6">
            <a:extLst>
              <a:ext uri="{FF2B5EF4-FFF2-40B4-BE49-F238E27FC236}">
                <a16:creationId xmlns:a16="http://schemas.microsoft.com/office/drawing/2014/main" id="{B462EA8B-1681-4208-A30E-B1CAD6508947}"/>
              </a:ext>
            </a:extLst>
          </p:cNvPr>
          <p:cNvSpPr>
            <a:spLocks noEditPoints="1"/>
          </p:cNvSpPr>
          <p:nvPr/>
        </p:nvSpPr>
        <p:spPr bwMode="auto">
          <a:xfrm>
            <a:off x="2113407" y="2078685"/>
            <a:ext cx="657644" cy="703230"/>
          </a:xfrm>
          <a:custGeom>
            <a:avLst/>
            <a:gdLst>
              <a:gd name="T0" fmla="*/ 1352 w 2264"/>
              <a:gd name="T1" fmla="*/ 966 h 2658"/>
              <a:gd name="T2" fmla="*/ 1352 w 2264"/>
              <a:gd name="T3" fmla="*/ 966 h 2658"/>
              <a:gd name="T4" fmla="*/ 1044 w 2264"/>
              <a:gd name="T5" fmla="*/ 1110 h 2658"/>
              <a:gd name="T6" fmla="*/ 777 w 2264"/>
              <a:gd name="T7" fmla="*/ 1414 h 2658"/>
              <a:gd name="T8" fmla="*/ 369 w 2264"/>
              <a:gd name="T9" fmla="*/ 1482 h 2658"/>
              <a:gd name="T10" fmla="*/ 261 w 2264"/>
              <a:gd name="T11" fmla="*/ 1254 h 2658"/>
              <a:gd name="T12" fmla="*/ 62 w 2264"/>
              <a:gd name="T13" fmla="*/ 887 h 2658"/>
              <a:gd name="T14" fmla="*/ 1032 w 2264"/>
              <a:gd name="T15" fmla="*/ 63 h 2658"/>
              <a:gd name="T16" fmla="*/ 1930 w 2264"/>
              <a:gd name="T17" fmla="*/ 703 h 2658"/>
              <a:gd name="T18" fmla="*/ 1352 w 2264"/>
              <a:gd name="T19" fmla="*/ 966 h 2658"/>
              <a:gd name="T20" fmla="*/ 2006 w 2264"/>
              <a:gd name="T21" fmla="*/ 1016 h 2658"/>
              <a:gd name="T22" fmla="*/ 2006 w 2264"/>
              <a:gd name="T23" fmla="*/ 1016 h 2658"/>
              <a:gd name="T24" fmla="*/ 2043 w 2264"/>
              <a:gd name="T25" fmla="*/ 847 h 2658"/>
              <a:gd name="T26" fmla="*/ 2015 w 2264"/>
              <a:gd name="T27" fmla="*/ 631 h 2658"/>
              <a:gd name="T28" fmla="*/ 1044 w 2264"/>
              <a:gd name="T29" fmla="*/ 0 h 2658"/>
              <a:gd name="T30" fmla="*/ 0 w 2264"/>
              <a:gd name="T31" fmla="*/ 894 h 2658"/>
              <a:gd name="T32" fmla="*/ 441 w 2264"/>
              <a:gd name="T33" fmla="*/ 1677 h 2658"/>
              <a:gd name="T34" fmla="*/ 399 w 2264"/>
              <a:gd name="T35" fmla="*/ 2492 h 2658"/>
              <a:gd name="T36" fmla="*/ 1064 w 2264"/>
              <a:gd name="T37" fmla="*/ 2658 h 2658"/>
              <a:gd name="T38" fmla="*/ 1381 w 2264"/>
              <a:gd name="T39" fmla="*/ 2622 h 2658"/>
              <a:gd name="T40" fmla="*/ 1407 w 2264"/>
              <a:gd name="T41" fmla="*/ 2131 h 2658"/>
              <a:gd name="T42" fmla="*/ 1880 w 2264"/>
              <a:gd name="T43" fmla="*/ 2228 h 2658"/>
              <a:gd name="T44" fmla="*/ 2039 w 2264"/>
              <a:gd name="T45" fmla="*/ 2128 h 2658"/>
              <a:gd name="T46" fmla="*/ 2039 w 2264"/>
              <a:gd name="T47" fmla="*/ 1954 h 2658"/>
              <a:gd name="T48" fmla="*/ 2090 w 2264"/>
              <a:gd name="T49" fmla="*/ 1845 h 2658"/>
              <a:gd name="T50" fmla="*/ 2074 w 2264"/>
              <a:gd name="T51" fmla="*/ 1789 h 2658"/>
              <a:gd name="T52" fmla="*/ 2124 w 2264"/>
              <a:gd name="T53" fmla="*/ 1731 h 2658"/>
              <a:gd name="T54" fmla="*/ 2101 w 2264"/>
              <a:gd name="T55" fmla="*/ 1661 h 2658"/>
              <a:gd name="T56" fmla="*/ 2106 w 2264"/>
              <a:gd name="T57" fmla="*/ 1577 h 2658"/>
              <a:gd name="T58" fmla="*/ 2223 w 2264"/>
              <a:gd name="T59" fmla="*/ 1547 h 2658"/>
              <a:gd name="T60" fmla="*/ 2263 w 2264"/>
              <a:gd name="T61" fmla="*/ 1479 h 2658"/>
              <a:gd name="T62" fmla="*/ 2006 w 2264"/>
              <a:gd name="T63" fmla="*/ 1016 h 2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4" h="2658">
                <a:moveTo>
                  <a:pt x="1352" y="966"/>
                </a:moveTo>
                <a:lnTo>
                  <a:pt x="1352" y="966"/>
                </a:lnTo>
                <a:cubicBezTo>
                  <a:pt x="1340" y="1062"/>
                  <a:pt x="1220" y="1190"/>
                  <a:pt x="1044" y="1110"/>
                </a:cubicBezTo>
                <a:cubicBezTo>
                  <a:pt x="1096" y="1214"/>
                  <a:pt x="949" y="1414"/>
                  <a:pt x="777" y="1414"/>
                </a:cubicBezTo>
                <a:cubicBezTo>
                  <a:pt x="733" y="1666"/>
                  <a:pt x="513" y="1626"/>
                  <a:pt x="369" y="1482"/>
                </a:cubicBezTo>
                <a:cubicBezTo>
                  <a:pt x="319" y="1432"/>
                  <a:pt x="261" y="1314"/>
                  <a:pt x="261" y="1254"/>
                </a:cubicBezTo>
                <a:cubicBezTo>
                  <a:pt x="206" y="1247"/>
                  <a:pt x="62" y="1195"/>
                  <a:pt x="62" y="887"/>
                </a:cubicBezTo>
                <a:cubicBezTo>
                  <a:pt x="62" y="439"/>
                  <a:pt x="325" y="63"/>
                  <a:pt x="1032" y="63"/>
                </a:cubicBezTo>
                <a:cubicBezTo>
                  <a:pt x="1528" y="63"/>
                  <a:pt x="1930" y="427"/>
                  <a:pt x="1930" y="703"/>
                </a:cubicBezTo>
                <a:cubicBezTo>
                  <a:pt x="1930" y="978"/>
                  <a:pt x="1652" y="986"/>
                  <a:pt x="1352" y="966"/>
                </a:cubicBezTo>
                <a:close/>
                <a:moveTo>
                  <a:pt x="2006" y="1016"/>
                </a:moveTo>
                <a:lnTo>
                  <a:pt x="2006" y="1016"/>
                </a:lnTo>
                <a:cubicBezTo>
                  <a:pt x="2004" y="1002"/>
                  <a:pt x="2042" y="911"/>
                  <a:pt x="2043" y="847"/>
                </a:cubicBezTo>
                <a:cubicBezTo>
                  <a:pt x="2044" y="783"/>
                  <a:pt x="2030" y="689"/>
                  <a:pt x="2015" y="631"/>
                </a:cubicBezTo>
                <a:cubicBezTo>
                  <a:pt x="2001" y="574"/>
                  <a:pt x="1836" y="0"/>
                  <a:pt x="1044" y="0"/>
                </a:cubicBezTo>
                <a:cubicBezTo>
                  <a:pt x="233" y="0"/>
                  <a:pt x="0" y="411"/>
                  <a:pt x="0" y="894"/>
                </a:cubicBezTo>
                <a:cubicBezTo>
                  <a:pt x="0" y="1389"/>
                  <a:pt x="410" y="1557"/>
                  <a:pt x="441" y="1677"/>
                </a:cubicBezTo>
                <a:cubicBezTo>
                  <a:pt x="524" y="2005"/>
                  <a:pt x="476" y="2295"/>
                  <a:pt x="399" y="2492"/>
                </a:cubicBezTo>
                <a:cubicBezTo>
                  <a:pt x="597" y="2598"/>
                  <a:pt x="824" y="2658"/>
                  <a:pt x="1064" y="2658"/>
                </a:cubicBezTo>
                <a:cubicBezTo>
                  <a:pt x="1173" y="2658"/>
                  <a:pt x="1279" y="2645"/>
                  <a:pt x="1381" y="2622"/>
                </a:cubicBezTo>
                <a:cubicBezTo>
                  <a:pt x="1378" y="2404"/>
                  <a:pt x="1385" y="2153"/>
                  <a:pt x="1407" y="2131"/>
                </a:cubicBezTo>
                <a:cubicBezTo>
                  <a:pt x="1462" y="2147"/>
                  <a:pt x="1822" y="2227"/>
                  <a:pt x="1880" y="2228"/>
                </a:cubicBezTo>
                <a:cubicBezTo>
                  <a:pt x="1935" y="2229"/>
                  <a:pt x="2017" y="2228"/>
                  <a:pt x="2039" y="2128"/>
                </a:cubicBezTo>
                <a:cubicBezTo>
                  <a:pt x="2058" y="2041"/>
                  <a:pt x="2034" y="1972"/>
                  <a:pt x="2039" y="1954"/>
                </a:cubicBezTo>
                <a:cubicBezTo>
                  <a:pt x="2051" y="1914"/>
                  <a:pt x="2088" y="1861"/>
                  <a:pt x="2090" y="1845"/>
                </a:cubicBezTo>
                <a:cubicBezTo>
                  <a:pt x="2092" y="1829"/>
                  <a:pt x="2074" y="1789"/>
                  <a:pt x="2074" y="1789"/>
                </a:cubicBezTo>
                <a:cubicBezTo>
                  <a:pt x="2074" y="1789"/>
                  <a:pt x="2121" y="1752"/>
                  <a:pt x="2124" y="1731"/>
                </a:cubicBezTo>
                <a:cubicBezTo>
                  <a:pt x="2127" y="1709"/>
                  <a:pt x="2103" y="1669"/>
                  <a:pt x="2101" y="1661"/>
                </a:cubicBezTo>
                <a:cubicBezTo>
                  <a:pt x="2099" y="1653"/>
                  <a:pt x="2106" y="1577"/>
                  <a:pt x="2106" y="1577"/>
                </a:cubicBezTo>
                <a:cubicBezTo>
                  <a:pt x="2106" y="1577"/>
                  <a:pt x="2202" y="1559"/>
                  <a:pt x="2223" y="1547"/>
                </a:cubicBezTo>
                <a:cubicBezTo>
                  <a:pt x="2243" y="1535"/>
                  <a:pt x="2264" y="1495"/>
                  <a:pt x="2263" y="1479"/>
                </a:cubicBezTo>
                <a:cubicBezTo>
                  <a:pt x="2262" y="1464"/>
                  <a:pt x="2014" y="1085"/>
                  <a:pt x="2006" y="1016"/>
                </a:cubicBezTo>
                <a:close/>
              </a:path>
            </a:pathLst>
          </a:custGeom>
          <a:solidFill>
            <a:srgbClr val="E4831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
            <a:extLst>
              <a:ext uri="{FF2B5EF4-FFF2-40B4-BE49-F238E27FC236}">
                <a16:creationId xmlns:a16="http://schemas.microsoft.com/office/drawing/2014/main" id="{DA9018D4-C286-4A1B-A1A7-CE856977F8D3}"/>
              </a:ext>
            </a:extLst>
          </p:cNvPr>
          <p:cNvSpPr>
            <a:spLocks noEditPoints="1"/>
          </p:cNvSpPr>
          <p:nvPr/>
        </p:nvSpPr>
        <p:spPr bwMode="auto">
          <a:xfrm>
            <a:off x="2060145" y="4845971"/>
            <a:ext cx="657644" cy="703230"/>
          </a:xfrm>
          <a:custGeom>
            <a:avLst/>
            <a:gdLst>
              <a:gd name="T0" fmla="*/ 1352 w 2264"/>
              <a:gd name="T1" fmla="*/ 966 h 2658"/>
              <a:gd name="T2" fmla="*/ 1352 w 2264"/>
              <a:gd name="T3" fmla="*/ 966 h 2658"/>
              <a:gd name="T4" fmla="*/ 1044 w 2264"/>
              <a:gd name="T5" fmla="*/ 1110 h 2658"/>
              <a:gd name="T6" fmla="*/ 777 w 2264"/>
              <a:gd name="T7" fmla="*/ 1414 h 2658"/>
              <a:gd name="T8" fmla="*/ 369 w 2264"/>
              <a:gd name="T9" fmla="*/ 1482 h 2658"/>
              <a:gd name="T10" fmla="*/ 261 w 2264"/>
              <a:gd name="T11" fmla="*/ 1254 h 2658"/>
              <a:gd name="T12" fmla="*/ 62 w 2264"/>
              <a:gd name="T13" fmla="*/ 887 h 2658"/>
              <a:gd name="T14" fmla="*/ 1032 w 2264"/>
              <a:gd name="T15" fmla="*/ 63 h 2658"/>
              <a:gd name="T16" fmla="*/ 1930 w 2264"/>
              <a:gd name="T17" fmla="*/ 703 h 2658"/>
              <a:gd name="T18" fmla="*/ 1352 w 2264"/>
              <a:gd name="T19" fmla="*/ 966 h 2658"/>
              <a:gd name="T20" fmla="*/ 2006 w 2264"/>
              <a:gd name="T21" fmla="*/ 1016 h 2658"/>
              <a:gd name="T22" fmla="*/ 2006 w 2264"/>
              <a:gd name="T23" fmla="*/ 1016 h 2658"/>
              <a:gd name="T24" fmla="*/ 2043 w 2264"/>
              <a:gd name="T25" fmla="*/ 847 h 2658"/>
              <a:gd name="T26" fmla="*/ 2015 w 2264"/>
              <a:gd name="T27" fmla="*/ 631 h 2658"/>
              <a:gd name="T28" fmla="*/ 1044 w 2264"/>
              <a:gd name="T29" fmla="*/ 0 h 2658"/>
              <a:gd name="T30" fmla="*/ 0 w 2264"/>
              <a:gd name="T31" fmla="*/ 894 h 2658"/>
              <a:gd name="T32" fmla="*/ 441 w 2264"/>
              <a:gd name="T33" fmla="*/ 1677 h 2658"/>
              <a:gd name="T34" fmla="*/ 399 w 2264"/>
              <a:gd name="T35" fmla="*/ 2492 h 2658"/>
              <a:gd name="T36" fmla="*/ 1064 w 2264"/>
              <a:gd name="T37" fmla="*/ 2658 h 2658"/>
              <a:gd name="T38" fmla="*/ 1381 w 2264"/>
              <a:gd name="T39" fmla="*/ 2622 h 2658"/>
              <a:gd name="T40" fmla="*/ 1407 w 2264"/>
              <a:gd name="T41" fmla="*/ 2131 h 2658"/>
              <a:gd name="T42" fmla="*/ 1880 w 2264"/>
              <a:gd name="T43" fmla="*/ 2228 h 2658"/>
              <a:gd name="T44" fmla="*/ 2039 w 2264"/>
              <a:gd name="T45" fmla="*/ 2128 h 2658"/>
              <a:gd name="T46" fmla="*/ 2039 w 2264"/>
              <a:gd name="T47" fmla="*/ 1954 h 2658"/>
              <a:gd name="T48" fmla="*/ 2090 w 2264"/>
              <a:gd name="T49" fmla="*/ 1845 h 2658"/>
              <a:gd name="T50" fmla="*/ 2074 w 2264"/>
              <a:gd name="T51" fmla="*/ 1789 h 2658"/>
              <a:gd name="T52" fmla="*/ 2124 w 2264"/>
              <a:gd name="T53" fmla="*/ 1731 h 2658"/>
              <a:gd name="T54" fmla="*/ 2101 w 2264"/>
              <a:gd name="T55" fmla="*/ 1661 h 2658"/>
              <a:gd name="T56" fmla="*/ 2106 w 2264"/>
              <a:gd name="T57" fmla="*/ 1577 h 2658"/>
              <a:gd name="T58" fmla="*/ 2223 w 2264"/>
              <a:gd name="T59" fmla="*/ 1547 h 2658"/>
              <a:gd name="T60" fmla="*/ 2263 w 2264"/>
              <a:gd name="T61" fmla="*/ 1479 h 2658"/>
              <a:gd name="T62" fmla="*/ 2006 w 2264"/>
              <a:gd name="T63" fmla="*/ 1016 h 2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4" h="2658">
                <a:moveTo>
                  <a:pt x="1352" y="966"/>
                </a:moveTo>
                <a:lnTo>
                  <a:pt x="1352" y="966"/>
                </a:lnTo>
                <a:cubicBezTo>
                  <a:pt x="1340" y="1062"/>
                  <a:pt x="1220" y="1190"/>
                  <a:pt x="1044" y="1110"/>
                </a:cubicBezTo>
                <a:cubicBezTo>
                  <a:pt x="1096" y="1214"/>
                  <a:pt x="949" y="1414"/>
                  <a:pt x="777" y="1414"/>
                </a:cubicBezTo>
                <a:cubicBezTo>
                  <a:pt x="733" y="1666"/>
                  <a:pt x="513" y="1626"/>
                  <a:pt x="369" y="1482"/>
                </a:cubicBezTo>
                <a:cubicBezTo>
                  <a:pt x="319" y="1432"/>
                  <a:pt x="261" y="1314"/>
                  <a:pt x="261" y="1254"/>
                </a:cubicBezTo>
                <a:cubicBezTo>
                  <a:pt x="206" y="1247"/>
                  <a:pt x="62" y="1195"/>
                  <a:pt x="62" y="887"/>
                </a:cubicBezTo>
                <a:cubicBezTo>
                  <a:pt x="62" y="439"/>
                  <a:pt x="325" y="63"/>
                  <a:pt x="1032" y="63"/>
                </a:cubicBezTo>
                <a:cubicBezTo>
                  <a:pt x="1528" y="63"/>
                  <a:pt x="1930" y="427"/>
                  <a:pt x="1930" y="703"/>
                </a:cubicBezTo>
                <a:cubicBezTo>
                  <a:pt x="1930" y="978"/>
                  <a:pt x="1652" y="986"/>
                  <a:pt x="1352" y="966"/>
                </a:cubicBezTo>
                <a:close/>
                <a:moveTo>
                  <a:pt x="2006" y="1016"/>
                </a:moveTo>
                <a:lnTo>
                  <a:pt x="2006" y="1016"/>
                </a:lnTo>
                <a:cubicBezTo>
                  <a:pt x="2004" y="1002"/>
                  <a:pt x="2042" y="911"/>
                  <a:pt x="2043" y="847"/>
                </a:cubicBezTo>
                <a:cubicBezTo>
                  <a:pt x="2044" y="783"/>
                  <a:pt x="2030" y="689"/>
                  <a:pt x="2015" y="631"/>
                </a:cubicBezTo>
                <a:cubicBezTo>
                  <a:pt x="2001" y="574"/>
                  <a:pt x="1836" y="0"/>
                  <a:pt x="1044" y="0"/>
                </a:cubicBezTo>
                <a:cubicBezTo>
                  <a:pt x="233" y="0"/>
                  <a:pt x="0" y="411"/>
                  <a:pt x="0" y="894"/>
                </a:cubicBezTo>
                <a:cubicBezTo>
                  <a:pt x="0" y="1389"/>
                  <a:pt x="410" y="1557"/>
                  <a:pt x="441" y="1677"/>
                </a:cubicBezTo>
                <a:cubicBezTo>
                  <a:pt x="524" y="2005"/>
                  <a:pt x="476" y="2295"/>
                  <a:pt x="399" y="2492"/>
                </a:cubicBezTo>
                <a:cubicBezTo>
                  <a:pt x="597" y="2598"/>
                  <a:pt x="824" y="2658"/>
                  <a:pt x="1064" y="2658"/>
                </a:cubicBezTo>
                <a:cubicBezTo>
                  <a:pt x="1173" y="2658"/>
                  <a:pt x="1279" y="2645"/>
                  <a:pt x="1381" y="2622"/>
                </a:cubicBezTo>
                <a:cubicBezTo>
                  <a:pt x="1378" y="2404"/>
                  <a:pt x="1385" y="2153"/>
                  <a:pt x="1407" y="2131"/>
                </a:cubicBezTo>
                <a:cubicBezTo>
                  <a:pt x="1462" y="2147"/>
                  <a:pt x="1822" y="2227"/>
                  <a:pt x="1880" y="2228"/>
                </a:cubicBezTo>
                <a:cubicBezTo>
                  <a:pt x="1935" y="2229"/>
                  <a:pt x="2017" y="2228"/>
                  <a:pt x="2039" y="2128"/>
                </a:cubicBezTo>
                <a:cubicBezTo>
                  <a:pt x="2058" y="2041"/>
                  <a:pt x="2034" y="1972"/>
                  <a:pt x="2039" y="1954"/>
                </a:cubicBezTo>
                <a:cubicBezTo>
                  <a:pt x="2051" y="1914"/>
                  <a:pt x="2088" y="1861"/>
                  <a:pt x="2090" y="1845"/>
                </a:cubicBezTo>
                <a:cubicBezTo>
                  <a:pt x="2092" y="1829"/>
                  <a:pt x="2074" y="1789"/>
                  <a:pt x="2074" y="1789"/>
                </a:cubicBezTo>
                <a:cubicBezTo>
                  <a:pt x="2074" y="1789"/>
                  <a:pt x="2121" y="1752"/>
                  <a:pt x="2124" y="1731"/>
                </a:cubicBezTo>
                <a:cubicBezTo>
                  <a:pt x="2127" y="1709"/>
                  <a:pt x="2103" y="1669"/>
                  <a:pt x="2101" y="1661"/>
                </a:cubicBezTo>
                <a:cubicBezTo>
                  <a:pt x="2099" y="1653"/>
                  <a:pt x="2106" y="1577"/>
                  <a:pt x="2106" y="1577"/>
                </a:cubicBezTo>
                <a:cubicBezTo>
                  <a:pt x="2106" y="1577"/>
                  <a:pt x="2202" y="1559"/>
                  <a:pt x="2223" y="1547"/>
                </a:cubicBezTo>
                <a:cubicBezTo>
                  <a:pt x="2243" y="1535"/>
                  <a:pt x="2264" y="1495"/>
                  <a:pt x="2263" y="1479"/>
                </a:cubicBezTo>
                <a:cubicBezTo>
                  <a:pt x="2262" y="1464"/>
                  <a:pt x="2014" y="1085"/>
                  <a:pt x="2006" y="1016"/>
                </a:cubicBezTo>
                <a:close/>
              </a:path>
            </a:pathLst>
          </a:custGeom>
          <a:solidFill>
            <a:srgbClr val="86564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TextBox 25">
            <a:extLst>
              <a:ext uri="{FF2B5EF4-FFF2-40B4-BE49-F238E27FC236}">
                <a16:creationId xmlns:a16="http://schemas.microsoft.com/office/drawing/2014/main" id="{B7159E45-33B2-404D-8E8B-5FFB49982962}"/>
              </a:ext>
            </a:extLst>
          </p:cNvPr>
          <p:cNvSpPr txBox="1"/>
          <p:nvPr/>
        </p:nvSpPr>
        <p:spPr>
          <a:xfrm>
            <a:off x="1455938" y="2888867"/>
            <a:ext cx="1819922" cy="369332"/>
          </a:xfrm>
          <a:prstGeom prst="rect">
            <a:avLst/>
          </a:prstGeom>
          <a:noFill/>
        </p:spPr>
        <p:txBody>
          <a:bodyPr wrap="square" rtlCol="0">
            <a:spAutoFit/>
          </a:bodyPr>
          <a:lstStyle/>
          <a:p>
            <a:pPr algn="ctr"/>
            <a:r>
              <a:rPr lang="en-US" b="1" dirty="0">
                <a:latin typeface="Agency FB" panose="020B0503020202020204" pitchFamily="34" charset="0"/>
              </a:rPr>
              <a:t>Age</a:t>
            </a:r>
          </a:p>
        </p:txBody>
      </p:sp>
      <p:sp>
        <p:nvSpPr>
          <p:cNvPr id="59" name="TextBox 58">
            <a:extLst>
              <a:ext uri="{FF2B5EF4-FFF2-40B4-BE49-F238E27FC236}">
                <a16:creationId xmlns:a16="http://schemas.microsoft.com/office/drawing/2014/main" id="{E462DEF8-A033-4CF8-82A7-03512131277B}"/>
              </a:ext>
            </a:extLst>
          </p:cNvPr>
          <p:cNvSpPr txBox="1"/>
          <p:nvPr/>
        </p:nvSpPr>
        <p:spPr>
          <a:xfrm>
            <a:off x="5253001" y="2960524"/>
            <a:ext cx="1819922" cy="369332"/>
          </a:xfrm>
          <a:prstGeom prst="rect">
            <a:avLst/>
          </a:prstGeom>
          <a:noFill/>
        </p:spPr>
        <p:txBody>
          <a:bodyPr wrap="square" rtlCol="0">
            <a:spAutoFit/>
          </a:bodyPr>
          <a:lstStyle/>
          <a:p>
            <a:pPr algn="ctr"/>
            <a:r>
              <a:rPr lang="en-US" b="1" dirty="0">
                <a:latin typeface="Agency FB" panose="020B0503020202020204" pitchFamily="34" charset="0"/>
              </a:rPr>
              <a:t># Children</a:t>
            </a:r>
          </a:p>
        </p:txBody>
      </p:sp>
      <p:sp>
        <p:nvSpPr>
          <p:cNvPr id="60" name="TextBox 59">
            <a:extLst>
              <a:ext uri="{FF2B5EF4-FFF2-40B4-BE49-F238E27FC236}">
                <a16:creationId xmlns:a16="http://schemas.microsoft.com/office/drawing/2014/main" id="{03FBA014-A930-4A9A-921C-A6B0AD864154}"/>
              </a:ext>
            </a:extLst>
          </p:cNvPr>
          <p:cNvSpPr txBox="1"/>
          <p:nvPr/>
        </p:nvSpPr>
        <p:spPr>
          <a:xfrm>
            <a:off x="7026108" y="2866969"/>
            <a:ext cx="1819922" cy="369332"/>
          </a:xfrm>
          <a:prstGeom prst="rect">
            <a:avLst/>
          </a:prstGeom>
          <a:noFill/>
        </p:spPr>
        <p:txBody>
          <a:bodyPr wrap="square" rtlCol="0">
            <a:spAutoFit/>
          </a:bodyPr>
          <a:lstStyle/>
          <a:p>
            <a:pPr algn="ctr"/>
            <a:r>
              <a:rPr lang="en-US" b="1" dirty="0">
                <a:latin typeface="Agency FB" panose="020B0503020202020204" pitchFamily="34" charset="0"/>
              </a:rPr>
              <a:t>Broker Sale</a:t>
            </a:r>
          </a:p>
        </p:txBody>
      </p:sp>
      <p:sp>
        <p:nvSpPr>
          <p:cNvPr id="61" name="TextBox 60">
            <a:extLst>
              <a:ext uri="{FF2B5EF4-FFF2-40B4-BE49-F238E27FC236}">
                <a16:creationId xmlns:a16="http://schemas.microsoft.com/office/drawing/2014/main" id="{4015E0AC-586C-44D3-B21C-6800F4BD4A17}"/>
              </a:ext>
            </a:extLst>
          </p:cNvPr>
          <p:cNvSpPr txBox="1"/>
          <p:nvPr/>
        </p:nvSpPr>
        <p:spPr>
          <a:xfrm>
            <a:off x="2715014" y="2893088"/>
            <a:ext cx="1819922" cy="369332"/>
          </a:xfrm>
          <a:prstGeom prst="rect">
            <a:avLst/>
          </a:prstGeom>
          <a:noFill/>
        </p:spPr>
        <p:txBody>
          <a:bodyPr wrap="square" rtlCol="0">
            <a:spAutoFit/>
          </a:bodyPr>
          <a:lstStyle/>
          <a:p>
            <a:pPr algn="ctr"/>
            <a:r>
              <a:rPr lang="en-US" b="1" dirty="0">
                <a:latin typeface="Agency FB" panose="020B0503020202020204" pitchFamily="34" charset="0"/>
              </a:rPr>
              <a:t>Credit history</a:t>
            </a:r>
          </a:p>
        </p:txBody>
      </p:sp>
      <p:sp>
        <p:nvSpPr>
          <p:cNvPr id="62" name="TextBox 61">
            <a:extLst>
              <a:ext uri="{FF2B5EF4-FFF2-40B4-BE49-F238E27FC236}">
                <a16:creationId xmlns:a16="http://schemas.microsoft.com/office/drawing/2014/main" id="{37D14881-A20E-4315-A53D-A033F53C4DAF}"/>
              </a:ext>
            </a:extLst>
          </p:cNvPr>
          <p:cNvSpPr txBox="1"/>
          <p:nvPr/>
        </p:nvSpPr>
        <p:spPr>
          <a:xfrm>
            <a:off x="9157160" y="2824900"/>
            <a:ext cx="1594742" cy="646331"/>
          </a:xfrm>
          <a:prstGeom prst="rect">
            <a:avLst/>
          </a:prstGeom>
          <a:noFill/>
        </p:spPr>
        <p:txBody>
          <a:bodyPr wrap="square" rtlCol="0">
            <a:spAutoFit/>
          </a:bodyPr>
          <a:lstStyle/>
          <a:p>
            <a:pPr algn="ctr"/>
            <a:r>
              <a:rPr lang="en-US" b="1" dirty="0">
                <a:latin typeface="Agency FB" panose="020B0503020202020204" pitchFamily="34" charset="0"/>
              </a:rPr>
              <a:t>Low churn location</a:t>
            </a:r>
          </a:p>
        </p:txBody>
      </p:sp>
      <p:sp>
        <p:nvSpPr>
          <p:cNvPr id="63" name="TextBox 62">
            <a:extLst>
              <a:ext uri="{FF2B5EF4-FFF2-40B4-BE49-F238E27FC236}">
                <a16:creationId xmlns:a16="http://schemas.microsoft.com/office/drawing/2014/main" id="{A960F95E-1304-4D94-A7D6-4DE488A1911B}"/>
              </a:ext>
            </a:extLst>
          </p:cNvPr>
          <p:cNvSpPr txBox="1"/>
          <p:nvPr/>
        </p:nvSpPr>
        <p:spPr>
          <a:xfrm>
            <a:off x="1402676" y="5729162"/>
            <a:ext cx="1819922" cy="369332"/>
          </a:xfrm>
          <a:prstGeom prst="rect">
            <a:avLst/>
          </a:prstGeom>
          <a:noFill/>
        </p:spPr>
        <p:txBody>
          <a:bodyPr wrap="square" rtlCol="0">
            <a:spAutoFit/>
          </a:bodyPr>
          <a:lstStyle/>
          <a:p>
            <a:pPr algn="ctr"/>
            <a:r>
              <a:rPr lang="en-US" b="1" dirty="0">
                <a:latin typeface="Agency FB" panose="020B0503020202020204" pitchFamily="34" charset="0"/>
              </a:rPr>
              <a:t>Age</a:t>
            </a:r>
          </a:p>
        </p:txBody>
      </p:sp>
      <p:sp>
        <p:nvSpPr>
          <p:cNvPr id="64" name="TextBox 63">
            <a:extLst>
              <a:ext uri="{FF2B5EF4-FFF2-40B4-BE49-F238E27FC236}">
                <a16:creationId xmlns:a16="http://schemas.microsoft.com/office/drawing/2014/main" id="{D87C6ADD-1F3F-4ABD-A2C2-E08508C6462E}"/>
              </a:ext>
            </a:extLst>
          </p:cNvPr>
          <p:cNvSpPr txBox="1"/>
          <p:nvPr/>
        </p:nvSpPr>
        <p:spPr>
          <a:xfrm>
            <a:off x="5197432" y="5728542"/>
            <a:ext cx="1819922" cy="369332"/>
          </a:xfrm>
          <a:prstGeom prst="rect">
            <a:avLst/>
          </a:prstGeom>
          <a:noFill/>
        </p:spPr>
        <p:txBody>
          <a:bodyPr wrap="square" rtlCol="0">
            <a:spAutoFit/>
          </a:bodyPr>
          <a:lstStyle/>
          <a:p>
            <a:pPr algn="ctr"/>
            <a:r>
              <a:rPr lang="en-US" b="1" dirty="0">
                <a:latin typeface="Agency FB" panose="020B0503020202020204" pitchFamily="34" charset="0"/>
              </a:rPr>
              <a:t># Children</a:t>
            </a:r>
          </a:p>
        </p:txBody>
      </p:sp>
      <p:sp>
        <p:nvSpPr>
          <p:cNvPr id="65" name="TextBox 64">
            <a:extLst>
              <a:ext uri="{FF2B5EF4-FFF2-40B4-BE49-F238E27FC236}">
                <a16:creationId xmlns:a16="http://schemas.microsoft.com/office/drawing/2014/main" id="{8AABE42E-2E88-4BCC-B76D-54B7C5353252}"/>
              </a:ext>
            </a:extLst>
          </p:cNvPr>
          <p:cNvSpPr txBox="1"/>
          <p:nvPr/>
        </p:nvSpPr>
        <p:spPr>
          <a:xfrm>
            <a:off x="6972846" y="5707264"/>
            <a:ext cx="1819922" cy="369332"/>
          </a:xfrm>
          <a:prstGeom prst="rect">
            <a:avLst/>
          </a:prstGeom>
          <a:noFill/>
        </p:spPr>
        <p:txBody>
          <a:bodyPr wrap="square" rtlCol="0">
            <a:spAutoFit/>
          </a:bodyPr>
          <a:lstStyle/>
          <a:p>
            <a:pPr algn="ctr"/>
            <a:r>
              <a:rPr lang="en-US" b="1" dirty="0">
                <a:latin typeface="Agency FB" panose="020B0503020202020204" pitchFamily="34" charset="0"/>
              </a:rPr>
              <a:t>Online/Phone Sale</a:t>
            </a:r>
          </a:p>
        </p:txBody>
      </p:sp>
      <p:sp>
        <p:nvSpPr>
          <p:cNvPr id="66" name="TextBox 65">
            <a:extLst>
              <a:ext uri="{FF2B5EF4-FFF2-40B4-BE49-F238E27FC236}">
                <a16:creationId xmlns:a16="http://schemas.microsoft.com/office/drawing/2014/main" id="{367C2F92-924C-458C-9539-1641F0C26F56}"/>
              </a:ext>
            </a:extLst>
          </p:cNvPr>
          <p:cNvSpPr txBox="1"/>
          <p:nvPr/>
        </p:nvSpPr>
        <p:spPr>
          <a:xfrm>
            <a:off x="2604223" y="5726475"/>
            <a:ext cx="1819922" cy="369332"/>
          </a:xfrm>
          <a:prstGeom prst="rect">
            <a:avLst/>
          </a:prstGeom>
          <a:noFill/>
        </p:spPr>
        <p:txBody>
          <a:bodyPr wrap="square" rtlCol="0">
            <a:spAutoFit/>
          </a:bodyPr>
          <a:lstStyle/>
          <a:p>
            <a:pPr algn="ctr"/>
            <a:r>
              <a:rPr lang="en-US" b="1" dirty="0">
                <a:latin typeface="Agency FB" panose="020B0503020202020204" pitchFamily="34" charset="0"/>
              </a:rPr>
              <a:t>Credit history</a:t>
            </a:r>
          </a:p>
        </p:txBody>
      </p:sp>
      <p:sp>
        <p:nvSpPr>
          <p:cNvPr id="67" name="TextBox 66">
            <a:extLst>
              <a:ext uri="{FF2B5EF4-FFF2-40B4-BE49-F238E27FC236}">
                <a16:creationId xmlns:a16="http://schemas.microsoft.com/office/drawing/2014/main" id="{D8282206-A822-4A6B-B0FC-7662BB3ADDA2}"/>
              </a:ext>
            </a:extLst>
          </p:cNvPr>
          <p:cNvSpPr txBox="1"/>
          <p:nvPr/>
        </p:nvSpPr>
        <p:spPr>
          <a:xfrm>
            <a:off x="9103898" y="5665195"/>
            <a:ext cx="1594742" cy="646331"/>
          </a:xfrm>
          <a:prstGeom prst="rect">
            <a:avLst/>
          </a:prstGeom>
          <a:noFill/>
        </p:spPr>
        <p:txBody>
          <a:bodyPr wrap="square" rtlCol="0">
            <a:spAutoFit/>
          </a:bodyPr>
          <a:lstStyle/>
          <a:p>
            <a:pPr algn="ctr"/>
            <a:r>
              <a:rPr lang="en-US" b="1" dirty="0">
                <a:latin typeface="Agency FB" panose="020B0503020202020204" pitchFamily="34" charset="0"/>
              </a:rPr>
              <a:t>High churn location</a:t>
            </a:r>
          </a:p>
        </p:txBody>
      </p:sp>
      <p:sp>
        <p:nvSpPr>
          <p:cNvPr id="6" name="Arrow: Right 5">
            <a:extLst>
              <a:ext uri="{FF2B5EF4-FFF2-40B4-BE49-F238E27FC236}">
                <a16:creationId xmlns:a16="http://schemas.microsoft.com/office/drawing/2014/main" id="{2186C8BF-EC91-499B-906F-CBFE2B2C3D27}"/>
              </a:ext>
            </a:extLst>
          </p:cNvPr>
          <p:cNvSpPr/>
          <p:nvPr/>
        </p:nvSpPr>
        <p:spPr>
          <a:xfrm rot="16200000">
            <a:off x="1106376" y="2151960"/>
            <a:ext cx="990061" cy="714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81694839-D421-4182-825D-19C1F2114E82}"/>
              </a:ext>
            </a:extLst>
          </p:cNvPr>
          <p:cNvSpPr/>
          <p:nvPr/>
        </p:nvSpPr>
        <p:spPr>
          <a:xfrm rot="5400000">
            <a:off x="1078819" y="4933080"/>
            <a:ext cx="990061" cy="714665"/>
          </a:xfrm>
          <a:prstGeom prst="rightArrow">
            <a:avLst/>
          </a:prstGeom>
          <a:solidFill>
            <a:srgbClr val="64403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F066E1BC-58C6-47CC-91E5-FDBE08A4E6BC}"/>
              </a:ext>
            </a:extLst>
          </p:cNvPr>
          <p:cNvSpPr/>
          <p:nvPr/>
        </p:nvSpPr>
        <p:spPr>
          <a:xfrm>
            <a:off x="1964675" y="1736096"/>
            <a:ext cx="2515948" cy="16501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A181ECEE-1A8F-43AA-BE99-30B4F80A0FC3}"/>
              </a:ext>
            </a:extLst>
          </p:cNvPr>
          <p:cNvSpPr/>
          <p:nvPr/>
        </p:nvSpPr>
        <p:spPr>
          <a:xfrm>
            <a:off x="1971591" y="4467277"/>
            <a:ext cx="2439060" cy="16501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ECC62929-B7F6-47C2-AA11-CB699B201EC6}"/>
              </a:ext>
            </a:extLst>
          </p:cNvPr>
          <p:cNvSpPr txBox="1"/>
          <p:nvPr/>
        </p:nvSpPr>
        <p:spPr>
          <a:xfrm>
            <a:off x="37421" y="-50554"/>
            <a:ext cx="2705779" cy="307777"/>
          </a:xfrm>
          <a:prstGeom prst="rect">
            <a:avLst/>
          </a:prstGeom>
          <a:noFill/>
        </p:spPr>
        <p:txBody>
          <a:bodyPr wrap="square" rtlCol="0">
            <a:spAutoFit/>
          </a:bodyPr>
          <a:lstStyle/>
          <a:p>
            <a:r>
              <a:rPr lang="en-US" sz="1400" i="1" dirty="0"/>
              <a:t>Results and recommendations</a:t>
            </a:r>
          </a:p>
        </p:txBody>
      </p:sp>
      <p:sp>
        <p:nvSpPr>
          <p:cNvPr id="68" name="Arrow: Right 67">
            <a:extLst>
              <a:ext uri="{FF2B5EF4-FFF2-40B4-BE49-F238E27FC236}">
                <a16:creationId xmlns:a16="http://schemas.microsoft.com/office/drawing/2014/main" id="{0DB2CC0F-6204-4303-ABE0-91DB55C9830E}"/>
              </a:ext>
            </a:extLst>
          </p:cNvPr>
          <p:cNvSpPr/>
          <p:nvPr/>
        </p:nvSpPr>
        <p:spPr>
          <a:xfrm rot="5400000">
            <a:off x="4804173" y="2185538"/>
            <a:ext cx="990061" cy="714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Right 68">
            <a:extLst>
              <a:ext uri="{FF2B5EF4-FFF2-40B4-BE49-F238E27FC236}">
                <a16:creationId xmlns:a16="http://schemas.microsoft.com/office/drawing/2014/main" id="{E29ADCDA-5E43-4C5B-B752-96197B654E5C}"/>
              </a:ext>
            </a:extLst>
          </p:cNvPr>
          <p:cNvSpPr/>
          <p:nvPr/>
        </p:nvSpPr>
        <p:spPr>
          <a:xfrm rot="16200000">
            <a:off x="4760097" y="4795133"/>
            <a:ext cx="990061" cy="714665"/>
          </a:xfrm>
          <a:prstGeom prst="rightArrow">
            <a:avLst/>
          </a:prstGeom>
          <a:solidFill>
            <a:srgbClr val="644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70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A2E22F5-A6BB-444E-9903-4387A4E1D347}"/>
              </a:ext>
            </a:extLst>
          </p:cNvPr>
          <p:cNvCxnSpPr>
            <a:cxnSpLocks/>
          </p:cNvCxnSpPr>
          <p:nvPr/>
        </p:nvCxnSpPr>
        <p:spPr>
          <a:xfrm>
            <a:off x="741285" y="820590"/>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9343537-91A5-447C-B390-5FB576DC89AE}"/>
              </a:ext>
            </a:extLst>
          </p:cNvPr>
          <p:cNvSpPr txBox="1"/>
          <p:nvPr/>
        </p:nvSpPr>
        <p:spPr>
          <a:xfrm>
            <a:off x="741285" y="88777"/>
            <a:ext cx="10737542" cy="830997"/>
          </a:xfrm>
          <a:prstGeom prst="rect">
            <a:avLst/>
          </a:prstGeom>
          <a:noFill/>
        </p:spPr>
        <p:txBody>
          <a:bodyPr wrap="square" rtlCol="0">
            <a:spAutoFit/>
          </a:bodyPr>
          <a:lstStyle/>
          <a:p>
            <a:r>
              <a:rPr lang="en-US" sz="2400" dirty="0"/>
              <a:t>Next steps for better model accuracy statistics and having a detailed customer profile for churn</a:t>
            </a:r>
          </a:p>
        </p:txBody>
      </p:sp>
      <p:sp>
        <p:nvSpPr>
          <p:cNvPr id="49" name="Arc 48">
            <a:extLst>
              <a:ext uri="{FF2B5EF4-FFF2-40B4-BE49-F238E27FC236}">
                <a16:creationId xmlns:a16="http://schemas.microsoft.com/office/drawing/2014/main" id="{80CAAA3E-217D-41F9-9EA7-AA1BAB8DFDA3}"/>
              </a:ext>
            </a:extLst>
          </p:cNvPr>
          <p:cNvSpPr/>
          <p:nvPr/>
        </p:nvSpPr>
        <p:spPr>
          <a:xfrm>
            <a:off x="4045209" y="2293526"/>
            <a:ext cx="4114800" cy="4114800"/>
          </a:xfrm>
          <a:prstGeom prst="arc">
            <a:avLst>
              <a:gd name="adj1" fmla="val 10736977"/>
              <a:gd name="adj2" fmla="val 0"/>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a:extLst>
              <a:ext uri="{FF2B5EF4-FFF2-40B4-BE49-F238E27FC236}">
                <a16:creationId xmlns:a16="http://schemas.microsoft.com/office/drawing/2014/main" id="{A1CFC510-22F3-4BDD-AE57-A6B9D34F5888}"/>
              </a:ext>
            </a:extLst>
          </p:cNvPr>
          <p:cNvSpPr/>
          <p:nvPr/>
        </p:nvSpPr>
        <p:spPr>
          <a:xfrm>
            <a:off x="6102609" y="3334214"/>
            <a:ext cx="2042052" cy="2042052"/>
          </a:xfrm>
          <a:prstGeom prst="arc">
            <a:avLst>
              <a:gd name="adj1" fmla="val 10736977"/>
              <a:gd name="adj2" fmla="val 0"/>
            </a:avLst>
          </a:prstGeom>
          <a:ln w="19050">
            <a:solidFill>
              <a:schemeClr val="accent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B8C33D99-AD60-46DA-8972-03FE0C86782B}"/>
              </a:ext>
            </a:extLst>
          </p:cNvPr>
          <p:cNvSpPr/>
          <p:nvPr/>
        </p:nvSpPr>
        <p:spPr>
          <a:xfrm>
            <a:off x="4060557" y="3334214"/>
            <a:ext cx="2042052" cy="2042052"/>
          </a:xfrm>
          <a:prstGeom prst="arc">
            <a:avLst>
              <a:gd name="adj1" fmla="val 10736977"/>
              <a:gd name="adj2" fmla="val 0"/>
            </a:avLst>
          </a:prstGeom>
          <a:ln w="19050">
            <a:solidFill>
              <a:schemeClr val="accent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Arc 51">
            <a:extLst>
              <a:ext uri="{FF2B5EF4-FFF2-40B4-BE49-F238E27FC236}">
                <a16:creationId xmlns:a16="http://schemas.microsoft.com/office/drawing/2014/main" id="{ADDAC8FC-20DF-4523-BCDA-3FCCFCA66B5F}"/>
              </a:ext>
            </a:extLst>
          </p:cNvPr>
          <p:cNvSpPr/>
          <p:nvPr/>
        </p:nvSpPr>
        <p:spPr>
          <a:xfrm>
            <a:off x="5081583" y="3334214"/>
            <a:ext cx="2042052" cy="2042052"/>
          </a:xfrm>
          <a:prstGeom prst="arc">
            <a:avLst>
              <a:gd name="adj1" fmla="val 10736977"/>
              <a:gd name="adj2" fmla="val 0"/>
            </a:avLst>
          </a:prstGeom>
          <a:ln w="19050">
            <a:solidFill>
              <a:schemeClr val="accent3"/>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Oval 57">
            <a:extLst>
              <a:ext uri="{FF2B5EF4-FFF2-40B4-BE49-F238E27FC236}">
                <a16:creationId xmlns:a16="http://schemas.microsoft.com/office/drawing/2014/main" id="{9A6C7469-75AA-48A6-AEDA-4CCEB8B478E0}"/>
              </a:ext>
            </a:extLst>
          </p:cNvPr>
          <p:cNvSpPr/>
          <p:nvPr/>
        </p:nvSpPr>
        <p:spPr>
          <a:xfrm>
            <a:off x="3929995" y="4204082"/>
            <a:ext cx="230428" cy="2304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C367D050-AE15-4544-8F8F-C9ACC9DBBF9C}"/>
              </a:ext>
            </a:extLst>
          </p:cNvPr>
          <p:cNvSpPr/>
          <p:nvPr/>
        </p:nvSpPr>
        <p:spPr>
          <a:xfrm>
            <a:off x="4966369" y="4204082"/>
            <a:ext cx="230428" cy="2304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0" name="Oval 59">
            <a:extLst>
              <a:ext uri="{FF2B5EF4-FFF2-40B4-BE49-F238E27FC236}">
                <a16:creationId xmlns:a16="http://schemas.microsoft.com/office/drawing/2014/main" id="{E287BA64-597C-4C4F-9C42-197313170030}"/>
              </a:ext>
            </a:extLst>
          </p:cNvPr>
          <p:cNvSpPr/>
          <p:nvPr/>
        </p:nvSpPr>
        <p:spPr>
          <a:xfrm>
            <a:off x="5987395" y="4204082"/>
            <a:ext cx="230428" cy="2304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1" name="Oval 60">
            <a:extLst>
              <a:ext uri="{FF2B5EF4-FFF2-40B4-BE49-F238E27FC236}">
                <a16:creationId xmlns:a16="http://schemas.microsoft.com/office/drawing/2014/main" id="{DE4A4E55-C424-4E25-B489-EE2F1946C295}"/>
              </a:ext>
            </a:extLst>
          </p:cNvPr>
          <p:cNvSpPr/>
          <p:nvPr/>
        </p:nvSpPr>
        <p:spPr>
          <a:xfrm>
            <a:off x="7008421" y="4204082"/>
            <a:ext cx="230428" cy="2304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2" name="Oval 61">
            <a:extLst>
              <a:ext uri="{FF2B5EF4-FFF2-40B4-BE49-F238E27FC236}">
                <a16:creationId xmlns:a16="http://schemas.microsoft.com/office/drawing/2014/main" id="{ACC2018F-2431-499B-9F25-879CA4EA8339}"/>
              </a:ext>
            </a:extLst>
          </p:cNvPr>
          <p:cNvSpPr/>
          <p:nvPr/>
        </p:nvSpPr>
        <p:spPr>
          <a:xfrm>
            <a:off x="8044795" y="4204082"/>
            <a:ext cx="230428" cy="230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63" name="Group 56">
            <a:extLst>
              <a:ext uri="{FF2B5EF4-FFF2-40B4-BE49-F238E27FC236}">
                <a16:creationId xmlns:a16="http://schemas.microsoft.com/office/drawing/2014/main" id="{72E8B76E-2546-4991-97D7-30E41BEAA9AD}"/>
              </a:ext>
            </a:extLst>
          </p:cNvPr>
          <p:cNvGrpSpPr/>
          <p:nvPr/>
        </p:nvGrpSpPr>
        <p:grpSpPr>
          <a:xfrm>
            <a:off x="6354805" y="5217982"/>
            <a:ext cx="1654265" cy="512223"/>
            <a:chOff x="-296510" y="1406858"/>
            <a:chExt cx="1654265" cy="512223"/>
          </a:xfrm>
        </p:grpSpPr>
        <p:sp>
          <p:nvSpPr>
            <p:cNvPr id="64" name="TextBox 63">
              <a:extLst>
                <a:ext uri="{FF2B5EF4-FFF2-40B4-BE49-F238E27FC236}">
                  <a16:creationId xmlns:a16="http://schemas.microsoft.com/office/drawing/2014/main" id="{3DA1696F-FEF4-4AAB-AF0C-7D4BCC3489D8}"/>
                </a:ext>
              </a:extLst>
            </p:cNvPr>
            <p:cNvSpPr txBox="1"/>
            <p:nvPr/>
          </p:nvSpPr>
          <p:spPr>
            <a:xfrm>
              <a:off x="-296510" y="1611304"/>
              <a:ext cx="1654265" cy="307777"/>
            </a:xfrm>
            <a:prstGeom prst="rect">
              <a:avLst/>
            </a:prstGeom>
            <a:noFill/>
          </p:spPr>
          <p:txBody>
            <a:bodyPr wrap="square" lIns="0" tIns="0" rIns="0" bIns="0" rtlCol="0">
              <a:spAutoFit/>
            </a:bodyPr>
            <a:lstStyle/>
            <a:p>
              <a:pPr lvl="0" algn="ctr" defTabSz="914400">
                <a:spcBef>
                  <a:spcPct val="20000"/>
                </a:spcBef>
                <a:defRPr/>
              </a:pPr>
              <a:r>
                <a:rPr lang="en-US" sz="1000" dirty="0">
                  <a:solidFill>
                    <a:schemeClr val="tx1">
                      <a:lumMod val="50000"/>
                      <a:lumOff val="50000"/>
                    </a:schemeClr>
                  </a:solidFill>
                  <a:latin typeface="Arial" panose="020B0604020202020204" pitchFamily="34" charset="0"/>
                  <a:cs typeface="Arial" panose="020B0604020202020204" pitchFamily="34" charset="0"/>
                </a:rPr>
                <a:t>Economic conditions of customer well being </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D9F99C94-80C6-46BB-988E-E340AD26119F}"/>
                </a:ext>
              </a:extLst>
            </p:cNvPr>
            <p:cNvSpPr/>
            <p:nvPr/>
          </p:nvSpPr>
          <p:spPr>
            <a:xfrm>
              <a:off x="-228666" y="1406858"/>
              <a:ext cx="1508760" cy="184666"/>
            </a:xfrm>
            <a:prstGeom prst="rect">
              <a:avLst/>
            </a:prstGeom>
          </p:spPr>
          <p:txBody>
            <a:bodyPr wrap="square" lIns="0" tIns="0" rIns="0" bIns="0">
              <a:spAutoFit/>
            </a:bodyPr>
            <a:lstStyle/>
            <a:p>
              <a:pPr algn="ctr"/>
              <a:r>
                <a:rPr lang="en-US" sz="1200" b="1" dirty="0">
                  <a:solidFill>
                    <a:schemeClr val="accent4"/>
                  </a:solidFill>
                  <a:latin typeface="Arial" panose="020B0604020202020204" pitchFamily="34" charset="0"/>
                  <a:cs typeface="Arial" panose="020B0604020202020204" pitchFamily="34" charset="0"/>
                </a:rPr>
                <a:t>Micro/macro factors</a:t>
              </a:r>
            </a:p>
          </p:txBody>
        </p:sp>
      </p:grpSp>
      <p:grpSp>
        <p:nvGrpSpPr>
          <p:cNvPr id="66" name="Group 56">
            <a:extLst>
              <a:ext uri="{FF2B5EF4-FFF2-40B4-BE49-F238E27FC236}">
                <a16:creationId xmlns:a16="http://schemas.microsoft.com/office/drawing/2014/main" id="{82263D0A-6A2F-4487-9973-C29EE467AF26}"/>
              </a:ext>
            </a:extLst>
          </p:cNvPr>
          <p:cNvGrpSpPr/>
          <p:nvPr/>
        </p:nvGrpSpPr>
        <p:grpSpPr>
          <a:xfrm>
            <a:off x="2012512" y="4450158"/>
            <a:ext cx="1565084" cy="819999"/>
            <a:chOff x="414602" y="1406858"/>
            <a:chExt cx="1565084" cy="819999"/>
          </a:xfrm>
        </p:grpSpPr>
        <p:sp>
          <p:nvSpPr>
            <p:cNvPr id="67" name="TextBox 66">
              <a:extLst>
                <a:ext uri="{FF2B5EF4-FFF2-40B4-BE49-F238E27FC236}">
                  <a16:creationId xmlns:a16="http://schemas.microsoft.com/office/drawing/2014/main" id="{4497D017-9BE0-4DB0-8014-FC594E6C121E}"/>
                </a:ext>
              </a:extLst>
            </p:cNvPr>
            <p:cNvSpPr txBox="1"/>
            <p:nvPr/>
          </p:nvSpPr>
          <p:spPr>
            <a:xfrm>
              <a:off x="414602" y="1611304"/>
              <a:ext cx="1565084" cy="615553"/>
            </a:xfrm>
            <a:prstGeom prst="rect">
              <a:avLst/>
            </a:prstGeom>
            <a:noFill/>
          </p:spPr>
          <p:txBody>
            <a:bodyPr wrap="square" lIns="0" tIns="0" rIns="0" bIns="0" rtlCol="0">
              <a:spAutoFit/>
            </a:bodyPr>
            <a:lstStyle/>
            <a:p>
              <a:pPr lvl="0" algn="r" defTabSz="914400">
                <a:spcBef>
                  <a:spcPct val="20000"/>
                </a:spcBef>
                <a:defRPr/>
              </a:pPr>
              <a:r>
                <a:rPr lang="en-US" sz="1000" dirty="0">
                  <a:solidFill>
                    <a:schemeClr val="tx1">
                      <a:lumMod val="50000"/>
                      <a:lumOff val="50000"/>
                    </a:schemeClr>
                  </a:solidFill>
                  <a:latin typeface="Arial" panose="020B0604020202020204" pitchFamily="34" charset="0"/>
                  <a:cs typeface="Arial" panose="020B0604020202020204" pitchFamily="34" charset="0"/>
                </a:rPr>
                <a:t>Location risks that a Kangaroo insurance may not be catering to and may cause churn</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2ECF74C9-598F-4F2E-B624-90BE9041131C}"/>
                </a:ext>
              </a:extLst>
            </p:cNvPr>
            <p:cNvSpPr/>
            <p:nvPr/>
          </p:nvSpPr>
          <p:spPr>
            <a:xfrm>
              <a:off x="533776" y="1406858"/>
              <a:ext cx="1445910" cy="184666"/>
            </a:xfrm>
            <a:prstGeom prst="rect">
              <a:avLst/>
            </a:prstGeom>
          </p:spPr>
          <p:txBody>
            <a:bodyPr wrap="none" lIns="0" tIns="0" rIns="0" bIns="0">
              <a:spAutoFit/>
            </a:bodyPr>
            <a:lstStyle/>
            <a:p>
              <a:pPr algn="r"/>
              <a:r>
                <a:rPr lang="en-US" sz="1200" b="1" dirty="0">
                  <a:solidFill>
                    <a:schemeClr val="accent1"/>
                  </a:solidFill>
                  <a:latin typeface="Arial" panose="020B0604020202020204" pitchFamily="34" charset="0"/>
                  <a:cs typeface="Arial" panose="020B0604020202020204" pitchFamily="34" charset="0"/>
                </a:rPr>
                <a:t>Location based risk</a:t>
              </a:r>
            </a:p>
          </p:txBody>
        </p:sp>
      </p:grpSp>
      <p:grpSp>
        <p:nvGrpSpPr>
          <p:cNvPr id="69" name="Group 56">
            <a:extLst>
              <a:ext uri="{FF2B5EF4-FFF2-40B4-BE49-F238E27FC236}">
                <a16:creationId xmlns:a16="http://schemas.microsoft.com/office/drawing/2014/main" id="{289C4223-8310-4C35-9EE5-A97A8518D424}"/>
              </a:ext>
            </a:extLst>
          </p:cNvPr>
          <p:cNvGrpSpPr/>
          <p:nvPr/>
        </p:nvGrpSpPr>
        <p:grpSpPr>
          <a:xfrm>
            <a:off x="8697929" y="4450158"/>
            <a:ext cx="1565084" cy="666111"/>
            <a:chOff x="414602" y="1406858"/>
            <a:chExt cx="1565084" cy="666111"/>
          </a:xfrm>
        </p:grpSpPr>
        <p:sp>
          <p:nvSpPr>
            <p:cNvPr id="70" name="TextBox 69">
              <a:extLst>
                <a:ext uri="{FF2B5EF4-FFF2-40B4-BE49-F238E27FC236}">
                  <a16:creationId xmlns:a16="http://schemas.microsoft.com/office/drawing/2014/main" id="{29744C97-4514-4368-A9DD-777AB797EB26}"/>
                </a:ext>
              </a:extLst>
            </p:cNvPr>
            <p:cNvSpPr txBox="1"/>
            <p:nvPr/>
          </p:nvSpPr>
          <p:spPr>
            <a:xfrm>
              <a:off x="414602" y="1611304"/>
              <a:ext cx="1565084" cy="461665"/>
            </a:xfrm>
            <a:prstGeom prst="rect">
              <a:avLst/>
            </a:prstGeom>
            <a:noFill/>
          </p:spPr>
          <p:txBody>
            <a:bodyPr wrap="square" lIns="0" tIns="0" rIns="0" bIns="0" rtlCol="0">
              <a:spAutoFit/>
            </a:bodyPr>
            <a:lstStyle/>
            <a:p>
              <a:pPr lvl="0" defTabSz="914400">
                <a:spcBef>
                  <a:spcPct val="20000"/>
                </a:spcBef>
                <a:defRPr/>
              </a:pPr>
              <a:r>
                <a:rPr lang="en-US" sz="1000" dirty="0">
                  <a:solidFill>
                    <a:schemeClr val="tx1">
                      <a:lumMod val="50000"/>
                      <a:lumOff val="50000"/>
                    </a:schemeClr>
                  </a:solidFill>
                  <a:latin typeface="Arial" panose="020B0604020202020204" pitchFamily="34" charset="0"/>
                  <a:cs typeface="Arial" panose="020B0604020202020204" pitchFamily="34" charset="0"/>
                </a:rPr>
                <a:t>Continuous monitoring of customer profile gives a realistic estimation</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D45A6590-DE14-4F16-A4FD-C765742C65C7}"/>
                </a:ext>
              </a:extLst>
            </p:cNvPr>
            <p:cNvSpPr/>
            <p:nvPr/>
          </p:nvSpPr>
          <p:spPr>
            <a:xfrm>
              <a:off x="414602" y="1406858"/>
              <a:ext cx="1231106" cy="184666"/>
            </a:xfrm>
            <a:prstGeom prst="rect">
              <a:avLst/>
            </a:prstGeom>
          </p:spPr>
          <p:txBody>
            <a:bodyPr wrap="none" lIns="0" tIns="0" rIns="0" bIns="0">
              <a:spAutoFit/>
            </a:bodyPr>
            <a:lstStyle/>
            <a:p>
              <a:r>
                <a:rPr lang="en-US" sz="1200" b="1" dirty="0">
                  <a:solidFill>
                    <a:schemeClr val="accent5"/>
                  </a:solidFill>
                  <a:latin typeface="Arial" panose="020B0604020202020204" pitchFamily="34" charset="0"/>
                  <a:cs typeface="Arial" panose="020B0604020202020204" pitchFamily="34" charset="0"/>
                </a:rPr>
                <a:t>Customer profile</a:t>
              </a:r>
            </a:p>
          </p:txBody>
        </p:sp>
      </p:grpSp>
      <p:grpSp>
        <p:nvGrpSpPr>
          <p:cNvPr id="72" name="Group 56">
            <a:extLst>
              <a:ext uri="{FF2B5EF4-FFF2-40B4-BE49-F238E27FC236}">
                <a16:creationId xmlns:a16="http://schemas.microsoft.com/office/drawing/2014/main" id="{23DCCE0B-2B31-478B-8FC1-08ADCD773F1C}"/>
              </a:ext>
            </a:extLst>
          </p:cNvPr>
          <p:cNvGrpSpPr/>
          <p:nvPr/>
        </p:nvGrpSpPr>
        <p:grpSpPr>
          <a:xfrm>
            <a:off x="4254450" y="5217982"/>
            <a:ext cx="1654265" cy="666111"/>
            <a:chOff x="-296510" y="1406858"/>
            <a:chExt cx="1654265" cy="666111"/>
          </a:xfrm>
        </p:grpSpPr>
        <p:sp>
          <p:nvSpPr>
            <p:cNvPr id="73" name="TextBox 72">
              <a:extLst>
                <a:ext uri="{FF2B5EF4-FFF2-40B4-BE49-F238E27FC236}">
                  <a16:creationId xmlns:a16="http://schemas.microsoft.com/office/drawing/2014/main" id="{1126089B-7CE0-4BC1-BED2-50A7CB02147A}"/>
                </a:ext>
              </a:extLst>
            </p:cNvPr>
            <p:cNvSpPr txBox="1"/>
            <p:nvPr/>
          </p:nvSpPr>
          <p:spPr>
            <a:xfrm>
              <a:off x="-296510" y="1611304"/>
              <a:ext cx="1654265" cy="461665"/>
            </a:xfrm>
            <a:prstGeom prst="rect">
              <a:avLst/>
            </a:prstGeom>
            <a:noFill/>
          </p:spPr>
          <p:txBody>
            <a:bodyPr wrap="square" lIns="0" tIns="0" rIns="0" bIns="0" rtlCol="0">
              <a:spAutoFit/>
            </a:bodyPr>
            <a:lstStyle/>
            <a:p>
              <a:pPr lvl="0" algn="ctr" defTabSz="914400">
                <a:spcBef>
                  <a:spcPct val="20000"/>
                </a:spcBef>
                <a:defRPr/>
              </a:pPr>
              <a:r>
                <a:rPr lang="en-US" sz="1000" dirty="0">
                  <a:solidFill>
                    <a:schemeClr val="tx1">
                      <a:lumMod val="50000"/>
                      <a:lumOff val="50000"/>
                    </a:schemeClr>
                  </a:solidFill>
                  <a:latin typeface="Arial" panose="020B0604020202020204" pitchFamily="34" charset="0"/>
                  <a:cs typeface="Arial" panose="020B0604020202020204" pitchFamily="34" charset="0"/>
                </a:rPr>
                <a:t>Constant monitoring of competitor presence and price monitoring</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8BA2B7F6-177B-405B-A9C3-2826041F6152}"/>
                </a:ext>
              </a:extLst>
            </p:cNvPr>
            <p:cNvSpPr/>
            <p:nvPr/>
          </p:nvSpPr>
          <p:spPr>
            <a:xfrm>
              <a:off x="77776" y="1406858"/>
              <a:ext cx="905697" cy="184666"/>
            </a:xfrm>
            <a:prstGeom prst="rect">
              <a:avLst/>
            </a:prstGeom>
          </p:spPr>
          <p:txBody>
            <a:bodyPr wrap="none" lIns="0" tIns="0" rIns="0" bIns="0">
              <a:spAutoFit/>
            </a:bodyPr>
            <a:lstStyle/>
            <a:p>
              <a:pPr algn="ctr"/>
              <a:r>
                <a:rPr lang="en-US" sz="1200" b="1" dirty="0">
                  <a:solidFill>
                    <a:schemeClr val="accent2"/>
                  </a:solidFill>
                  <a:latin typeface="Arial" panose="020B0604020202020204" pitchFamily="34" charset="0"/>
                  <a:cs typeface="Arial" panose="020B0604020202020204" pitchFamily="34" charset="0"/>
                </a:rPr>
                <a:t>Competitors</a:t>
              </a:r>
            </a:p>
          </p:txBody>
        </p:sp>
      </p:grpSp>
      <p:sp>
        <p:nvSpPr>
          <p:cNvPr id="75" name="Freeform 5">
            <a:extLst>
              <a:ext uri="{FF2B5EF4-FFF2-40B4-BE49-F238E27FC236}">
                <a16:creationId xmlns:a16="http://schemas.microsoft.com/office/drawing/2014/main" id="{395481FE-09AD-4C31-B3F5-AA130F0DB265}"/>
              </a:ext>
            </a:extLst>
          </p:cNvPr>
          <p:cNvSpPr>
            <a:spLocks/>
          </p:cNvSpPr>
          <p:nvPr/>
        </p:nvSpPr>
        <p:spPr bwMode="auto">
          <a:xfrm>
            <a:off x="5782569" y="4533796"/>
            <a:ext cx="640080" cy="640080"/>
          </a:xfrm>
          <a:custGeom>
            <a:avLst/>
            <a:gdLst>
              <a:gd name="T0" fmla="*/ 0 w 3222"/>
              <a:gd name="T1" fmla="*/ 1611 h 3222"/>
              <a:gd name="T2" fmla="*/ 0 w 3222"/>
              <a:gd name="T3" fmla="*/ 1611 h 3222"/>
              <a:gd name="T4" fmla="*/ 1611 w 3222"/>
              <a:gd name="T5" fmla="*/ 0 h 3222"/>
              <a:gd name="T6" fmla="*/ 3222 w 3222"/>
              <a:gd name="T7" fmla="*/ 1611 h 3222"/>
              <a:gd name="T8" fmla="*/ 1611 w 3222"/>
              <a:gd name="T9" fmla="*/ 3222 h 3222"/>
              <a:gd name="T10" fmla="*/ 0 w 3222"/>
              <a:gd name="T11" fmla="*/ 1611 h 3222"/>
            </a:gdLst>
            <a:ahLst/>
            <a:cxnLst>
              <a:cxn ang="0">
                <a:pos x="T0" y="T1"/>
              </a:cxn>
              <a:cxn ang="0">
                <a:pos x="T2" y="T3"/>
              </a:cxn>
              <a:cxn ang="0">
                <a:pos x="T4" y="T5"/>
              </a:cxn>
              <a:cxn ang="0">
                <a:pos x="T6" y="T7"/>
              </a:cxn>
              <a:cxn ang="0">
                <a:pos x="T8" y="T9"/>
              </a:cxn>
              <a:cxn ang="0">
                <a:pos x="T10" y="T11"/>
              </a:cxn>
            </a:cxnLst>
            <a:rect l="0" t="0" r="r" b="b"/>
            <a:pathLst>
              <a:path w="3222" h="3222">
                <a:moveTo>
                  <a:pt x="0" y="1611"/>
                </a:moveTo>
                <a:lnTo>
                  <a:pt x="0" y="1611"/>
                </a:lnTo>
                <a:cubicBezTo>
                  <a:pt x="0" y="721"/>
                  <a:pt x="721" y="0"/>
                  <a:pt x="1611" y="0"/>
                </a:cubicBezTo>
                <a:cubicBezTo>
                  <a:pt x="2501" y="0"/>
                  <a:pt x="3222" y="721"/>
                  <a:pt x="3222" y="1611"/>
                </a:cubicBezTo>
                <a:cubicBezTo>
                  <a:pt x="3222" y="2501"/>
                  <a:pt x="2501" y="3222"/>
                  <a:pt x="1611" y="3222"/>
                </a:cubicBezTo>
                <a:cubicBezTo>
                  <a:pt x="721" y="3222"/>
                  <a:pt x="0" y="2501"/>
                  <a:pt x="0" y="16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E52297C0-D202-4D03-BF39-FA0D5AFE4E97}"/>
              </a:ext>
            </a:extLst>
          </p:cNvPr>
          <p:cNvSpPr>
            <a:spLocks noEditPoints="1"/>
          </p:cNvSpPr>
          <p:nvPr/>
        </p:nvSpPr>
        <p:spPr bwMode="auto">
          <a:xfrm>
            <a:off x="5947507" y="4573380"/>
            <a:ext cx="310205" cy="560912"/>
          </a:xfrm>
          <a:custGeom>
            <a:avLst/>
            <a:gdLst>
              <a:gd name="T0" fmla="*/ 782 w 1563"/>
              <a:gd name="T1" fmla="*/ 703 h 2823"/>
              <a:gd name="T2" fmla="*/ 782 w 1563"/>
              <a:gd name="T3" fmla="*/ 703 h 2823"/>
              <a:gd name="T4" fmla="*/ 1125 w 1563"/>
              <a:gd name="T5" fmla="*/ 352 h 2823"/>
              <a:gd name="T6" fmla="*/ 782 w 1563"/>
              <a:gd name="T7" fmla="*/ 0 h 2823"/>
              <a:gd name="T8" fmla="*/ 439 w 1563"/>
              <a:gd name="T9" fmla="*/ 352 h 2823"/>
              <a:gd name="T10" fmla="*/ 782 w 1563"/>
              <a:gd name="T11" fmla="*/ 703 h 2823"/>
              <a:gd name="T12" fmla="*/ 1220 w 1563"/>
              <a:gd name="T13" fmla="*/ 779 h 2823"/>
              <a:gd name="T14" fmla="*/ 1220 w 1563"/>
              <a:gd name="T15" fmla="*/ 779 h 2823"/>
              <a:gd name="T16" fmla="*/ 344 w 1563"/>
              <a:gd name="T17" fmla="*/ 779 h 2823"/>
              <a:gd name="T18" fmla="*/ 0 w 1563"/>
              <a:gd name="T19" fmla="*/ 1131 h 2823"/>
              <a:gd name="T20" fmla="*/ 0 w 1563"/>
              <a:gd name="T21" fmla="*/ 2283 h 2823"/>
              <a:gd name="T22" fmla="*/ 150 w 1563"/>
              <a:gd name="T23" fmla="*/ 2437 h 2823"/>
              <a:gd name="T24" fmla="*/ 300 w 1563"/>
              <a:gd name="T25" fmla="*/ 2283 h 2823"/>
              <a:gd name="T26" fmla="*/ 300 w 1563"/>
              <a:gd name="T27" fmla="*/ 1313 h 2823"/>
              <a:gd name="T28" fmla="*/ 327 w 1563"/>
              <a:gd name="T29" fmla="*/ 1285 h 2823"/>
              <a:gd name="T30" fmla="*/ 355 w 1563"/>
              <a:gd name="T31" fmla="*/ 1313 h 2823"/>
              <a:gd name="T32" fmla="*/ 355 w 1563"/>
              <a:gd name="T33" fmla="*/ 2762 h 2823"/>
              <a:gd name="T34" fmla="*/ 749 w 1563"/>
              <a:gd name="T35" fmla="*/ 2823 h 2823"/>
              <a:gd name="T36" fmla="*/ 749 w 1563"/>
              <a:gd name="T37" fmla="*/ 2458 h 2823"/>
              <a:gd name="T38" fmla="*/ 782 w 1563"/>
              <a:gd name="T39" fmla="*/ 2424 h 2823"/>
              <a:gd name="T40" fmla="*/ 815 w 1563"/>
              <a:gd name="T41" fmla="*/ 2458 h 2823"/>
              <a:gd name="T42" fmla="*/ 815 w 1563"/>
              <a:gd name="T43" fmla="*/ 2823 h 2823"/>
              <a:gd name="T44" fmla="*/ 1209 w 1563"/>
              <a:gd name="T45" fmla="*/ 2762 h 2823"/>
              <a:gd name="T46" fmla="*/ 1209 w 1563"/>
              <a:gd name="T47" fmla="*/ 1313 h 2823"/>
              <a:gd name="T48" fmla="*/ 1237 w 1563"/>
              <a:gd name="T49" fmla="*/ 1285 h 2823"/>
              <a:gd name="T50" fmla="*/ 1264 w 1563"/>
              <a:gd name="T51" fmla="*/ 1313 h 2823"/>
              <a:gd name="T52" fmla="*/ 1264 w 1563"/>
              <a:gd name="T53" fmla="*/ 2283 h 2823"/>
              <a:gd name="T54" fmla="*/ 1414 w 1563"/>
              <a:gd name="T55" fmla="*/ 2437 h 2823"/>
              <a:gd name="T56" fmla="*/ 1563 w 1563"/>
              <a:gd name="T57" fmla="*/ 2283 h 2823"/>
              <a:gd name="T58" fmla="*/ 1563 w 1563"/>
              <a:gd name="T59" fmla="*/ 1131 h 2823"/>
              <a:gd name="T60" fmla="*/ 1220 w 1563"/>
              <a:gd name="T61" fmla="*/ 779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3" h="2823">
                <a:moveTo>
                  <a:pt x="782" y="703"/>
                </a:moveTo>
                <a:lnTo>
                  <a:pt x="782" y="703"/>
                </a:lnTo>
                <a:cubicBezTo>
                  <a:pt x="971" y="703"/>
                  <a:pt x="1125" y="546"/>
                  <a:pt x="1125" y="352"/>
                </a:cubicBezTo>
                <a:cubicBezTo>
                  <a:pt x="1125" y="158"/>
                  <a:pt x="971" y="0"/>
                  <a:pt x="782" y="0"/>
                </a:cubicBezTo>
                <a:cubicBezTo>
                  <a:pt x="592" y="0"/>
                  <a:pt x="439" y="158"/>
                  <a:pt x="439" y="352"/>
                </a:cubicBezTo>
                <a:cubicBezTo>
                  <a:pt x="439" y="546"/>
                  <a:pt x="592" y="703"/>
                  <a:pt x="782" y="703"/>
                </a:cubicBezTo>
                <a:close/>
                <a:moveTo>
                  <a:pt x="1220" y="779"/>
                </a:moveTo>
                <a:lnTo>
                  <a:pt x="1220" y="779"/>
                </a:lnTo>
                <a:lnTo>
                  <a:pt x="344" y="779"/>
                </a:lnTo>
                <a:cubicBezTo>
                  <a:pt x="154" y="779"/>
                  <a:pt x="0" y="937"/>
                  <a:pt x="0" y="1131"/>
                </a:cubicBezTo>
                <a:lnTo>
                  <a:pt x="0" y="2283"/>
                </a:lnTo>
                <a:cubicBezTo>
                  <a:pt x="0" y="2368"/>
                  <a:pt x="67" y="2437"/>
                  <a:pt x="150" y="2437"/>
                </a:cubicBezTo>
                <a:cubicBezTo>
                  <a:pt x="233" y="2437"/>
                  <a:pt x="300" y="2368"/>
                  <a:pt x="300" y="2283"/>
                </a:cubicBezTo>
                <a:lnTo>
                  <a:pt x="300" y="1313"/>
                </a:lnTo>
                <a:cubicBezTo>
                  <a:pt x="300" y="1298"/>
                  <a:pt x="312" y="1285"/>
                  <a:pt x="327" y="1285"/>
                </a:cubicBezTo>
                <a:cubicBezTo>
                  <a:pt x="343" y="1285"/>
                  <a:pt x="355" y="1298"/>
                  <a:pt x="355" y="1313"/>
                </a:cubicBezTo>
                <a:lnTo>
                  <a:pt x="355" y="2762"/>
                </a:lnTo>
                <a:cubicBezTo>
                  <a:pt x="480" y="2799"/>
                  <a:pt x="612" y="2820"/>
                  <a:pt x="749" y="2823"/>
                </a:cubicBezTo>
                <a:lnTo>
                  <a:pt x="749" y="2458"/>
                </a:lnTo>
                <a:cubicBezTo>
                  <a:pt x="749" y="2440"/>
                  <a:pt x="764" y="2424"/>
                  <a:pt x="782" y="2424"/>
                </a:cubicBezTo>
                <a:cubicBezTo>
                  <a:pt x="800" y="2424"/>
                  <a:pt x="815" y="2440"/>
                  <a:pt x="815" y="2458"/>
                </a:cubicBezTo>
                <a:lnTo>
                  <a:pt x="815" y="2823"/>
                </a:lnTo>
                <a:cubicBezTo>
                  <a:pt x="952" y="2820"/>
                  <a:pt x="1084" y="2799"/>
                  <a:pt x="1209" y="2762"/>
                </a:cubicBezTo>
                <a:lnTo>
                  <a:pt x="1209" y="1313"/>
                </a:lnTo>
                <a:cubicBezTo>
                  <a:pt x="1209" y="1298"/>
                  <a:pt x="1221" y="1285"/>
                  <a:pt x="1237" y="1285"/>
                </a:cubicBezTo>
                <a:cubicBezTo>
                  <a:pt x="1252" y="1285"/>
                  <a:pt x="1264" y="1298"/>
                  <a:pt x="1264" y="1313"/>
                </a:cubicBezTo>
                <a:lnTo>
                  <a:pt x="1264" y="2283"/>
                </a:lnTo>
                <a:cubicBezTo>
                  <a:pt x="1264" y="2368"/>
                  <a:pt x="1331" y="2437"/>
                  <a:pt x="1414" y="2437"/>
                </a:cubicBezTo>
                <a:cubicBezTo>
                  <a:pt x="1497" y="2437"/>
                  <a:pt x="1563" y="2368"/>
                  <a:pt x="1563" y="2283"/>
                </a:cubicBezTo>
                <a:lnTo>
                  <a:pt x="1563" y="1131"/>
                </a:lnTo>
                <a:cubicBezTo>
                  <a:pt x="1563" y="937"/>
                  <a:pt x="1410" y="779"/>
                  <a:pt x="1220" y="77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A788B83F-19A6-433F-A097-552806AEADCF}"/>
              </a:ext>
            </a:extLst>
          </p:cNvPr>
          <p:cNvSpPr>
            <a:spLocks noEditPoints="1"/>
          </p:cNvSpPr>
          <p:nvPr/>
        </p:nvSpPr>
        <p:spPr bwMode="auto">
          <a:xfrm>
            <a:off x="4816604" y="4629672"/>
            <a:ext cx="516331" cy="389623"/>
          </a:xfrm>
          <a:custGeom>
            <a:avLst/>
            <a:gdLst>
              <a:gd name="T0" fmla="*/ 1697 w 2153"/>
              <a:gd name="T1" fmla="*/ 1502 h 1622"/>
              <a:gd name="T2" fmla="*/ 1697 w 2153"/>
              <a:gd name="T3" fmla="*/ 1502 h 1622"/>
              <a:gd name="T4" fmla="*/ 1349 w 2153"/>
              <a:gd name="T5" fmla="*/ 1174 h 1622"/>
              <a:gd name="T6" fmla="*/ 1697 w 2153"/>
              <a:gd name="T7" fmla="*/ 843 h 1622"/>
              <a:gd name="T8" fmla="*/ 2043 w 2153"/>
              <a:gd name="T9" fmla="*/ 1174 h 1622"/>
              <a:gd name="T10" fmla="*/ 1697 w 2153"/>
              <a:gd name="T11" fmla="*/ 1502 h 1622"/>
              <a:gd name="T12" fmla="*/ 456 w 2153"/>
              <a:gd name="T13" fmla="*/ 1502 h 1622"/>
              <a:gd name="T14" fmla="*/ 456 w 2153"/>
              <a:gd name="T15" fmla="*/ 1502 h 1622"/>
              <a:gd name="T16" fmla="*/ 110 w 2153"/>
              <a:gd name="T17" fmla="*/ 1174 h 1622"/>
              <a:gd name="T18" fmla="*/ 456 w 2153"/>
              <a:gd name="T19" fmla="*/ 843 h 1622"/>
              <a:gd name="T20" fmla="*/ 804 w 2153"/>
              <a:gd name="T21" fmla="*/ 1174 h 1622"/>
              <a:gd name="T22" fmla="*/ 456 w 2153"/>
              <a:gd name="T23" fmla="*/ 1502 h 1622"/>
              <a:gd name="T24" fmla="*/ 1944 w 2153"/>
              <a:gd name="T25" fmla="*/ 397 h 1622"/>
              <a:gd name="T26" fmla="*/ 1944 w 2153"/>
              <a:gd name="T27" fmla="*/ 397 h 1622"/>
              <a:gd name="T28" fmla="*/ 1834 w 2153"/>
              <a:gd name="T29" fmla="*/ 211 h 1622"/>
              <a:gd name="T30" fmla="*/ 1578 w 2153"/>
              <a:gd name="T31" fmla="*/ 0 h 1622"/>
              <a:gd name="T32" fmla="*/ 1316 w 2153"/>
              <a:gd name="T33" fmla="*/ 257 h 1622"/>
              <a:gd name="T34" fmla="*/ 1252 w 2153"/>
              <a:gd name="T35" fmla="*/ 409 h 1622"/>
              <a:gd name="T36" fmla="*/ 1252 w 2153"/>
              <a:gd name="T37" fmla="*/ 441 h 1622"/>
              <a:gd name="T38" fmla="*/ 1076 w 2153"/>
              <a:gd name="T39" fmla="*/ 422 h 1622"/>
              <a:gd name="T40" fmla="*/ 901 w 2153"/>
              <a:gd name="T41" fmla="*/ 441 h 1622"/>
              <a:gd name="T42" fmla="*/ 901 w 2153"/>
              <a:gd name="T43" fmla="*/ 409 h 1622"/>
              <a:gd name="T44" fmla="*/ 837 w 2153"/>
              <a:gd name="T45" fmla="*/ 257 h 1622"/>
              <a:gd name="T46" fmla="*/ 574 w 2153"/>
              <a:gd name="T47" fmla="*/ 0 h 1622"/>
              <a:gd name="T48" fmla="*/ 319 w 2153"/>
              <a:gd name="T49" fmla="*/ 211 h 1622"/>
              <a:gd name="T50" fmla="*/ 209 w 2153"/>
              <a:gd name="T51" fmla="*/ 397 h 1622"/>
              <a:gd name="T52" fmla="*/ 0 w 2153"/>
              <a:gd name="T53" fmla="*/ 1174 h 1622"/>
              <a:gd name="T54" fmla="*/ 456 w 2153"/>
              <a:gd name="T55" fmla="*/ 1622 h 1622"/>
              <a:gd name="T56" fmla="*/ 912 w 2153"/>
              <a:gd name="T57" fmla="*/ 1183 h 1622"/>
              <a:gd name="T58" fmla="*/ 908 w 2153"/>
              <a:gd name="T59" fmla="*/ 914 h 1622"/>
              <a:gd name="T60" fmla="*/ 1076 w 2153"/>
              <a:gd name="T61" fmla="*/ 922 h 1622"/>
              <a:gd name="T62" fmla="*/ 1245 w 2153"/>
              <a:gd name="T63" fmla="*/ 914 h 1622"/>
              <a:gd name="T64" fmla="*/ 1241 w 2153"/>
              <a:gd name="T65" fmla="*/ 1183 h 1622"/>
              <a:gd name="T66" fmla="*/ 1697 w 2153"/>
              <a:gd name="T67" fmla="*/ 1622 h 1622"/>
              <a:gd name="T68" fmla="*/ 2153 w 2153"/>
              <a:gd name="T69" fmla="*/ 1174 h 1622"/>
              <a:gd name="T70" fmla="*/ 1944 w 2153"/>
              <a:gd name="T71" fmla="*/ 39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53" h="1622">
                <a:moveTo>
                  <a:pt x="1697" y="1502"/>
                </a:moveTo>
                <a:lnTo>
                  <a:pt x="1697" y="1502"/>
                </a:lnTo>
                <a:cubicBezTo>
                  <a:pt x="1505" y="1502"/>
                  <a:pt x="1349" y="1356"/>
                  <a:pt x="1349" y="1174"/>
                </a:cubicBezTo>
                <a:cubicBezTo>
                  <a:pt x="1349" y="992"/>
                  <a:pt x="1505" y="843"/>
                  <a:pt x="1697" y="843"/>
                </a:cubicBezTo>
                <a:cubicBezTo>
                  <a:pt x="1888" y="843"/>
                  <a:pt x="2043" y="992"/>
                  <a:pt x="2043" y="1174"/>
                </a:cubicBezTo>
                <a:cubicBezTo>
                  <a:pt x="2043" y="1356"/>
                  <a:pt x="1888" y="1502"/>
                  <a:pt x="1697" y="1502"/>
                </a:cubicBezTo>
                <a:close/>
                <a:moveTo>
                  <a:pt x="456" y="1502"/>
                </a:moveTo>
                <a:lnTo>
                  <a:pt x="456" y="1502"/>
                </a:lnTo>
                <a:cubicBezTo>
                  <a:pt x="265" y="1502"/>
                  <a:pt x="110" y="1356"/>
                  <a:pt x="110" y="1174"/>
                </a:cubicBezTo>
                <a:cubicBezTo>
                  <a:pt x="110" y="992"/>
                  <a:pt x="265" y="843"/>
                  <a:pt x="456" y="843"/>
                </a:cubicBezTo>
                <a:cubicBezTo>
                  <a:pt x="648" y="843"/>
                  <a:pt x="804" y="992"/>
                  <a:pt x="804" y="1174"/>
                </a:cubicBezTo>
                <a:cubicBezTo>
                  <a:pt x="804" y="1356"/>
                  <a:pt x="648" y="1502"/>
                  <a:pt x="456" y="1502"/>
                </a:cubicBezTo>
                <a:close/>
                <a:moveTo>
                  <a:pt x="1944" y="397"/>
                </a:moveTo>
                <a:lnTo>
                  <a:pt x="1944" y="397"/>
                </a:lnTo>
                <a:cubicBezTo>
                  <a:pt x="1934" y="324"/>
                  <a:pt x="1894" y="258"/>
                  <a:pt x="1834" y="211"/>
                </a:cubicBezTo>
                <a:cubicBezTo>
                  <a:pt x="1806" y="90"/>
                  <a:pt x="1702" y="0"/>
                  <a:pt x="1578" y="0"/>
                </a:cubicBezTo>
                <a:cubicBezTo>
                  <a:pt x="1439" y="0"/>
                  <a:pt x="1324" y="113"/>
                  <a:pt x="1316" y="257"/>
                </a:cubicBezTo>
                <a:cubicBezTo>
                  <a:pt x="1279" y="300"/>
                  <a:pt x="1257" y="353"/>
                  <a:pt x="1252" y="409"/>
                </a:cubicBezTo>
                <a:lnTo>
                  <a:pt x="1252" y="441"/>
                </a:lnTo>
                <a:cubicBezTo>
                  <a:pt x="1202" y="430"/>
                  <a:pt x="1142" y="422"/>
                  <a:pt x="1076" y="422"/>
                </a:cubicBezTo>
                <a:cubicBezTo>
                  <a:pt x="1010" y="422"/>
                  <a:pt x="951" y="430"/>
                  <a:pt x="901" y="441"/>
                </a:cubicBezTo>
                <a:lnTo>
                  <a:pt x="901" y="409"/>
                </a:lnTo>
                <a:cubicBezTo>
                  <a:pt x="896" y="353"/>
                  <a:pt x="873" y="300"/>
                  <a:pt x="837" y="257"/>
                </a:cubicBezTo>
                <a:cubicBezTo>
                  <a:pt x="829" y="113"/>
                  <a:pt x="714" y="0"/>
                  <a:pt x="574" y="0"/>
                </a:cubicBezTo>
                <a:cubicBezTo>
                  <a:pt x="451" y="0"/>
                  <a:pt x="346" y="90"/>
                  <a:pt x="319" y="211"/>
                </a:cubicBezTo>
                <a:cubicBezTo>
                  <a:pt x="259" y="258"/>
                  <a:pt x="219" y="324"/>
                  <a:pt x="209" y="397"/>
                </a:cubicBezTo>
                <a:cubicBezTo>
                  <a:pt x="209" y="397"/>
                  <a:pt x="0" y="1066"/>
                  <a:pt x="0" y="1174"/>
                </a:cubicBezTo>
                <a:cubicBezTo>
                  <a:pt x="0" y="1420"/>
                  <a:pt x="206" y="1622"/>
                  <a:pt x="456" y="1622"/>
                </a:cubicBezTo>
                <a:cubicBezTo>
                  <a:pt x="704" y="1622"/>
                  <a:pt x="907" y="1426"/>
                  <a:pt x="912" y="1183"/>
                </a:cubicBezTo>
                <a:lnTo>
                  <a:pt x="908" y="914"/>
                </a:lnTo>
                <a:cubicBezTo>
                  <a:pt x="956" y="919"/>
                  <a:pt x="1014" y="922"/>
                  <a:pt x="1076" y="922"/>
                </a:cubicBezTo>
                <a:cubicBezTo>
                  <a:pt x="1139" y="922"/>
                  <a:pt x="1197" y="919"/>
                  <a:pt x="1245" y="914"/>
                </a:cubicBezTo>
                <a:lnTo>
                  <a:pt x="1241" y="1183"/>
                </a:lnTo>
                <a:cubicBezTo>
                  <a:pt x="1246" y="1426"/>
                  <a:pt x="1449" y="1622"/>
                  <a:pt x="1697" y="1622"/>
                </a:cubicBezTo>
                <a:cubicBezTo>
                  <a:pt x="1947" y="1622"/>
                  <a:pt x="2153" y="1420"/>
                  <a:pt x="2153" y="1174"/>
                </a:cubicBezTo>
                <a:cubicBezTo>
                  <a:pt x="2153" y="1066"/>
                  <a:pt x="1944" y="397"/>
                  <a:pt x="1944" y="397"/>
                </a:cubicBezTo>
                <a:close/>
              </a:path>
            </a:pathLst>
          </a:custGeom>
          <a:solidFill>
            <a:srgbClr val="BD582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D72BE883-C345-44A0-8E6E-2A21E4E3DD92}"/>
              </a:ext>
            </a:extLst>
          </p:cNvPr>
          <p:cNvSpPr>
            <a:spLocks noEditPoints="1"/>
          </p:cNvSpPr>
          <p:nvPr/>
        </p:nvSpPr>
        <p:spPr bwMode="auto">
          <a:xfrm>
            <a:off x="6907019" y="4589224"/>
            <a:ext cx="473443" cy="474044"/>
          </a:xfrm>
          <a:custGeom>
            <a:avLst/>
            <a:gdLst>
              <a:gd name="T0" fmla="*/ 2107 w 2385"/>
              <a:gd name="T1" fmla="*/ 1668 h 2385"/>
              <a:gd name="T2" fmla="*/ 1827 w 2385"/>
              <a:gd name="T3" fmla="*/ 1273 h 2385"/>
              <a:gd name="T4" fmla="*/ 2107 w 2385"/>
              <a:gd name="T5" fmla="*/ 1668 h 2385"/>
              <a:gd name="T6" fmla="*/ 1576 w 2385"/>
              <a:gd name="T7" fmla="*/ 2150 h 2385"/>
              <a:gd name="T8" fmla="*/ 2003 w 2385"/>
              <a:gd name="T9" fmla="*/ 1829 h 2385"/>
              <a:gd name="T10" fmla="*/ 1273 w 2385"/>
              <a:gd name="T11" fmla="*/ 2207 h 2385"/>
              <a:gd name="T12" fmla="*/ 1273 w 2385"/>
              <a:gd name="T13" fmla="*/ 1829 h 2385"/>
              <a:gd name="T14" fmla="*/ 1273 w 2385"/>
              <a:gd name="T15" fmla="*/ 2207 h 2385"/>
              <a:gd name="T16" fmla="*/ 1273 w 2385"/>
              <a:gd name="T17" fmla="*/ 1273 h 2385"/>
              <a:gd name="T18" fmla="*/ 1613 w 2385"/>
              <a:gd name="T19" fmla="*/ 1668 h 2385"/>
              <a:gd name="T20" fmla="*/ 1273 w 2385"/>
              <a:gd name="T21" fmla="*/ 1273 h 2385"/>
              <a:gd name="T22" fmla="*/ 1273 w 2385"/>
              <a:gd name="T23" fmla="*/ 717 h 2385"/>
              <a:gd name="T24" fmla="*/ 1666 w 2385"/>
              <a:gd name="T25" fmla="*/ 1112 h 2385"/>
              <a:gd name="T26" fmla="*/ 1273 w 2385"/>
              <a:gd name="T27" fmla="*/ 717 h 2385"/>
              <a:gd name="T28" fmla="*/ 1273 w 2385"/>
              <a:gd name="T29" fmla="*/ 178 h 2385"/>
              <a:gd name="T30" fmla="*/ 1273 w 2385"/>
              <a:gd name="T31" fmla="*/ 556 h 2385"/>
              <a:gd name="T32" fmla="*/ 2003 w 2385"/>
              <a:gd name="T33" fmla="*/ 556 h 2385"/>
              <a:gd name="T34" fmla="*/ 1733 w 2385"/>
              <a:gd name="T35" fmla="*/ 556 h 2385"/>
              <a:gd name="T36" fmla="*/ 2003 w 2385"/>
              <a:gd name="T37" fmla="*/ 556 h 2385"/>
              <a:gd name="T38" fmla="*/ 2107 w 2385"/>
              <a:gd name="T39" fmla="*/ 717 h 2385"/>
              <a:gd name="T40" fmla="*/ 1827 w 2385"/>
              <a:gd name="T41" fmla="*/ 1112 h 2385"/>
              <a:gd name="T42" fmla="*/ 2107 w 2385"/>
              <a:gd name="T43" fmla="*/ 717 h 2385"/>
              <a:gd name="T44" fmla="*/ 1112 w 2385"/>
              <a:gd name="T45" fmla="*/ 556 h 2385"/>
              <a:gd name="T46" fmla="*/ 1112 w 2385"/>
              <a:gd name="T47" fmla="*/ 178 h 2385"/>
              <a:gd name="T48" fmla="*/ 1112 w 2385"/>
              <a:gd name="T49" fmla="*/ 1112 h 2385"/>
              <a:gd name="T50" fmla="*/ 719 w 2385"/>
              <a:gd name="T51" fmla="*/ 1112 h 2385"/>
              <a:gd name="T52" fmla="*/ 1112 w 2385"/>
              <a:gd name="T53" fmla="*/ 717 h 2385"/>
              <a:gd name="T54" fmla="*/ 1112 w 2385"/>
              <a:gd name="T55" fmla="*/ 1668 h 2385"/>
              <a:gd name="T56" fmla="*/ 771 w 2385"/>
              <a:gd name="T57" fmla="*/ 1668 h 2385"/>
              <a:gd name="T58" fmla="*/ 1112 w 2385"/>
              <a:gd name="T59" fmla="*/ 1273 h 2385"/>
              <a:gd name="T60" fmla="*/ 1112 w 2385"/>
              <a:gd name="T61" fmla="*/ 2207 h 2385"/>
              <a:gd name="T62" fmla="*/ 821 w 2385"/>
              <a:gd name="T63" fmla="*/ 1829 h 2385"/>
              <a:gd name="T64" fmla="*/ 1112 w 2385"/>
              <a:gd name="T65" fmla="*/ 2207 h 2385"/>
              <a:gd name="T66" fmla="*/ 382 w 2385"/>
              <a:gd name="T67" fmla="*/ 1829 h 2385"/>
              <a:gd name="T68" fmla="*/ 809 w 2385"/>
              <a:gd name="T69" fmla="*/ 2150 h 2385"/>
              <a:gd name="T70" fmla="*/ 278 w 2385"/>
              <a:gd name="T71" fmla="*/ 1668 h 2385"/>
              <a:gd name="T72" fmla="*/ 164 w 2385"/>
              <a:gd name="T73" fmla="*/ 1273 h 2385"/>
              <a:gd name="T74" fmla="*/ 607 w 2385"/>
              <a:gd name="T75" fmla="*/ 1668 h 2385"/>
              <a:gd name="T76" fmla="*/ 278 w 2385"/>
              <a:gd name="T77" fmla="*/ 717 h 2385"/>
              <a:gd name="T78" fmla="*/ 607 w 2385"/>
              <a:gd name="T79" fmla="*/ 717 h 2385"/>
              <a:gd name="T80" fmla="*/ 164 w 2385"/>
              <a:gd name="T81" fmla="*/ 1112 h 2385"/>
              <a:gd name="T82" fmla="*/ 809 w 2385"/>
              <a:gd name="T83" fmla="*/ 236 h 2385"/>
              <a:gd name="T84" fmla="*/ 651 w 2385"/>
              <a:gd name="T85" fmla="*/ 556 h 2385"/>
              <a:gd name="T86" fmla="*/ 809 w 2385"/>
              <a:gd name="T87" fmla="*/ 236 h 2385"/>
              <a:gd name="T88" fmla="*/ 1192 w 2385"/>
              <a:gd name="T89" fmla="*/ 0 h 2385"/>
              <a:gd name="T90" fmla="*/ 1192 w 2385"/>
              <a:gd name="T91" fmla="*/ 2385 h 2385"/>
              <a:gd name="T92" fmla="*/ 1192 w 2385"/>
              <a:gd name="T93" fmla="*/ 0 h 2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85" h="2385">
                <a:moveTo>
                  <a:pt x="2107" y="1668"/>
                </a:moveTo>
                <a:lnTo>
                  <a:pt x="2107" y="1668"/>
                </a:lnTo>
                <a:lnTo>
                  <a:pt x="1778" y="1668"/>
                </a:lnTo>
                <a:cubicBezTo>
                  <a:pt x="1805" y="1546"/>
                  <a:pt x="1822" y="1414"/>
                  <a:pt x="1827" y="1273"/>
                </a:cubicBezTo>
                <a:lnTo>
                  <a:pt x="2220" y="1273"/>
                </a:lnTo>
                <a:cubicBezTo>
                  <a:pt x="2209" y="1415"/>
                  <a:pt x="2170" y="1548"/>
                  <a:pt x="2107" y="1668"/>
                </a:cubicBezTo>
                <a:close/>
                <a:moveTo>
                  <a:pt x="1576" y="2150"/>
                </a:moveTo>
                <a:lnTo>
                  <a:pt x="1576" y="2150"/>
                </a:lnTo>
                <a:cubicBezTo>
                  <a:pt x="1639" y="2062"/>
                  <a:pt x="1692" y="1954"/>
                  <a:pt x="1733" y="1829"/>
                </a:cubicBezTo>
                <a:lnTo>
                  <a:pt x="2003" y="1829"/>
                </a:lnTo>
                <a:cubicBezTo>
                  <a:pt x="1892" y="1970"/>
                  <a:pt x="1745" y="2082"/>
                  <a:pt x="1576" y="2150"/>
                </a:cubicBezTo>
                <a:close/>
                <a:moveTo>
                  <a:pt x="1273" y="2207"/>
                </a:moveTo>
                <a:lnTo>
                  <a:pt x="1273" y="2207"/>
                </a:lnTo>
                <a:lnTo>
                  <a:pt x="1273" y="1829"/>
                </a:lnTo>
                <a:lnTo>
                  <a:pt x="1564" y="1829"/>
                </a:lnTo>
                <a:cubicBezTo>
                  <a:pt x="1489" y="2029"/>
                  <a:pt x="1383" y="2163"/>
                  <a:pt x="1273" y="2207"/>
                </a:cubicBezTo>
                <a:close/>
                <a:moveTo>
                  <a:pt x="1273" y="1273"/>
                </a:moveTo>
                <a:lnTo>
                  <a:pt x="1273" y="1273"/>
                </a:lnTo>
                <a:lnTo>
                  <a:pt x="1666" y="1273"/>
                </a:lnTo>
                <a:cubicBezTo>
                  <a:pt x="1661" y="1418"/>
                  <a:pt x="1642" y="1551"/>
                  <a:pt x="1613" y="1668"/>
                </a:cubicBezTo>
                <a:lnTo>
                  <a:pt x="1273" y="1668"/>
                </a:lnTo>
                <a:lnTo>
                  <a:pt x="1273" y="1273"/>
                </a:lnTo>
                <a:close/>
                <a:moveTo>
                  <a:pt x="1273" y="717"/>
                </a:moveTo>
                <a:lnTo>
                  <a:pt x="1273" y="717"/>
                </a:lnTo>
                <a:lnTo>
                  <a:pt x="1613" y="717"/>
                </a:lnTo>
                <a:cubicBezTo>
                  <a:pt x="1642" y="835"/>
                  <a:pt x="1661" y="967"/>
                  <a:pt x="1666" y="1112"/>
                </a:cubicBezTo>
                <a:lnTo>
                  <a:pt x="1273" y="1112"/>
                </a:lnTo>
                <a:lnTo>
                  <a:pt x="1273" y="717"/>
                </a:lnTo>
                <a:close/>
                <a:moveTo>
                  <a:pt x="1273" y="178"/>
                </a:moveTo>
                <a:lnTo>
                  <a:pt x="1273" y="178"/>
                </a:lnTo>
                <a:cubicBezTo>
                  <a:pt x="1383" y="223"/>
                  <a:pt x="1489" y="357"/>
                  <a:pt x="1564" y="556"/>
                </a:cubicBezTo>
                <a:lnTo>
                  <a:pt x="1273" y="556"/>
                </a:lnTo>
                <a:lnTo>
                  <a:pt x="1273" y="178"/>
                </a:lnTo>
                <a:close/>
                <a:moveTo>
                  <a:pt x="2003" y="556"/>
                </a:moveTo>
                <a:lnTo>
                  <a:pt x="2003" y="556"/>
                </a:lnTo>
                <a:lnTo>
                  <a:pt x="1733" y="556"/>
                </a:lnTo>
                <a:cubicBezTo>
                  <a:pt x="1692" y="432"/>
                  <a:pt x="1639" y="323"/>
                  <a:pt x="1577" y="236"/>
                </a:cubicBezTo>
                <a:cubicBezTo>
                  <a:pt x="1745" y="304"/>
                  <a:pt x="1892" y="415"/>
                  <a:pt x="2003" y="556"/>
                </a:cubicBezTo>
                <a:close/>
                <a:moveTo>
                  <a:pt x="2107" y="717"/>
                </a:moveTo>
                <a:lnTo>
                  <a:pt x="2107" y="717"/>
                </a:lnTo>
                <a:cubicBezTo>
                  <a:pt x="2170" y="837"/>
                  <a:pt x="2209" y="971"/>
                  <a:pt x="2220" y="1112"/>
                </a:cubicBezTo>
                <a:lnTo>
                  <a:pt x="1827" y="1112"/>
                </a:lnTo>
                <a:cubicBezTo>
                  <a:pt x="1823" y="972"/>
                  <a:pt x="1805" y="839"/>
                  <a:pt x="1778" y="717"/>
                </a:cubicBezTo>
                <a:lnTo>
                  <a:pt x="2107" y="717"/>
                </a:lnTo>
                <a:close/>
                <a:moveTo>
                  <a:pt x="1112" y="556"/>
                </a:moveTo>
                <a:lnTo>
                  <a:pt x="1112" y="556"/>
                </a:lnTo>
                <a:lnTo>
                  <a:pt x="821" y="556"/>
                </a:lnTo>
                <a:cubicBezTo>
                  <a:pt x="895" y="357"/>
                  <a:pt x="1002" y="223"/>
                  <a:pt x="1112" y="178"/>
                </a:cubicBezTo>
                <a:lnTo>
                  <a:pt x="1112" y="556"/>
                </a:lnTo>
                <a:close/>
                <a:moveTo>
                  <a:pt x="1112" y="1112"/>
                </a:moveTo>
                <a:lnTo>
                  <a:pt x="1112" y="1112"/>
                </a:lnTo>
                <a:lnTo>
                  <a:pt x="719" y="1112"/>
                </a:lnTo>
                <a:cubicBezTo>
                  <a:pt x="724" y="967"/>
                  <a:pt x="742" y="835"/>
                  <a:pt x="771" y="717"/>
                </a:cubicBezTo>
                <a:lnTo>
                  <a:pt x="1112" y="717"/>
                </a:lnTo>
                <a:lnTo>
                  <a:pt x="1112" y="1112"/>
                </a:lnTo>
                <a:close/>
                <a:moveTo>
                  <a:pt x="1112" y="1668"/>
                </a:moveTo>
                <a:lnTo>
                  <a:pt x="1112" y="1668"/>
                </a:lnTo>
                <a:lnTo>
                  <a:pt x="771" y="1668"/>
                </a:lnTo>
                <a:cubicBezTo>
                  <a:pt x="742" y="1551"/>
                  <a:pt x="724" y="1418"/>
                  <a:pt x="719" y="1273"/>
                </a:cubicBezTo>
                <a:lnTo>
                  <a:pt x="1112" y="1273"/>
                </a:lnTo>
                <a:lnTo>
                  <a:pt x="1112" y="1668"/>
                </a:lnTo>
                <a:close/>
                <a:moveTo>
                  <a:pt x="1112" y="2207"/>
                </a:moveTo>
                <a:lnTo>
                  <a:pt x="1112" y="2207"/>
                </a:lnTo>
                <a:cubicBezTo>
                  <a:pt x="1002" y="2163"/>
                  <a:pt x="895" y="2029"/>
                  <a:pt x="821" y="1829"/>
                </a:cubicBezTo>
                <a:lnTo>
                  <a:pt x="1112" y="1829"/>
                </a:lnTo>
                <a:lnTo>
                  <a:pt x="1112" y="2207"/>
                </a:lnTo>
                <a:close/>
                <a:moveTo>
                  <a:pt x="382" y="1829"/>
                </a:moveTo>
                <a:lnTo>
                  <a:pt x="382" y="1829"/>
                </a:lnTo>
                <a:lnTo>
                  <a:pt x="651" y="1829"/>
                </a:lnTo>
                <a:cubicBezTo>
                  <a:pt x="693" y="1954"/>
                  <a:pt x="746" y="2062"/>
                  <a:pt x="809" y="2150"/>
                </a:cubicBezTo>
                <a:cubicBezTo>
                  <a:pt x="640" y="2082"/>
                  <a:pt x="493" y="1970"/>
                  <a:pt x="382" y="1829"/>
                </a:cubicBezTo>
                <a:close/>
                <a:moveTo>
                  <a:pt x="278" y="1668"/>
                </a:moveTo>
                <a:lnTo>
                  <a:pt x="278" y="1668"/>
                </a:lnTo>
                <a:cubicBezTo>
                  <a:pt x="215" y="1548"/>
                  <a:pt x="175" y="1415"/>
                  <a:pt x="164" y="1273"/>
                </a:cubicBezTo>
                <a:lnTo>
                  <a:pt x="558" y="1273"/>
                </a:lnTo>
                <a:cubicBezTo>
                  <a:pt x="562" y="1414"/>
                  <a:pt x="579" y="1546"/>
                  <a:pt x="607" y="1668"/>
                </a:cubicBezTo>
                <a:lnTo>
                  <a:pt x="278" y="1668"/>
                </a:lnTo>
                <a:close/>
                <a:moveTo>
                  <a:pt x="278" y="717"/>
                </a:moveTo>
                <a:lnTo>
                  <a:pt x="278" y="717"/>
                </a:lnTo>
                <a:lnTo>
                  <a:pt x="607" y="717"/>
                </a:lnTo>
                <a:cubicBezTo>
                  <a:pt x="579" y="839"/>
                  <a:pt x="562" y="972"/>
                  <a:pt x="558" y="1112"/>
                </a:cubicBezTo>
                <a:lnTo>
                  <a:pt x="164" y="1112"/>
                </a:lnTo>
                <a:cubicBezTo>
                  <a:pt x="175" y="971"/>
                  <a:pt x="215" y="837"/>
                  <a:pt x="278" y="717"/>
                </a:cubicBezTo>
                <a:close/>
                <a:moveTo>
                  <a:pt x="809" y="236"/>
                </a:moveTo>
                <a:lnTo>
                  <a:pt x="809" y="236"/>
                </a:lnTo>
                <a:cubicBezTo>
                  <a:pt x="746" y="323"/>
                  <a:pt x="693" y="431"/>
                  <a:pt x="651" y="556"/>
                </a:cubicBezTo>
                <a:lnTo>
                  <a:pt x="382" y="556"/>
                </a:lnTo>
                <a:cubicBezTo>
                  <a:pt x="493" y="415"/>
                  <a:pt x="640" y="304"/>
                  <a:pt x="809" y="236"/>
                </a:cubicBezTo>
                <a:close/>
                <a:moveTo>
                  <a:pt x="1192" y="0"/>
                </a:moveTo>
                <a:lnTo>
                  <a:pt x="1192" y="0"/>
                </a:lnTo>
                <a:cubicBezTo>
                  <a:pt x="535" y="0"/>
                  <a:pt x="0" y="535"/>
                  <a:pt x="0" y="1193"/>
                </a:cubicBezTo>
                <a:cubicBezTo>
                  <a:pt x="0" y="1850"/>
                  <a:pt x="535" y="2385"/>
                  <a:pt x="1192" y="2385"/>
                </a:cubicBezTo>
                <a:cubicBezTo>
                  <a:pt x="1850" y="2385"/>
                  <a:pt x="2385" y="1850"/>
                  <a:pt x="2385" y="1193"/>
                </a:cubicBezTo>
                <a:cubicBezTo>
                  <a:pt x="2385" y="535"/>
                  <a:pt x="1850" y="0"/>
                  <a:pt x="1192" y="0"/>
                </a:cubicBezTo>
                <a:close/>
              </a:path>
            </a:pathLst>
          </a:custGeom>
          <a:solidFill>
            <a:srgbClr val="9B835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2">
            <a:extLst>
              <a:ext uri="{FF2B5EF4-FFF2-40B4-BE49-F238E27FC236}">
                <a16:creationId xmlns:a16="http://schemas.microsoft.com/office/drawing/2014/main" id="{36114D4C-C749-4A06-B194-D0D23962110B}"/>
              </a:ext>
            </a:extLst>
          </p:cNvPr>
          <p:cNvSpPr>
            <a:spLocks noEditPoints="1"/>
          </p:cNvSpPr>
          <p:nvPr/>
        </p:nvSpPr>
        <p:spPr bwMode="auto">
          <a:xfrm>
            <a:off x="7989808" y="4542497"/>
            <a:ext cx="446261" cy="481556"/>
          </a:xfrm>
          <a:custGeom>
            <a:avLst/>
            <a:gdLst>
              <a:gd name="T0" fmla="*/ 1095 w 2247"/>
              <a:gd name="T1" fmla="*/ 1514 h 2422"/>
              <a:gd name="T2" fmla="*/ 776 w 2247"/>
              <a:gd name="T3" fmla="*/ 1091 h 2422"/>
              <a:gd name="T4" fmla="*/ 1345 w 2247"/>
              <a:gd name="T5" fmla="*/ 1602 h 2422"/>
              <a:gd name="T6" fmla="*/ 2193 w 2247"/>
              <a:gd name="T7" fmla="*/ 1476 h 2422"/>
              <a:gd name="T8" fmla="*/ 2062 w 2247"/>
              <a:gd name="T9" fmla="*/ 1304 h 2422"/>
              <a:gd name="T10" fmla="*/ 1771 w 2247"/>
              <a:gd name="T11" fmla="*/ 1205 h 2422"/>
              <a:gd name="T12" fmla="*/ 1946 w 2247"/>
              <a:gd name="T13" fmla="*/ 1450 h 2422"/>
              <a:gd name="T14" fmla="*/ 2069 w 2247"/>
              <a:gd name="T15" fmla="*/ 1564 h 2422"/>
              <a:gd name="T16" fmla="*/ 2069 w 2247"/>
              <a:gd name="T17" fmla="*/ 1669 h 2422"/>
              <a:gd name="T18" fmla="*/ 1797 w 2247"/>
              <a:gd name="T19" fmla="*/ 1697 h 2422"/>
              <a:gd name="T20" fmla="*/ 1461 w 2247"/>
              <a:gd name="T21" fmla="*/ 1070 h 2422"/>
              <a:gd name="T22" fmla="*/ 1804 w 2247"/>
              <a:gd name="T23" fmla="*/ 743 h 2422"/>
              <a:gd name="T24" fmla="*/ 2123 w 2247"/>
              <a:gd name="T25" fmla="*/ 790 h 2422"/>
              <a:gd name="T26" fmla="*/ 2056 w 2247"/>
              <a:gd name="T27" fmla="*/ 985 h 2422"/>
              <a:gd name="T28" fmla="*/ 2145 w 2247"/>
              <a:gd name="T29" fmla="*/ 944 h 2422"/>
              <a:gd name="T30" fmla="*/ 2179 w 2247"/>
              <a:gd name="T31" fmla="*/ 757 h 2422"/>
              <a:gd name="T32" fmla="*/ 1831 w 2247"/>
              <a:gd name="T33" fmla="*/ 656 h 2422"/>
              <a:gd name="T34" fmla="*/ 1359 w 2247"/>
              <a:gd name="T35" fmla="*/ 333 h 2422"/>
              <a:gd name="T36" fmla="*/ 1080 w 2247"/>
              <a:gd name="T37" fmla="*/ 3 h 2422"/>
              <a:gd name="T38" fmla="*/ 876 w 2247"/>
              <a:gd name="T39" fmla="*/ 172 h 2422"/>
              <a:gd name="T40" fmla="*/ 712 w 2247"/>
              <a:gd name="T41" fmla="*/ 439 h 2422"/>
              <a:gd name="T42" fmla="*/ 935 w 2247"/>
              <a:gd name="T43" fmla="*/ 598 h 2422"/>
              <a:gd name="T44" fmla="*/ 982 w 2247"/>
              <a:gd name="T45" fmla="*/ 333 h 2422"/>
              <a:gd name="T46" fmla="*/ 1079 w 2247"/>
              <a:gd name="T47" fmla="*/ 149 h 2422"/>
              <a:gd name="T48" fmla="*/ 1092 w 2247"/>
              <a:gd name="T49" fmla="*/ 143 h 2422"/>
              <a:gd name="T50" fmla="*/ 1097 w 2247"/>
              <a:gd name="T51" fmla="*/ 142 h 2422"/>
              <a:gd name="T52" fmla="*/ 1096 w 2247"/>
              <a:gd name="T53" fmla="*/ 142 h 2422"/>
              <a:gd name="T54" fmla="*/ 1108 w 2247"/>
              <a:gd name="T55" fmla="*/ 144 h 2422"/>
              <a:gd name="T56" fmla="*/ 1306 w 2247"/>
              <a:gd name="T57" fmla="*/ 598 h 2422"/>
              <a:gd name="T58" fmla="*/ 730 w 2247"/>
              <a:gd name="T59" fmla="*/ 998 h 2422"/>
              <a:gd name="T60" fmla="*/ 203 w 2247"/>
              <a:gd name="T61" fmla="*/ 984 h 2422"/>
              <a:gd name="T62" fmla="*/ 142 w 2247"/>
              <a:gd name="T63" fmla="*/ 907 h 2422"/>
              <a:gd name="T64" fmla="*/ 120 w 2247"/>
              <a:gd name="T65" fmla="*/ 811 h 2422"/>
              <a:gd name="T66" fmla="*/ 209 w 2247"/>
              <a:gd name="T67" fmla="*/ 749 h 2422"/>
              <a:gd name="T68" fmla="*/ 263 w 2247"/>
              <a:gd name="T69" fmla="*/ 740 h 2422"/>
              <a:gd name="T70" fmla="*/ 801 w 2247"/>
              <a:gd name="T71" fmla="*/ 775 h 2422"/>
              <a:gd name="T72" fmla="*/ 237 w 2247"/>
              <a:gd name="T73" fmla="*/ 669 h 2422"/>
              <a:gd name="T74" fmla="*/ 68 w 2247"/>
              <a:gd name="T75" fmla="*/ 736 h 2422"/>
              <a:gd name="T76" fmla="*/ 238 w 2247"/>
              <a:gd name="T77" fmla="*/ 1142 h 2422"/>
              <a:gd name="T78" fmla="*/ 159 w 2247"/>
              <a:gd name="T79" fmla="*/ 1376 h 2422"/>
              <a:gd name="T80" fmla="*/ 18 w 2247"/>
              <a:gd name="T81" fmla="*/ 1713 h 2422"/>
              <a:gd name="T82" fmla="*/ 185 w 2247"/>
              <a:gd name="T83" fmla="*/ 1833 h 2422"/>
              <a:gd name="T84" fmla="*/ 389 w 2247"/>
              <a:gd name="T85" fmla="*/ 1856 h 2422"/>
              <a:gd name="T86" fmla="*/ 658 w 2247"/>
              <a:gd name="T87" fmla="*/ 1834 h 2422"/>
              <a:gd name="T88" fmla="*/ 411 w 2247"/>
              <a:gd name="T89" fmla="*/ 1674 h 2422"/>
              <a:gd name="T90" fmla="*/ 205 w 2247"/>
              <a:gd name="T91" fmla="*/ 1686 h 2422"/>
              <a:gd name="T92" fmla="*/ 146 w 2247"/>
              <a:gd name="T93" fmla="*/ 1598 h 2422"/>
              <a:gd name="T94" fmla="*/ 441 w 2247"/>
              <a:gd name="T95" fmla="*/ 1294 h 2422"/>
              <a:gd name="T96" fmla="*/ 1334 w 2247"/>
              <a:gd name="T97" fmla="*/ 1711 h 2422"/>
              <a:gd name="T98" fmla="*/ 1123 w 2247"/>
              <a:gd name="T99" fmla="*/ 2335 h 2422"/>
              <a:gd name="T100" fmla="*/ 979 w 2247"/>
              <a:gd name="T101" fmla="*/ 2236 h 2422"/>
              <a:gd name="T102" fmla="*/ 828 w 2247"/>
              <a:gd name="T103" fmla="*/ 1858 h 2422"/>
              <a:gd name="T104" fmla="*/ 896 w 2247"/>
              <a:gd name="T105" fmla="*/ 2206 h 2422"/>
              <a:gd name="T106" fmla="*/ 1055 w 2247"/>
              <a:gd name="T107" fmla="*/ 2414 h 2422"/>
              <a:gd name="T108" fmla="*/ 1252 w 2247"/>
              <a:gd name="T109" fmla="*/ 2314 h 2422"/>
              <a:gd name="T110" fmla="*/ 1427 w 2247"/>
              <a:gd name="T111" fmla="*/ 1740 h 2422"/>
              <a:gd name="T112" fmla="*/ 2033 w 2247"/>
              <a:gd name="T113" fmla="*/ 1821 h 2422"/>
              <a:gd name="T114" fmla="*/ 2104 w 2247"/>
              <a:gd name="T115" fmla="*/ 1804 h 2422"/>
              <a:gd name="T116" fmla="*/ 2240 w 2247"/>
              <a:gd name="T117" fmla="*/ 1654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7" h="2422">
                <a:moveTo>
                  <a:pt x="1345" y="1602"/>
                </a:moveTo>
                <a:lnTo>
                  <a:pt x="1345" y="1602"/>
                </a:lnTo>
                <a:cubicBezTo>
                  <a:pt x="1259" y="1576"/>
                  <a:pt x="1175" y="1546"/>
                  <a:pt x="1095" y="1514"/>
                </a:cubicBezTo>
                <a:cubicBezTo>
                  <a:pt x="945" y="1455"/>
                  <a:pt x="806" y="1390"/>
                  <a:pt x="679" y="1321"/>
                </a:cubicBezTo>
                <a:cubicBezTo>
                  <a:pt x="627" y="1293"/>
                  <a:pt x="577" y="1264"/>
                  <a:pt x="529" y="1234"/>
                </a:cubicBezTo>
                <a:cubicBezTo>
                  <a:pt x="611" y="1181"/>
                  <a:pt x="695" y="1133"/>
                  <a:pt x="776" y="1091"/>
                </a:cubicBezTo>
                <a:cubicBezTo>
                  <a:pt x="975" y="990"/>
                  <a:pt x="1166" y="911"/>
                  <a:pt x="1343" y="853"/>
                </a:cubicBezTo>
                <a:cubicBezTo>
                  <a:pt x="1351" y="928"/>
                  <a:pt x="1356" y="1002"/>
                  <a:pt x="1359" y="1074"/>
                </a:cubicBezTo>
                <a:cubicBezTo>
                  <a:pt x="1365" y="1262"/>
                  <a:pt x="1360" y="1439"/>
                  <a:pt x="1345" y="1602"/>
                </a:cubicBezTo>
                <a:close/>
                <a:moveTo>
                  <a:pt x="2221" y="1529"/>
                </a:moveTo>
                <a:lnTo>
                  <a:pt x="2221" y="1529"/>
                </a:lnTo>
                <a:cubicBezTo>
                  <a:pt x="2213" y="1510"/>
                  <a:pt x="2203" y="1492"/>
                  <a:pt x="2193" y="1476"/>
                </a:cubicBezTo>
                <a:cubicBezTo>
                  <a:pt x="2186" y="1463"/>
                  <a:pt x="2178" y="1451"/>
                  <a:pt x="2170" y="1440"/>
                </a:cubicBezTo>
                <a:cubicBezTo>
                  <a:pt x="2140" y="1396"/>
                  <a:pt x="2112" y="1366"/>
                  <a:pt x="2093" y="1344"/>
                </a:cubicBezTo>
                <a:cubicBezTo>
                  <a:pt x="2074" y="1322"/>
                  <a:pt x="2063" y="1308"/>
                  <a:pt x="2062" y="1304"/>
                </a:cubicBezTo>
                <a:cubicBezTo>
                  <a:pt x="2055" y="1263"/>
                  <a:pt x="2039" y="1213"/>
                  <a:pt x="1984" y="1172"/>
                </a:cubicBezTo>
                <a:cubicBezTo>
                  <a:pt x="1947" y="1144"/>
                  <a:pt x="1904" y="1135"/>
                  <a:pt x="1866" y="1141"/>
                </a:cubicBezTo>
                <a:cubicBezTo>
                  <a:pt x="1827" y="1148"/>
                  <a:pt x="1793" y="1170"/>
                  <a:pt x="1771" y="1205"/>
                </a:cubicBezTo>
                <a:cubicBezTo>
                  <a:pt x="1749" y="1241"/>
                  <a:pt x="1744" y="1282"/>
                  <a:pt x="1752" y="1319"/>
                </a:cubicBezTo>
                <a:cubicBezTo>
                  <a:pt x="1759" y="1357"/>
                  <a:pt x="1779" y="1391"/>
                  <a:pt x="1811" y="1415"/>
                </a:cubicBezTo>
                <a:cubicBezTo>
                  <a:pt x="1860" y="1452"/>
                  <a:pt x="1907" y="1451"/>
                  <a:pt x="1946" y="1450"/>
                </a:cubicBezTo>
                <a:cubicBezTo>
                  <a:pt x="1950" y="1450"/>
                  <a:pt x="1962" y="1458"/>
                  <a:pt x="1981" y="1473"/>
                </a:cubicBezTo>
                <a:cubicBezTo>
                  <a:pt x="2000" y="1488"/>
                  <a:pt x="2025" y="1511"/>
                  <a:pt x="2051" y="1541"/>
                </a:cubicBezTo>
                <a:cubicBezTo>
                  <a:pt x="2057" y="1548"/>
                  <a:pt x="2064" y="1557"/>
                  <a:pt x="2069" y="1564"/>
                </a:cubicBezTo>
                <a:cubicBezTo>
                  <a:pt x="2073" y="1569"/>
                  <a:pt x="2077" y="1574"/>
                  <a:pt x="2081" y="1581"/>
                </a:cubicBezTo>
                <a:cubicBezTo>
                  <a:pt x="2087" y="1593"/>
                  <a:pt x="2094" y="1608"/>
                  <a:pt x="2094" y="1625"/>
                </a:cubicBezTo>
                <a:cubicBezTo>
                  <a:pt x="2094" y="1642"/>
                  <a:pt x="2084" y="1658"/>
                  <a:pt x="2069" y="1669"/>
                </a:cubicBezTo>
                <a:cubicBezTo>
                  <a:pt x="2061" y="1674"/>
                  <a:pt x="2053" y="1678"/>
                  <a:pt x="2043" y="1682"/>
                </a:cubicBezTo>
                <a:cubicBezTo>
                  <a:pt x="2034" y="1686"/>
                  <a:pt x="2027" y="1688"/>
                  <a:pt x="2009" y="1691"/>
                </a:cubicBezTo>
                <a:cubicBezTo>
                  <a:pt x="1948" y="1704"/>
                  <a:pt x="1873" y="1703"/>
                  <a:pt x="1797" y="1697"/>
                </a:cubicBezTo>
                <a:cubicBezTo>
                  <a:pt x="1721" y="1690"/>
                  <a:pt x="1641" y="1677"/>
                  <a:pt x="1561" y="1659"/>
                </a:cubicBezTo>
                <a:cubicBezTo>
                  <a:pt x="1521" y="1650"/>
                  <a:pt x="1481" y="1641"/>
                  <a:pt x="1441" y="1630"/>
                </a:cubicBezTo>
                <a:cubicBezTo>
                  <a:pt x="1465" y="1417"/>
                  <a:pt x="1466" y="1219"/>
                  <a:pt x="1461" y="1070"/>
                </a:cubicBezTo>
                <a:cubicBezTo>
                  <a:pt x="1458" y="990"/>
                  <a:pt x="1453" y="906"/>
                  <a:pt x="1445" y="821"/>
                </a:cubicBezTo>
                <a:cubicBezTo>
                  <a:pt x="1463" y="816"/>
                  <a:pt x="1481" y="811"/>
                  <a:pt x="1498" y="806"/>
                </a:cubicBezTo>
                <a:cubicBezTo>
                  <a:pt x="1607" y="776"/>
                  <a:pt x="1709" y="755"/>
                  <a:pt x="1804" y="743"/>
                </a:cubicBezTo>
                <a:cubicBezTo>
                  <a:pt x="1851" y="737"/>
                  <a:pt x="1895" y="734"/>
                  <a:pt x="1937" y="734"/>
                </a:cubicBezTo>
                <a:cubicBezTo>
                  <a:pt x="1979" y="735"/>
                  <a:pt x="2019" y="738"/>
                  <a:pt x="2052" y="747"/>
                </a:cubicBezTo>
                <a:cubicBezTo>
                  <a:pt x="2086" y="756"/>
                  <a:pt x="2112" y="772"/>
                  <a:pt x="2123" y="790"/>
                </a:cubicBezTo>
                <a:cubicBezTo>
                  <a:pt x="2135" y="808"/>
                  <a:pt x="2135" y="834"/>
                  <a:pt x="2127" y="859"/>
                </a:cubicBezTo>
                <a:cubicBezTo>
                  <a:pt x="2120" y="884"/>
                  <a:pt x="2107" y="908"/>
                  <a:pt x="2095" y="929"/>
                </a:cubicBezTo>
                <a:cubicBezTo>
                  <a:pt x="2082" y="950"/>
                  <a:pt x="2069" y="969"/>
                  <a:pt x="2056" y="985"/>
                </a:cubicBezTo>
                <a:cubicBezTo>
                  <a:pt x="2006" y="1050"/>
                  <a:pt x="1976" y="1083"/>
                  <a:pt x="1983" y="1091"/>
                </a:cubicBezTo>
                <a:cubicBezTo>
                  <a:pt x="1985" y="1094"/>
                  <a:pt x="2004" y="1084"/>
                  <a:pt x="2033" y="1060"/>
                </a:cubicBezTo>
                <a:cubicBezTo>
                  <a:pt x="2062" y="1036"/>
                  <a:pt x="2104" y="1001"/>
                  <a:pt x="2145" y="944"/>
                </a:cubicBezTo>
                <a:cubicBezTo>
                  <a:pt x="2155" y="929"/>
                  <a:pt x="2165" y="914"/>
                  <a:pt x="2174" y="895"/>
                </a:cubicBezTo>
                <a:cubicBezTo>
                  <a:pt x="2182" y="877"/>
                  <a:pt x="2190" y="857"/>
                  <a:pt x="2192" y="833"/>
                </a:cubicBezTo>
                <a:cubicBezTo>
                  <a:pt x="2195" y="809"/>
                  <a:pt x="2192" y="782"/>
                  <a:pt x="2179" y="757"/>
                </a:cubicBezTo>
                <a:cubicBezTo>
                  <a:pt x="2166" y="733"/>
                  <a:pt x="2146" y="714"/>
                  <a:pt x="2124" y="701"/>
                </a:cubicBezTo>
                <a:cubicBezTo>
                  <a:pt x="2080" y="675"/>
                  <a:pt x="2031" y="665"/>
                  <a:pt x="1982" y="659"/>
                </a:cubicBezTo>
                <a:cubicBezTo>
                  <a:pt x="1933" y="653"/>
                  <a:pt x="1882" y="653"/>
                  <a:pt x="1831" y="656"/>
                </a:cubicBezTo>
                <a:cubicBezTo>
                  <a:pt x="1701" y="664"/>
                  <a:pt x="1566" y="690"/>
                  <a:pt x="1435" y="725"/>
                </a:cubicBezTo>
                <a:cubicBezTo>
                  <a:pt x="1429" y="676"/>
                  <a:pt x="1422" y="626"/>
                  <a:pt x="1414" y="577"/>
                </a:cubicBezTo>
                <a:cubicBezTo>
                  <a:pt x="1400" y="494"/>
                  <a:pt x="1382" y="412"/>
                  <a:pt x="1359" y="333"/>
                </a:cubicBezTo>
                <a:cubicBezTo>
                  <a:pt x="1335" y="254"/>
                  <a:pt x="1307" y="178"/>
                  <a:pt x="1260" y="109"/>
                </a:cubicBezTo>
                <a:cubicBezTo>
                  <a:pt x="1236" y="74"/>
                  <a:pt x="1207" y="39"/>
                  <a:pt x="1159" y="17"/>
                </a:cubicBezTo>
                <a:cubicBezTo>
                  <a:pt x="1135" y="6"/>
                  <a:pt x="1106" y="0"/>
                  <a:pt x="1080" y="3"/>
                </a:cubicBezTo>
                <a:cubicBezTo>
                  <a:pt x="1051" y="5"/>
                  <a:pt x="1027" y="14"/>
                  <a:pt x="1007" y="25"/>
                </a:cubicBezTo>
                <a:cubicBezTo>
                  <a:pt x="968" y="48"/>
                  <a:pt x="944" y="76"/>
                  <a:pt x="923" y="101"/>
                </a:cubicBezTo>
                <a:cubicBezTo>
                  <a:pt x="903" y="126"/>
                  <a:pt x="888" y="150"/>
                  <a:pt x="876" y="172"/>
                </a:cubicBezTo>
                <a:cubicBezTo>
                  <a:pt x="850" y="216"/>
                  <a:pt x="834" y="252"/>
                  <a:pt x="822" y="277"/>
                </a:cubicBezTo>
                <a:cubicBezTo>
                  <a:pt x="810" y="303"/>
                  <a:pt x="803" y="318"/>
                  <a:pt x="799" y="320"/>
                </a:cubicBezTo>
                <a:cubicBezTo>
                  <a:pt x="766" y="342"/>
                  <a:pt x="727" y="375"/>
                  <a:pt x="712" y="439"/>
                </a:cubicBezTo>
                <a:cubicBezTo>
                  <a:pt x="701" y="482"/>
                  <a:pt x="710" y="525"/>
                  <a:pt x="731" y="558"/>
                </a:cubicBezTo>
                <a:cubicBezTo>
                  <a:pt x="752" y="591"/>
                  <a:pt x="785" y="615"/>
                  <a:pt x="825" y="622"/>
                </a:cubicBezTo>
                <a:cubicBezTo>
                  <a:pt x="865" y="629"/>
                  <a:pt x="904" y="619"/>
                  <a:pt x="935" y="598"/>
                </a:cubicBezTo>
                <a:cubicBezTo>
                  <a:pt x="966" y="578"/>
                  <a:pt x="989" y="547"/>
                  <a:pt x="997" y="510"/>
                </a:cubicBezTo>
                <a:cubicBezTo>
                  <a:pt x="1012" y="451"/>
                  <a:pt x="992" y="409"/>
                  <a:pt x="976" y="373"/>
                </a:cubicBezTo>
                <a:cubicBezTo>
                  <a:pt x="974" y="370"/>
                  <a:pt x="976" y="356"/>
                  <a:pt x="982" y="333"/>
                </a:cubicBezTo>
                <a:cubicBezTo>
                  <a:pt x="988" y="310"/>
                  <a:pt x="998" y="278"/>
                  <a:pt x="1014" y="242"/>
                </a:cubicBezTo>
                <a:cubicBezTo>
                  <a:pt x="1022" y="225"/>
                  <a:pt x="1031" y="206"/>
                  <a:pt x="1043" y="189"/>
                </a:cubicBezTo>
                <a:cubicBezTo>
                  <a:pt x="1054" y="172"/>
                  <a:pt x="1068" y="157"/>
                  <a:pt x="1079" y="149"/>
                </a:cubicBezTo>
                <a:cubicBezTo>
                  <a:pt x="1082" y="147"/>
                  <a:pt x="1085" y="146"/>
                  <a:pt x="1087" y="145"/>
                </a:cubicBezTo>
                <a:cubicBezTo>
                  <a:pt x="1088" y="144"/>
                  <a:pt x="1089" y="144"/>
                  <a:pt x="1090" y="144"/>
                </a:cubicBezTo>
                <a:cubicBezTo>
                  <a:pt x="1091" y="143"/>
                  <a:pt x="1093" y="143"/>
                  <a:pt x="1092" y="143"/>
                </a:cubicBezTo>
                <a:cubicBezTo>
                  <a:pt x="1091" y="143"/>
                  <a:pt x="1093" y="143"/>
                  <a:pt x="1094" y="143"/>
                </a:cubicBezTo>
                <a:lnTo>
                  <a:pt x="1096" y="142"/>
                </a:lnTo>
                <a:lnTo>
                  <a:pt x="1097" y="142"/>
                </a:lnTo>
                <a:cubicBezTo>
                  <a:pt x="1096" y="142"/>
                  <a:pt x="1099" y="142"/>
                  <a:pt x="1095" y="142"/>
                </a:cubicBezTo>
                <a:lnTo>
                  <a:pt x="1095" y="142"/>
                </a:lnTo>
                <a:lnTo>
                  <a:pt x="1096" y="142"/>
                </a:lnTo>
                <a:lnTo>
                  <a:pt x="1097" y="142"/>
                </a:lnTo>
                <a:cubicBezTo>
                  <a:pt x="1098" y="142"/>
                  <a:pt x="1099" y="142"/>
                  <a:pt x="1100" y="142"/>
                </a:cubicBezTo>
                <a:cubicBezTo>
                  <a:pt x="1102" y="143"/>
                  <a:pt x="1105" y="143"/>
                  <a:pt x="1108" y="144"/>
                </a:cubicBezTo>
                <a:cubicBezTo>
                  <a:pt x="1121" y="149"/>
                  <a:pt x="1141" y="165"/>
                  <a:pt x="1158" y="188"/>
                </a:cubicBezTo>
                <a:cubicBezTo>
                  <a:pt x="1193" y="235"/>
                  <a:pt x="1223" y="301"/>
                  <a:pt x="1247" y="372"/>
                </a:cubicBezTo>
                <a:cubicBezTo>
                  <a:pt x="1271" y="443"/>
                  <a:pt x="1290" y="520"/>
                  <a:pt x="1306" y="598"/>
                </a:cubicBezTo>
                <a:cubicBezTo>
                  <a:pt x="1316" y="650"/>
                  <a:pt x="1324" y="702"/>
                  <a:pt x="1331" y="754"/>
                </a:cubicBezTo>
                <a:cubicBezTo>
                  <a:pt x="1294" y="766"/>
                  <a:pt x="1258" y="777"/>
                  <a:pt x="1222" y="790"/>
                </a:cubicBezTo>
                <a:cubicBezTo>
                  <a:pt x="1029" y="855"/>
                  <a:pt x="856" y="933"/>
                  <a:pt x="730" y="998"/>
                </a:cubicBezTo>
                <a:cubicBezTo>
                  <a:pt x="632" y="1048"/>
                  <a:pt x="529" y="1105"/>
                  <a:pt x="430" y="1170"/>
                </a:cubicBezTo>
                <a:cubicBezTo>
                  <a:pt x="397" y="1148"/>
                  <a:pt x="366" y="1125"/>
                  <a:pt x="337" y="1103"/>
                </a:cubicBezTo>
                <a:cubicBezTo>
                  <a:pt x="288" y="1064"/>
                  <a:pt x="242" y="1025"/>
                  <a:pt x="203" y="984"/>
                </a:cubicBezTo>
                <a:cubicBezTo>
                  <a:pt x="184" y="963"/>
                  <a:pt x="166" y="942"/>
                  <a:pt x="151" y="921"/>
                </a:cubicBezTo>
                <a:lnTo>
                  <a:pt x="146" y="913"/>
                </a:lnTo>
                <a:lnTo>
                  <a:pt x="142" y="907"/>
                </a:lnTo>
                <a:cubicBezTo>
                  <a:pt x="139" y="903"/>
                  <a:pt x="137" y="899"/>
                  <a:pt x="134" y="894"/>
                </a:cubicBezTo>
                <a:cubicBezTo>
                  <a:pt x="130" y="886"/>
                  <a:pt x="125" y="877"/>
                  <a:pt x="122" y="868"/>
                </a:cubicBezTo>
                <a:cubicBezTo>
                  <a:pt x="116" y="849"/>
                  <a:pt x="114" y="829"/>
                  <a:pt x="120" y="811"/>
                </a:cubicBezTo>
                <a:cubicBezTo>
                  <a:pt x="126" y="793"/>
                  <a:pt x="140" y="780"/>
                  <a:pt x="155" y="771"/>
                </a:cubicBezTo>
                <a:cubicBezTo>
                  <a:pt x="170" y="761"/>
                  <a:pt x="187" y="755"/>
                  <a:pt x="203" y="751"/>
                </a:cubicBezTo>
                <a:lnTo>
                  <a:pt x="209" y="749"/>
                </a:lnTo>
                <a:lnTo>
                  <a:pt x="217" y="748"/>
                </a:lnTo>
                <a:lnTo>
                  <a:pt x="232" y="745"/>
                </a:lnTo>
                <a:cubicBezTo>
                  <a:pt x="243" y="743"/>
                  <a:pt x="253" y="741"/>
                  <a:pt x="263" y="740"/>
                </a:cubicBezTo>
                <a:cubicBezTo>
                  <a:pt x="347" y="731"/>
                  <a:pt x="425" y="737"/>
                  <a:pt x="491" y="743"/>
                </a:cubicBezTo>
                <a:cubicBezTo>
                  <a:pt x="557" y="750"/>
                  <a:pt x="614" y="758"/>
                  <a:pt x="659" y="765"/>
                </a:cubicBezTo>
                <a:cubicBezTo>
                  <a:pt x="750" y="778"/>
                  <a:pt x="799" y="785"/>
                  <a:pt x="801" y="775"/>
                </a:cubicBezTo>
                <a:cubicBezTo>
                  <a:pt x="803" y="768"/>
                  <a:pt x="718" y="733"/>
                  <a:pt x="573" y="700"/>
                </a:cubicBezTo>
                <a:cubicBezTo>
                  <a:pt x="501" y="684"/>
                  <a:pt x="414" y="668"/>
                  <a:pt x="315" y="666"/>
                </a:cubicBezTo>
                <a:cubicBezTo>
                  <a:pt x="290" y="666"/>
                  <a:pt x="264" y="667"/>
                  <a:pt x="237" y="669"/>
                </a:cubicBezTo>
                <a:cubicBezTo>
                  <a:pt x="224" y="670"/>
                  <a:pt x="211" y="672"/>
                  <a:pt x="197" y="675"/>
                </a:cubicBezTo>
                <a:cubicBezTo>
                  <a:pt x="182" y="677"/>
                  <a:pt x="166" y="681"/>
                  <a:pt x="151" y="686"/>
                </a:cubicBezTo>
                <a:cubicBezTo>
                  <a:pt x="121" y="696"/>
                  <a:pt x="91" y="712"/>
                  <a:pt x="68" y="736"/>
                </a:cubicBezTo>
                <a:cubicBezTo>
                  <a:pt x="45" y="759"/>
                  <a:pt x="31" y="793"/>
                  <a:pt x="30" y="827"/>
                </a:cubicBezTo>
                <a:cubicBezTo>
                  <a:pt x="29" y="896"/>
                  <a:pt x="75" y="968"/>
                  <a:pt x="110" y="1012"/>
                </a:cubicBezTo>
                <a:cubicBezTo>
                  <a:pt x="149" y="1060"/>
                  <a:pt x="193" y="1102"/>
                  <a:pt x="238" y="1142"/>
                </a:cubicBezTo>
                <a:cubicBezTo>
                  <a:pt x="273" y="1172"/>
                  <a:pt x="308" y="1200"/>
                  <a:pt x="344" y="1227"/>
                </a:cubicBezTo>
                <a:cubicBezTo>
                  <a:pt x="343" y="1228"/>
                  <a:pt x="341" y="1229"/>
                  <a:pt x="339" y="1231"/>
                </a:cubicBezTo>
                <a:cubicBezTo>
                  <a:pt x="276" y="1275"/>
                  <a:pt x="215" y="1323"/>
                  <a:pt x="159" y="1376"/>
                </a:cubicBezTo>
                <a:cubicBezTo>
                  <a:pt x="131" y="1403"/>
                  <a:pt x="104" y="1431"/>
                  <a:pt x="80" y="1462"/>
                </a:cubicBezTo>
                <a:cubicBezTo>
                  <a:pt x="58" y="1489"/>
                  <a:pt x="28" y="1536"/>
                  <a:pt x="15" y="1581"/>
                </a:cubicBezTo>
                <a:cubicBezTo>
                  <a:pt x="0" y="1625"/>
                  <a:pt x="1" y="1673"/>
                  <a:pt x="18" y="1713"/>
                </a:cubicBezTo>
                <a:cubicBezTo>
                  <a:pt x="36" y="1753"/>
                  <a:pt x="68" y="1782"/>
                  <a:pt x="103" y="1802"/>
                </a:cubicBezTo>
                <a:cubicBezTo>
                  <a:pt x="121" y="1811"/>
                  <a:pt x="139" y="1819"/>
                  <a:pt x="157" y="1825"/>
                </a:cubicBezTo>
                <a:cubicBezTo>
                  <a:pt x="166" y="1828"/>
                  <a:pt x="176" y="1831"/>
                  <a:pt x="185" y="1833"/>
                </a:cubicBezTo>
                <a:cubicBezTo>
                  <a:pt x="194" y="1835"/>
                  <a:pt x="200" y="1837"/>
                  <a:pt x="207" y="1838"/>
                </a:cubicBezTo>
                <a:cubicBezTo>
                  <a:pt x="235" y="1844"/>
                  <a:pt x="260" y="1847"/>
                  <a:pt x="283" y="1850"/>
                </a:cubicBezTo>
                <a:cubicBezTo>
                  <a:pt x="328" y="1854"/>
                  <a:pt x="364" y="1855"/>
                  <a:pt x="389" y="1856"/>
                </a:cubicBezTo>
                <a:cubicBezTo>
                  <a:pt x="415" y="1857"/>
                  <a:pt x="430" y="1858"/>
                  <a:pt x="434" y="1861"/>
                </a:cubicBezTo>
                <a:cubicBezTo>
                  <a:pt x="465" y="1884"/>
                  <a:pt x="506" y="1907"/>
                  <a:pt x="566" y="1897"/>
                </a:cubicBezTo>
                <a:cubicBezTo>
                  <a:pt x="606" y="1890"/>
                  <a:pt x="639" y="1866"/>
                  <a:pt x="658" y="1834"/>
                </a:cubicBezTo>
                <a:cubicBezTo>
                  <a:pt x="678" y="1802"/>
                  <a:pt x="685" y="1762"/>
                  <a:pt x="676" y="1721"/>
                </a:cubicBezTo>
                <a:cubicBezTo>
                  <a:pt x="657" y="1640"/>
                  <a:pt x="586" y="1588"/>
                  <a:pt x="518" y="1600"/>
                </a:cubicBezTo>
                <a:cubicBezTo>
                  <a:pt x="463" y="1609"/>
                  <a:pt x="435" y="1644"/>
                  <a:pt x="411" y="1674"/>
                </a:cubicBezTo>
                <a:cubicBezTo>
                  <a:pt x="407" y="1679"/>
                  <a:pt x="360" y="1690"/>
                  <a:pt x="286" y="1692"/>
                </a:cubicBezTo>
                <a:cubicBezTo>
                  <a:pt x="268" y="1692"/>
                  <a:pt x="248" y="1691"/>
                  <a:pt x="228" y="1689"/>
                </a:cubicBezTo>
                <a:cubicBezTo>
                  <a:pt x="217" y="1687"/>
                  <a:pt x="212" y="1687"/>
                  <a:pt x="205" y="1686"/>
                </a:cubicBezTo>
                <a:cubicBezTo>
                  <a:pt x="199" y="1684"/>
                  <a:pt x="192" y="1682"/>
                  <a:pt x="185" y="1680"/>
                </a:cubicBezTo>
                <a:cubicBezTo>
                  <a:pt x="171" y="1674"/>
                  <a:pt x="157" y="1666"/>
                  <a:pt x="148" y="1650"/>
                </a:cubicBezTo>
                <a:cubicBezTo>
                  <a:pt x="140" y="1635"/>
                  <a:pt x="141" y="1616"/>
                  <a:pt x="146" y="1598"/>
                </a:cubicBezTo>
                <a:cubicBezTo>
                  <a:pt x="152" y="1570"/>
                  <a:pt x="195" y="1510"/>
                  <a:pt x="242" y="1462"/>
                </a:cubicBezTo>
                <a:cubicBezTo>
                  <a:pt x="289" y="1413"/>
                  <a:pt x="345" y="1366"/>
                  <a:pt x="404" y="1322"/>
                </a:cubicBezTo>
                <a:cubicBezTo>
                  <a:pt x="416" y="1313"/>
                  <a:pt x="428" y="1304"/>
                  <a:pt x="441" y="1294"/>
                </a:cubicBezTo>
                <a:cubicBezTo>
                  <a:pt x="469" y="1313"/>
                  <a:pt x="497" y="1331"/>
                  <a:pt x="525" y="1348"/>
                </a:cubicBezTo>
                <a:cubicBezTo>
                  <a:pt x="720" y="1467"/>
                  <a:pt x="912" y="1554"/>
                  <a:pt x="1058" y="1612"/>
                </a:cubicBezTo>
                <a:cubicBezTo>
                  <a:pt x="1146" y="1647"/>
                  <a:pt x="1239" y="1681"/>
                  <a:pt x="1334" y="1711"/>
                </a:cubicBezTo>
                <a:cubicBezTo>
                  <a:pt x="1325" y="1783"/>
                  <a:pt x="1314" y="1853"/>
                  <a:pt x="1301" y="1918"/>
                </a:cubicBezTo>
                <a:cubicBezTo>
                  <a:pt x="1277" y="2038"/>
                  <a:pt x="1246" y="2149"/>
                  <a:pt x="1201" y="2237"/>
                </a:cubicBezTo>
                <a:cubicBezTo>
                  <a:pt x="1179" y="2280"/>
                  <a:pt x="1151" y="2319"/>
                  <a:pt x="1123" y="2335"/>
                </a:cubicBezTo>
                <a:cubicBezTo>
                  <a:pt x="1109" y="2343"/>
                  <a:pt x="1097" y="2346"/>
                  <a:pt x="1084" y="2344"/>
                </a:cubicBezTo>
                <a:cubicBezTo>
                  <a:pt x="1072" y="2341"/>
                  <a:pt x="1058" y="2333"/>
                  <a:pt x="1045" y="2322"/>
                </a:cubicBezTo>
                <a:cubicBezTo>
                  <a:pt x="1018" y="2300"/>
                  <a:pt x="997" y="2267"/>
                  <a:pt x="979" y="2236"/>
                </a:cubicBezTo>
                <a:cubicBezTo>
                  <a:pt x="961" y="2205"/>
                  <a:pt x="947" y="2173"/>
                  <a:pt x="935" y="2143"/>
                </a:cubicBezTo>
                <a:cubicBezTo>
                  <a:pt x="910" y="2083"/>
                  <a:pt x="893" y="2030"/>
                  <a:pt x="879" y="1987"/>
                </a:cubicBezTo>
                <a:cubicBezTo>
                  <a:pt x="852" y="1901"/>
                  <a:pt x="838" y="1856"/>
                  <a:pt x="828" y="1858"/>
                </a:cubicBezTo>
                <a:cubicBezTo>
                  <a:pt x="824" y="1858"/>
                  <a:pt x="824" y="1881"/>
                  <a:pt x="829" y="1922"/>
                </a:cubicBezTo>
                <a:cubicBezTo>
                  <a:pt x="833" y="1962"/>
                  <a:pt x="842" y="2020"/>
                  <a:pt x="860" y="2091"/>
                </a:cubicBezTo>
                <a:cubicBezTo>
                  <a:pt x="869" y="2127"/>
                  <a:pt x="881" y="2165"/>
                  <a:pt x="896" y="2206"/>
                </a:cubicBezTo>
                <a:cubicBezTo>
                  <a:pt x="911" y="2246"/>
                  <a:pt x="930" y="2289"/>
                  <a:pt x="959" y="2331"/>
                </a:cubicBezTo>
                <a:cubicBezTo>
                  <a:pt x="974" y="2352"/>
                  <a:pt x="991" y="2373"/>
                  <a:pt x="1014" y="2391"/>
                </a:cubicBezTo>
                <a:cubicBezTo>
                  <a:pt x="1026" y="2400"/>
                  <a:pt x="1039" y="2408"/>
                  <a:pt x="1055" y="2414"/>
                </a:cubicBezTo>
                <a:cubicBezTo>
                  <a:pt x="1070" y="2419"/>
                  <a:pt x="1088" y="2422"/>
                  <a:pt x="1104" y="2421"/>
                </a:cubicBezTo>
                <a:cubicBezTo>
                  <a:pt x="1140" y="2419"/>
                  <a:pt x="1170" y="2402"/>
                  <a:pt x="1194" y="2382"/>
                </a:cubicBezTo>
                <a:cubicBezTo>
                  <a:pt x="1217" y="2362"/>
                  <a:pt x="1236" y="2338"/>
                  <a:pt x="1252" y="2314"/>
                </a:cubicBezTo>
                <a:cubicBezTo>
                  <a:pt x="1284" y="2265"/>
                  <a:pt x="1308" y="2212"/>
                  <a:pt x="1328" y="2157"/>
                </a:cubicBezTo>
                <a:cubicBezTo>
                  <a:pt x="1348" y="2103"/>
                  <a:pt x="1365" y="2047"/>
                  <a:pt x="1379" y="1991"/>
                </a:cubicBezTo>
                <a:cubicBezTo>
                  <a:pt x="1400" y="1907"/>
                  <a:pt x="1415" y="1823"/>
                  <a:pt x="1427" y="1740"/>
                </a:cubicBezTo>
                <a:cubicBezTo>
                  <a:pt x="1464" y="1750"/>
                  <a:pt x="1501" y="1760"/>
                  <a:pt x="1537" y="1769"/>
                </a:cubicBezTo>
                <a:cubicBezTo>
                  <a:pt x="1620" y="1790"/>
                  <a:pt x="1704" y="1807"/>
                  <a:pt x="1786" y="1817"/>
                </a:cubicBezTo>
                <a:cubicBezTo>
                  <a:pt x="1869" y="1827"/>
                  <a:pt x="1951" y="1832"/>
                  <a:pt x="2033" y="1821"/>
                </a:cubicBezTo>
                <a:lnTo>
                  <a:pt x="2048" y="1818"/>
                </a:lnTo>
                <a:cubicBezTo>
                  <a:pt x="2053" y="1817"/>
                  <a:pt x="2061" y="1816"/>
                  <a:pt x="2067" y="1814"/>
                </a:cubicBezTo>
                <a:cubicBezTo>
                  <a:pt x="2079" y="1811"/>
                  <a:pt x="2092" y="1808"/>
                  <a:pt x="2104" y="1804"/>
                </a:cubicBezTo>
                <a:cubicBezTo>
                  <a:pt x="2128" y="1795"/>
                  <a:pt x="2150" y="1784"/>
                  <a:pt x="2169" y="1770"/>
                </a:cubicBezTo>
                <a:cubicBezTo>
                  <a:pt x="2189" y="1755"/>
                  <a:pt x="2205" y="1738"/>
                  <a:pt x="2217" y="1718"/>
                </a:cubicBezTo>
                <a:cubicBezTo>
                  <a:pt x="2230" y="1698"/>
                  <a:pt x="2237" y="1676"/>
                  <a:pt x="2240" y="1654"/>
                </a:cubicBezTo>
                <a:cubicBezTo>
                  <a:pt x="2247" y="1610"/>
                  <a:pt x="2237" y="1567"/>
                  <a:pt x="2221" y="1529"/>
                </a:cubicBezTo>
                <a:close/>
              </a:path>
            </a:pathLst>
          </a:custGeom>
          <a:solidFill>
            <a:srgbClr val="C2BC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F0A54BB9-D5AF-495E-B9EA-78FD7515594E}"/>
              </a:ext>
            </a:extLst>
          </p:cNvPr>
          <p:cNvSpPr>
            <a:spLocks noEditPoints="1"/>
          </p:cNvSpPr>
          <p:nvPr/>
        </p:nvSpPr>
        <p:spPr bwMode="auto">
          <a:xfrm>
            <a:off x="3921978" y="4612885"/>
            <a:ext cx="246461" cy="421341"/>
          </a:xfrm>
          <a:custGeom>
            <a:avLst/>
            <a:gdLst>
              <a:gd name="T0" fmla="*/ 925 w 1243"/>
              <a:gd name="T1" fmla="*/ 1107 h 2121"/>
              <a:gd name="T2" fmla="*/ 925 w 1243"/>
              <a:gd name="T3" fmla="*/ 1107 h 2121"/>
              <a:gd name="T4" fmla="*/ 579 w 1243"/>
              <a:gd name="T5" fmla="*/ 1360 h 2121"/>
              <a:gd name="T6" fmla="*/ 325 w 1243"/>
              <a:gd name="T7" fmla="*/ 1015 h 2121"/>
              <a:gd name="T8" fmla="*/ 671 w 1243"/>
              <a:gd name="T9" fmla="*/ 761 h 2121"/>
              <a:gd name="T10" fmla="*/ 925 w 1243"/>
              <a:gd name="T11" fmla="*/ 1107 h 2121"/>
              <a:gd name="T12" fmla="*/ 130 w 1243"/>
              <a:gd name="T13" fmla="*/ 769 h 2121"/>
              <a:gd name="T14" fmla="*/ 130 w 1243"/>
              <a:gd name="T15" fmla="*/ 769 h 2121"/>
              <a:gd name="T16" fmla="*/ 0 w 1243"/>
              <a:gd name="T17" fmla="*/ 2121 h 2121"/>
              <a:gd name="T18" fmla="*/ 1120 w 1243"/>
              <a:gd name="T19" fmla="*/ 1330 h 2121"/>
              <a:gd name="T20" fmla="*/ 1243 w 1243"/>
              <a:gd name="T21" fmla="*/ 0 h 2121"/>
              <a:gd name="T22" fmla="*/ 130 w 1243"/>
              <a:gd name="T23" fmla="*/ 769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3" h="2121">
                <a:moveTo>
                  <a:pt x="925" y="1107"/>
                </a:moveTo>
                <a:lnTo>
                  <a:pt x="925" y="1107"/>
                </a:lnTo>
                <a:cubicBezTo>
                  <a:pt x="899" y="1272"/>
                  <a:pt x="745" y="1386"/>
                  <a:pt x="579" y="1360"/>
                </a:cubicBezTo>
                <a:cubicBezTo>
                  <a:pt x="414" y="1335"/>
                  <a:pt x="300" y="1180"/>
                  <a:pt x="325" y="1015"/>
                </a:cubicBezTo>
                <a:cubicBezTo>
                  <a:pt x="351" y="849"/>
                  <a:pt x="505" y="736"/>
                  <a:pt x="671" y="761"/>
                </a:cubicBezTo>
                <a:cubicBezTo>
                  <a:pt x="836" y="786"/>
                  <a:pt x="950" y="941"/>
                  <a:pt x="925" y="1107"/>
                </a:cubicBezTo>
                <a:close/>
                <a:moveTo>
                  <a:pt x="130" y="769"/>
                </a:moveTo>
                <a:lnTo>
                  <a:pt x="130" y="769"/>
                </a:lnTo>
                <a:lnTo>
                  <a:pt x="0" y="2121"/>
                </a:lnTo>
                <a:lnTo>
                  <a:pt x="1120" y="1330"/>
                </a:lnTo>
                <a:lnTo>
                  <a:pt x="1243" y="0"/>
                </a:lnTo>
                <a:lnTo>
                  <a:pt x="130" y="769"/>
                </a:lnTo>
                <a:close/>
              </a:path>
            </a:pathLst>
          </a:custGeom>
          <a:solidFill>
            <a:srgbClr val="E4831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TextBox 107">
            <a:extLst>
              <a:ext uri="{FF2B5EF4-FFF2-40B4-BE49-F238E27FC236}">
                <a16:creationId xmlns:a16="http://schemas.microsoft.com/office/drawing/2014/main" id="{79AD1BAB-C1FB-4009-AFED-ECADD560E4C5}"/>
              </a:ext>
            </a:extLst>
          </p:cNvPr>
          <p:cNvSpPr txBox="1"/>
          <p:nvPr/>
        </p:nvSpPr>
        <p:spPr>
          <a:xfrm>
            <a:off x="741285" y="1144985"/>
            <a:ext cx="10711901"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gency FB" panose="020B0503020202020204" pitchFamily="34" charset="0"/>
              </a:rPr>
              <a:t>While customer specific attributes are good indicators of churn, they represent only a part of the puzzle</a:t>
            </a:r>
          </a:p>
          <a:p>
            <a:pPr marL="285750" indent="-285750">
              <a:buFont typeface="Arial" panose="020B0604020202020204" pitchFamily="34" charset="0"/>
              <a:buChar char="•"/>
            </a:pPr>
            <a:r>
              <a:rPr lang="en-US" dirty="0">
                <a:latin typeface="Agency FB" panose="020B0503020202020204" pitchFamily="34" charset="0"/>
              </a:rPr>
              <a:t>Customer experience with the company will be a firm determiner whether he will churn or not</a:t>
            </a:r>
          </a:p>
          <a:p>
            <a:pPr marL="285750" indent="-285750">
              <a:buFont typeface="Arial" panose="020B0604020202020204" pitchFamily="34" charset="0"/>
              <a:buChar char="•"/>
            </a:pPr>
            <a:r>
              <a:rPr lang="en-US" dirty="0">
                <a:latin typeface="Agency FB" panose="020B0503020202020204" pitchFamily="34" charset="0"/>
              </a:rPr>
              <a:t>Misclassification rate is high, and tendency to predict churn isn’t there. Therefore we need strong indicators  of churn</a:t>
            </a:r>
          </a:p>
        </p:txBody>
      </p:sp>
      <p:sp>
        <p:nvSpPr>
          <p:cNvPr id="32" name="TextBox 31">
            <a:extLst>
              <a:ext uri="{FF2B5EF4-FFF2-40B4-BE49-F238E27FC236}">
                <a16:creationId xmlns:a16="http://schemas.microsoft.com/office/drawing/2014/main" id="{747A83DD-50AD-4490-BD5A-EC3E643B3149}"/>
              </a:ext>
            </a:extLst>
          </p:cNvPr>
          <p:cNvSpPr txBox="1"/>
          <p:nvPr/>
        </p:nvSpPr>
        <p:spPr>
          <a:xfrm>
            <a:off x="5210361" y="2766947"/>
            <a:ext cx="1819922" cy="369332"/>
          </a:xfrm>
          <a:prstGeom prst="rect">
            <a:avLst/>
          </a:prstGeom>
          <a:noFill/>
        </p:spPr>
        <p:txBody>
          <a:bodyPr wrap="square" rtlCol="0">
            <a:spAutoFit/>
          </a:bodyPr>
          <a:lstStyle/>
          <a:p>
            <a:pPr algn="ctr"/>
            <a:r>
              <a:rPr lang="en-US" b="1" dirty="0">
                <a:latin typeface="Agency FB" panose="020B0503020202020204" pitchFamily="34" charset="0"/>
              </a:rPr>
              <a:t>Churn predictors</a:t>
            </a:r>
          </a:p>
        </p:txBody>
      </p:sp>
      <p:sp>
        <p:nvSpPr>
          <p:cNvPr id="33" name="TextBox 32">
            <a:extLst>
              <a:ext uri="{FF2B5EF4-FFF2-40B4-BE49-F238E27FC236}">
                <a16:creationId xmlns:a16="http://schemas.microsoft.com/office/drawing/2014/main" id="{BD97B371-9906-466C-A9BD-930FF8967902}"/>
              </a:ext>
            </a:extLst>
          </p:cNvPr>
          <p:cNvSpPr txBox="1"/>
          <p:nvPr/>
        </p:nvSpPr>
        <p:spPr>
          <a:xfrm>
            <a:off x="37421" y="-50554"/>
            <a:ext cx="2193725" cy="307777"/>
          </a:xfrm>
          <a:prstGeom prst="rect">
            <a:avLst/>
          </a:prstGeom>
          <a:noFill/>
        </p:spPr>
        <p:txBody>
          <a:bodyPr wrap="square" rtlCol="0">
            <a:spAutoFit/>
          </a:bodyPr>
          <a:lstStyle/>
          <a:p>
            <a:r>
              <a:rPr lang="en-US" sz="1400" i="1" dirty="0"/>
              <a:t>Next Steps</a:t>
            </a:r>
          </a:p>
        </p:txBody>
      </p:sp>
    </p:spTree>
    <p:extLst>
      <p:ext uri="{BB962C8B-B14F-4D97-AF65-F5344CB8AC3E}">
        <p14:creationId xmlns:p14="http://schemas.microsoft.com/office/powerpoint/2010/main" val="406610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F8BD2-5526-4744-9141-B737319D10F1}"/>
              </a:ext>
            </a:extLst>
          </p:cNvPr>
          <p:cNvSpPr txBox="1"/>
          <p:nvPr/>
        </p:nvSpPr>
        <p:spPr>
          <a:xfrm>
            <a:off x="3220720" y="2092960"/>
            <a:ext cx="6959600" cy="1862048"/>
          </a:xfrm>
          <a:prstGeom prst="rect">
            <a:avLst/>
          </a:prstGeom>
          <a:noFill/>
        </p:spPr>
        <p:txBody>
          <a:bodyPr wrap="square" rtlCol="0">
            <a:spAutoFit/>
          </a:bodyPr>
          <a:lstStyle/>
          <a:p>
            <a:r>
              <a:rPr lang="en-US" sz="11500" dirty="0"/>
              <a:t>Thank You</a:t>
            </a:r>
          </a:p>
        </p:txBody>
      </p:sp>
    </p:spTree>
    <p:extLst>
      <p:ext uri="{BB962C8B-B14F-4D97-AF65-F5344CB8AC3E}">
        <p14:creationId xmlns:p14="http://schemas.microsoft.com/office/powerpoint/2010/main" val="401447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0662FF-7987-45BB-A283-20F1971A155B}"/>
              </a:ext>
            </a:extLst>
          </p:cNvPr>
          <p:cNvSpPr txBox="1"/>
          <p:nvPr/>
        </p:nvSpPr>
        <p:spPr>
          <a:xfrm>
            <a:off x="3220720" y="2092960"/>
            <a:ext cx="6959600" cy="1862048"/>
          </a:xfrm>
          <a:prstGeom prst="rect">
            <a:avLst/>
          </a:prstGeom>
          <a:noFill/>
        </p:spPr>
        <p:txBody>
          <a:bodyPr wrap="square" rtlCol="0">
            <a:spAutoFit/>
          </a:bodyPr>
          <a:lstStyle/>
          <a:p>
            <a:r>
              <a:rPr lang="en-US" sz="11500" dirty="0"/>
              <a:t>Appendix</a:t>
            </a:r>
          </a:p>
        </p:txBody>
      </p:sp>
    </p:spTree>
    <p:extLst>
      <p:ext uri="{BB962C8B-B14F-4D97-AF65-F5344CB8AC3E}">
        <p14:creationId xmlns:p14="http://schemas.microsoft.com/office/powerpoint/2010/main" val="158372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3AAFC7-E76F-41ED-BDC9-D7129DFACFCE}"/>
              </a:ext>
            </a:extLst>
          </p:cNvPr>
          <p:cNvSpPr/>
          <p:nvPr/>
        </p:nvSpPr>
        <p:spPr>
          <a:xfrm>
            <a:off x="825623" y="1278392"/>
            <a:ext cx="10493406" cy="1429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08474A2-87F0-44B9-AA6E-D91911EA11D2}"/>
              </a:ext>
            </a:extLst>
          </p:cNvPr>
          <p:cNvSpPr/>
          <p:nvPr/>
        </p:nvSpPr>
        <p:spPr>
          <a:xfrm>
            <a:off x="825623" y="3133824"/>
            <a:ext cx="10493406" cy="1402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009AB22E-26C8-4729-9697-73CDB780EBCA}"/>
              </a:ext>
            </a:extLst>
          </p:cNvPr>
          <p:cNvSpPr/>
          <p:nvPr/>
        </p:nvSpPr>
        <p:spPr>
          <a:xfrm>
            <a:off x="1065318" y="985422"/>
            <a:ext cx="2148398" cy="514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Background</a:t>
            </a:r>
          </a:p>
        </p:txBody>
      </p:sp>
      <p:sp>
        <p:nvSpPr>
          <p:cNvPr id="11" name="Rectangle: Rounded Corners 10">
            <a:extLst>
              <a:ext uri="{FF2B5EF4-FFF2-40B4-BE49-F238E27FC236}">
                <a16:creationId xmlns:a16="http://schemas.microsoft.com/office/drawing/2014/main" id="{20AA32C0-367D-4FA2-A0FD-850238899747}"/>
              </a:ext>
            </a:extLst>
          </p:cNvPr>
          <p:cNvSpPr/>
          <p:nvPr/>
        </p:nvSpPr>
        <p:spPr>
          <a:xfrm>
            <a:off x="1065318" y="2876367"/>
            <a:ext cx="2148398" cy="514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Statement</a:t>
            </a:r>
          </a:p>
        </p:txBody>
      </p:sp>
      <p:cxnSp>
        <p:nvCxnSpPr>
          <p:cNvPr id="13" name="Straight Connector 12">
            <a:extLst>
              <a:ext uri="{FF2B5EF4-FFF2-40B4-BE49-F238E27FC236}">
                <a16:creationId xmlns:a16="http://schemas.microsoft.com/office/drawing/2014/main" id="{650073D7-2B5F-4D3C-8A84-2873BBD35F60}"/>
              </a:ext>
            </a:extLst>
          </p:cNvPr>
          <p:cNvCxnSpPr>
            <a:cxnSpLocks/>
          </p:cNvCxnSpPr>
          <p:nvPr/>
        </p:nvCxnSpPr>
        <p:spPr>
          <a:xfrm>
            <a:off x="741285" y="852256"/>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19FACC6-F8AD-49BA-8F6A-C596324090F8}"/>
              </a:ext>
            </a:extLst>
          </p:cNvPr>
          <p:cNvSpPr/>
          <p:nvPr/>
        </p:nvSpPr>
        <p:spPr>
          <a:xfrm>
            <a:off x="825623" y="4893083"/>
            <a:ext cx="10493406" cy="13479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CFA18575-FA81-4C29-81E5-11E96B6B1517}"/>
              </a:ext>
            </a:extLst>
          </p:cNvPr>
          <p:cNvSpPr/>
          <p:nvPr/>
        </p:nvSpPr>
        <p:spPr>
          <a:xfrm>
            <a:off x="1065318" y="4635626"/>
            <a:ext cx="2148398" cy="514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availability</a:t>
            </a:r>
          </a:p>
        </p:txBody>
      </p:sp>
      <p:sp>
        <p:nvSpPr>
          <p:cNvPr id="19" name="TextBox 18">
            <a:extLst>
              <a:ext uri="{FF2B5EF4-FFF2-40B4-BE49-F238E27FC236}">
                <a16:creationId xmlns:a16="http://schemas.microsoft.com/office/drawing/2014/main" id="{497C4DAA-5BE9-45AD-AE96-0BD2E7D3C144}"/>
              </a:ext>
            </a:extLst>
          </p:cNvPr>
          <p:cNvSpPr txBox="1"/>
          <p:nvPr/>
        </p:nvSpPr>
        <p:spPr>
          <a:xfrm>
            <a:off x="741285" y="88777"/>
            <a:ext cx="10737542" cy="830997"/>
          </a:xfrm>
          <a:prstGeom prst="rect">
            <a:avLst/>
          </a:prstGeom>
          <a:noFill/>
        </p:spPr>
        <p:txBody>
          <a:bodyPr wrap="square" rtlCol="0">
            <a:spAutoFit/>
          </a:bodyPr>
          <a:lstStyle/>
          <a:p>
            <a:r>
              <a:rPr lang="en-US" sz="2400" dirty="0"/>
              <a:t>Identifying the indicators that will help predict if a customer will churn from the company or not</a:t>
            </a:r>
          </a:p>
        </p:txBody>
      </p:sp>
      <p:sp>
        <p:nvSpPr>
          <p:cNvPr id="2" name="TextBox 1"/>
          <p:cNvSpPr txBox="1"/>
          <p:nvPr/>
        </p:nvSpPr>
        <p:spPr>
          <a:xfrm>
            <a:off x="1065318" y="1500335"/>
            <a:ext cx="10087786" cy="1062561"/>
          </a:xfrm>
          <a:prstGeom prst="rect">
            <a:avLst/>
          </a:prstGeom>
          <a:noFill/>
        </p:spPr>
        <p:txBody>
          <a:bodyPr wrap="square" rtlCol="0">
            <a:spAutoFit/>
          </a:bodyPr>
          <a:lstStyle/>
          <a:p>
            <a:endParaRPr lang="en-IN" dirty="0"/>
          </a:p>
        </p:txBody>
      </p:sp>
      <p:sp>
        <p:nvSpPr>
          <p:cNvPr id="12" name="TextBox 11"/>
          <p:cNvSpPr txBox="1"/>
          <p:nvPr/>
        </p:nvSpPr>
        <p:spPr>
          <a:xfrm>
            <a:off x="1152720" y="3391280"/>
            <a:ext cx="10087786" cy="369332"/>
          </a:xfrm>
          <a:prstGeom prst="rect">
            <a:avLst/>
          </a:prstGeom>
          <a:noFill/>
        </p:spPr>
        <p:txBody>
          <a:bodyPr wrap="square" rtlCol="0">
            <a:spAutoFit/>
          </a:bodyPr>
          <a:lstStyle/>
          <a:p>
            <a:endParaRPr lang="en-IN" dirty="0"/>
          </a:p>
        </p:txBody>
      </p:sp>
      <p:sp>
        <p:nvSpPr>
          <p:cNvPr id="3" name="TextBox 2"/>
          <p:cNvSpPr txBox="1"/>
          <p:nvPr/>
        </p:nvSpPr>
        <p:spPr>
          <a:xfrm>
            <a:off x="1152720" y="1620101"/>
            <a:ext cx="9865217" cy="1200329"/>
          </a:xfrm>
          <a:prstGeom prst="rect">
            <a:avLst/>
          </a:prstGeom>
          <a:noFill/>
        </p:spPr>
        <p:txBody>
          <a:bodyPr wrap="square" rtlCol="0">
            <a:spAutoFit/>
          </a:bodyPr>
          <a:lstStyle/>
          <a:p>
            <a:r>
              <a:rPr lang="en-IN" dirty="0"/>
              <a:t>Kangaroo is an Auto Insurance Company based out of Australia offering Property insurance policies, Auto insurance policies etc. to customers across the globe. The given dataset provides data on customers from the US market. </a:t>
            </a:r>
          </a:p>
          <a:p>
            <a:endParaRPr lang="en-IN" dirty="0"/>
          </a:p>
        </p:txBody>
      </p:sp>
      <p:sp>
        <p:nvSpPr>
          <p:cNvPr id="14" name="TextBox 13"/>
          <p:cNvSpPr txBox="1"/>
          <p:nvPr/>
        </p:nvSpPr>
        <p:spPr>
          <a:xfrm>
            <a:off x="1065318" y="3545163"/>
            <a:ext cx="9865217" cy="923330"/>
          </a:xfrm>
          <a:prstGeom prst="rect">
            <a:avLst/>
          </a:prstGeom>
          <a:noFill/>
        </p:spPr>
        <p:txBody>
          <a:bodyPr wrap="square" rtlCol="0">
            <a:spAutoFit/>
          </a:bodyPr>
          <a:lstStyle/>
          <a:p>
            <a:r>
              <a:rPr lang="en-IN" dirty="0"/>
              <a:t>Around 7K Property Policies has been provided for the years between 2013-2016 out of which ~26% were cancelled. Using statistical evidence, our aim is to identify the pattern of customers who are most likely to cancel before the end of the next term (2017)</a:t>
            </a:r>
          </a:p>
        </p:txBody>
      </p:sp>
      <p:sp>
        <p:nvSpPr>
          <p:cNvPr id="15" name="TextBox 14"/>
          <p:cNvSpPr txBox="1"/>
          <p:nvPr/>
        </p:nvSpPr>
        <p:spPr>
          <a:xfrm>
            <a:off x="1065318" y="5249676"/>
            <a:ext cx="9865217" cy="923330"/>
          </a:xfrm>
          <a:prstGeom prst="rect">
            <a:avLst/>
          </a:prstGeom>
          <a:noFill/>
        </p:spPr>
        <p:txBody>
          <a:bodyPr wrap="square" rtlCol="0">
            <a:spAutoFit/>
          </a:bodyPr>
          <a:lstStyle/>
          <a:p>
            <a:r>
              <a:rPr lang="en-IN" dirty="0"/>
              <a:t>Two datasets- Train and Test were provided. The training dataset contains 7K records and the test contains 2K records with 16 indicators. Some of the indicators are the gender of policyholder, tenure with kangaroo,  # of children and adults living in the property, etc. are given.</a:t>
            </a:r>
          </a:p>
        </p:txBody>
      </p:sp>
    </p:spTree>
    <p:extLst>
      <p:ext uri="{BB962C8B-B14F-4D97-AF65-F5344CB8AC3E}">
        <p14:creationId xmlns:p14="http://schemas.microsoft.com/office/powerpoint/2010/main" val="176486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BC91522B-A207-4519-961C-6699A2A63D3C}"/>
              </a:ext>
            </a:extLst>
          </p:cNvPr>
          <p:cNvCxnSpPr/>
          <p:nvPr/>
        </p:nvCxnSpPr>
        <p:spPr>
          <a:xfrm>
            <a:off x="10537378" y="3647440"/>
            <a:ext cx="0" cy="883920"/>
          </a:xfrm>
          <a:prstGeom prst="line">
            <a:avLst/>
          </a:prstGeom>
          <a:ln>
            <a:solidFill>
              <a:srgbClr val="865640"/>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17D567B-7904-4E02-A3F4-586D28BF39B0}"/>
              </a:ext>
            </a:extLst>
          </p:cNvPr>
          <p:cNvCxnSpPr/>
          <p:nvPr/>
        </p:nvCxnSpPr>
        <p:spPr>
          <a:xfrm>
            <a:off x="4693920" y="3647440"/>
            <a:ext cx="0" cy="883920"/>
          </a:xfrm>
          <a:prstGeom prst="line">
            <a:avLst/>
          </a:prstGeom>
          <a:ln>
            <a:solidFill>
              <a:srgbClr val="BD582C"/>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5AC07EE-025A-42DD-B04C-92C07FC2FF70}"/>
              </a:ext>
            </a:extLst>
          </p:cNvPr>
          <p:cNvSpPr/>
          <p:nvPr/>
        </p:nvSpPr>
        <p:spPr>
          <a:xfrm>
            <a:off x="8983509" y="1341915"/>
            <a:ext cx="3222317" cy="2231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98">
            <a:extLst>
              <a:ext uri="{FF2B5EF4-FFF2-40B4-BE49-F238E27FC236}">
                <a16:creationId xmlns:a16="http://schemas.microsoft.com/office/drawing/2014/main" id="{08B4F2CA-110D-43FE-AEE4-492A6E7B11CF}"/>
              </a:ext>
            </a:extLst>
          </p:cNvPr>
          <p:cNvGrpSpPr/>
          <p:nvPr/>
        </p:nvGrpSpPr>
        <p:grpSpPr>
          <a:xfrm>
            <a:off x="5345677" y="1341915"/>
            <a:ext cx="4054021" cy="2231288"/>
            <a:chOff x="4572000" y="1605014"/>
            <a:chExt cx="2517228" cy="1524000"/>
          </a:xfrm>
        </p:grpSpPr>
        <p:sp>
          <p:nvSpPr>
            <p:cNvPr id="25" name="Rectangle 24">
              <a:extLst>
                <a:ext uri="{FF2B5EF4-FFF2-40B4-BE49-F238E27FC236}">
                  <a16:creationId xmlns:a16="http://schemas.microsoft.com/office/drawing/2014/main" id="{B11C66A5-D48A-48A5-81FA-0A4655F9D00C}"/>
                </a:ext>
              </a:extLst>
            </p:cNvPr>
            <p:cNvSpPr/>
            <p:nvPr/>
          </p:nvSpPr>
          <p:spPr>
            <a:xfrm>
              <a:off x="4572000" y="1605014"/>
              <a:ext cx="2286000" cy="152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sosceles Triangle 25">
              <a:extLst>
                <a:ext uri="{FF2B5EF4-FFF2-40B4-BE49-F238E27FC236}">
                  <a16:creationId xmlns:a16="http://schemas.microsoft.com/office/drawing/2014/main" id="{EB795FC5-D2F4-4CD2-91E0-30D9ABE0C5BF}"/>
                </a:ext>
              </a:extLst>
            </p:cNvPr>
            <p:cNvSpPr/>
            <p:nvPr/>
          </p:nvSpPr>
          <p:spPr>
            <a:xfrm rot="5400000">
              <a:off x="6783114" y="2594300"/>
              <a:ext cx="381000" cy="23122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97">
            <a:extLst>
              <a:ext uri="{FF2B5EF4-FFF2-40B4-BE49-F238E27FC236}">
                <a16:creationId xmlns:a16="http://schemas.microsoft.com/office/drawing/2014/main" id="{B57020F0-A77C-4E8A-8219-A8DDDCB04784}"/>
              </a:ext>
            </a:extLst>
          </p:cNvPr>
          <p:cNvGrpSpPr/>
          <p:nvPr/>
        </p:nvGrpSpPr>
        <p:grpSpPr>
          <a:xfrm>
            <a:off x="2788997" y="1341915"/>
            <a:ext cx="3685474" cy="2231288"/>
            <a:chOff x="2286000" y="1605014"/>
            <a:chExt cx="2517228" cy="1524000"/>
          </a:xfrm>
        </p:grpSpPr>
        <p:sp>
          <p:nvSpPr>
            <p:cNvPr id="28" name="Rectangle 27">
              <a:extLst>
                <a:ext uri="{FF2B5EF4-FFF2-40B4-BE49-F238E27FC236}">
                  <a16:creationId xmlns:a16="http://schemas.microsoft.com/office/drawing/2014/main" id="{2027F7D4-28AB-4A93-8850-A3DB86CB1B42}"/>
                </a:ext>
              </a:extLst>
            </p:cNvPr>
            <p:cNvSpPr/>
            <p:nvPr/>
          </p:nvSpPr>
          <p:spPr>
            <a:xfrm>
              <a:off x="2286000" y="1605014"/>
              <a:ext cx="2286000" cy="152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Isosceles Triangle 28">
              <a:extLst>
                <a:ext uri="{FF2B5EF4-FFF2-40B4-BE49-F238E27FC236}">
                  <a16:creationId xmlns:a16="http://schemas.microsoft.com/office/drawing/2014/main" id="{0FE362EC-8E6B-438A-A97C-788AB2D4CAE4}"/>
                </a:ext>
              </a:extLst>
            </p:cNvPr>
            <p:cNvSpPr/>
            <p:nvPr/>
          </p:nvSpPr>
          <p:spPr>
            <a:xfrm rot="5400000">
              <a:off x="4497114" y="1832300"/>
              <a:ext cx="381000" cy="23122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96">
            <a:extLst>
              <a:ext uri="{FF2B5EF4-FFF2-40B4-BE49-F238E27FC236}">
                <a16:creationId xmlns:a16="http://schemas.microsoft.com/office/drawing/2014/main" id="{6AAC6384-35DA-445D-BDFE-99911A42F85B}"/>
              </a:ext>
            </a:extLst>
          </p:cNvPr>
          <p:cNvGrpSpPr/>
          <p:nvPr/>
        </p:nvGrpSpPr>
        <p:grpSpPr>
          <a:xfrm>
            <a:off x="-4862" y="1341915"/>
            <a:ext cx="3327982" cy="2231288"/>
            <a:chOff x="0" y="1605014"/>
            <a:chExt cx="2514600" cy="1524000"/>
          </a:xfrm>
        </p:grpSpPr>
        <p:sp>
          <p:nvSpPr>
            <p:cNvPr id="31" name="Rectangle 30">
              <a:extLst>
                <a:ext uri="{FF2B5EF4-FFF2-40B4-BE49-F238E27FC236}">
                  <a16:creationId xmlns:a16="http://schemas.microsoft.com/office/drawing/2014/main" id="{0A2E4AE4-28E7-4B0A-9ED0-7E0E26FE4C73}"/>
                </a:ext>
              </a:extLst>
            </p:cNvPr>
            <p:cNvSpPr/>
            <p:nvPr/>
          </p:nvSpPr>
          <p:spPr>
            <a:xfrm>
              <a:off x="0" y="1605014"/>
              <a:ext cx="2286000" cy="15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30CB1CDE-3B38-4291-8253-D07F1B6CEAC8}"/>
                </a:ext>
              </a:extLst>
            </p:cNvPr>
            <p:cNvSpPr/>
            <p:nvPr/>
          </p:nvSpPr>
          <p:spPr>
            <a:xfrm rot="5400000">
              <a:off x="2208486" y="2594300"/>
              <a:ext cx="381000" cy="2312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72">
            <a:extLst>
              <a:ext uri="{FF2B5EF4-FFF2-40B4-BE49-F238E27FC236}">
                <a16:creationId xmlns:a16="http://schemas.microsoft.com/office/drawing/2014/main" id="{8FB036C0-AC97-45C6-965E-446683040CDF}"/>
              </a:ext>
            </a:extLst>
          </p:cNvPr>
          <p:cNvGrpSpPr/>
          <p:nvPr/>
        </p:nvGrpSpPr>
        <p:grpSpPr>
          <a:xfrm>
            <a:off x="3676886" y="1646945"/>
            <a:ext cx="2105277" cy="778093"/>
            <a:chOff x="5478290" y="1548153"/>
            <a:chExt cx="1437932" cy="531447"/>
          </a:xfrm>
        </p:grpSpPr>
        <p:sp>
          <p:nvSpPr>
            <p:cNvPr id="34" name="Text Placeholder 3">
              <a:extLst>
                <a:ext uri="{FF2B5EF4-FFF2-40B4-BE49-F238E27FC236}">
                  <a16:creationId xmlns:a16="http://schemas.microsoft.com/office/drawing/2014/main" id="{272EACFE-692D-4F45-B497-99D42827BE3F}"/>
                </a:ext>
              </a:extLst>
            </p:cNvPr>
            <p:cNvSpPr txBox="1">
              <a:spLocks/>
            </p:cNvSpPr>
            <p:nvPr/>
          </p:nvSpPr>
          <p:spPr>
            <a:xfrm>
              <a:off x="5813336" y="1548153"/>
              <a:ext cx="767839"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a:ln>
                    <a:noFill/>
                  </a:ln>
                  <a:solidFill>
                    <a:schemeClr val="bg1"/>
                  </a:solidFill>
                  <a:effectLst/>
                  <a:uLnTx/>
                  <a:uFillTx/>
                  <a:latin typeface="+mn-lt"/>
                  <a:ea typeface="+mn-ea"/>
                  <a:cs typeface="+mn-cs"/>
                </a:rPr>
                <a:t>Second</a:t>
              </a:r>
              <a:r>
                <a:rPr kumimoji="0" lang="en-US" sz="1200" b="1" i="0" u="none" strike="noStrike" kern="1200" cap="none" spc="0" normalizeH="0" noProof="0" dirty="0">
                  <a:ln>
                    <a:noFill/>
                  </a:ln>
                  <a:solidFill>
                    <a:schemeClr val="bg1"/>
                  </a:solidFill>
                  <a:effectLst/>
                  <a:uLnTx/>
                  <a:uFillTx/>
                  <a:latin typeface="+mn-lt"/>
                  <a:ea typeface="+mn-ea"/>
                  <a:cs typeface="+mn-cs"/>
                </a:rPr>
                <a:t> Step</a:t>
              </a:r>
              <a:endParaRPr kumimoji="0" lang="en-US"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35" name="Text Placeholder 3">
              <a:extLst>
                <a:ext uri="{FF2B5EF4-FFF2-40B4-BE49-F238E27FC236}">
                  <a16:creationId xmlns:a16="http://schemas.microsoft.com/office/drawing/2014/main" id="{7958AF12-98B9-45B4-A822-0A583745874D}"/>
                </a:ext>
              </a:extLst>
            </p:cNvPr>
            <p:cNvSpPr txBox="1">
              <a:spLocks/>
            </p:cNvSpPr>
            <p:nvPr/>
          </p:nvSpPr>
          <p:spPr>
            <a:xfrm>
              <a:off x="5478290" y="1743255"/>
              <a:ext cx="1437932" cy="33634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b="1" dirty="0">
                  <a:solidFill>
                    <a:schemeClr val="bg1"/>
                  </a:solidFill>
                  <a:latin typeface="+mn-lt"/>
                </a:rPr>
                <a:t>Feature engineering and Model Generation</a:t>
              </a:r>
            </a:p>
          </p:txBody>
        </p:sp>
      </p:grpSp>
      <p:grpSp>
        <p:nvGrpSpPr>
          <p:cNvPr id="39" name="Group 72">
            <a:extLst>
              <a:ext uri="{FF2B5EF4-FFF2-40B4-BE49-F238E27FC236}">
                <a16:creationId xmlns:a16="http://schemas.microsoft.com/office/drawing/2014/main" id="{51AAB7F9-BCB7-43A8-8F15-1394C57E1242}"/>
              </a:ext>
            </a:extLst>
          </p:cNvPr>
          <p:cNvGrpSpPr/>
          <p:nvPr/>
        </p:nvGrpSpPr>
        <p:grpSpPr>
          <a:xfrm>
            <a:off x="9403354" y="1687233"/>
            <a:ext cx="2395719" cy="762143"/>
            <a:chOff x="5256241" y="1545687"/>
            <a:chExt cx="1636308" cy="520554"/>
          </a:xfrm>
        </p:grpSpPr>
        <p:sp>
          <p:nvSpPr>
            <p:cNvPr id="40" name="Text Placeholder 3">
              <a:extLst>
                <a:ext uri="{FF2B5EF4-FFF2-40B4-BE49-F238E27FC236}">
                  <a16:creationId xmlns:a16="http://schemas.microsoft.com/office/drawing/2014/main" id="{E03B7BFD-F469-4CB7-AD58-4EB08075B1CB}"/>
                </a:ext>
              </a:extLst>
            </p:cNvPr>
            <p:cNvSpPr txBox="1">
              <a:spLocks/>
            </p:cNvSpPr>
            <p:nvPr/>
          </p:nvSpPr>
          <p:spPr>
            <a:xfrm>
              <a:off x="5744978" y="1545687"/>
              <a:ext cx="658834" cy="169277"/>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b="1" i="0" u="none" strike="noStrike" kern="1200" cap="none" spc="0" normalizeH="0" baseline="0" noProof="0" dirty="0">
                  <a:ln>
                    <a:noFill/>
                  </a:ln>
                  <a:solidFill>
                    <a:schemeClr val="bg1"/>
                  </a:solidFill>
                  <a:effectLst/>
                  <a:uLnTx/>
                  <a:uFillTx/>
                  <a:latin typeface="+mn-lt"/>
                  <a:ea typeface="+mn-ea"/>
                  <a:cs typeface="+mn-cs"/>
                </a:rPr>
                <a:t>Fourth Step</a:t>
              </a:r>
            </a:p>
          </p:txBody>
        </p:sp>
        <p:sp>
          <p:nvSpPr>
            <p:cNvPr id="41" name="Text Placeholder 3">
              <a:extLst>
                <a:ext uri="{FF2B5EF4-FFF2-40B4-BE49-F238E27FC236}">
                  <a16:creationId xmlns:a16="http://schemas.microsoft.com/office/drawing/2014/main" id="{D8D9877E-1399-4ED6-BA39-C8B17EDEA7FC}"/>
                </a:ext>
              </a:extLst>
            </p:cNvPr>
            <p:cNvSpPr txBox="1">
              <a:spLocks/>
            </p:cNvSpPr>
            <p:nvPr/>
          </p:nvSpPr>
          <p:spPr>
            <a:xfrm>
              <a:off x="5256241" y="1729896"/>
              <a:ext cx="1636308" cy="33634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b="1" dirty="0">
                  <a:solidFill>
                    <a:schemeClr val="bg1"/>
                  </a:solidFill>
                </a:rPr>
                <a:t>Insights Generation and OOT Scoring</a:t>
              </a:r>
              <a:endParaRPr lang="en-US" b="1" dirty="0">
                <a:solidFill>
                  <a:schemeClr val="bg1"/>
                </a:solidFill>
                <a:latin typeface="+mn-lt"/>
              </a:endParaRPr>
            </a:p>
          </p:txBody>
        </p:sp>
      </p:grpSp>
      <p:grpSp>
        <p:nvGrpSpPr>
          <p:cNvPr id="42" name="Group 86">
            <a:extLst>
              <a:ext uri="{FF2B5EF4-FFF2-40B4-BE49-F238E27FC236}">
                <a16:creationId xmlns:a16="http://schemas.microsoft.com/office/drawing/2014/main" id="{183E06CF-145E-4492-BCD9-DAAE11CD3E30}"/>
              </a:ext>
            </a:extLst>
          </p:cNvPr>
          <p:cNvGrpSpPr/>
          <p:nvPr/>
        </p:nvGrpSpPr>
        <p:grpSpPr>
          <a:xfrm>
            <a:off x="981631" y="1116544"/>
            <a:ext cx="1135539" cy="1136488"/>
            <a:chOff x="755206" y="1306086"/>
            <a:chExt cx="775588" cy="776236"/>
          </a:xfrm>
        </p:grpSpPr>
        <p:sp>
          <p:nvSpPr>
            <p:cNvPr id="43" name="Oval 42">
              <a:extLst>
                <a:ext uri="{FF2B5EF4-FFF2-40B4-BE49-F238E27FC236}">
                  <a16:creationId xmlns:a16="http://schemas.microsoft.com/office/drawing/2014/main" id="{AF8159C1-C27C-43D4-8988-4DD7B3B9FD1A}"/>
                </a:ext>
              </a:extLst>
            </p:cNvPr>
            <p:cNvSpPr>
              <a:spLocks noChangeAspect="1"/>
            </p:cNvSpPr>
            <p:nvPr/>
          </p:nvSpPr>
          <p:spPr>
            <a:xfrm>
              <a:off x="755206" y="1306086"/>
              <a:ext cx="775588" cy="77623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44" name="Freeform 103">
              <a:extLst>
                <a:ext uri="{FF2B5EF4-FFF2-40B4-BE49-F238E27FC236}">
                  <a16:creationId xmlns:a16="http://schemas.microsoft.com/office/drawing/2014/main" id="{DBF3C9FC-3EF8-4BC4-B429-FCD09748D8A7}"/>
                </a:ext>
              </a:extLst>
            </p:cNvPr>
            <p:cNvSpPr>
              <a:spLocks noEditPoints="1"/>
            </p:cNvSpPr>
            <p:nvPr/>
          </p:nvSpPr>
          <p:spPr bwMode="auto">
            <a:xfrm>
              <a:off x="990600" y="1469792"/>
              <a:ext cx="304800" cy="448826"/>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45" name="Group 94">
            <a:extLst>
              <a:ext uri="{FF2B5EF4-FFF2-40B4-BE49-F238E27FC236}">
                <a16:creationId xmlns:a16="http://schemas.microsoft.com/office/drawing/2014/main" id="{3B6281DE-E332-4154-B1F9-0B206556CA9C}"/>
              </a:ext>
            </a:extLst>
          </p:cNvPr>
          <p:cNvGrpSpPr/>
          <p:nvPr/>
        </p:nvGrpSpPr>
        <p:grpSpPr>
          <a:xfrm>
            <a:off x="10033445" y="2620333"/>
            <a:ext cx="1135539" cy="1136488"/>
            <a:chOff x="7613206" y="2972375"/>
            <a:chExt cx="775588" cy="776236"/>
          </a:xfrm>
        </p:grpSpPr>
        <p:sp>
          <p:nvSpPr>
            <p:cNvPr id="46" name="Oval 45">
              <a:extLst>
                <a:ext uri="{FF2B5EF4-FFF2-40B4-BE49-F238E27FC236}">
                  <a16:creationId xmlns:a16="http://schemas.microsoft.com/office/drawing/2014/main" id="{F47A9CB4-E2D8-4E0C-A679-75D26B79658C}"/>
                </a:ext>
              </a:extLst>
            </p:cNvPr>
            <p:cNvSpPr>
              <a:spLocks noChangeAspect="1"/>
            </p:cNvSpPr>
            <p:nvPr/>
          </p:nvSpPr>
          <p:spPr>
            <a:xfrm>
              <a:off x="7613206" y="2972375"/>
              <a:ext cx="775588" cy="77623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47" name="Freeform 152">
              <a:extLst>
                <a:ext uri="{FF2B5EF4-FFF2-40B4-BE49-F238E27FC236}">
                  <a16:creationId xmlns:a16="http://schemas.microsoft.com/office/drawing/2014/main" id="{B34E5B81-1B50-4259-AA04-1ACA16B0A0DE}"/>
                </a:ext>
              </a:extLst>
            </p:cNvPr>
            <p:cNvSpPr>
              <a:spLocks noEditPoints="1"/>
            </p:cNvSpPr>
            <p:nvPr/>
          </p:nvSpPr>
          <p:spPr bwMode="auto">
            <a:xfrm>
              <a:off x="7818055" y="3191427"/>
              <a:ext cx="365892" cy="33813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49" name="Oval 48">
            <a:extLst>
              <a:ext uri="{FF2B5EF4-FFF2-40B4-BE49-F238E27FC236}">
                <a16:creationId xmlns:a16="http://schemas.microsoft.com/office/drawing/2014/main" id="{A09ACD72-7815-4180-95ED-C5E6F8C8AB0F}"/>
              </a:ext>
            </a:extLst>
          </p:cNvPr>
          <p:cNvSpPr>
            <a:spLocks noChangeAspect="1"/>
          </p:cNvSpPr>
          <p:nvPr/>
        </p:nvSpPr>
        <p:spPr>
          <a:xfrm>
            <a:off x="6853309" y="1123775"/>
            <a:ext cx="1135539" cy="1136488"/>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sp>
        <p:nvSpPr>
          <p:cNvPr id="52" name="Oval 51">
            <a:extLst>
              <a:ext uri="{FF2B5EF4-FFF2-40B4-BE49-F238E27FC236}">
                <a16:creationId xmlns:a16="http://schemas.microsoft.com/office/drawing/2014/main" id="{177DA65E-47E8-4475-BCEF-B7B4C95ABFE1}"/>
              </a:ext>
            </a:extLst>
          </p:cNvPr>
          <p:cNvSpPr>
            <a:spLocks noChangeAspect="1"/>
          </p:cNvSpPr>
          <p:nvPr/>
        </p:nvSpPr>
        <p:spPr>
          <a:xfrm>
            <a:off x="4151551" y="2620333"/>
            <a:ext cx="1135539" cy="113648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bg1"/>
              </a:solidFill>
              <a:latin typeface="+mj-lt"/>
            </a:endParaRPr>
          </a:p>
        </p:txBody>
      </p:sp>
      <p:grpSp>
        <p:nvGrpSpPr>
          <p:cNvPr id="54" name="Group 72">
            <a:extLst>
              <a:ext uri="{FF2B5EF4-FFF2-40B4-BE49-F238E27FC236}">
                <a16:creationId xmlns:a16="http://schemas.microsoft.com/office/drawing/2014/main" id="{016BE1F0-CA8E-4201-AD8A-5D3CA22B388C}"/>
              </a:ext>
            </a:extLst>
          </p:cNvPr>
          <p:cNvGrpSpPr/>
          <p:nvPr/>
        </p:nvGrpSpPr>
        <p:grpSpPr>
          <a:xfrm>
            <a:off x="275482" y="2267346"/>
            <a:ext cx="2204960" cy="781935"/>
            <a:chOff x="6083031" y="1609113"/>
            <a:chExt cx="1506017" cy="534071"/>
          </a:xfrm>
        </p:grpSpPr>
        <p:sp>
          <p:nvSpPr>
            <p:cNvPr id="55" name="Text Placeholder 3">
              <a:extLst>
                <a:ext uri="{FF2B5EF4-FFF2-40B4-BE49-F238E27FC236}">
                  <a16:creationId xmlns:a16="http://schemas.microsoft.com/office/drawing/2014/main" id="{B8962653-F3D9-4EEB-AAF8-45F93D869325}"/>
                </a:ext>
              </a:extLst>
            </p:cNvPr>
            <p:cNvSpPr txBox="1">
              <a:spLocks/>
            </p:cNvSpPr>
            <p:nvPr/>
          </p:nvSpPr>
          <p:spPr>
            <a:xfrm>
              <a:off x="6635095" y="1609113"/>
              <a:ext cx="572272"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noProof="0" dirty="0">
                  <a:ln>
                    <a:noFill/>
                  </a:ln>
                  <a:solidFill>
                    <a:schemeClr val="bg1"/>
                  </a:solidFill>
                  <a:effectLst/>
                  <a:uLnTx/>
                  <a:uFillTx/>
                  <a:latin typeface="+mn-lt"/>
                  <a:ea typeface="+mn-ea"/>
                  <a:cs typeface="+mn-cs"/>
                </a:rPr>
                <a:t>First Step</a:t>
              </a:r>
            </a:p>
          </p:txBody>
        </p:sp>
        <p:sp>
          <p:nvSpPr>
            <p:cNvPr id="56" name="Text Placeholder 3">
              <a:extLst>
                <a:ext uri="{FF2B5EF4-FFF2-40B4-BE49-F238E27FC236}">
                  <a16:creationId xmlns:a16="http://schemas.microsoft.com/office/drawing/2014/main" id="{F0126CC6-BF8F-4BD5-AC41-C8DF4A0749CD}"/>
                </a:ext>
              </a:extLst>
            </p:cNvPr>
            <p:cNvSpPr txBox="1">
              <a:spLocks/>
            </p:cNvSpPr>
            <p:nvPr/>
          </p:nvSpPr>
          <p:spPr>
            <a:xfrm>
              <a:off x="6083031" y="1806840"/>
              <a:ext cx="1506017" cy="3363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b="1" dirty="0">
                  <a:solidFill>
                    <a:schemeClr val="bg1"/>
                  </a:solidFill>
                  <a:latin typeface="+mn-lt"/>
                </a:rPr>
                <a:t>Data cleaning and Hypothesis building</a:t>
              </a:r>
            </a:p>
          </p:txBody>
        </p:sp>
      </p:grpSp>
      <p:grpSp>
        <p:nvGrpSpPr>
          <p:cNvPr id="57" name="Group 72">
            <a:extLst>
              <a:ext uri="{FF2B5EF4-FFF2-40B4-BE49-F238E27FC236}">
                <a16:creationId xmlns:a16="http://schemas.microsoft.com/office/drawing/2014/main" id="{FFCC2A1B-08CA-484D-8F0C-5A63A0091023}"/>
              </a:ext>
            </a:extLst>
          </p:cNvPr>
          <p:cNvGrpSpPr/>
          <p:nvPr/>
        </p:nvGrpSpPr>
        <p:grpSpPr>
          <a:xfrm>
            <a:off x="6243148" y="2448468"/>
            <a:ext cx="2395719" cy="811388"/>
            <a:chOff x="5256241" y="1545687"/>
            <a:chExt cx="1636308" cy="554189"/>
          </a:xfrm>
        </p:grpSpPr>
        <p:sp>
          <p:nvSpPr>
            <p:cNvPr id="58" name="Text Placeholder 3">
              <a:extLst>
                <a:ext uri="{FF2B5EF4-FFF2-40B4-BE49-F238E27FC236}">
                  <a16:creationId xmlns:a16="http://schemas.microsoft.com/office/drawing/2014/main" id="{522CA33C-3B00-47EC-97D3-0B4A90ADA984}"/>
                </a:ext>
              </a:extLst>
            </p:cNvPr>
            <p:cNvSpPr txBox="1">
              <a:spLocks/>
            </p:cNvSpPr>
            <p:nvPr/>
          </p:nvSpPr>
          <p:spPr>
            <a:xfrm>
              <a:off x="5869107" y="1545687"/>
              <a:ext cx="410578" cy="115619"/>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b="1" i="0" u="none" strike="noStrike" kern="1200" cap="none" spc="0" normalizeH="0" baseline="0" noProof="0" dirty="0">
                  <a:ln>
                    <a:noFill/>
                  </a:ln>
                  <a:solidFill>
                    <a:schemeClr val="bg1"/>
                  </a:solidFill>
                  <a:effectLst/>
                  <a:uLnTx/>
                  <a:uFillTx/>
                  <a:latin typeface="+mn-lt"/>
                  <a:ea typeface="+mn-ea"/>
                  <a:cs typeface="+mn-cs"/>
                </a:rPr>
                <a:t>Third Step</a:t>
              </a:r>
            </a:p>
          </p:txBody>
        </p:sp>
        <p:sp>
          <p:nvSpPr>
            <p:cNvPr id="59" name="Text Placeholder 3">
              <a:extLst>
                <a:ext uri="{FF2B5EF4-FFF2-40B4-BE49-F238E27FC236}">
                  <a16:creationId xmlns:a16="http://schemas.microsoft.com/office/drawing/2014/main" id="{BABF2C9B-6FE4-4CED-9783-96CA80391129}"/>
                </a:ext>
              </a:extLst>
            </p:cNvPr>
            <p:cNvSpPr txBox="1">
              <a:spLocks/>
            </p:cNvSpPr>
            <p:nvPr/>
          </p:nvSpPr>
          <p:spPr>
            <a:xfrm>
              <a:off x="5256241" y="1729896"/>
              <a:ext cx="1636308" cy="36998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b="1" dirty="0">
                  <a:solidFill>
                    <a:schemeClr val="bg1"/>
                  </a:solidFill>
                  <a:latin typeface="+mn-lt"/>
                </a:rPr>
                <a:t>Model validation </a:t>
              </a:r>
            </a:p>
            <a:p>
              <a:pPr lvl="0" defTabSz="914400">
                <a:spcBef>
                  <a:spcPct val="20000"/>
                </a:spcBef>
                <a:defRPr/>
              </a:pPr>
              <a:r>
                <a:rPr lang="en-US" b="1" dirty="0">
                  <a:solidFill>
                    <a:schemeClr val="bg1"/>
                  </a:solidFill>
                  <a:latin typeface="+mn-lt"/>
                </a:rPr>
                <a:t>and fine tuning</a:t>
              </a:r>
            </a:p>
          </p:txBody>
        </p:sp>
      </p:grpSp>
      <p:cxnSp>
        <p:nvCxnSpPr>
          <p:cNvPr id="60" name="Straight Connector 59">
            <a:extLst>
              <a:ext uri="{FF2B5EF4-FFF2-40B4-BE49-F238E27FC236}">
                <a16:creationId xmlns:a16="http://schemas.microsoft.com/office/drawing/2014/main" id="{50EC87F9-7A6F-4F8B-AE23-138CDD0D53EC}"/>
              </a:ext>
            </a:extLst>
          </p:cNvPr>
          <p:cNvCxnSpPr>
            <a:cxnSpLocks/>
          </p:cNvCxnSpPr>
          <p:nvPr/>
        </p:nvCxnSpPr>
        <p:spPr>
          <a:xfrm>
            <a:off x="741285" y="852256"/>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ED7FF04-E643-49A0-9A76-92ADF655F713}"/>
              </a:ext>
            </a:extLst>
          </p:cNvPr>
          <p:cNvSpPr txBox="1"/>
          <p:nvPr/>
        </p:nvSpPr>
        <p:spPr>
          <a:xfrm>
            <a:off x="741285" y="88777"/>
            <a:ext cx="10737542" cy="461665"/>
          </a:xfrm>
          <a:prstGeom prst="rect">
            <a:avLst/>
          </a:prstGeom>
          <a:noFill/>
        </p:spPr>
        <p:txBody>
          <a:bodyPr wrap="square" rtlCol="0">
            <a:spAutoFit/>
          </a:bodyPr>
          <a:lstStyle/>
          <a:p>
            <a:r>
              <a:rPr lang="en-US" sz="2400" dirty="0"/>
              <a:t>Steps carried out for factor analysis of churned customers vs non churned customers </a:t>
            </a:r>
          </a:p>
        </p:txBody>
      </p:sp>
      <p:cxnSp>
        <p:nvCxnSpPr>
          <p:cNvPr id="63" name="Straight Connector 62">
            <a:extLst>
              <a:ext uri="{FF2B5EF4-FFF2-40B4-BE49-F238E27FC236}">
                <a16:creationId xmlns:a16="http://schemas.microsoft.com/office/drawing/2014/main" id="{EB712FE6-6AE2-4D05-AA62-69E6BA24D6BE}"/>
              </a:ext>
            </a:extLst>
          </p:cNvPr>
          <p:cNvCxnSpPr/>
          <p:nvPr/>
        </p:nvCxnSpPr>
        <p:spPr>
          <a:xfrm>
            <a:off x="1503680" y="3647440"/>
            <a:ext cx="0" cy="8839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B7E4211A-5233-4D69-AEAE-6D94CF5C860E}"/>
              </a:ext>
            </a:extLst>
          </p:cNvPr>
          <p:cNvSpPr/>
          <p:nvPr/>
        </p:nvSpPr>
        <p:spPr>
          <a:xfrm>
            <a:off x="275482" y="4531360"/>
            <a:ext cx="2513515" cy="1635760"/>
          </a:xfrm>
          <a:prstGeom prst="rect">
            <a:avLst/>
          </a:prstGeom>
          <a:noFill/>
          <a:ln>
            <a:solidFill>
              <a:srgbClr val="E4831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9F809EC1-6B3A-4701-9692-FA74D1D47D40}"/>
              </a:ext>
            </a:extLst>
          </p:cNvPr>
          <p:cNvSpPr/>
          <p:nvPr/>
        </p:nvSpPr>
        <p:spPr>
          <a:xfrm>
            <a:off x="3465722" y="4531360"/>
            <a:ext cx="2513515" cy="1635760"/>
          </a:xfrm>
          <a:prstGeom prst="rect">
            <a:avLst/>
          </a:prstGeom>
          <a:noFill/>
          <a:ln>
            <a:solidFill>
              <a:srgbClr val="BD582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5ECD9D67-213A-4FA3-87AF-4177BCC22D38}"/>
              </a:ext>
            </a:extLst>
          </p:cNvPr>
          <p:cNvCxnSpPr/>
          <p:nvPr/>
        </p:nvCxnSpPr>
        <p:spPr>
          <a:xfrm>
            <a:off x="7615649" y="3647440"/>
            <a:ext cx="0" cy="883920"/>
          </a:xfrm>
          <a:prstGeom prst="line">
            <a:avLst/>
          </a:prstGeom>
          <a:ln>
            <a:solidFill>
              <a:srgbClr val="865640"/>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50C808AF-B469-404A-B4CE-7868ECE84EBA}"/>
              </a:ext>
            </a:extLst>
          </p:cNvPr>
          <p:cNvSpPr/>
          <p:nvPr/>
        </p:nvSpPr>
        <p:spPr>
          <a:xfrm>
            <a:off x="6370493" y="4531360"/>
            <a:ext cx="2513515" cy="1635760"/>
          </a:xfrm>
          <a:prstGeom prst="rect">
            <a:avLst/>
          </a:prstGeom>
          <a:noFill/>
          <a:ln>
            <a:solidFill>
              <a:srgbClr val="8656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559A4B74-0115-4C3E-80FF-1740D79E625E}"/>
              </a:ext>
            </a:extLst>
          </p:cNvPr>
          <p:cNvSpPr/>
          <p:nvPr/>
        </p:nvSpPr>
        <p:spPr>
          <a:xfrm>
            <a:off x="9309180" y="4531360"/>
            <a:ext cx="2513515" cy="1635760"/>
          </a:xfrm>
          <a:prstGeom prst="rect">
            <a:avLst/>
          </a:prstGeom>
          <a:noFill/>
          <a:ln>
            <a:solidFill>
              <a:srgbClr val="8656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428F658D-107D-4E1D-88A7-A02A6791C1C9}"/>
              </a:ext>
            </a:extLst>
          </p:cNvPr>
          <p:cNvGrpSpPr/>
          <p:nvPr/>
        </p:nvGrpSpPr>
        <p:grpSpPr>
          <a:xfrm>
            <a:off x="7155015" y="1472753"/>
            <a:ext cx="649706" cy="444740"/>
            <a:chOff x="2324100" y="1814513"/>
            <a:chExt cx="266700" cy="182563"/>
          </a:xfrm>
          <a:solidFill>
            <a:srgbClr val="865640"/>
          </a:solidFill>
        </p:grpSpPr>
        <p:sp>
          <p:nvSpPr>
            <p:cNvPr id="72" name="Freeform 55">
              <a:extLst>
                <a:ext uri="{FF2B5EF4-FFF2-40B4-BE49-F238E27FC236}">
                  <a16:creationId xmlns:a16="http://schemas.microsoft.com/office/drawing/2014/main" id="{B03C9256-F727-425F-B16A-270D2F5C2A30}"/>
                </a:ext>
              </a:extLst>
            </p:cNvPr>
            <p:cNvSpPr>
              <a:spLocks noEditPoints="1"/>
            </p:cNvSpPr>
            <p:nvPr/>
          </p:nvSpPr>
          <p:spPr bwMode="auto">
            <a:xfrm>
              <a:off x="2324100" y="1814513"/>
              <a:ext cx="188913" cy="182563"/>
            </a:xfrm>
            <a:custGeom>
              <a:avLst/>
              <a:gdLst>
                <a:gd name="T0" fmla="*/ 86 w 99"/>
                <a:gd name="T1" fmla="*/ 60 h 97"/>
                <a:gd name="T2" fmla="*/ 99 w 99"/>
                <a:gd name="T3" fmla="*/ 54 h 97"/>
                <a:gd name="T4" fmla="*/ 99 w 99"/>
                <a:gd name="T5" fmla="*/ 43 h 97"/>
                <a:gd name="T6" fmla="*/ 86 w 99"/>
                <a:gd name="T7" fmla="*/ 37 h 97"/>
                <a:gd name="T8" fmla="*/ 83 w 99"/>
                <a:gd name="T9" fmla="*/ 31 h 97"/>
                <a:gd name="T10" fmla="*/ 88 w 99"/>
                <a:gd name="T11" fmla="*/ 18 h 97"/>
                <a:gd name="T12" fmla="*/ 81 w 99"/>
                <a:gd name="T13" fmla="*/ 10 h 97"/>
                <a:gd name="T14" fmla="*/ 67 w 99"/>
                <a:gd name="T15" fmla="*/ 16 h 97"/>
                <a:gd name="T16" fmla="*/ 61 w 99"/>
                <a:gd name="T17" fmla="*/ 13 h 97"/>
                <a:gd name="T18" fmla="*/ 55 w 99"/>
                <a:gd name="T19" fmla="*/ 0 h 97"/>
                <a:gd name="T20" fmla="*/ 44 w 99"/>
                <a:gd name="T21" fmla="*/ 0 h 97"/>
                <a:gd name="T22" fmla="*/ 38 w 99"/>
                <a:gd name="T23" fmla="*/ 13 h 97"/>
                <a:gd name="T24" fmla="*/ 32 w 99"/>
                <a:gd name="T25" fmla="*/ 16 h 97"/>
                <a:gd name="T26" fmla="*/ 18 w 99"/>
                <a:gd name="T27" fmla="*/ 11 h 97"/>
                <a:gd name="T28" fmla="*/ 11 w 99"/>
                <a:gd name="T29" fmla="*/ 18 h 97"/>
                <a:gd name="T30" fmla="*/ 16 w 99"/>
                <a:gd name="T31" fmla="*/ 32 h 97"/>
                <a:gd name="T32" fmla="*/ 14 w 99"/>
                <a:gd name="T33" fmla="*/ 37 h 97"/>
                <a:gd name="T34" fmla="*/ 0 w 99"/>
                <a:gd name="T35" fmla="*/ 43 h 97"/>
                <a:gd name="T36" fmla="*/ 0 w 99"/>
                <a:gd name="T37" fmla="*/ 54 h 97"/>
                <a:gd name="T38" fmla="*/ 14 w 99"/>
                <a:gd name="T39" fmla="*/ 60 h 97"/>
                <a:gd name="T40" fmla="*/ 16 w 99"/>
                <a:gd name="T41" fmla="*/ 66 h 97"/>
                <a:gd name="T42" fmla="*/ 11 w 99"/>
                <a:gd name="T43" fmla="*/ 79 h 97"/>
                <a:gd name="T44" fmla="*/ 19 w 99"/>
                <a:gd name="T45" fmla="*/ 87 h 97"/>
                <a:gd name="T46" fmla="*/ 32 w 99"/>
                <a:gd name="T47" fmla="*/ 81 h 97"/>
                <a:gd name="T48" fmla="*/ 38 w 99"/>
                <a:gd name="T49" fmla="*/ 84 h 97"/>
                <a:gd name="T50" fmla="*/ 45 w 99"/>
                <a:gd name="T51" fmla="*/ 97 h 97"/>
                <a:gd name="T52" fmla="*/ 55 w 99"/>
                <a:gd name="T53" fmla="*/ 97 h 97"/>
                <a:gd name="T54" fmla="*/ 61 w 99"/>
                <a:gd name="T55" fmla="*/ 84 h 97"/>
                <a:gd name="T56" fmla="*/ 67 w 99"/>
                <a:gd name="T57" fmla="*/ 81 h 97"/>
                <a:gd name="T58" fmla="*/ 81 w 99"/>
                <a:gd name="T59" fmla="*/ 86 h 97"/>
                <a:gd name="T60" fmla="*/ 89 w 99"/>
                <a:gd name="T61" fmla="*/ 79 h 97"/>
                <a:gd name="T62" fmla="*/ 83 w 99"/>
                <a:gd name="T63" fmla="*/ 66 h 97"/>
                <a:gd name="T64" fmla="*/ 86 w 99"/>
                <a:gd name="T65" fmla="*/ 60 h 97"/>
                <a:gd name="T66" fmla="*/ 50 w 99"/>
                <a:gd name="T67" fmla="*/ 64 h 97"/>
                <a:gd name="T68" fmla="*/ 34 w 99"/>
                <a:gd name="T69" fmla="*/ 49 h 97"/>
                <a:gd name="T70" fmla="*/ 50 w 99"/>
                <a:gd name="T71" fmla="*/ 33 h 97"/>
                <a:gd name="T72" fmla="*/ 66 w 99"/>
                <a:gd name="T73" fmla="*/ 49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60"/>
                  </a:moveTo>
                  <a:cubicBezTo>
                    <a:pt x="86" y="60"/>
                    <a:pt x="99" y="54"/>
                    <a:pt x="99" y="54"/>
                  </a:cubicBezTo>
                  <a:cubicBezTo>
                    <a:pt x="99" y="43"/>
                    <a:pt x="99" y="43"/>
                    <a:pt x="99" y="43"/>
                  </a:cubicBezTo>
                  <a:cubicBezTo>
                    <a:pt x="99" y="42"/>
                    <a:pt x="86" y="37"/>
                    <a:pt x="86" y="37"/>
                  </a:cubicBezTo>
                  <a:cubicBezTo>
                    <a:pt x="83" y="31"/>
                    <a:pt x="83" y="31"/>
                    <a:pt x="83" y="31"/>
                  </a:cubicBezTo>
                  <a:cubicBezTo>
                    <a:pt x="83" y="31"/>
                    <a:pt x="89" y="18"/>
                    <a:pt x="88" y="18"/>
                  </a:cubicBezTo>
                  <a:cubicBezTo>
                    <a:pt x="81" y="10"/>
                    <a:pt x="81" y="10"/>
                    <a:pt x="81" y="10"/>
                  </a:cubicBezTo>
                  <a:cubicBezTo>
                    <a:pt x="80" y="10"/>
                    <a:pt x="67" y="16"/>
                    <a:pt x="67" y="16"/>
                  </a:cubicBezTo>
                  <a:cubicBezTo>
                    <a:pt x="61" y="13"/>
                    <a:pt x="61" y="13"/>
                    <a:pt x="61" y="13"/>
                  </a:cubicBezTo>
                  <a:cubicBezTo>
                    <a:pt x="61" y="13"/>
                    <a:pt x="56" y="0"/>
                    <a:pt x="55" y="0"/>
                  </a:cubicBezTo>
                  <a:cubicBezTo>
                    <a:pt x="44" y="0"/>
                    <a:pt x="44" y="0"/>
                    <a:pt x="44" y="0"/>
                  </a:cubicBezTo>
                  <a:cubicBezTo>
                    <a:pt x="43" y="0"/>
                    <a:pt x="38" y="13"/>
                    <a:pt x="38" y="13"/>
                  </a:cubicBezTo>
                  <a:cubicBezTo>
                    <a:pt x="32" y="16"/>
                    <a:pt x="32" y="16"/>
                    <a:pt x="32" y="16"/>
                  </a:cubicBezTo>
                  <a:cubicBezTo>
                    <a:pt x="32" y="16"/>
                    <a:pt x="19" y="10"/>
                    <a:pt x="18" y="11"/>
                  </a:cubicBezTo>
                  <a:cubicBezTo>
                    <a:pt x="11" y="18"/>
                    <a:pt x="11" y="18"/>
                    <a:pt x="11" y="18"/>
                  </a:cubicBezTo>
                  <a:cubicBezTo>
                    <a:pt x="10" y="19"/>
                    <a:pt x="16" y="32"/>
                    <a:pt x="16" y="32"/>
                  </a:cubicBezTo>
                  <a:cubicBezTo>
                    <a:pt x="14" y="37"/>
                    <a:pt x="14" y="37"/>
                    <a:pt x="14" y="37"/>
                  </a:cubicBezTo>
                  <a:cubicBezTo>
                    <a:pt x="14" y="37"/>
                    <a:pt x="0" y="43"/>
                    <a:pt x="0" y="43"/>
                  </a:cubicBezTo>
                  <a:cubicBezTo>
                    <a:pt x="0" y="54"/>
                    <a:pt x="0" y="54"/>
                    <a:pt x="0" y="54"/>
                  </a:cubicBezTo>
                  <a:cubicBezTo>
                    <a:pt x="0" y="55"/>
                    <a:pt x="14" y="60"/>
                    <a:pt x="14" y="60"/>
                  </a:cubicBezTo>
                  <a:cubicBezTo>
                    <a:pt x="16" y="66"/>
                    <a:pt x="16" y="66"/>
                    <a:pt x="16" y="66"/>
                  </a:cubicBezTo>
                  <a:cubicBezTo>
                    <a:pt x="16" y="66"/>
                    <a:pt x="10" y="79"/>
                    <a:pt x="11" y="79"/>
                  </a:cubicBezTo>
                  <a:cubicBezTo>
                    <a:pt x="19" y="87"/>
                    <a:pt x="19" y="87"/>
                    <a:pt x="19" y="87"/>
                  </a:cubicBezTo>
                  <a:cubicBezTo>
                    <a:pt x="19" y="87"/>
                    <a:pt x="32" y="81"/>
                    <a:pt x="32" y="81"/>
                  </a:cubicBezTo>
                  <a:cubicBezTo>
                    <a:pt x="38" y="84"/>
                    <a:pt x="38" y="84"/>
                    <a:pt x="38" y="84"/>
                  </a:cubicBezTo>
                  <a:cubicBezTo>
                    <a:pt x="38" y="84"/>
                    <a:pt x="44" y="97"/>
                    <a:pt x="45" y="97"/>
                  </a:cubicBezTo>
                  <a:cubicBezTo>
                    <a:pt x="55" y="97"/>
                    <a:pt x="55" y="97"/>
                    <a:pt x="55" y="97"/>
                  </a:cubicBezTo>
                  <a:cubicBezTo>
                    <a:pt x="56" y="97"/>
                    <a:pt x="61" y="84"/>
                    <a:pt x="61" y="84"/>
                  </a:cubicBezTo>
                  <a:cubicBezTo>
                    <a:pt x="67" y="81"/>
                    <a:pt x="67" y="81"/>
                    <a:pt x="67" y="81"/>
                  </a:cubicBezTo>
                  <a:cubicBezTo>
                    <a:pt x="67" y="81"/>
                    <a:pt x="81" y="87"/>
                    <a:pt x="81" y="86"/>
                  </a:cubicBezTo>
                  <a:cubicBezTo>
                    <a:pt x="89" y="79"/>
                    <a:pt x="89" y="79"/>
                    <a:pt x="89" y="79"/>
                  </a:cubicBezTo>
                  <a:cubicBezTo>
                    <a:pt x="89" y="78"/>
                    <a:pt x="83" y="66"/>
                    <a:pt x="83" y="66"/>
                  </a:cubicBezTo>
                  <a:lnTo>
                    <a:pt x="86" y="60"/>
                  </a:lnTo>
                  <a:close/>
                  <a:moveTo>
                    <a:pt x="50" y="64"/>
                  </a:moveTo>
                  <a:cubicBezTo>
                    <a:pt x="41" y="64"/>
                    <a:pt x="34" y="57"/>
                    <a:pt x="34" y="49"/>
                  </a:cubicBezTo>
                  <a:cubicBezTo>
                    <a:pt x="34" y="40"/>
                    <a:pt x="41" y="33"/>
                    <a:pt x="50" y="33"/>
                  </a:cubicBezTo>
                  <a:cubicBezTo>
                    <a:pt x="58" y="33"/>
                    <a:pt x="66" y="40"/>
                    <a:pt x="66" y="49"/>
                  </a:cubicBezTo>
                  <a:cubicBezTo>
                    <a:pt x="66" y="57"/>
                    <a:pt x="58" y="64"/>
                    <a:pt x="5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73" name="Freeform 56">
              <a:extLst>
                <a:ext uri="{FF2B5EF4-FFF2-40B4-BE49-F238E27FC236}">
                  <a16:creationId xmlns:a16="http://schemas.microsoft.com/office/drawing/2014/main" id="{03D94D3C-80A6-4665-B609-CC26F0C286CE}"/>
                </a:ext>
              </a:extLst>
            </p:cNvPr>
            <p:cNvSpPr>
              <a:spLocks noEditPoints="1"/>
            </p:cNvSpPr>
            <p:nvPr/>
          </p:nvSpPr>
          <p:spPr bwMode="auto">
            <a:xfrm>
              <a:off x="2501900" y="1905001"/>
              <a:ext cx="88900" cy="90488"/>
            </a:xfrm>
            <a:custGeom>
              <a:avLst/>
              <a:gdLst>
                <a:gd name="T0" fmla="*/ 41 w 47"/>
                <a:gd name="T1" fmla="*/ 23 h 48"/>
                <a:gd name="T2" fmla="*/ 41 w 47"/>
                <a:gd name="T3" fmla="*/ 20 h 48"/>
                <a:gd name="T4" fmla="*/ 45 w 47"/>
                <a:gd name="T5" fmla="*/ 14 h 48"/>
                <a:gd name="T6" fmla="*/ 42 w 47"/>
                <a:gd name="T7" fmla="*/ 9 h 48"/>
                <a:gd name="T8" fmla="*/ 35 w 47"/>
                <a:gd name="T9" fmla="*/ 11 h 48"/>
                <a:gd name="T10" fmla="*/ 33 w 47"/>
                <a:gd name="T11" fmla="*/ 9 h 48"/>
                <a:gd name="T12" fmla="*/ 31 w 47"/>
                <a:gd name="T13" fmla="*/ 2 h 48"/>
                <a:gd name="T14" fmla="*/ 26 w 47"/>
                <a:gd name="T15" fmla="*/ 1 h 48"/>
                <a:gd name="T16" fmla="*/ 22 w 47"/>
                <a:gd name="T17" fmla="*/ 6 h 48"/>
                <a:gd name="T18" fmla="*/ 19 w 47"/>
                <a:gd name="T19" fmla="*/ 7 h 48"/>
                <a:gd name="T20" fmla="*/ 14 w 47"/>
                <a:gd name="T21" fmla="*/ 3 h 48"/>
                <a:gd name="T22" fmla="*/ 9 w 47"/>
                <a:gd name="T23" fmla="*/ 5 h 48"/>
                <a:gd name="T24" fmla="*/ 10 w 47"/>
                <a:gd name="T25" fmla="*/ 12 h 48"/>
                <a:gd name="T26" fmla="*/ 8 w 47"/>
                <a:gd name="T27" fmla="*/ 15 h 48"/>
                <a:gd name="T28" fmla="*/ 1 w 47"/>
                <a:gd name="T29" fmla="*/ 16 h 48"/>
                <a:gd name="T30" fmla="*/ 0 w 47"/>
                <a:gd name="T31" fmla="*/ 21 h 48"/>
                <a:gd name="T32" fmla="*/ 6 w 47"/>
                <a:gd name="T33" fmla="*/ 25 h 48"/>
                <a:gd name="T34" fmla="*/ 6 w 47"/>
                <a:gd name="T35" fmla="*/ 28 h 48"/>
                <a:gd name="T36" fmla="*/ 2 w 47"/>
                <a:gd name="T37" fmla="*/ 34 h 48"/>
                <a:gd name="T38" fmla="*/ 5 w 47"/>
                <a:gd name="T39" fmla="*/ 39 h 48"/>
                <a:gd name="T40" fmla="*/ 12 w 47"/>
                <a:gd name="T41" fmla="*/ 38 h 48"/>
                <a:gd name="T42" fmla="*/ 14 w 47"/>
                <a:gd name="T43" fmla="*/ 39 h 48"/>
                <a:gd name="T44" fmla="*/ 15 w 47"/>
                <a:gd name="T45" fmla="*/ 46 h 48"/>
                <a:gd name="T46" fmla="*/ 20 w 47"/>
                <a:gd name="T47" fmla="*/ 48 h 48"/>
                <a:gd name="T48" fmla="*/ 24 w 47"/>
                <a:gd name="T49" fmla="*/ 42 h 48"/>
                <a:gd name="T50" fmla="*/ 27 w 47"/>
                <a:gd name="T51" fmla="*/ 42 h 48"/>
                <a:gd name="T52" fmla="*/ 33 w 47"/>
                <a:gd name="T53" fmla="*/ 46 h 48"/>
                <a:gd name="T54" fmla="*/ 38 w 47"/>
                <a:gd name="T55" fmla="*/ 43 h 48"/>
                <a:gd name="T56" fmla="*/ 37 w 47"/>
                <a:gd name="T57" fmla="*/ 36 h 48"/>
                <a:gd name="T58" fmla="*/ 38 w 47"/>
                <a:gd name="T59" fmla="*/ 33 h 48"/>
                <a:gd name="T60" fmla="*/ 45 w 47"/>
                <a:gd name="T61" fmla="*/ 32 h 48"/>
                <a:gd name="T62" fmla="*/ 46 w 47"/>
                <a:gd name="T63" fmla="*/ 27 h 48"/>
                <a:gd name="T64" fmla="*/ 41 w 47"/>
                <a:gd name="T65" fmla="*/ 23 h 48"/>
                <a:gd name="T66" fmla="*/ 31 w 47"/>
                <a:gd name="T67" fmla="*/ 26 h 48"/>
                <a:gd name="T68" fmla="*/ 22 w 47"/>
                <a:gd name="T69" fmla="*/ 31 h 48"/>
                <a:gd name="T70" fmla="*/ 16 w 47"/>
                <a:gd name="T71" fmla="*/ 22 h 48"/>
                <a:gd name="T72" fmla="*/ 25 w 47"/>
                <a:gd name="T73" fmla="*/ 17 h 48"/>
                <a:gd name="T74" fmla="*/ 31 w 47"/>
                <a:gd name="T75"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8">
                  <a:moveTo>
                    <a:pt x="41" y="23"/>
                  </a:moveTo>
                  <a:cubicBezTo>
                    <a:pt x="41" y="20"/>
                    <a:pt x="41" y="20"/>
                    <a:pt x="41" y="20"/>
                  </a:cubicBezTo>
                  <a:cubicBezTo>
                    <a:pt x="41" y="20"/>
                    <a:pt x="45" y="14"/>
                    <a:pt x="45" y="14"/>
                  </a:cubicBezTo>
                  <a:cubicBezTo>
                    <a:pt x="42" y="9"/>
                    <a:pt x="42" y="9"/>
                    <a:pt x="42" y="9"/>
                  </a:cubicBezTo>
                  <a:cubicBezTo>
                    <a:pt x="42" y="9"/>
                    <a:pt x="35" y="11"/>
                    <a:pt x="35" y="11"/>
                  </a:cubicBezTo>
                  <a:cubicBezTo>
                    <a:pt x="33" y="9"/>
                    <a:pt x="33" y="9"/>
                    <a:pt x="33" y="9"/>
                  </a:cubicBezTo>
                  <a:cubicBezTo>
                    <a:pt x="33" y="9"/>
                    <a:pt x="32" y="2"/>
                    <a:pt x="31" y="2"/>
                  </a:cubicBezTo>
                  <a:cubicBezTo>
                    <a:pt x="26" y="1"/>
                    <a:pt x="26" y="1"/>
                    <a:pt x="26" y="1"/>
                  </a:cubicBezTo>
                  <a:cubicBezTo>
                    <a:pt x="26" y="0"/>
                    <a:pt x="22" y="6"/>
                    <a:pt x="22" y="6"/>
                  </a:cubicBezTo>
                  <a:cubicBezTo>
                    <a:pt x="19" y="7"/>
                    <a:pt x="19" y="7"/>
                    <a:pt x="19" y="7"/>
                  </a:cubicBezTo>
                  <a:cubicBezTo>
                    <a:pt x="19" y="7"/>
                    <a:pt x="14" y="2"/>
                    <a:pt x="14" y="3"/>
                  </a:cubicBezTo>
                  <a:cubicBezTo>
                    <a:pt x="9" y="5"/>
                    <a:pt x="9" y="5"/>
                    <a:pt x="9" y="5"/>
                  </a:cubicBezTo>
                  <a:cubicBezTo>
                    <a:pt x="9" y="6"/>
                    <a:pt x="10" y="12"/>
                    <a:pt x="10" y="12"/>
                  </a:cubicBezTo>
                  <a:cubicBezTo>
                    <a:pt x="8" y="15"/>
                    <a:pt x="8" y="15"/>
                    <a:pt x="8" y="15"/>
                  </a:cubicBezTo>
                  <a:cubicBezTo>
                    <a:pt x="8" y="15"/>
                    <a:pt x="2" y="16"/>
                    <a:pt x="1" y="16"/>
                  </a:cubicBezTo>
                  <a:cubicBezTo>
                    <a:pt x="0" y="21"/>
                    <a:pt x="0" y="21"/>
                    <a:pt x="0" y="21"/>
                  </a:cubicBezTo>
                  <a:cubicBezTo>
                    <a:pt x="0" y="22"/>
                    <a:pt x="6" y="25"/>
                    <a:pt x="6" y="25"/>
                  </a:cubicBezTo>
                  <a:cubicBezTo>
                    <a:pt x="6" y="28"/>
                    <a:pt x="6" y="28"/>
                    <a:pt x="6" y="28"/>
                  </a:cubicBezTo>
                  <a:cubicBezTo>
                    <a:pt x="6" y="28"/>
                    <a:pt x="2" y="34"/>
                    <a:pt x="2" y="34"/>
                  </a:cubicBezTo>
                  <a:cubicBezTo>
                    <a:pt x="5" y="39"/>
                    <a:pt x="5" y="39"/>
                    <a:pt x="5" y="39"/>
                  </a:cubicBezTo>
                  <a:cubicBezTo>
                    <a:pt x="5" y="39"/>
                    <a:pt x="12" y="38"/>
                    <a:pt x="12" y="38"/>
                  </a:cubicBezTo>
                  <a:cubicBezTo>
                    <a:pt x="14" y="39"/>
                    <a:pt x="14" y="39"/>
                    <a:pt x="14" y="39"/>
                  </a:cubicBezTo>
                  <a:cubicBezTo>
                    <a:pt x="14" y="39"/>
                    <a:pt x="15" y="46"/>
                    <a:pt x="15" y="46"/>
                  </a:cubicBezTo>
                  <a:cubicBezTo>
                    <a:pt x="20" y="48"/>
                    <a:pt x="20" y="48"/>
                    <a:pt x="20" y="48"/>
                  </a:cubicBezTo>
                  <a:cubicBezTo>
                    <a:pt x="21" y="48"/>
                    <a:pt x="24" y="42"/>
                    <a:pt x="24" y="42"/>
                  </a:cubicBezTo>
                  <a:cubicBezTo>
                    <a:pt x="27" y="42"/>
                    <a:pt x="27" y="42"/>
                    <a:pt x="27" y="42"/>
                  </a:cubicBezTo>
                  <a:cubicBezTo>
                    <a:pt x="27" y="42"/>
                    <a:pt x="33" y="46"/>
                    <a:pt x="33" y="46"/>
                  </a:cubicBezTo>
                  <a:cubicBezTo>
                    <a:pt x="38" y="43"/>
                    <a:pt x="38" y="43"/>
                    <a:pt x="38" y="43"/>
                  </a:cubicBezTo>
                  <a:cubicBezTo>
                    <a:pt x="38" y="43"/>
                    <a:pt x="37" y="36"/>
                    <a:pt x="37" y="36"/>
                  </a:cubicBezTo>
                  <a:cubicBezTo>
                    <a:pt x="38" y="33"/>
                    <a:pt x="38" y="33"/>
                    <a:pt x="38" y="33"/>
                  </a:cubicBezTo>
                  <a:cubicBezTo>
                    <a:pt x="38" y="33"/>
                    <a:pt x="45" y="32"/>
                    <a:pt x="45" y="32"/>
                  </a:cubicBezTo>
                  <a:cubicBezTo>
                    <a:pt x="46" y="27"/>
                    <a:pt x="46" y="27"/>
                    <a:pt x="46" y="27"/>
                  </a:cubicBezTo>
                  <a:cubicBezTo>
                    <a:pt x="47" y="27"/>
                    <a:pt x="41" y="23"/>
                    <a:pt x="41" y="23"/>
                  </a:cubicBezTo>
                  <a:close/>
                  <a:moveTo>
                    <a:pt x="31" y="26"/>
                  </a:moveTo>
                  <a:cubicBezTo>
                    <a:pt x="30" y="30"/>
                    <a:pt x="26" y="32"/>
                    <a:pt x="22" y="31"/>
                  </a:cubicBezTo>
                  <a:cubicBezTo>
                    <a:pt x="18" y="30"/>
                    <a:pt x="15" y="26"/>
                    <a:pt x="16" y="22"/>
                  </a:cubicBezTo>
                  <a:cubicBezTo>
                    <a:pt x="17" y="18"/>
                    <a:pt x="21" y="16"/>
                    <a:pt x="25" y="17"/>
                  </a:cubicBezTo>
                  <a:cubicBezTo>
                    <a:pt x="29" y="18"/>
                    <a:pt x="32" y="22"/>
                    <a:pt x="3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sp>
        <p:nvSpPr>
          <p:cNvPr id="74" name="Freeform 100">
            <a:extLst>
              <a:ext uri="{FF2B5EF4-FFF2-40B4-BE49-F238E27FC236}">
                <a16:creationId xmlns:a16="http://schemas.microsoft.com/office/drawing/2014/main" id="{1C2949E8-1EDA-4FCE-A53F-76FB1FF136E0}"/>
              </a:ext>
            </a:extLst>
          </p:cNvPr>
          <p:cNvSpPr>
            <a:spLocks noEditPoints="1"/>
          </p:cNvSpPr>
          <p:nvPr/>
        </p:nvSpPr>
        <p:spPr bwMode="auto">
          <a:xfrm>
            <a:off x="4462463" y="2974167"/>
            <a:ext cx="451272" cy="443285"/>
          </a:xfrm>
          <a:custGeom>
            <a:avLst/>
            <a:gdLst>
              <a:gd name="T0" fmla="*/ 82 w 95"/>
              <a:gd name="T1" fmla="*/ 57 h 93"/>
              <a:gd name="T2" fmla="*/ 95 w 95"/>
              <a:gd name="T3" fmla="*/ 51 h 93"/>
              <a:gd name="T4" fmla="*/ 95 w 95"/>
              <a:gd name="T5" fmla="*/ 41 h 93"/>
              <a:gd name="T6" fmla="*/ 82 w 95"/>
              <a:gd name="T7" fmla="*/ 35 h 93"/>
              <a:gd name="T8" fmla="*/ 80 w 95"/>
              <a:gd name="T9" fmla="*/ 30 h 93"/>
              <a:gd name="T10" fmla="*/ 85 w 95"/>
              <a:gd name="T11" fmla="*/ 17 h 93"/>
              <a:gd name="T12" fmla="*/ 77 w 95"/>
              <a:gd name="T13" fmla="*/ 9 h 93"/>
              <a:gd name="T14" fmla="*/ 64 w 95"/>
              <a:gd name="T15" fmla="*/ 15 h 93"/>
              <a:gd name="T16" fmla="*/ 58 w 95"/>
              <a:gd name="T17" fmla="*/ 12 h 93"/>
              <a:gd name="T18" fmla="*/ 53 w 95"/>
              <a:gd name="T19" fmla="*/ 0 h 93"/>
              <a:gd name="T20" fmla="*/ 42 w 95"/>
              <a:gd name="T21" fmla="*/ 0 h 93"/>
              <a:gd name="T22" fmla="*/ 37 w 95"/>
              <a:gd name="T23" fmla="*/ 12 h 93"/>
              <a:gd name="T24" fmla="*/ 31 w 95"/>
              <a:gd name="T25" fmla="*/ 15 h 93"/>
              <a:gd name="T26" fmla="*/ 18 w 95"/>
              <a:gd name="T27" fmla="*/ 10 h 93"/>
              <a:gd name="T28" fmla="*/ 10 w 95"/>
              <a:gd name="T29" fmla="*/ 17 h 93"/>
              <a:gd name="T30" fmla="*/ 15 w 95"/>
              <a:gd name="T31" fmla="*/ 30 h 93"/>
              <a:gd name="T32" fmla="*/ 13 w 95"/>
              <a:gd name="T33" fmla="*/ 36 h 93"/>
              <a:gd name="T34" fmla="*/ 0 w 95"/>
              <a:gd name="T35" fmla="*/ 41 h 93"/>
              <a:gd name="T36" fmla="*/ 0 w 95"/>
              <a:gd name="T37" fmla="*/ 51 h 93"/>
              <a:gd name="T38" fmla="*/ 13 w 95"/>
              <a:gd name="T39" fmla="*/ 57 h 93"/>
              <a:gd name="T40" fmla="*/ 16 w 95"/>
              <a:gd name="T41" fmla="*/ 62 h 93"/>
              <a:gd name="T42" fmla="*/ 10 w 95"/>
              <a:gd name="T43" fmla="*/ 76 h 93"/>
              <a:gd name="T44" fmla="*/ 18 w 95"/>
              <a:gd name="T45" fmla="*/ 83 h 93"/>
              <a:gd name="T46" fmla="*/ 31 w 95"/>
              <a:gd name="T47" fmla="*/ 77 h 93"/>
              <a:gd name="T48" fmla="*/ 37 w 95"/>
              <a:gd name="T49" fmla="*/ 80 h 93"/>
              <a:gd name="T50" fmla="*/ 43 w 95"/>
              <a:gd name="T51" fmla="*/ 93 h 93"/>
              <a:gd name="T52" fmla="*/ 53 w 95"/>
              <a:gd name="T53" fmla="*/ 93 h 93"/>
              <a:gd name="T54" fmla="*/ 58 w 95"/>
              <a:gd name="T55" fmla="*/ 80 h 93"/>
              <a:gd name="T56" fmla="*/ 64 w 95"/>
              <a:gd name="T57" fmla="*/ 77 h 93"/>
              <a:gd name="T58" fmla="*/ 78 w 95"/>
              <a:gd name="T59" fmla="*/ 82 h 93"/>
              <a:gd name="T60" fmla="*/ 85 w 95"/>
              <a:gd name="T61" fmla="*/ 75 h 93"/>
              <a:gd name="T62" fmla="*/ 80 w 95"/>
              <a:gd name="T63" fmla="*/ 62 h 93"/>
              <a:gd name="T64" fmla="*/ 82 w 95"/>
              <a:gd name="T65" fmla="*/ 57 h 93"/>
              <a:gd name="T66" fmla="*/ 48 w 95"/>
              <a:gd name="T67" fmla="*/ 61 h 93"/>
              <a:gd name="T68" fmla="*/ 32 w 95"/>
              <a:gd name="T69" fmla="*/ 46 h 93"/>
              <a:gd name="T70" fmla="*/ 48 w 95"/>
              <a:gd name="T71" fmla="*/ 31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5"/>
                  <a:pt x="82" y="35"/>
                </a:cubicBezTo>
                <a:cubicBezTo>
                  <a:pt x="80" y="30"/>
                  <a:pt x="80" y="30"/>
                  <a:pt x="80" y="30"/>
                </a:cubicBezTo>
                <a:cubicBezTo>
                  <a:pt x="80" y="30"/>
                  <a:pt x="85" y="17"/>
                  <a:pt x="85" y="17"/>
                </a:cubicBezTo>
                <a:cubicBezTo>
                  <a:pt x="77" y="9"/>
                  <a:pt x="77" y="9"/>
                  <a:pt x="77" y="9"/>
                </a:cubicBezTo>
                <a:cubicBezTo>
                  <a:pt x="77" y="9"/>
                  <a:pt x="64" y="15"/>
                  <a:pt x="64" y="15"/>
                </a:cubicBezTo>
                <a:cubicBezTo>
                  <a:pt x="58" y="12"/>
                  <a:pt x="58" y="12"/>
                  <a:pt x="58" y="12"/>
                </a:cubicBezTo>
                <a:cubicBezTo>
                  <a:pt x="58" y="12"/>
                  <a:pt x="53" y="0"/>
                  <a:pt x="53" y="0"/>
                </a:cubicBezTo>
                <a:cubicBezTo>
                  <a:pt x="42" y="0"/>
                  <a:pt x="42" y="0"/>
                  <a:pt x="42" y="0"/>
                </a:cubicBezTo>
                <a:cubicBezTo>
                  <a:pt x="41" y="0"/>
                  <a:pt x="37" y="12"/>
                  <a:pt x="37" y="12"/>
                </a:cubicBezTo>
                <a:cubicBezTo>
                  <a:pt x="31" y="15"/>
                  <a:pt x="31" y="15"/>
                  <a:pt x="31" y="15"/>
                </a:cubicBezTo>
                <a:cubicBezTo>
                  <a:pt x="31" y="15"/>
                  <a:pt x="18" y="9"/>
                  <a:pt x="18" y="10"/>
                </a:cubicBezTo>
                <a:cubicBezTo>
                  <a:pt x="10" y="17"/>
                  <a:pt x="10" y="17"/>
                  <a:pt x="10" y="17"/>
                </a:cubicBezTo>
                <a:cubicBezTo>
                  <a:pt x="10" y="18"/>
                  <a:pt x="15" y="30"/>
                  <a:pt x="15" y="30"/>
                </a:cubicBezTo>
                <a:cubicBezTo>
                  <a:pt x="13" y="36"/>
                  <a:pt x="13" y="36"/>
                  <a:pt x="13" y="36"/>
                </a:cubicBezTo>
                <a:cubicBezTo>
                  <a:pt x="13" y="36"/>
                  <a:pt x="0" y="41"/>
                  <a:pt x="0" y="41"/>
                </a:cubicBezTo>
                <a:cubicBezTo>
                  <a:pt x="0" y="51"/>
                  <a:pt x="0" y="51"/>
                  <a:pt x="0" y="51"/>
                </a:cubicBezTo>
                <a:cubicBezTo>
                  <a:pt x="0" y="52"/>
                  <a:pt x="13" y="57"/>
                  <a:pt x="13" y="57"/>
                </a:cubicBezTo>
                <a:cubicBezTo>
                  <a:pt x="16" y="62"/>
                  <a:pt x="16" y="62"/>
                  <a:pt x="16" y="62"/>
                </a:cubicBezTo>
                <a:cubicBezTo>
                  <a:pt x="16" y="62"/>
                  <a:pt x="10" y="75"/>
                  <a:pt x="10" y="76"/>
                </a:cubicBezTo>
                <a:cubicBezTo>
                  <a:pt x="18" y="83"/>
                  <a:pt x="18" y="83"/>
                  <a:pt x="18" y="83"/>
                </a:cubicBezTo>
                <a:cubicBezTo>
                  <a:pt x="18" y="83"/>
                  <a:pt x="31" y="77"/>
                  <a:pt x="31" y="77"/>
                </a:cubicBezTo>
                <a:cubicBezTo>
                  <a:pt x="37" y="80"/>
                  <a:pt x="37" y="80"/>
                  <a:pt x="37" y="80"/>
                </a:cubicBezTo>
                <a:cubicBezTo>
                  <a:pt x="37" y="80"/>
                  <a:pt x="42" y="93"/>
                  <a:pt x="43" y="93"/>
                </a:cubicBezTo>
                <a:cubicBezTo>
                  <a:pt x="53" y="93"/>
                  <a:pt x="53" y="93"/>
                  <a:pt x="53" y="93"/>
                </a:cubicBezTo>
                <a:cubicBezTo>
                  <a:pt x="54" y="93"/>
                  <a:pt x="58" y="80"/>
                  <a:pt x="58" y="80"/>
                </a:cubicBezTo>
                <a:cubicBezTo>
                  <a:pt x="64" y="77"/>
                  <a:pt x="64" y="77"/>
                  <a:pt x="64" y="77"/>
                </a:cubicBezTo>
                <a:cubicBezTo>
                  <a:pt x="64" y="77"/>
                  <a:pt x="77" y="83"/>
                  <a:pt x="78" y="82"/>
                </a:cubicBezTo>
                <a:cubicBezTo>
                  <a:pt x="85" y="75"/>
                  <a:pt x="85" y="75"/>
                  <a:pt x="85" y="75"/>
                </a:cubicBezTo>
                <a:cubicBezTo>
                  <a:pt x="85" y="75"/>
                  <a:pt x="80" y="62"/>
                  <a:pt x="80" y="62"/>
                </a:cubicBezTo>
                <a:lnTo>
                  <a:pt x="82" y="57"/>
                </a:lnTo>
                <a:close/>
                <a:moveTo>
                  <a:pt x="48" y="61"/>
                </a:moveTo>
                <a:cubicBezTo>
                  <a:pt x="39" y="61"/>
                  <a:pt x="32" y="54"/>
                  <a:pt x="32" y="46"/>
                </a:cubicBezTo>
                <a:cubicBezTo>
                  <a:pt x="32" y="38"/>
                  <a:pt x="39" y="31"/>
                  <a:pt x="48" y="31"/>
                </a:cubicBezTo>
                <a:cubicBezTo>
                  <a:pt x="56" y="31"/>
                  <a:pt x="63" y="38"/>
                  <a:pt x="63" y="46"/>
                </a:cubicBezTo>
                <a:cubicBezTo>
                  <a:pt x="63" y="54"/>
                  <a:pt x="56" y="61"/>
                  <a:pt x="48" y="61"/>
                </a:cubicBezTo>
                <a:close/>
              </a:path>
            </a:pathLst>
          </a:custGeom>
          <a:solidFill>
            <a:srgbClr val="BD582C"/>
          </a:solidFill>
          <a:ln>
            <a:noFill/>
          </a:ln>
        </p:spPr>
        <p:txBody>
          <a:bodyPr vert="horz" wrap="square" lIns="121920" tIns="60960" rIns="121920" bIns="60960" numCol="1" anchor="t" anchorCtr="0" compatLnSpc="1">
            <a:prstTxWarp prst="textNoShape">
              <a:avLst/>
            </a:prstTxWarp>
          </a:bodyPr>
          <a:lstStyle/>
          <a:p>
            <a:endParaRPr lang="en-US" sz="2400" dirty="0"/>
          </a:p>
        </p:txBody>
      </p:sp>
      <p:sp>
        <p:nvSpPr>
          <p:cNvPr id="3" name="TextBox 2"/>
          <p:cNvSpPr txBox="1"/>
          <p:nvPr/>
        </p:nvSpPr>
        <p:spPr>
          <a:xfrm>
            <a:off x="362910" y="4631355"/>
            <a:ext cx="2279561"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a:t>Treating Missing values and Invalid records</a:t>
            </a:r>
          </a:p>
          <a:p>
            <a:pPr marL="285750" indent="-285750">
              <a:buFont typeface="Arial" panose="020B0604020202020204" pitchFamily="34" charset="0"/>
              <a:buChar char="•"/>
            </a:pPr>
            <a:r>
              <a:rPr lang="en-IN" sz="1600" dirty="0"/>
              <a:t>Exploratory data analysis</a:t>
            </a:r>
          </a:p>
          <a:p>
            <a:pPr marL="285750" indent="-285750">
              <a:buFont typeface="Arial" panose="020B0604020202020204" pitchFamily="34" charset="0"/>
              <a:buChar char="•"/>
            </a:pPr>
            <a:r>
              <a:rPr lang="en-IN" sz="1600" dirty="0"/>
              <a:t>Outlier treatment</a:t>
            </a:r>
          </a:p>
          <a:p>
            <a:endParaRPr lang="en-IN" sz="1600" dirty="0"/>
          </a:p>
          <a:p>
            <a:endParaRPr lang="en-IN" sz="1600" dirty="0"/>
          </a:p>
        </p:txBody>
      </p:sp>
      <p:sp>
        <p:nvSpPr>
          <p:cNvPr id="48" name="TextBox 47"/>
          <p:cNvSpPr txBox="1"/>
          <p:nvPr/>
        </p:nvSpPr>
        <p:spPr>
          <a:xfrm>
            <a:off x="3455686" y="4605597"/>
            <a:ext cx="2411601" cy="1815882"/>
          </a:xfrm>
          <a:prstGeom prst="rect">
            <a:avLst/>
          </a:prstGeom>
          <a:noFill/>
        </p:spPr>
        <p:txBody>
          <a:bodyPr wrap="square" rtlCol="0">
            <a:spAutoFit/>
          </a:bodyPr>
          <a:lstStyle/>
          <a:p>
            <a:pPr marL="285750" indent="-285750">
              <a:buFont typeface="Arial" panose="020B0604020202020204" pitchFamily="34" charset="0"/>
              <a:buChar char="•"/>
            </a:pPr>
            <a:r>
              <a:rPr lang="en-IN" sz="1600" dirty="0"/>
              <a:t>Transform and adding new indicators</a:t>
            </a:r>
          </a:p>
          <a:p>
            <a:pPr marL="285750" indent="-285750">
              <a:buFont typeface="Arial" panose="020B0604020202020204" pitchFamily="34" charset="0"/>
              <a:buChar char="•"/>
            </a:pPr>
            <a:r>
              <a:rPr lang="en-IN" sz="1600" dirty="0"/>
              <a:t>Feature generation</a:t>
            </a:r>
          </a:p>
          <a:p>
            <a:pPr marL="285750" indent="-285750">
              <a:buFont typeface="Arial" panose="020B0604020202020204" pitchFamily="34" charset="0"/>
              <a:buChar char="•"/>
            </a:pPr>
            <a:r>
              <a:rPr lang="en-IN" sz="1600" dirty="0"/>
              <a:t>Baseline model</a:t>
            </a:r>
          </a:p>
          <a:p>
            <a:pPr marL="285750" indent="-285750">
              <a:buFont typeface="Arial" panose="020B0604020202020204" pitchFamily="34" charset="0"/>
              <a:buChar char="•"/>
            </a:pPr>
            <a:r>
              <a:rPr lang="en-IN" sz="1600" dirty="0"/>
              <a:t>Machine learning algorithms</a:t>
            </a:r>
          </a:p>
          <a:p>
            <a:endParaRPr lang="en-IN" sz="1600" dirty="0"/>
          </a:p>
        </p:txBody>
      </p:sp>
      <p:sp>
        <p:nvSpPr>
          <p:cNvPr id="50" name="TextBox 49"/>
          <p:cNvSpPr txBox="1"/>
          <p:nvPr/>
        </p:nvSpPr>
        <p:spPr>
          <a:xfrm>
            <a:off x="6506789" y="4531360"/>
            <a:ext cx="2240924" cy="1815882"/>
          </a:xfrm>
          <a:prstGeom prst="rect">
            <a:avLst/>
          </a:prstGeom>
          <a:noFill/>
        </p:spPr>
        <p:txBody>
          <a:bodyPr wrap="square" rtlCol="0">
            <a:spAutoFit/>
          </a:bodyPr>
          <a:lstStyle/>
          <a:p>
            <a:pPr marL="285750" indent="-285750">
              <a:buFont typeface="Arial" panose="020B0604020202020204" pitchFamily="34" charset="0"/>
              <a:buChar char="•"/>
            </a:pPr>
            <a:r>
              <a:rPr lang="en-IN" sz="1600" dirty="0"/>
              <a:t>Scoring and Validating the model for best fit</a:t>
            </a:r>
          </a:p>
          <a:p>
            <a:pPr marL="285750" indent="-285750">
              <a:buFont typeface="Arial" panose="020B0604020202020204" pitchFamily="34" charset="0"/>
              <a:buChar char="•"/>
            </a:pPr>
            <a:r>
              <a:rPr lang="en-IN" sz="1600" dirty="0"/>
              <a:t>Attempt ways to minimise misclassification rate</a:t>
            </a:r>
          </a:p>
          <a:p>
            <a:endParaRPr lang="en-IN" sz="1600" dirty="0"/>
          </a:p>
        </p:txBody>
      </p:sp>
      <p:sp>
        <p:nvSpPr>
          <p:cNvPr id="51" name="TextBox 50"/>
          <p:cNvSpPr txBox="1"/>
          <p:nvPr/>
        </p:nvSpPr>
        <p:spPr>
          <a:xfrm>
            <a:off x="9416916" y="4531360"/>
            <a:ext cx="2240924" cy="1815882"/>
          </a:xfrm>
          <a:prstGeom prst="rect">
            <a:avLst/>
          </a:prstGeom>
          <a:noFill/>
        </p:spPr>
        <p:txBody>
          <a:bodyPr wrap="square" rtlCol="0">
            <a:spAutoFit/>
          </a:bodyPr>
          <a:lstStyle/>
          <a:p>
            <a:pPr marL="285750" indent="-285750">
              <a:buFont typeface="Arial" panose="020B0604020202020204" pitchFamily="34" charset="0"/>
              <a:buChar char="•"/>
            </a:pPr>
            <a:r>
              <a:rPr lang="en-IN" sz="1600" dirty="0"/>
              <a:t>Provide Insights and Recommendation</a:t>
            </a:r>
          </a:p>
          <a:p>
            <a:pPr marL="285750" indent="-285750">
              <a:buFont typeface="Arial" panose="020B0604020202020204" pitchFamily="34" charset="0"/>
              <a:buChar char="•"/>
            </a:pPr>
            <a:r>
              <a:rPr lang="en-IN" sz="1600" dirty="0"/>
              <a:t>Further scoring the model on Out of Time dataset to generalise over time</a:t>
            </a:r>
          </a:p>
          <a:p>
            <a:endParaRPr lang="en-IN" sz="1600" dirty="0"/>
          </a:p>
        </p:txBody>
      </p:sp>
    </p:spTree>
    <p:extLst>
      <p:ext uri="{BB962C8B-B14F-4D97-AF65-F5344CB8AC3E}">
        <p14:creationId xmlns:p14="http://schemas.microsoft.com/office/powerpoint/2010/main" val="4039212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187178-3F91-4D5A-B723-F17BB0E2AE78}"/>
              </a:ext>
            </a:extLst>
          </p:cNvPr>
          <p:cNvPicPr>
            <a:picLocks noChangeAspect="1"/>
          </p:cNvPicPr>
          <p:nvPr/>
        </p:nvPicPr>
        <p:blipFill>
          <a:blip r:embed="rId2"/>
          <a:stretch>
            <a:fillRect/>
          </a:stretch>
        </p:blipFill>
        <p:spPr>
          <a:xfrm rot="5400000">
            <a:off x="1443429" y="886294"/>
            <a:ext cx="1819529" cy="1971040"/>
          </a:xfrm>
          <a:prstGeom prst="rect">
            <a:avLst/>
          </a:prstGeom>
        </p:spPr>
      </p:pic>
      <p:cxnSp>
        <p:nvCxnSpPr>
          <p:cNvPr id="2" name="Straight Connector 1">
            <a:extLst>
              <a:ext uri="{FF2B5EF4-FFF2-40B4-BE49-F238E27FC236}">
                <a16:creationId xmlns:a16="http://schemas.microsoft.com/office/drawing/2014/main" id="{6B4D48F7-074D-4989-B49D-D3A9FEA685DC}"/>
              </a:ext>
            </a:extLst>
          </p:cNvPr>
          <p:cNvCxnSpPr>
            <a:cxnSpLocks/>
          </p:cNvCxnSpPr>
          <p:nvPr/>
        </p:nvCxnSpPr>
        <p:spPr>
          <a:xfrm>
            <a:off x="741285" y="852256"/>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434CE89-56E5-41E9-BB29-3891B23AE4A7}"/>
              </a:ext>
            </a:extLst>
          </p:cNvPr>
          <p:cNvSpPr txBox="1"/>
          <p:nvPr/>
        </p:nvSpPr>
        <p:spPr>
          <a:xfrm>
            <a:off x="741285" y="88777"/>
            <a:ext cx="10737542" cy="830997"/>
          </a:xfrm>
          <a:prstGeom prst="rect">
            <a:avLst/>
          </a:prstGeom>
          <a:noFill/>
        </p:spPr>
        <p:txBody>
          <a:bodyPr wrap="square" rtlCol="0">
            <a:spAutoFit/>
          </a:bodyPr>
          <a:lstStyle/>
          <a:p>
            <a:r>
              <a:rPr lang="en-US" sz="2400" dirty="0"/>
              <a:t>Exploratory data analysis was conducted to come up with high level insights about the business</a:t>
            </a:r>
          </a:p>
        </p:txBody>
      </p:sp>
      <p:cxnSp>
        <p:nvCxnSpPr>
          <p:cNvPr id="5" name="Straight Connector 4">
            <a:extLst>
              <a:ext uri="{FF2B5EF4-FFF2-40B4-BE49-F238E27FC236}">
                <a16:creationId xmlns:a16="http://schemas.microsoft.com/office/drawing/2014/main" id="{D9F3CE28-49C6-4725-B899-7441C1D6E2BB}"/>
              </a:ext>
            </a:extLst>
          </p:cNvPr>
          <p:cNvCxnSpPr/>
          <p:nvPr/>
        </p:nvCxnSpPr>
        <p:spPr>
          <a:xfrm>
            <a:off x="3576320" y="1064260"/>
            <a:ext cx="0" cy="497332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F79A20-B217-40AF-A076-752BF92334E0}"/>
              </a:ext>
            </a:extLst>
          </p:cNvPr>
          <p:cNvCxnSpPr>
            <a:cxnSpLocks/>
          </p:cNvCxnSpPr>
          <p:nvPr/>
        </p:nvCxnSpPr>
        <p:spPr>
          <a:xfrm flipH="1">
            <a:off x="407088" y="4246880"/>
            <a:ext cx="30567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1BD0407-5185-4162-9D1F-9129D5E6EAB1}"/>
              </a:ext>
            </a:extLst>
          </p:cNvPr>
          <p:cNvSpPr txBox="1"/>
          <p:nvPr/>
        </p:nvSpPr>
        <p:spPr>
          <a:xfrm>
            <a:off x="1209040" y="946947"/>
            <a:ext cx="2001520" cy="369332"/>
          </a:xfrm>
          <a:prstGeom prst="rect">
            <a:avLst/>
          </a:prstGeom>
          <a:noFill/>
        </p:spPr>
        <p:txBody>
          <a:bodyPr wrap="square" rtlCol="0">
            <a:spAutoFit/>
          </a:bodyPr>
          <a:lstStyle/>
          <a:p>
            <a:r>
              <a:rPr lang="en-US" dirty="0">
                <a:solidFill>
                  <a:schemeClr val="accent2">
                    <a:lumMod val="50000"/>
                  </a:schemeClr>
                </a:solidFill>
                <a:latin typeface="Agency FB" panose="020B0503020202020204" pitchFamily="34" charset="0"/>
              </a:rPr>
              <a:t>Data Cleaning - Train</a:t>
            </a:r>
          </a:p>
        </p:txBody>
      </p:sp>
      <p:pic>
        <p:nvPicPr>
          <p:cNvPr id="1026" name="Picture 2" descr="Image result for data icon vector">
            <a:extLst>
              <a:ext uri="{FF2B5EF4-FFF2-40B4-BE49-F238E27FC236}">
                <a16:creationId xmlns:a16="http://schemas.microsoft.com/office/drawing/2014/main" id="{A42B31E2-6F62-4E31-A120-06FDE6B7294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8499" y="1538066"/>
            <a:ext cx="620787" cy="620787"/>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Bent 19">
            <a:extLst>
              <a:ext uri="{FF2B5EF4-FFF2-40B4-BE49-F238E27FC236}">
                <a16:creationId xmlns:a16="http://schemas.microsoft.com/office/drawing/2014/main" id="{60535490-7072-47DC-880E-3F942540CB01}"/>
              </a:ext>
            </a:extLst>
          </p:cNvPr>
          <p:cNvSpPr/>
          <p:nvPr/>
        </p:nvSpPr>
        <p:spPr>
          <a:xfrm rot="10800000">
            <a:off x="2766636" y="2186626"/>
            <a:ext cx="382193" cy="948777"/>
          </a:xfrm>
          <a:prstGeom prst="bentArrow">
            <a:avLst>
              <a:gd name="adj1" fmla="val 8333"/>
              <a:gd name="adj2" fmla="val 25000"/>
              <a:gd name="adj3" fmla="val 1833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4" name="Group 23">
            <a:extLst>
              <a:ext uri="{FF2B5EF4-FFF2-40B4-BE49-F238E27FC236}">
                <a16:creationId xmlns:a16="http://schemas.microsoft.com/office/drawing/2014/main" id="{16602A06-9859-44F5-9269-FC8FD38E4416}"/>
              </a:ext>
            </a:extLst>
          </p:cNvPr>
          <p:cNvGrpSpPr/>
          <p:nvPr/>
        </p:nvGrpSpPr>
        <p:grpSpPr>
          <a:xfrm>
            <a:off x="2961112" y="2519004"/>
            <a:ext cx="425324" cy="411565"/>
            <a:chOff x="4833073" y="2370014"/>
            <a:chExt cx="425324" cy="411565"/>
          </a:xfrm>
        </p:grpSpPr>
        <p:sp>
          <p:nvSpPr>
            <p:cNvPr id="23" name="Freeform 12">
              <a:extLst>
                <a:ext uri="{FF2B5EF4-FFF2-40B4-BE49-F238E27FC236}">
                  <a16:creationId xmlns:a16="http://schemas.microsoft.com/office/drawing/2014/main" id="{50398BFB-305E-4D04-9AB3-02A42BB0B115}"/>
                </a:ext>
              </a:extLst>
            </p:cNvPr>
            <p:cNvSpPr>
              <a:spLocks noEditPoints="1"/>
            </p:cNvSpPr>
            <p:nvPr/>
          </p:nvSpPr>
          <p:spPr bwMode="auto">
            <a:xfrm>
              <a:off x="4833073" y="2370014"/>
              <a:ext cx="425324" cy="411565"/>
            </a:xfrm>
            <a:custGeom>
              <a:avLst/>
              <a:gdLst>
                <a:gd name="T0" fmla="*/ 880 w 2141"/>
                <a:gd name="T1" fmla="*/ 1529 h 2073"/>
                <a:gd name="T2" fmla="*/ 880 w 2141"/>
                <a:gd name="T3" fmla="*/ 1529 h 2073"/>
                <a:gd name="T4" fmla="*/ 193 w 2141"/>
                <a:gd name="T5" fmla="*/ 859 h 2073"/>
                <a:gd name="T6" fmla="*/ 880 w 2141"/>
                <a:gd name="T7" fmla="*/ 188 h 2073"/>
                <a:gd name="T8" fmla="*/ 1567 w 2141"/>
                <a:gd name="T9" fmla="*/ 859 h 2073"/>
                <a:gd name="T10" fmla="*/ 880 w 2141"/>
                <a:gd name="T11" fmla="*/ 1529 h 2073"/>
                <a:gd name="T12" fmla="*/ 2072 w 2141"/>
                <a:gd name="T13" fmla="*/ 1777 h 2073"/>
                <a:gd name="T14" fmla="*/ 2072 w 2141"/>
                <a:gd name="T15" fmla="*/ 1777 h 2073"/>
                <a:gd name="T16" fmla="*/ 1615 w 2141"/>
                <a:gd name="T17" fmla="*/ 1331 h 2073"/>
                <a:gd name="T18" fmla="*/ 1760 w 2141"/>
                <a:gd name="T19" fmla="*/ 859 h 2073"/>
                <a:gd name="T20" fmla="*/ 880 w 2141"/>
                <a:gd name="T21" fmla="*/ 0 h 2073"/>
                <a:gd name="T22" fmla="*/ 0 w 2141"/>
                <a:gd name="T23" fmla="*/ 859 h 2073"/>
                <a:gd name="T24" fmla="*/ 880 w 2141"/>
                <a:gd name="T25" fmla="*/ 1718 h 2073"/>
                <a:gd name="T26" fmla="*/ 1364 w 2141"/>
                <a:gd name="T27" fmla="*/ 1576 h 2073"/>
                <a:gd name="T28" fmla="*/ 1821 w 2141"/>
                <a:gd name="T29" fmla="*/ 2022 h 2073"/>
                <a:gd name="T30" fmla="*/ 1946 w 2141"/>
                <a:gd name="T31" fmla="*/ 2073 h 2073"/>
                <a:gd name="T32" fmla="*/ 2072 w 2141"/>
                <a:gd name="T33" fmla="*/ 2022 h 2073"/>
                <a:gd name="T34" fmla="*/ 2072 w 2141"/>
                <a:gd name="T35" fmla="*/ 1777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41" h="2073">
                  <a:moveTo>
                    <a:pt x="880" y="1529"/>
                  </a:moveTo>
                  <a:lnTo>
                    <a:pt x="880" y="1529"/>
                  </a:lnTo>
                  <a:cubicBezTo>
                    <a:pt x="501" y="1529"/>
                    <a:pt x="193" y="1228"/>
                    <a:pt x="193" y="859"/>
                  </a:cubicBezTo>
                  <a:cubicBezTo>
                    <a:pt x="193" y="489"/>
                    <a:pt x="501" y="188"/>
                    <a:pt x="880" y="188"/>
                  </a:cubicBezTo>
                  <a:cubicBezTo>
                    <a:pt x="1259" y="188"/>
                    <a:pt x="1567" y="489"/>
                    <a:pt x="1567" y="859"/>
                  </a:cubicBezTo>
                  <a:cubicBezTo>
                    <a:pt x="1567" y="1228"/>
                    <a:pt x="1259" y="1529"/>
                    <a:pt x="880" y="1529"/>
                  </a:cubicBezTo>
                  <a:close/>
                  <a:moveTo>
                    <a:pt x="2072" y="1777"/>
                  </a:moveTo>
                  <a:lnTo>
                    <a:pt x="2072" y="1777"/>
                  </a:lnTo>
                  <a:lnTo>
                    <a:pt x="1615" y="1331"/>
                  </a:lnTo>
                  <a:cubicBezTo>
                    <a:pt x="1706" y="1195"/>
                    <a:pt x="1760" y="1033"/>
                    <a:pt x="1760" y="859"/>
                  </a:cubicBezTo>
                  <a:cubicBezTo>
                    <a:pt x="1760" y="385"/>
                    <a:pt x="1365" y="0"/>
                    <a:pt x="880" y="0"/>
                  </a:cubicBezTo>
                  <a:cubicBezTo>
                    <a:pt x="395" y="0"/>
                    <a:pt x="0" y="385"/>
                    <a:pt x="0" y="859"/>
                  </a:cubicBezTo>
                  <a:cubicBezTo>
                    <a:pt x="0" y="1332"/>
                    <a:pt x="395" y="1718"/>
                    <a:pt x="880" y="1718"/>
                  </a:cubicBezTo>
                  <a:cubicBezTo>
                    <a:pt x="1059" y="1718"/>
                    <a:pt x="1225" y="1665"/>
                    <a:pt x="1364" y="1576"/>
                  </a:cubicBezTo>
                  <a:lnTo>
                    <a:pt x="1821" y="2022"/>
                  </a:lnTo>
                  <a:cubicBezTo>
                    <a:pt x="1856" y="2056"/>
                    <a:pt x="1901" y="2073"/>
                    <a:pt x="1946" y="2073"/>
                  </a:cubicBezTo>
                  <a:cubicBezTo>
                    <a:pt x="1992" y="2073"/>
                    <a:pt x="2037" y="2056"/>
                    <a:pt x="2072" y="2022"/>
                  </a:cubicBezTo>
                  <a:cubicBezTo>
                    <a:pt x="2141" y="1954"/>
                    <a:pt x="2141" y="1845"/>
                    <a:pt x="2072" y="177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Oval 20">
              <a:extLst>
                <a:ext uri="{FF2B5EF4-FFF2-40B4-BE49-F238E27FC236}">
                  <a16:creationId xmlns:a16="http://schemas.microsoft.com/office/drawing/2014/main" id="{4ED04463-A643-4269-9B3D-EC32BD157A6A}"/>
                </a:ext>
              </a:extLst>
            </p:cNvPr>
            <p:cNvSpPr/>
            <p:nvPr/>
          </p:nvSpPr>
          <p:spPr>
            <a:xfrm>
              <a:off x="4876204" y="2396142"/>
              <a:ext cx="274320" cy="2743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3CDD7BAC-14E9-446F-B10F-6F07FEA197AE}"/>
              </a:ext>
            </a:extLst>
          </p:cNvPr>
          <p:cNvSpPr txBox="1"/>
          <p:nvPr/>
        </p:nvSpPr>
        <p:spPr>
          <a:xfrm>
            <a:off x="474269" y="2451241"/>
            <a:ext cx="834695" cy="707886"/>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Missing</a:t>
            </a:r>
          </a:p>
          <a:p>
            <a:pPr algn="ctr"/>
            <a:r>
              <a:rPr lang="en-US" sz="2000" b="1" dirty="0">
                <a:solidFill>
                  <a:schemeClr val="accent2">
                    <a:lumMod val="75000"/>
                  </a:schemeClr>
                </a:solidFill>
                <a:latin typeface="Agency FB" panose="020B0503020202020204" pitchFamily="34" charset="0"/>
              </a:rPr>
              <a:t>Rows</a:t>
            </a:r>
          </a:p>
        </p:txBody>
      </p:sp>
      <p:sp>
        <p:nvSpPr>
          <p:cNvPr id="29" name="TextBox 28">
            <a:extLst>
              <a:ext uri="{FF2B5EF4-FFF2-40B4-BE49-F238E27FC236}">
                <a16:creationId xmlns:a16="http://schemas.microsoft.com/office/drawing/2014/main" id="{B8AB4A63-248B-4B27-A666-7A356952F035}"/>
              </a:ext>
            </a:extLst>
          </p:cNvPr>
          <p:cNvSpPr txBox="1"/>
          <p:nvPr/>
        </p:nvSpPr>
        <p:spPr>
          <a:xfrm>
            <a:off x="1722846" y="2422858"/>
            <a:ext cx="981796" cy="1015663"/>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Total Charges</a:t>
            </a:r>
          </a:p>
          <a:p>
            <a:pPr algn="ctr"/>
            <a:r>
              <a:rPr lang="en-US" sz="2000" b="1" dirty="0">
                <a:solidFill>
                  <a:schemeClr val="accent2">
                    <a:lumMod val="75000"/>
                  </a:schemeClr>
                </a:solidFill>
                <a:latin typeface="Agency FB" panose="020B0503020202020204" pitchFamily="34" charset="0"/>
              </a:rPr>
              <a:t>NA</a:t>
            </a:r>
          </a:p>
        </p:txBody>
      </p:sp>
      <p:sp>
        <p:nvSpPr>
          <p:cNvPr id="26" name="TextBox 25">
            <a:extLst>
              <a:ext uri="{FF2B5EF4-FFF2-40B4-BE49-F238E27FC236}">
                <a16:creationId xmlns:a16="http://schemas.microsoft.com/office/drawing/2014/main" id="{D15D2F19-5600-463A-ACAC-6D3460E55535}"/>
              </a:ext>
            </a:extLst>
          </p:cNvPr>
          <p:cNvSpPr txBox="1"/>
          <p:nvPr/>
        </p:nvSpPr>
        <p:spPr>
          <a:xfrm>
            <a:off x="2269201" y="3120895"/>
            <a:ext cx="735042" cy="461665"/>
          </a:xfrm>
          <a:prstGeom prst="rect">
            <a:avLst/>
          </a:prstGeom>
          <a:noFill/>
        </p:spPr>
        <p:txBody>
          <a:bodyPr wrap="square" rtlCol="0">
            <a:spAutoFit/>
          </a:bodyPr>
          <a:lstStyle/>
          <a:p>
            <a:r>
              <a:rPr lang="en-US" sz="2400" dirty="0">
                <a:solidFill>
                  <a:srgbClr val="FFC000"/>
                </a:solidFill>
                <a:latin typeface="Agency FB" panose="020B0503020202020204" pitchFamily="34" charset="0"/>
              </a:rPr>
              <a:t>.01%</a:t>
            </a:r>
          </a:p>
        </p:txBody>
      </p:sp>
      <p:sp>
        <p:nvSpPr>
          <p:cNvPr id="32" name="TextBox 31">
            <a:extLst>
              <a:ext uri="{FF2B5EF4-FFF2-40B4-BE49-F238E27FC236}">
                <a16:creationId xmlns:a16="http://schemas.microsoft.com/office/drawing/2014/main" id="{8FCB50DB-2E17-466B-B1ED-C7F1FB30B632}"/>
              </a:ext>
            </a:extLst>
          </p:cNvPr>
          <p:cNvSpPr txBox="1"/>
          <p:nvPr/>
        </p:nvSpPr>
        <p:spPr>
          <a:xfrm>
            <a:off x="645377" y="3156081"/>
            <a:ext cx="632509" cy="461665"/>
          </a:xfrm>
          <a:prstGeom prst="rect">
            <a:avLst/>
          </a:prstGeom>
          <a:noFill/>
        </p:spPr>
        <p:txBody>
          <a:bodyPr wrap="square" rtlCol="0">
            <a:spAutoFit/>
          </a:bodyPr>
          <a:lstStyle/>
          <a:p>
            <a:r>
              <a:rPr lang="en-US" sz="2400" dirty="0">
                <a:solidFill>
                  <a:srgbClr val="FFC000"/>
                </a:solidFill>
                <a:latin typeface="Agency FB" panose="020B0503020202020204" pitchFamily="34" charset="0"/>
              </a:rPr>
              <a:t>0%</a:t>
            </a:r>
          </a:p>
        </p:txBody>
      </p:sp>
      <p:sp>
        <p:nvSpPr>
          <p:cNvPr id="30" name="TextBox 29">
            <a:extLst>
              <a:ext uri="{FF2B5EF4-FFF2-40B4-BE49-F238E27FC236}">
                <a16:creationId xmlns:a16="http://schemas.microsoft.com/office/drawing/2014/main" id="{E09054E5-72C0-425C-A52A-67FBDF46F8AD}"/>
              </a:ext>
            </a:extLst>
          </p:cNvPr>
          <p:cNvSpPr txBox="1"/>
          <p:nvPr/>
        </p:nvSpPr>
        <p:spPr>
          <a:xfrm>
            <a:off x="232645" y="3743903"/>
            <a:ext cx="3405669" cy="369332"/>
          </a:xfrm>
          <a:prstGeom prst="rect">
            <a:avLst/>
          </a:prstGeom>
          <a:noFill/>
        </p:spPr>
        <p:txBody>
          <a:bodyPr wrap="square" rtlCol="0">
            <a:spAutoFit/>
          </a:bodyPr>
          <a:lstStyle/>
          <a:p>
            <a:r>
              <a:rPr lang="en-US" dirty="0">
                <a:latin typeface="Agency FB" panose="020B0503020202020204" pitchFamily="34" charset="0"/>
              </a:rPr>
              <a:t>~ 3% data improper – Decision to remove</a:t>
            </a:r>
          </a:p>
        </p:txBody>
      </p:sp>
      <p:pic>
        <p:nvPicPr>
          <p:cNvPr id="34" name="Picture 2" descr="Image result for data icon vector">
            <a:extLst>
              <a:ext uri="{FF2B5EF4-FFF2-40B4-BE49-F238E27FC236}">
                <a16:creationId xmlns:a16="http://schemas.microsoft.com/office/drawing/2014/main" id="{F9690012-E924-4153-8987-220748019CA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9751" y="4896540"/>
            <a:ext cx="620787" cy="62078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7ACD9454-18E2-48F1-B65D-4D2CE61BC8AC}"/>
              </a:ext>
            </a:extLst>
          </p:cNvPr>
          <p:cNvSpPr txBox="1"/>
          <p:nvPr/>
        </p:nvSpPr>
        <p:spPr>
          <a:xfrm>
            <a:off x="1098715" y="4313046"/>
            <a:ext cx="2001520" cy="369332"/>
          </a:xfrm>
          <a:prstGeom prst="rect">
            <a:avLst/>
          </a:prstGeom>
          <a:noFill/>
        </p:spPr>
        <p:txBody>
          <a:bodyPr wrap="square" rtlCol="0">
            <a:spAutoFit/>
          </a:bodyPr>
          <a:lstStyle/>
          <a:p>
            <a:r>
              <a:rPr lang="en-US" dirty="0">
                <a:solidFill>
                  <a:schemeClr val="accent2">
                    <a:lumMod val="50000"/>
                  </a:schemeClr>
                </a:solidFill>
                <a:latin typeface="Agency FB" panose="020B0503020202020204" pitchFamily="34" charset="0"/>
              </a:rPr>
              <a:t>Data Cleaning - Test</a:t>
            </a:r>
          </a:p>
        </p:txBody>
      </p:sp>
      <p:sp>
        <p:nvSpPr>
          <p:cNvPr id="37" name="TextBox 36">
            <a:extLst>
              <a:ext uri="{FF2B5EF4-FFF2-40B4-BE49-F238E27FC236}">
                <a16:creationId xmlns:a16="http://schemas.microsoft.com/office/drawing/2014/main" id="{66813FFA-8F87-430D-91D1-839A597CB242}"/>
              </a:ext>
            </a:extLst>
          </p:cNvPr>
          <p:cNvSpPr txBox="1"/>
          <p:nvPr/>
        </p:nvSpPr>
        <p:spPr>
          <a:xfrm>
            <a:off x="1434506" y="4626748"/>
            <a:ext cx="834695" cy="707886"/>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Missing Rows</a:t>
            </a:r>
          </a:p>
        </p:txBody>
      </p:sp>
      <p:sp>
        <p:nvSpPr>
          <p:cNvPr id="38" name="TextBox 37">
            <a:extLst>
              <a:ext uri="{FF2B5EF4-FFF2-40B4-BE49-F238E27FC236}">
                <a16:creationId xmlns:a16="http://schemas.microsoft.com/office/drawing/2014/main" id="{889CFC41-568D-4FA2-9FD8-37CF048354FC}"/>
              </a:ext>
            </a:extLst>
          </p:cNvPr>
          <p:cNvSpPr txBox="1"/>
          <p:nvPr/>
        </p:nvSpPr>
        <p:spPr>
          <a:xfrm>
            <a:off x="2163792" y="4565192"/>
            <a:ext cx="1376417" cy="830997"/>
          </a:xfrm>
          <a:prstGeom prst="rect">
            <a:avLst/>
          </a:prstGeom>
          <a:noFill/>
        </p:spPr>
        <p:txBody>
          <a:bodyPr wrap="square" rtlCol="0">
            <a:spAutoFit/>
          </a:bodyPr>
          <a:lstStyle/>
          <a:p>
            <a:pPr algn="ctr"/>
            <a:r>
              <a:rPr lang="en-US" sz="2400" dirty="0">
                <a:solidFill>
                  <a:srgbClr val="FFC000"/>
                </a:solidFill>
                <a:latin typeface="Agency FB" panose="020B0503020202020204" pitchFamily="34" charset="0"/>
              </a:rPr>
              <a:t>KNN Imputation</a:t>
            </a:r>
          </a:p>
        </p:txBody>
      </p:sp>
      <p:sp>
        <p:nvSpPr>
          <p:cNvPr id="40" name="TextBox 39">
            <a:extLst>
              <a:ext uri="{FF2B5EF4-FFF2-40B4-BE49-F238E27FC236}">
                <a16:creationId xmlns:a16="http://schemas.microsoft.com/office/drawing/2014/main" id="{85B37BD4-6308-48FE-B4D7-EAA187E7CE98}"/>
              </a:ext>
            </a:extLst>
          </p:cNvPr>
          <p:cNvSpPr txBox="1"/>
          <p:nvPr/>
        </p:nvSpPr>
        <p:spPr>
          <a:xfrm>
            <a:off x="1396451" y="5451998"/>
            <a:ext cx="834695" cy="707886"/>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Age</a:t>
            </a:r>
          </a:p>
          <a:p>
            <a:pPr algn="ctr"/>
            <a:r>
              <a:rPr lang="en-US" sz="2000" b="1" dirty="0">
                <a:solidFill>
                  <a:schemeClr val="accent2">
                    <a:lumMod val="75000"/>
                  </a:schemeClr>
                </a:solidFill>
                <a:latin typeface="Agency FB" panose="020B0503020202020204" pitchFamily="34" charset="0"/>
              </a:rPr>
              <a:t>&gt;76</a:t>
            </a:r>
          </a:p>
        </p:txBody>
      </p:sp>
      <p:sp>
        <p:nvSpPr>
          <p:cNvPr id="41" name="TextBox 40">
            <a:extLst>
              <a:ext uri="{FF2B5EF4-FFF2-40B4-BE49-F238E27FC236}">
                <a16:creationId xmlns:a16="http://schemas.microsoft.com/office/drawing/2014/main" id="{00499190-6D76-47BF-A038-992780750484}"/>
              </a:ext>
            </a:extLst>
          </p:cNvPr>
          <p:cNvSpPr txBox="1"/>
          <p:nvPr/>
        </p:nvSpPr>
        <p:spPr>
          <a:xfrm>
            <a:off x="2115014" y="5377517"/>
            <a:ext cx="1376417" cy="830997"/>
          </a:xfrm>
          <a:prstGeom prst="rect">
            <a:avLst/>
          </a:prstGeom>
          <a:noFill/>
        </p:spPr>
        <p:txBody>
          <a:bodyPr wrap="square" rtlCol="0">
            <a:spAutoFit/>
          </a:bodyPr>
          <a:lstStyle/>
          <a:p>
            <a:pPr algn="ctr"/>
            <a:r>
              <a:rPr lang="en-US" sz="2400" dirty="0">
                <a:solidFill>
                  <a:srgbClr val="FFC000"/>
                </a:solidFill>
                <a:latin typeface="Agency FB" panose="020B0503020202020204" pitchFamily="34" charset="0"/>
              </a:rPr>
              <a:t>Value Flooring</a:t>
            </a:r>
          </a:p>
        </p:txBody>
      </p:sp>
      <p:sp>
        <p:nvSpPr>
          <p:cNvPr id="42" name="TextBox 41">
            <a:extLst>
              <a:ext uri="{FF2B5EF4-FFF2-40B4-BE49-F238E27FC236}">
                <a16:creationId xmlns:a16="http://schemas.microsoft.com/office/drawing/2014/main" id="{756BE448-33E6-41D5-8568-A59921F2F9C5}"/>
              </a:ext>
            </a:extLst>
          </p:cNvPr>
          <p:cNvSpPr txBox="1"/>
          <p:nvPr/>
        </p:nvSpPr>
        <p:spPr>
          <a:xfrm>
            <a:off x="6776009" y="956828"/>
            <a:ext cx="2001520" cy="369332"/>
          </a:xfrm>
          <a:prstGeom prst="rect">
            <a:avLst/>
          </a:prstGeom>
          <a:noFill/>
        </p:spPr>
        <p:txBody>
          <a:bodyPr wrap="square" rtlCol="0">
            <a:spAutoFit/>
          </a:bodyPr>
          <a:lstStyle/>
          <a:p>
            <a:r>
              <a:rPr lang="en-US" dirty="0">
                <a:solidFill>
                  <a:schemeClr val="accent2">
                    <a:lumMod val="50000"/>
                  </a:schemeClr>
                </a:solidFill>
                <a:latin typeface="Agency FB" panose="020B0503020202020204" pitchFamily="34" charset="0"/>
              </a:rPr>
              <a:t>Business Deductions</a:t>
            </a:r>
          </a:p>
        </p:txBody>
      </p:sp>
      <p:sp>
        <p:nvSpPr>
          <p:cNvPr id="43" name="Rectangle 42">
            <a:extLst>
              <a:ext uri="{FF2B5EF4-FFF2-40B4-BE49-F238E27FC236}">
                <a16:creationId xmlns:a16="http://schemas.microsoft.com/office/drawing/2014/main" id="{5FA1C2AA-5A61-4045-968B-3EACC003A57C}"/>
              </a:ext>
            </a:extLst>
          </p:cNvPr>
          <p:cNvSpPr/>
          <p:nvPr/>
        </p:nvSpPr>
        <p:spPr>
          <a:xfrm>
            <a:off x="10311880" y="1668695"/>
            <a:ext cx="848583" cy="579646"/>
          </a:xfrm>
          <a:prstGeom prst="rect">
            <a:avLst/>
          </a:prstGeom>
        </p:spPr>
        <p:txBody>
          <a:bodyPr wrap="square" lIns="0" tIns="0" rIns="0" bIns="0">
            <a:spAutoFit/>
          </a:bodyPr>
          <a:lstStyle/>
          <a:p>
            <a:pPr>
              <a:lnSpc>
                <a:spcPct val="93000"/>
              </a:lnSpc>
              <a:spcAft>
                <a:spcPts val="1200"/>
              </a:spcAft>
            </a:pPr>
            <a:r>
              <a:rPr lang="en-US" sz="4000" kern="1000" cap="all" spc="-100" dirty="0">
                <a:solidFill>
                  <a:schemeClr val="accent2"/>
                </a:solidFill>
                <a:cs typeface="Lato Bold"/>
              </a:rPr>
              <a:t>3</a:t>
            </a:r>
            <a:r>
              <a:rPr lang="en-US" sz="4000" kern="1000" cap="all" spc="-100" dirty="0">
                <a:solidFill>
                  <a:schemeClr val="accent2"/>
                </a:solidFill>
                <a:latin typeface="+mn-lt"/>
                <a:cs typeface="Lato Bold"/>
              </a:rPr>
              <a:t>/4</a:t>
            </a:r>
          </a:p>
        </p:txBody>
      </p:sp>
      <p:grpSp>
        <p:nvGrpSpPr>
          <p:cNvPr id="35" name="Group 34">
            <a:extLst>
              <a:ext uri="{FF2B5EF4-FFF2-40B4-BE49-F238E27FC236}">
                <a16:creationId xmlns:a16="http://schemas.microsoft.com/office/drawing/2014/main" id="{55659F77-652D-455E-A468-C3AB15ABDDA1}"/>
              </a:ext>
            </a:extLst>
          </p:cNvPr>
          <p:cNvGrpSpPr/>
          <p:nvPr/>
        </p:nvGrpSpPr>
        <p:grpSpPr>
          <a:xfrm>
            <a:off x="8469410" y="1521752"/>
            <a:ext cx="1589175" cy="795528"/>
            <a:chOff x="5163869" y="2257741"/>
            <a:chExt cx="1589175" cy="795528"/>
          </a:xfrm>
        </p:grpSpPr>
        <p:sp>
          <p:nvSpPr>
            <p:cNvPr id="49" name="Freeform 5">
              <a:extLst>
                <a:ext uri="{FF2B5EF4-FFF2-40B4-BE49-F238E27FC236}">
                  <a16:creationId xmlns:a16="http://schemas.microsoft.com/office/drawing/2014/main" id="{00BEDBFF-4F5D-4493-8B83-9E2F89735EAB}"/>
                </a:ext>
              </a:extLst>
            </p:cNvPr>
            <p:cNvSpPr>
              <a:spLocks noEditPoints="1"/>
            </p:cNvSpPr>
            <p:nvPr/>
          </p:nvSpPr>
          <p:spPr bwMode="auto">
            <a:xfrm>
              <a:off x="5165597" y="2261106"/>
              <a:ext cx="306387" cy="792163"/>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Light" panose="020F0302020204030203" pitchFamily="34" charset="0"/>
              </a:endParaRPr>
            </a:p>
          </p:txBody>
        </p:sp>
        <p:sp>
          <p:nvSpPr>
            <p:cNvPr id="50" name="Freeform 5">
              <a:extLst>
                <a:ext uri="{FF2B5EF4-FFF2-40B4-BE49-F238E27FC236}">
                  <a16:creationId xmlns:a16="http://schemas.microsoft.com/office/drawing/2014/main" id="{6E1E8D96-664B-4662-ADC8-91107F9ADED6}"/>
                </a:ext>
              </a:extLst>
            </p:cNvPr>
            <p:cNvSpPr>
              <a:spLocks noEditPoints="1"/>
            </p:cNvSpPr>
            <p:nvPr/>
          </p:nvSpPr>
          <p:spPr bwMode="auto">
            <a:xfrm>
              <a:off x="5592617" y="2261106"/>
              <a:ext cx="306387" cy="792163"/>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Light" panose="020F0302020204030203" pitchFamily="34" charset="0"/>
              </a:endParaRPr>
            </a:p>
          </p:txBody>
        </p:sp>
        <p:sp>
          <p:nvSpPr>
            <p:cNvPr id="51" name="Freeform 5">
              <a:extLst>
                <a:ext uri="{FF2B5EF4-FFF2-40B4-BE49-F238E27FC236}">
                  <a16:creationId xmlns:a16="http://schemas.microsoft.com/office/drawing/2014/main" id="{1837D0B4-7DF5-40CF-B43D-E187A8F17AFF}"/>
                </a:ext>
              </a:extLst>
            </p:cNvPr>
            <p:cNvSpPr>
              <a:spLocks noEditPoints="1"/>
            </p:cNvSpPr>
            <p:nvPr/>
          </p:nvSpPr>
          <p:spPr bwMode="auto">
            <a:xfrm>
              <a:off x="6019637" y="2261106"/>
              <a:ext cx="306387" cy="792163"/>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Light" panose="020F0302020204030203" pitchFamily="34" charset="0"/>
              </a:endParaRPr>
            </a:p>
          </p:txBody>
        </p:sp>
        <p:sp>
          <p:nvSpPr>
            <p:cNvPr id="52" name="Freeform 5">
              <a:extLst>
                <a:ext uri="{FF2B5EF4-FFF2-40B4-BE49-F238E27FC236}">
                  <a16:creationId xmlns:a16="http://schemas.microsoft.com/office/drawing/2014/main" id="{B457AFCC-012B-4E4F-AFDD-D015BA96549D}"/>
                </a:ext>
              </a:extLst>
            </p:cNvPr>
            <p:cNvSpPr>
              <a:spLocks noEditPoints="1"/>
            </p:cNvSpPr>
            <p:nvPr/>
          </p:nvSpPr>
          <p:spPr bwMode="auto">
            <a:xfrm>
              <a:off x="6446657" y="2261106"/>
              <a:ext cx="306387" cy="792163"/>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Light" panose="020F0302020204030203" pitchFamily="34" charset="0"/>
              </a:endParaRPr>
            </a:p>
          </p:txBody>
        </p:sp>
        <p:sp>
          <p:nvSpPr>
            <p:cNvPr id="59" name="Freeform 5">
              <a:extLst>
                <a:ext uri="{FF2B5EF4-FFF2-40B4-BE49-F238E27FC236}">
                  <a16:creationId xmlns:a16="http://schemas.microsoft.com/office/drawing/2014/main" id="{1BE4D398-0D62-44E2-8DF8-493E7F968E9C}"/>
                </a:ext>
              </a:extLst>
            </p:cNvPr>
            <p:cNvSpPr>
              <a:spLocks noChangeAspect="1" noEditPoints="1"/>
            </p:cNvSpPr>
            <p:nvPr/>
          </p:nvSpPr>
          <p:spPr bwMode="auto">
            <a:xfrm>
              <a:off x="5163869" y="2257741"/>
              <a:ext cx="307604" cy="795528"/>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5">
              <a:extLst>
                <a:ext uri="{FF2B5EF4-FFF2-40B4-BE49-F238E27FC236}">
                  <a16:creationId xmlns:a16="http://schemas.microsoft.com/office/drawing/2014/main" id="{89A35ABA-3505-446B-A4DC-E6DA6BFDB3B8}"/>
                </a:ext>
              </a:extLst>
            </p:cNvPr>
            <p:cNvSpPr>
              <a:spLocks noChangeAspect="1" noEditPoints="1"/>
            </p:cNvSpPr>
            <p:nvPr/>
          </p:nvSpPr>
          <p:spPr bwMode="auto">
            <a:xfrm>
              <a:off x="5590457" y="2257741"/>
              <a:ext cx="307604" cy="795528"/>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8FCDDEE6-0F6B-474F-88CC-745266DE954C}"/>
                </a:ext>
              </a:extLst>
            </p:cNvPr>
            <p:cNvSpPr>
              <a:spLocks noChangeAspect="1" noEditPoints="1"/>
            </p:cNvSpPr>
            <p:nvPr/>
          </p:nvSpPr>
          <p:spPr bwMode="auto">
            <a:xfrm>
              <a:off x="6017048" y="2257741"/>
              <a:ext cx="307604" cy="795528"/>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4" name="TextBox 63">
            <a:extLst>
              <a:ext uri="{FF2B5EF4-FFF2-40B4-BE49-F238E27FC236}">
                <a16:creationId xmlns:a16="http://schemas.microsoft.com/office/drawing/2014/main" id="{A49DCB01-D441-440D-BD11-F0A92330564A}"/>
              </a:ext>
            </a:extLst>
          </p:cNvPr>
          <p:cNvSpPr txBox="1"/>
          <p:nvPr/>
        </p:nvSpPr>
        <p:spPr>
          <a:xfrm>
            <a:off x="8659634" y="2269813"/>
            <a:ext cx="1547731"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Retention rate</a:t>
            </a:r>
          </a:p>
        </p:txBody>
      </p:sp>
      <p:sp>
        <p:nvSpPr>
          <p:cNvPr id="103" name="TextBox 102">
            <a:extLst>
              <a:ext uri="{FF2B5EF4-FFF2-40B4-BE49-F238E27FC236}">
                <a16:creationId xmlns:a16="http://schemas.microsoft.com/office/drawing/2014/main" id="{F9FCC9A1-2955-4D2E-8AE4-0ADE298921DD}"/>
              </a:ext>
            </a:extLst>
          </p:cNvPr>
          <p:cNvSpPr txBox="1"/>
          <p:nvPr/>
        </p:nvSpPr>
        <p:spPr>
          <a:xfrm>
            <a:off x="7184019" y="3597399"/>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53%</a:t>
            </a:r>
          </a:p>
        </p:txBody>
      </p:sp>
      <p:grpSp>
        <p:nvGrpSpPr>
          <p:cNvPr id="104" name="Group 90">
            <a:extLst>
              <a:ext uri="{FF2B5EF4-FFF2-40B4-BE49-F238E27FC236}">
                <a16:creationId xmlns:a16="http://schemas.microsoft.com/office/drawing/2014/main" id="{82C16D54-7294-4F64-BF5E-2781835F0FAE}"/>
              </a:ext>
            </a:extLst>
          </p:cNvPr>
          <p:cNvGrpSpPr>
            <a:grpSpLocks noChangeAspect="1"/>
          </p:cNvGrpSpPr>
          <p:nvPr/>
        </p:nvGrpSpPr>
        <p:grpSpPr>
          <a:xfrm>
            <a:off x="7093296" y="2844596"/>
            <a:ext cx="734385" cy="734383"/>
            <a:chOff x="4046972" y="1821242"/>
            <a:chExt cx="751216" cy="751214"/>
          </a:xfrm>
        </p:grpSpPr>
        <p:sp>
          <p:nvSpPr>
            <p:cNvPr id="105" name="Oval 104">
              <a:extLst>
                <a:ext uri="{FF2B5EF4-FFF2-40B4-BE49-F238E27FC236}">
                  <a16:creationId xmlns:a16="http://schemas.microsoft.com/office/drawing/2014/main" id="{F9295D5A-BD62-48CF-A53A-AA38ABE71660}"/>
                </a:ext>
              </a:extLst>
            </p:cNvPr>
            <p:cNvSpPr/>
            <p:nvPr/>
          </p:nvSpPr>
          <p:spPr>
            <a:xfrm>
              <a:off x="4046972" y="1821242"/>
              <a:ext cx="751216" cy="7512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79">
              <a:extLst>
                <a:ext uri="{FF2B5EF4-FFF2-40B4-BE49-F238E27FC236}">
                  <a16:creationId xmlns:a16="http://schemas.microsoft.com/office/drawing/2014/main" id="{462BFA80-1849-4B74-AA22-3287975B0313}"/>
                </a:ext>
              </a:extLst>
            </p:cNvPr>
            <p:cNvGrpSpPr/>
            <p:nvPr/>
          </p:nvGrpSpPr>
          <p:grpSpPr>
            <a:xfrm>
              <a:off x="4321607" y="1938430"/>
              <a:ext cx="201944" cy="516839"/>
              <a:chOff x="5054600" y="1652588"/>
              <a:chExt cx="187325" cy="479424"/>
            </a:xfrm>
            <a:solidFill>
              <a:schemeClr val="bg1"/>
            </a:solidFill>
          </p:grpSpPr>
          <p:sp>
            <p:nvSpPr>
              <p:cNvPr id="107" name="Freeform 96">
                <a:extLst>
                  <a:ext uri="{FF2B5EF4-FFF2-40B4-BE49-F238E27FC236}">
                    <a16:creationId xmlns:a16="http://schemas.microsoft.com/office/drawing/2014/main" id="{B77A4797-3459-44C4-A1FC-29C2E9B31BAB}"/>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 name="Oval 97">
                <a:extLst>
                  <a:ext uri="{FF2B5EF4-FFF2-40B4-BE49-F238E27FC236}">
                    <a16:creationId xmlns:a16="http://schemas.microsoft.com/office/drawing/2014/main" id="{D4D37A4C-20EE-4CC3-A595-7F9A5D0C1A46}"/>
                  </a:ext>
                </a:extLst>
              </p:cNvPr>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grpSp>
        <p:nvGrpSpPr>
          <p:cNvPr id="109" name="Group 91">
            <a:extLst>
              <a:ext uri="{FF2B5EF4-FFF2-40B4-BE49-F238E27FC236}">
                <a16:creationId xmlns:a16="http://schemas.microsoft.com/office/drawing/2014/main" id="{2F225DE7-E60A-45ED-B6C8-698C28668725}"/>
              </a:ext>
            </a:extLst>
          </p:cNvPr>
          <p:cNvGrpSpPr>
            <a:grpSpLocks noChangeAspect="1"/>
          </p:cNvGrpSpPr>
          <p:nvPr/>
        </p:nvGrpSpPr>
        <p:grpSpPr>
          <a:xfrm>
            <a:off x="7899749" y="2844596"/>
            <a:ext cx="734385" cy="734383"/>
            <a:chOff x="5397701" y="1821242"/>
            <a:chExt cx="751216" cy="751214"/>
          </a:xfrm>
        </p:grpSpPr>
        <p:sp>
          <p:nvSpPr>
            <p:cNvPr id="110" name="Oval 109">
              <a:extLst>
                <a:ext uri="{FF2B5EF4-FFF2-40B4-BE49-F238E27FC236}">
                  <a16:creationId xmlns:a16="http://schemas.microsoft.com/office/drawing/2014/main" id="{B7042A75-2446-4DE8-8FDC-007CABFB8AC7}"/>
                </a:ext>
              </a:extLst>
            </p:cNvPr>
            <p:cNvSpPr/>
            <p:nvPr/>
          </p:nvSpPr>
          <p:spPr>
            <a:xfrm>
              <a:off x="5397701" y="1821242"/>
              <a:ext cx="751216" cy="7512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1" name="Group 184">
              <a:extLst>
                <a:ext uri="{FF2B5EF4-FFF2-40B4-BE49-F238E27FC236}">
                  <a16:creationId xmlns:a16="http://schemas.microsoft.com/office/drawing/2014/main" id="{4CD4DDA4-8455-44AB-B12D-63DF6D74FAF1}"/>
                </a:ext>
              </a:extLst>
            </p:cNvPr>
            <p:cNvGrpSpPr/>
            <p:nvPr/>
          </p:nvGrpSpPr>
          <p:grpSpPr>
            <a:xfrm>
              <a:off x="5653784" y="1940300"/>
              <a:ext cx="238994" cy="513083"/>
              <a:chOff x="6213475" y="1668463"/>
              <a:chExt cx="227013" cy="487362"/>
            </a:xfrm>
            <a:solidFill>
              <a:schemeClr val="bg1"/>
            </a:solidFill>
          </p:grpSpPr>
          <p:sp>
            <p:nvSpPr>
              <p:cNvPr id="112" name="Oval 98">
                <a:extLst>
                  <a:ext uri="{FF2B5EF4-FFF2-40B4-BE49-F238E27FC236}">
                    <a16:creationId xmlns:a16="http://schemas.microsoft.com/office/drawing/2014/main" id="{2E3685BC-DE19-48F7-8986-14C67B145F72}"/>
                  </a:ext>
                </a:extLst>
              </p:cNvPr>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13" name="Freeform 99">
                <a:extLst>
                  <a:ext uri="{FF2B5EF4-FFF2-40B4-BE49-F238E27FC236}">
                    <a16:creationId xmlns:a16="http://schemas.microsoft.com/office/drawing/2014/main" id="{25DFBBCC-7AED-498C-AF3A-2926E40106D0}"/>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sp>
        <p:nvSpPr>
          <p:cNvPr id="114" name="TextBox 113">
            <a:extLst>
              <a:ext uri="{FF2B5EF4-FFF2-40B4-BE49-F238E27FC236}">
                <a16:creationId xmlns:a16="http://schemas.microsoft.com/office/drawing/2014/main" id="{71CAEE61-ACD0-4C78-81DC-FE00EBD74210}"/>
              </a:ext>
            </a:extLst>
          </p:cNvPr>
          <p:cNvSpPr txBox="1"/>
          <p:nvPr/>
        </p:nvSpPr>
        <p:spPr>
          <a:xfrm>
            <a:off x="7978664" y="3597398"/>
            <a:ext cx="656238" cy="276999"/>
          </a:xfrm>
          <a:prstGeom prst="rect">
            <a:avLst/>
          </a:prstGeom>
          <a:noFill/>
        </p:spPr>
        <p:txBody>
          <a:bodyPr wrap="square" lIns="0" tIns="0" rIns="0" bIns="0" rtlCol="0">
            <a:spAutoFit/>
          </a:bodyPr>
          <a:lstStyle/>
          <a:p>
            <a:pPr algn="ctr"/>
            <a:r>
              <a:rPr lang="en-US" b="1" dirty="0">
                <a:solidFill>
                  <a:schemeClr val="accent4"/>
                </a:solidFill>
                <a:latin typeface="Agency FB" panose="020B0503020202020204" pitchFamily="34" charset="0"/>
              </a:rPr>
              <a:t>47%</a:t>
            </a:r>
          </a:p>
        </p:txBody>
      </p:sp>
      <p:sp>
        <p:nvSpPr>
          <p:cNvPr id="135" name="Freeform 13">
            <a:extLst>
              <a:ext uri="{FF2B5EF4-FFF2-40B4-BE49-F238E27FC236}">
                <a16:creationId xmlns:a16="http://schemas.microsoft.com/office/drawing/2014/main" id="{7A63B9C0-1973-4279-8277-AE707FCE6E19}"/>
              </a:ext>
            </a:extLst>
          </p:cNvPr>
          <p:cNvSpPr>
            <a:spLocks/>
          </p:cNvSpPr>
          <p:nvPr/>
        </p:nvSpPr>
        <p:spPr bwMode="auto">
          <a:xfrm>
            <a:off x="5079782" y="2893311"/>
            <a:ext cx="704088" cy="704088"/>
          </a:xfrm>
          <a:custGeom>
            <a:avLst/>
            <a:gdLst>
              <a:gd name="T0" fmla="*/ 3223 w 3223"/>
              <a:gd name="T1" fmla="*/ 1611 h 3222"/>
              <a:gd name="T2" fmla="*/ 3223 w 3223"/>
              <a:gd name="T3" fmla="*/ 1611 h 3222"/>
              <a:gd name="T4" fmla="*/ 1612 w 3223"/>
              <a:gd name="T5" fmla="*/ 3222 h 3222"/>
              <a:gd name="T6" fmla="*/ 0 w 3223"/>
              <a:gd name="T7" fmla="*/ 1611 h 3222"/>
              <a:gd name="T8" fmla="*/ 1612 w 3223"/>
              <a:gd name="T9" fmla="*/ 0 h 3222"/>
              <a:gd name="T10" fmla="*/ 3223 w 3223"/>
              <a:gd name="T11" fmla="*/ 1611 h 3222"/>
            </a:gdLst>
            <a:ahLst/>
            <a:cxnLst>
              <a:cxn ang="0">
                <a:pos x="T0" y="T1"/>
              </a:cxn>
              <a:cxn ang="0">
                <a:pos x="T2" y="T3"/>
              </a:cxn>
              <a:cxn ang="0">
                <a:pos x="T4" y="T5"/>
              </a:cxn>
              <a:cxn ang="0">
                <a:pos x="T6" y="T7"/>
              </a:cxn>
              <a:cxn ang="0">
                <a:pos x="T8" y="T9"/>
              </a:cxn>
              <a:cxn ang="0">
                <a:pos x="T10" y="T11"/>
              </a:cxn>
            </a:cxnLst>
            <a:rect l="0" t="0" r="r" b="b"/>
            <a:pathLst>
              <a:path w="3223" h="3222">
                <a:moveTo>
                  <a:pt x="3223" y="1611"/>
                </a:moveTo>
                <a:lnTo>
                  <a:pt x="3223" y="1611"/>
                </a:lnTo>
                <a:cubicBezTo>
                  <a:pt x="3223" y="2501"/>
                  <a:pt x="2502" y="3222"/>
                  <a:pt x="1612" y="3222"/>
                </a:cubicBezTo>
                <a:cubicBezTo>
                  <a:pt x="722" y="3222"/>
                  <a:pt x="0" y="2501"/>
                  <a:pt x="0" y="1611"/>
                </a:cubicBezTo>
                <a:cubicBezTo>
                  <a:pt x="0" y="721"/>
                  <a:pt x="722" y="0"/>
                  <a:pt x="1612" y="0"/>
                </a:cubicBezTo>
                <a:cubicBezTo>
                  <a:pt x="2502" y="0"/>
                  <a:pt x="3223" y="721"/>
                  <a:pt x="3223" y="16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14">
            <a:extLst>
              <a:ext uri="{FF2B5EF4-FFF2-40B4-BE49-F238E27FC236}">
                <a16:creationId xmlns:a16="http://schemas.microsoft.com/office/drawing/2014/main" id="{6CCA56CD-0BE8-4411-BDDA-0457135F54F6}"/>
              </a:ext>
            </a:extLst>
          </p:cNvPr>
          <p:cNvSpPr>
            <a:spLocks noEditPoints="1"/>
          </p:cNvSpPr>
          <p:nvPr/>
        </p:nvSpPr>
        <p:spPr bwMode="auto">
          <a:xfrm>
            <a:off x="5150520" y="3091791"/>
            <a:ext cx="562613" cy="342174"/>
          </a:xfrm>
          <a:custGeom>
            <a:avLst/>
            <a:gdLst>
              <a:gd name="T0" fmla="*/ 764 w 2577"/>
              <a:gd name="T1" fmla="*/ 611 h 1568"/>
              <a:gd name="T2" fmla="*/ 697 w 2577"/>
              <a:gd name="T3" fmla="*/ 1103 h 1568"/>
              <a:gd name="T4" fmla="*/ 768 w 2577"/>
              <a:gd name="T5" fmla="*/ 791 h 1568"/>
              <a:gd name="T6" fmla="*/ 904 w 2577"/>
              <a:gd name="T7" fmla="*/ 1500 h 1568"/>
              <a:gd name="T8" fmla="*/ 928 w 2577"/>
              <a:gd name="T9" fmla="*/ 1500 h 1568"/>
              <a:gd name="T10" fmla="*/ 1064 w 2577"/>
              <a:gd name="T11" fmla="*/ 791 h 1568"/>
              <a:gd name="T12" fmla="*/ 1137 w 2577"/>
              <a:gd name="T13" fmla="*/ 1103 h 1568"/>
              <a:gd name="T14" fmla="*/ 1070 w 2577"/>
              <a:gd name="T15" fmla="*/ 611 h 1568"/>
              <a:gd name="T16" fmla="*/ 1629 w 2577"/>
              <a:gd name="T17" fmla="*/ 617 h 1568"/>
              <a:gd name="T18" fmla="*/ 1208 w 2577"/>
              <a:gd name="T19" fmla="*/ 1003 h 1568"/>
              <a:gd name="T20" fmla="*/ 1375 w 2577"/>
              <a:gd name="T21" fmla="*/ 759 h 1568"/>
              <a:gd name="T22" fmla="*/ 1394 w 2577"/>
              <a:gd name="T23" fmla="*/ 764 h 1568"/>
              <a:gd name="T24" fmla="*/ 1375 w 2577"/>
              <a:gd name="T25" fmla="*/ 1192 h 1568"/>
              <a:gd name="T26" fmla="*/ 1502 w 2577"/>
              <a:gd name="T27" fmla="*/ 1504 h 1568"/>
              <a:gd name="T28" fmla="*/ 1525 w 2577"/>
              <a:gd name="T29" fmla="*/ 1504 h 1568"/>
              <a:gd name="T30" fmla="*/ 1653 w 2577"/>
              <a:gd name="T31" fmla="*/ 1192 h 1568"/>
              <a:gd name="T32" fmla="*/ 1631 w 2577"/>
              <a:gd name="T33" fmla="*/ 764 h 1568"/>
              <a:gd name="T34" fmla="*/ 1652 w 2577"/>
              <a:gd name="T35" fmla="*/ 759 h 1568"/>
              <a:gd name="T36" fmla="*/ 1820 w 2577"/>
              <a:gd name="T37" fmla="*/ 1000 h 1568"/>
              <a:gd name="T38" fmla="*/ 2568 w 2577"/>
              <a:gd name="T39" fmla="*/ 797 h 1568"/>
              <a:gd name="T40" fmla="*/ 2056 w 2577"/>
              <a:gd name="T41" fmla="*/ 292 h 1568"/>
              <a:gd name="T42" fmla="*/ 1854 w 2577"/>
              <a:gd name="T43" fmla="*/ 868 h 1568"/>
              <a:gd name="T44" fmla="*/ 2039 w 2577"/>
              <a:gd name="T45" fmla="*/ 452 h 1568"/>
              <a:gd name="T46" fmla="*/ 2050 w 2577"/>
              <a:gd name="T47" fmla="*/ 468 h 1568"/>
              <a:gd name="T48" fmla="*/ 2028 w 2577"/>
              <a:gd name="T49" fmla="*/ 1493 h 1568"/>
              <a:gd name="T50" fmla="*/ 2179 w 2577"/>
              <a:gd name="T51" fmla="*/ 1018 h 1568"/>
              <a:gd name="T52" fmla="*/ 2281 w 2577"/>
              <a:gd name="T53" fmla="*/ 1568 h 1568"/>
              <a:gd name="T54" fmla="*/ 2489 w 2577"/>
              <a:gd name="T55" fmla="*/ 1018 h 1568"/>
              <a:gd name="T56" fmla="*/ 2331 w 2577"/>
              <a:gd name="T57" fmla="*/ 462 h 1568"/>
              <a:gd name="T58" fmla="*/ 2459 w 2577"/>
              <a:gd name="T59" fmla="*/ 830 h 1568"/>
              <a:gd name="T60" fmla="*/ 471 w 2577"/>
              <a:gd name="T61" fmla="*/ 292 h 1568"/>
              <a:gd name="T62" fmla="*/ 0 w 2577"/>
              <a:gd name="T63" fmla="*/ 423 h 1568"/>
              <a:gd name="T64" fmla="*/ 115 w 2577"/>
              <a:gd name="T65" fmla="*/ 855 h 1568"/>
              <a:gd name="T66" fmla="*/ 136 w 2577"/>
              <a:gd name="T67" fmla="*/ 1493 h 1568"/>
              <a:gd name="T68" fmla="*/ 287 w 2577"/>
              <a:gd name="T69" fmla="*/ 906 h 1568"/>
              <a:gd name="T70" fmla="*/ 389 w 2577"/>
              <a:gd name="T71" fmla="*/ 1568 h 1568"/>
              <a:gd name="T72" fmla="*/ 488 w 2577"/>
              <a:gd name="T73" fmla="*/ 492 h 1568"/>
              <a:gd name="T74" fmla="*/ 602 w 2577"/>
              <a:gd name="T75" fmla="*/ 855 h 1568"/>
              <a:gd name="T76" fmla="*/ 300 w 2577"/>
              <a:gd name="T77" fmla="*/ 263 h 1568"/>
              <a:gd name="T78" fmla="*/ 300 w 2577"/>
              <a:gd name="T79" fmla="*/ 0 h 1568"/>
              <a:gd name="T80" fmla="*/ 2192 w 2577"/>
              <a:gd name="T81" fmla="*/ 256 h 1568"/>
              <a:gd name="T82" fmla="*/ 2192 w 2577"/>
              <a:gd name="T83" fmla="*/ 0 h 1568"/>
              <a:gd name="T84" fmla="*/ 1514 w 2577"/>
              <a:gd name="T85" fmla="*/ 603 h 1568"/>
              <a:gd name="T86" fmla="*/ 1514 w 2577"/>
              <a:gd name="T87" fmla="*/ 354 h 1568"/>
              <a:gd name="T88" fmla="*/ 917 w 2577"/>
              <a:gd name="T89" fmla="*/ 599 h 1568"/>
              <a:gd name="T90" fmla="*/ 917 w 2577"/>
              <a:gd name="T91" fmla="*/ 35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77" h="1568">
                <a:moveTo>
                  <a:pt x="1070" y="611"/>
                </a:moveTo>
                <a:lnTo>
                  <a:pt x="1070" y="611"/>
                </a:lnTo>
                <a:lnTo>
                  <a:pt x="764" y="611"/>
                </a:lnTo>
                <a:cubicBezTo>
                  <a:pt x="698" y="611"/>
                  <a:pt x="645" y="664"/>
                  <a:pt x="645" y="729"/>
                </a:cubicBezTo>
                <a:lnTo>
                  <a:pt x="645" y="1051"/>
                </a:lnTo>
                <a:cubicBezTo>
                  <a:pt x="645" y="1080"/>
                  <a:pt x="668" y="1103"/>
                  <a:pt x="697" y="1103"/>
                </a:cubicBezTo>
                <a:cubicBezTo>
                  <a:pt x="725" y="1103"/>
                  <a:pt x="748" y="1080"/>
                  <a:pt x="748" y="1051"/>
                </a:cubicBezTo>
                <a:lnTo>
                  <a:pt x="748" y="791"/>
                </a:lnTo>
                <a:lnTo>
                  <a:pt x="768" y="791"/>
                </a:lnTo>
                <a:lnTo>
                  <a:pt x="768" y="1500"/>
                </a:lnTo>
                <a:cubicBezTo>
                  <a:pt x="768" y="1538"/>
                  <a:pt x="798" y="1568"/>
                  <a:pt x="836" y="1568"/>
                </a:cubicBezTo>
                <a:cubicBezTo>
                  <a:pt x="873" y="1568"/>
                  <a:pt x="904" y="1538"/>
                  <a:pt x="904" y="1500"/>
                </a:cubicBezTo>
                <a:lnTo>
                  <a:pt x="904" y="1098"/>
                </a:lnTo>
                <a:lnTo>
                  <a:pt x="928" y="1098"/>
                </a:lnTo>
                <a:lnTo>
                  <a:pt x="928" y="1500"/>
                </a:lnTo>
                <a:cubicBezTo>
                  <a:pt x="928" y="1538"/>
                  <a:pt x="958" y="1568"/>
                  <a:pt x="996" y="1568"/>
                </a:cubicBezTo>
                <a:cubicBezTo>
                  <a:pt x="1034" y="1568"/>
                  <a:pt x="1064" y="1538"/>
                  <a:pt x="1064" y="1500"/>
                </a:cubicBezTo>
                <a:lnTo>
                  <a:pt x="1064" y="791"/>
                </a:lnTo>
                <a:lnTo>
                  <a:pt x="1085" y="791"/>
                </a:lnTo>
                <a:lnTo>
                  <a:pt x="1085" y="1051"/>
                </a:lnTo>
                <a:cubicBezTo>
                  <a:pt x="1085" y="1080"/>
                  <a:pt x="1108" y="1103"/>
                  <a:pt x="1137" y="1103"/>
                </a:cubicBezTo>
                <a:cubicBezTo>
                  <a:pt x="1165" y="1103"/>
                  <a:pt x="1188" y="1080"/>
                  <a:pt x="1188" y="1051"/>
                </a:cubicBezTo>
                <a:lnTo>
                  <a:pt x="1188" y="729"/>
                </a:lnTo>
                <a:cubicBezTo>
                  <a:pt x="1188" y="664"/>
                  <a:pt x="1135" y="611"/>
                  <a:pt x="1070" y="611"/>
                </a:cubicBezTo>
                <a:close/>
                <a:moveTo>
                  <a:pt x="1733" y="702"/>
                </a:moveTo>
                <a:lnTo>
                  <a:pt x="1733" y="702"/>
                </a:lnTo>
                <a:cubicBezTo>
                  <a:pt x="1721" y="653"/>
                  <a:pt x="1680" y="617"/>
                  <a:pt x="1629" y="617"/>
                </a:cubicBezTo>
                <a:lnTo>
                  <a:pt x="1398" y="617"/>
                </a:lnTo>
                <a:cubicBezTo>
                  <a:pt x="1347" y="617"/>
                  <a:pt x="1304" y="653"/>
                  <a:pt x="1292" y="702"/>
                </a:cubicBezTo>
                <a:cubicBezTo>
                  <a:pt x="1195" y="1045"/>
                  <a:pt x="1208" y="1003"/>
                  <a:pt x="1208" y="1003"/>
                </a:cubicBezTo>
                <a:cubicBezTo>
                  <a:pt x="1202" y="1028"/>
                  <a:pt x="1215" y="1053"/>
                  <a:pt x="1241" y="1063"/>
                </a:cubicBezTo>
                <a:cubicBezTo>
                  <a:pt x="1266" y="1070"/>
                  <a:pt x="1292" y="1053"/>
                  <a:pt x="1298" y="1030"/>
                </a:cubicBezTo>
                <a:cubicBezTo>
                  <a:pt x="1389" y="717"/>
                  <a:pt x="1375" y="759"/>
                  <a:pt x="1375" y="759"/>
                </a:cubicBezTo>
                <a:cubicBezTo>
                  <a:pt x="1375" y="755"/>
                  <a:pt x="1380" y="752"/>
                  <a:pt x="1384" y="752"/>
                </a:cubicBezTo>
                <a:cubicBezTo>
                  <a:pt x="1389" y="752"/>
                  <a:pt x="1394" y="757"/>
                  <a:pt x="1394" y="762"/>
                </a:cubicBezTo>
                <a:lnTo>
                  <a:pt x="1394" y="764"/>
                </a:lnTo>
                <a:lnTo>
                  <a:pt x="1394" y="766"/>
                </a:lnTo>
                <a:cubicBezTo>
                  <a:pt x="1262" y="1232"/>
                  <a:pt x="1273" y="1192"/>
                  <a:pt x="1273" y="1192"/>
                </a:cubicBezTo>
                <a:lnTo>
                  <a:pt x="1375" y="1192"/>
                </a:lnTo>
                <a:lnTo>
                  <a:pt x="1375" y="1504"/>
                </a:lnTo>
                <a:cubicBezTo>
                  <a:pt x="1375" y="1539"/>
                  <a:pt x="1403" y="1568"/>
                  <a:pt x="1438" y="1568"/>
                </a:cubicBezTo>
                <a:cubicBezTo>
                  <a:pt x="1474" y="1568"/>
                  <a:pt x="1502" y="1539"/>
                  <a:pt x="1502" y="1504"/>
                </a:cubicBezTo>
                <a:lnTo>
                  <a:pt x="1502" y="1192"/>
                </a:lnTo>
                <a:lnTo>
                  <a:pt x="1525" y="1192"/>
                </a:lnTo>
                <a:lnTo>
                  <a:pt x="1525" y="1504"/>
                </a:lnTo>
                <a:cubicBezTo>
                  <a:pt x="1525" y="1539"/>
                  <a:pt x="1553" y="1568"/>
                  <a:pt x="1589" y="1568"/>
                </a:cubicBezTo>
                <a:cubicBezTo>
                  <a:pt x="1624" y="1568"/>
                  <a:pt x="1653" y="1539"/>
                  <a:pt x="1653" y="1504"/>
                </a:cubicBezTo>
                <a:lnTo>
                  <a:pt x="1653" y="1192"/>
                </a:lnTo>
                <a:lnTo>
                  <a:pt x="1752" y="1192"/>
                </a:lnTo>
                <a:cubicBezTo>
                  <a:pt x="1618" y="727"/>
                  <a:pt x="1631" y="766"/>
                  <a:pt x="1631" y="766"/>
                </a:cubicBezTo>
                <a:lnTo>
                  <a:pt x="1631" y="764"/>
                </a:lnTo>
                <a:lnTo>
                  <a:pt x="1631" y="762"/>
                </a:lnTo>
                <a:cubicBezTo>
                  <a:pt x="1631" y="757"/>
                  <a:pt x="1636" y="752"/>
                  <a:pt x="1641" y="752"/>
                </a:cubicBezTo>
                <a:cubicBezTo>
                  <a:pt x="1645" y="752"/>
                  <a:pt x="1650" y="755"/>
                  <a:pt x="1652" y="759"/>
                </a:cubicBezTo>
                <a:lnTo>
                  <a:pt x="1728" y="1027"/>
                </a:lnTo>
                <a:cubicBezTo>
                  <a:pt x="1735" y="1050"/>
                  <a:pt x="1762" y="1067"/>
                  <a:pt x="1788" y="1060"/>
                </a:cubicBezTo>
                <a:cubicBezTo>
                  <a:pt x="1811" y="1050"/>
                  <a:pt x="1827" y="1025"/>
                  <a:pt x="1820" y="1000"/>
                </a:cubicBezTo>
                <a:lnTo>
                  <a:pt x="1733" y="702"/>
                </a:lnTo>
                <a:close/>
                <a:moveTo>
                  <a:pt x="2568" y="797"/>
                </a:moveTo>
                <a:lnTo>
                  <a:pt x="2568" y="797"/>
                </a:lnTo>
                <a:lnTo>
                  <a:pt x="2451" y="392"/>
                </a:lnTo>
                <a:cubicBezTo>
                  <a:pt x="2437" y="335"/>
                  <a:pt x="2388" y="292"/>
                  <a:pt x="2328" y="292"/>
                </a:cubicBezTo>
                <a:lnTo>
                  <a:pt x="2056" y="292"/>
                </a:lnTo>
                <a:cubicBezTo>
                  <a:pt x="1996" y="292"/>
                  <a:pt x="1944" y="335"/>
                  <a:pt x="1930" y="392"/>
                </a:cubicBezTo>
                <a:lnTo>
                  <a:pt x="1816" y="797"/>
                </a:lnTo>
                <a:cubicBezTo>
                  <a:pt x="1808" y="827"/>
                  <a:pt x="1824" y="857"/>
                  <a:pt x="1854" y="868"/>
                </a:cubicBezTo>
                <a:cubicBezTo>
                  <a:pt x="1884" y="876"/>
                  <a:pt x="1914" y="857"/>
                  <a:pt x="1922" y="830"/>
                </a:cubicBezTo>
                <a:lnTo>
                  <a:pt x="2028" y="460"/>
                </a:lnTo>
                <a:cubicBezTo>
                  <a:pt x="2028" y="454"/>
                  <a:pt x="2034" y="452"/>
                  <a:pt x="2039" y="452"/>
                </a:cubicBezTo>
                <a:cubicBezTo>
                  <a:pt x="2045" y="452"/>
                  <a:pt x="2050" y="457"/>
                  <a:pt x="2050" y="462"/>
                </a:cubicBezTo>
                <a:lnTo>
                  <a:pt x="2050" y="465"/>
                </a:lnTo>
                <a:lnTo>
                  <a:pt x="2050" y="468"/>
                </a:lnTo>
                <a:lnTo>
                  <a:pt x="1895" y="1018"/>
                </a:lnTo>
                <a:lnTo>
                  <a:pt x="2028" y="1018"/>
                </a:lnTo>
                <a:lnTo>
                  <a:pt x="2028" y="1493"/>
                </a:lnTo>
                <a:cubicBezTo>
                  <a:pt x="2028" y="1534"/>
                  <a:pt x="2061" y="1568"/>
                  <a:pt x="2103" y="1568"/>
                </a:cubicBezTo>
                <a:cubicBezTo>
                  <a:pt x="2145" y="1568"/>
                  <a:pt x="2179" y="1534"/>
                  <a:pt x="2179" y="1493"/>
                </a:cubicBezTo>
                <a:lnTo>
                  <a:pt x="2179" y="1018"/>
                </a:lnTo>
                <a:lnTo>
                  <a:pt x="2205" y="1018"/>
                </a:lnTo>
                <a:lnTo>
                  <a:pt x="2205" y="1493"/>
                </a:lnTo>
                <a:cubicBezTo>
                  <a:pt x="2205" y="1534"/>
                  <a:pt x="2239" y="1568"/>
                  <a:pt x="2281" y="1568"/>
                </a:cubicBezTo>
                <a:cubicBezTo>
                  <a:pt x="2323" y="1568"/>
                  <a:pt x="2356" y="1534"/>
                  <a:pt x="2356" y="1493"/>
                </a:cubicBezTo>
                <a:lnTo>
                  <a:pt x="2356" y="1018"/>
                </a:lnTo>
                <a:lnTo>
                  <a:pt x="2489" y="1018"/>
                </a:lnTo>
                <a:lnTo>
                  <a:pt x="2331" y="468"/>
                </a:lnTo>
                <a:lnTo>
                  <a:pt x="2331" y="465"/>
                </a:lnTo>
                <a:lnTo>
                  <a:pt x="2331" y="462"/>
                </a:lnTo>
                <a:cubicBezTo>
                  <a:pt x="2331" y="457"/>
                  <a:pt x="2337" y="452"/>
                  <a:pt x="2342" y="452"/>
                </a:cubicBezTo>
                <a:cubicBezTo>
                  <a:pt x="2347" y="452"/>
                  <a:pt x="2353" y="454"/>
                  <a:pt x="2356" y="460"/>
                </a:cubicBezTo>
                <a:lnTo>
                  <a:pt x="2459" y="830"/>
                </a:lnTo>
                <a:cubicBezTo>
                  <a:pt x="2467" y="857"/>
                  <a:pt x="2500" y="876"/>
                  <a:pt x="2530" y="868"/>
                </a:cubicBezTo>
                <a:cubicBezTo>
                  <a:pt x="2557" y="857"/>
                  <a:pt x="2577" y="827"/>
                  <a:pt x="2568" y="797"/>
                </a:cubicBezTo>
                <a:close/>
                <a:moveTo>
                  <a:pt x="471" y="292"/>
                </a:moveTo>
                <a:lnTo>
                  <a:pt x="471" y="292"/>
                </a:lnTo>
                <a:lnTo>
                  <a:pt x="132" y="292"/>
                </a:lnTo>
                <a:cubicBezTo>
                  <a:pt x="59" y="292"/>
                  <a:pt x="0" y="351"/>
                  <a:pt x="0" y="423"/>
                </a:cubicBezTo>
                <a:lnTo>
                  <a:pt x="0" y="855"/>
                </a:lnTo>
                <a:cubicBezTo>
                  <a:pt x="0" y="886"/>
                  <a:pt x="26" y="912"/>
                  <a:pt x="57" y="912"/>
                </a:cubicBezTo>
                <a:cubicBezTo>
                  <a:pt x="89" y="912"/>
                  <a:pt x="115" y="886"/>
                  <a:pt x="115" y="855"/>
                </a:cubicBezTo>
                <a:lnTo>
                  <a:pt x="115" y="492"/>
                </a:lnTo>
                <a:lnTo>
                  <a:pt x="136" y="492"/>
                </a:lnTo>
                <a:lnTo>
                  <a:pt x="136" y="1493"/>
                </a:lnTo>
                <a:cubicBezTo>
                  <a:pt x="136" y="1534"/>
                  <a:pt x="170" y="1568"/>
                  <a:pt x="212" y="1568"/>
                </a:cubicBezTo>
                <a:cubicBezTo>
                  <a:pt x="253" y="1568"/>
                  <a:pt x="287" y="1534"/>
                  <a:pt x="287" y="1493"/>
                </a:cubicBezTo>
                <a:lnTo>
                  <a:pt x="287" y="906"/>
                </a:lnTo>
                <a:lnTo>
                  <a:pt x="314" y="906"/>
                </a:lnTo>
                <a:lnTo>
                  <a:pt x="314" y="1493"/>
                </a:lnTo>
                <a:cubicBezTo>
                  <a:pt x="314" y="1534"/>
                  <a:pt x="348" y="1568"/>
                  <a:pt x="389" y="1568"/>
                </a:cubicBezTo>
                <a:cubicBezTo>
                  <a:pt x="431" y="1568"/>
                  <a:pt x="465" y="1534"/>
                  <a:pt x="465" y="1493"/>
                </a:cubicBezTo>
                <a:lnTo>
                  <a:pt x="465" y="492"/>
                </a:lnTo>
                <a:lnTo>
                  <a:pt x="488" y="492"/>
                </a:lnTo>
                <a:lnTo>
                  <a:pt x="488" y="855"/>
                </a:lnTo>
                <a:cubicBezTo>
                  <a:pt x="488" y="886"/>
                  <a:pt x="513" y="912"/>
                  <a:pt x="545" y="912"/>
                </a:cubicBezTo>
                <a:cubicBezTo>
                  <a:pt x="577" y="912"/>
                  <a:pt x="602" y="886"/>
                  <a:pt x="602" y="855"/>
                </a:cubicBezTo>
                <a:lnTo>
                  <a:pt x="602" y="423"/>
                </a:lnTo>
                <a:cubicBezTo>
                  <a:pt x="602" y="351"/>
                  <a:pt x="543" y="292"/>
                  <a:pt x="471" y="292"/>
                </a:cubicBezTo>
                <a:close/>
                <a:moveTo>
                  <a:pt x="300" y="263"/>
                </a:moveTo>
                <a:lnTo>
                  <a:pt x="300" y="263"/>
                </a:lnTo>
                <a:cubicBezTo>
                  <a:pt x="372" y="263"/>
                  <a:pt x="431" y="204"/>
                  <a:pt x="431" y="132"/>
                </a:cubicBezTo>
                <a:cubicBezTo>
                  <a:pt x="431" y="59"/>
                  <a:pt x="372" y="0"/>
                  <a:pt x="300" y="0"/>
                </a:cubicBezTo>
                <a:cubicBezTo>
                  <a:pt x="227" y="0"/>
                  <a:pt x="168" y="59"/>
                  <a:pt x="168" y="132"/>
                </a:cubicBezTo>
                <a:cubicBezTo>
                  <a:pt x="168" y="204"/>
                  <a:pt x="227" y="263"/>
                  <a:pt x="300" y="263"/>
                </a:cubicBezTo>
                <a:close/>
                <a:moveTo>
                  <a:pt x="2192" y="256"/>
                </a:moveTo>
                <a:lnTo>
                  <a:pt x="2192" y="256"/>
                </a:lnTo>
                <a:cubicBezTo>
                  <a:pt x="2263" y="256"/>
                  <a:pt x="2320" y="199"/>
                  <a:pt x="2320" y="128"/>
                </a:cubicBezTo>
                <a:cubicBezTo>
                  <a:pt x="2320" y="58"/>
                  <a:pt x="2263" y="0"/>
                  <a:pt x="2192" y="0"/>
                </a:cubicBezTo>
                <a:cubicBezTo>
                  <a:pt x="2121" y="0"/>
                  <a:pt x="2064" y="58"/>
                  <a:pt x="2064" y="128"/>
                </a:cubicBezTo>
                <a:cubicBezTo>
                  <a:pt x="2064" y="199"/>
                  <a:pt x="2121" y="256"/>
                  <a:pt x="2192" y="256"/>
                </a:cubicBezTo>
                <a:close/>
                <a:moveTo>
                  <a:pt x="1514" y="603"/>
                </a:moveTo>
                <a:lnTo>
                  <a:pt x="1514" y="603"/>
                </a:lnTo>
                <a:cubicBezTo>
                  <a:pt x="1582" y="603"/>
                  <a:pt x="1638" y="548"/>
                  <a:pt x="1638" y="479"/>
                </a:cubicBezTo>
                <a:cubicBezTo>
                  <a:pt x="1638" y="410"/>
                  <a:pt x="1582" y="354"/>
                  <a:pt x="1514" y="354"/>
                </a:cubicBezTo>
                <a:cubicBezTo>
                  <a:pt x="1445" y="354"/>
                  <a:pt x="1389" y="410"/>
                  <a:pt x="1389" y="479"/>
                </a:cubicBezTo>
                <a:cubicBezTo>
                  <a:pt x="1389" y="548"/>
                  <a:pt x="1445" y="603"/>
                  <a:pt x="1514" y="603"/>
                </a:cubicBezTo>
                <a:close/>
                <a:moveTo>
                  <a:pt x="917" y="599"/>
                </a:moveTo>
                <a:lnTo>
                  <a:pt x="917" y="599"/>
                </a:lnTo>
                <a:cubicBezTo>
                  <a:pt x="985" y="599"/>
                  <a:pt x="1041" y="543"/>
                  <a:pt x="1041" y="475"/>
                </a:cubicBezTo>
                <a:cubicBezTo>
                  <a:pt x="1041" y="406"/>
                  <a:pt x="985" y="350"/>
                  <a:pt x="917" y="350"/>
                </a:cubicBezTo>
                <a:cubicBezTo>
                  <a:pt x="848" y="350"/>
                  <a:pt x="792" y="406"/>
                  <a:pt x="792" y="475"/>
                </a:cubicBezTo>
                <a:cubicBezTo>
                  <a:pt x="792" y="543"/>
                  <a:pt x="848" y="599"/>
                  <a:pt x="917" y="5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CFBA72EA-012B-4CC1-92B1-23BFD6247F39}"/>
              </a:ext>
            </a:extLst>
          </p:cNvPr>
          <p:cNvGrpSpPr/>
          <p:nvPr/>
        </p:nvGrpSpPr>
        <p:grpSpPr>
          <a:xfrm>
            <a:off x="10033547" y="2893311"/>
            <a:ext cx="640080" cy="640080"/>
            <a:chOff x="266700" y="3448050"/>
            <a:chExt cx="1698625" cy="1700213"/>
          </a:xfrm>
        </p:grpSpPr>
        <p:sp>
          <p:nvSpPr>
            <p:cNvPr id="139" name="Freeform 25">
              <a:extLst>
                <a:ext uri="{FF2B5EF4-FFF2-40B4-BE49-F238E27FC236}">
                  <a16:creationId xmlns:a16="http://schemas.microsoft.com/office/drawing/2014/main" id="{13EEA200-B54C-4BF5-A073-704EA4435D4C}"/>
                </a:ext>
              </a:extLst>
            </p:cNvPr>
            <p:cNvSpPr>
              <a:spLocks/>
            </p:cNvSpPr>
            <p:nvPr/>
          </p:nvSpPr>
          <p:spPr bwMode="auto">
            <a:xfrm>
              <a:off x="266700" y="3448050"/>
              <a:ext cx="1698625" cy="1700213"/>
            </a:xfrm>
            <a:custGeom>
              <a:avLst/>
              <a:gdLst>
                <a:gd name="T0" fmla="*/ 1611 w 3222"/>
                <a:gd name="T1" fmla="*/ 0 h 3222"/>
                <a:gd name="T2" fmla="*/ 1611 w 3222"/>
                <a:gd name="T3" fmla="*/ 0 h 3222"/>
                <a:gd name="T4" fmla="*/ 0 w 3222"/>
                <a:gd name="T5" fmla="*/ 1611 h 3222"/>
                <a:gd name="T6" fmla="*/ 1611 w 3222"/>
                <a:gd name="T7" fmla="*/ 3222 h 3222"/>
                <a:gd name="T8" fmla="*/ 3222 w 3222"/>
                <a:gd name="T9" fmla="*/ 1611 h 3222"/>
                <a:gd name="T10" fmla="*/ 1611 w 3222"/>
                <a:gd name="T11" fmla="*/ 0 h 3222"/>
              </a:gdLst>
              <a:ahLst/>
              <a:cxnLst>
                <a:cxn ang="0">
                  <a:pos x="T0" y="T1"/>
                </a:cxn>
                <a:cxn ang="0">
                  <a:pos x="T2" y="T3"/>
                </a:cxn>
                <a:cxn ang="0">
                  <a:pos x="T4" y="T5"/>
                </a:cxn>
                <a:cxn ang="0">
                  <a:pos x="T6" y="T7"/>
                </a:cxn>
                <a:cxn ang="0">
                  <a:pos x="T8" y="T9"/>
                </a:cxn>
                <a:cxn ang="0">
                  <a:pos x="T10" y="T11"/>
                </a:cxn>
              </a:cxnLst>
              <a:rect l="0" t="0" r="r" b="b"/>
              <a:pathLst>
                <a:path w="3222" h="3222">
                  <a:moveTo>
                    <a:pt x="1611" y="0"/>
                  </a:moveTo>
                  <a:lnTo>
                    <a:pt x="1611" y="0"/>
                  </a:lnTo>
                  <a:cubicBezTo>
                    <a:pt x="721" y="0"/>
                    <a:pt x="0" y="721"/>
                    <a:pt x="0" y="1611"/>
                  </a:cubicBezTo>
                  <a:cubicBezTo>
                    <a:pt x="0" y="2501"/>
                    <a:pt x="721" y="3222"/>
                    <a:pt x="1611" y="3222"/>
                  </a:cubicBezTo>
                  <a:cubicBezTo>
                    <a:pt x="2501" y="3222"/>
                    <a:pt x="3222" y="2501"/>
                    <a:pt x="3222" y="1611"/>
                  </a:cubicBezTo>
                  <a:cubicBezTo>
                    <a:pt x="3222" y="721"/>
                    <a:pt x="2501" y="0"/>
                    <a:pt x="161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26">
              <a:extLst>
                <a:ext uri="{FF2B5EF4-FFF2-40B4-BE49-F238E27FC236}">
                  <a16:creationId xmlns:a16="http://schemas.microsoft.com/office/drawing/2014/main" id="{1B165EEA-5182-4924-B316-FEAE6C33A92B}"/>
                </a:ext>
              </a:extLst>
            </p:cNvPr>
            <p:cNvSpPr>
              <a:spLocks noEditPoints="1"/>
            </p:cNvSpPr>
            <p:nvPr/>
          </p:nvSpPr>
          <p:spPr bwMode="auto">
            <a:xfrm>
              <a:off x="498475" y="3792537"/>
              <a:ext cx="1233488" cy="984250"/>
            </a:xfrm>
            <a:custGeom>
              <a:avLst/>
              <a:gdLst>
                <a:gd name="T0" fmla="*/ 1093 w 2342"/>
                <a:gd name="T1" fmla="*/ 1399 h 1868"/>
                <a:gd name="T2" fmla="*/ 1093 w 2342"/>
                <a:gd name="T3" fmla="*/ 1399 h 1868"/>
                <a:gd name="T4" fmla="*/ 523 w 2342"/>
                <a:gd name="T5" fmla="*/ 1399 h 1868"/>
                <a:gd name="T6" fmla="*/ 523 w 2342"/>
                <a:gd name="T7" fmla="*/ 1063 h 1868"/>
                <a:gd name="T8" fmla="*/ 1093 w 2342"/>
                <a:gd name="T9" fmla="*/ 1063 h 1868"/>
                <a:gd name="T10" fmla="*/ 1093 w 2342"/>
                <a:gd name="T11" fmla="*/ 1399 h 1868"/>
                <a:gd name="T12" fmla="*/ 1156 w 2342"/>
                <a:gd name="T13" fmla="*/ 937 h 1868"/>
                <a:gd name="T14" fmla="*/ 1156 w 2342"/>
                <a:gd name="T15" fmla="*/ 937 h 1868"/>
                <a:gd name="T16" fmla="*/ 460 w 2342"/>
                <a:gd name="T17" fmla="*/ 937 h 1868"/>
                <a:gd name="T18" fmla="*/ 397 w 2342"/>
                <a:gd name="T19" fmla="*/ 1000 h 1868"/>
                <a:gd name="T20" fmla="*/ 397 w 2342"/>
                <a:gd name="T21" fmla="*/ 1462 h 1868"/>
                <a:gd name="T22" fmla="*/ 460 w 2342"/>
                <a:gd name="T23" fmla="*/ 1525 h 1868"/>
                <a:gd name="T24" fmla="*/ 1156 w 2342"/>
                <a:gd name="T25" fmla="*/ 1525 h 1868"/>
                <a:gd name="T26" fmla="*/ 1219 w 2342"/>
                <a:gd name="T27" fmla="*/ 1462 h 1868"/>
                <a:gd name="T28" fmla="*/ 1219 w 2342"/>
                <a:gd name="T29" fmla="*/ 1000 h 1868"/>
                <a:gd name="T30" fmla="*/ 1156 w 2342"/>
                <a:gd name="T31" fmla="*/ 937 h 1868"/>
                <a:gd name="T32" fmla="*/ 2059 w 2342"/>
                <a:gd name="T33" fmla="*/ 1742 h 1868"/>
                <a:gd name="T34" fmla="*/ 2059 w 2342"/>
                <a:gd name="T35" fmla="*/ 1742 h 1868"/>
                <a:gd name="T36" fmla="*/ 1945 w 2342"/>
                <a:gd name="T37" fmla="*/ 1742 h 1868"/>
                <a:gd name="T38" fmla="*/ 1945 w 2342"/>
                <a:gd name="T39" fmla="*/ 1000 h 1868"/>
                <a:gd name="T40" fmla="*/ 1882 w 2342"/>
                <a:gd name="T41" fmla="*/ 937 h 1868"/>
                <a:gd name="T42" fmla="*/ 1400 w 2342"/>
                <a:gd name="T43" fmla="*/ 937 h 1868"/>
                <a:gd name="T44" fmla="*/ 1337 w 2342"/>
                <a:gd name="T45" fmla="*/ 1000 h 1868"/>
                <a:gd name="T46" fmla="*/ 1337 w 2342"/>
                <a:gd name="T47" fmla="*/ 1742 h 1868"/>
                <a:gd name="T48" fmla="*/ 283 w 2342"/>
                <a:gd name="T49" fmla="*/ 1742 h 1868"/>
                <a:gd name="T50" fmla="*/ 283 w 2342"/>
                <a:gd name="T51" fmla="*/ 759 h 1868"/>
                <a:gd name="T52" fmla="*/ 334 w 2342"/>
                <a:gd name="T53" fmla="*/ 669 h 1868"/>
                <a:gd name="T54" fmla="*/ 502 w 2342"/>
                <a:gd name="T55" fmla="*/ 794 h 1868"/>
                <a:gd name="T56" fmla="*/ 669 w 2342"/>
                <a:gd name="T57" fmla="*/ 669 h 1868"/>
                <a:gd name="T58" fmla="*/ 836 w 2342"/>
                <a:gd name="T59" fmla="*/ 794 h 1868"/>
                <a:gd name="T60" fmla="*/ 1004 w 2342"/>
                <a:gd name="T61" fmla="*/ 669 h 1868"/>
                <a:gd name="T62" fmla="*/ 1171 w 2342"/>
                <a:gd name="T63" fmla="*/ 794 h 1868"/>
                <a:gd name="T64" fmla="*/ 1338 w 2342"/>
                <a:gd name="T65" fmla="*/ 669 h 1868"/>
                <a:gd name="T66" fmla="*/ 1506 w 2342"/>
                <a:gd name="T67" fmla="*/ 794 h 1868"/>
                <a:gd name="T68" fmla="*/ 1673 w 2342"/>
                <a:gd name="T69" fmla="*/ 669 h 1868"/>
                <a:gd name="T70" fmla="*/ 1840 w 2342"/>
                <a:gd name="T71" fmla="*/ 794 h 1868"/>
                <a:gd name="T72" fmla="*/ 2008 w 2342"/>
                <a:gd name="T73" fmla="*/ 669 h 1868"/>
                <a:gd name="T74" fmla="*/ 2059 w 2342"/>
                <a:gd name="T75" fmla="*/ 759 h 1868"/>
                <a:gd name="T76" fmla="*/ 2059 w 2342"/>
                <a:gd name="T77" fmla="*/ 1742 h 1868"/>
                <a:gd name="T78" fmla="*/ 2333 w 2342"/>
                <a:gd name="T79" fmla="*/ 628 h 1868"/>
                <a:gd name="T80" fmla="*/ 2333 w 2342"/>
                <a:gd name="T81" fmla="*/ 628 h 1868"/>
                <a:gd name="T82" fmla="*/ 1984 w 2342"/>
                <a:gd name="T83" fmla="*/ 0 h 1868"/>
                <a:gd name="T84" fmla="*/ 358 w 2342"/>
                <a:gd name="T85" fmla="*/ 0 h 1868"/>
                <a:gd name="T86" fmla="*/ 15 w 2342"/>
                <a:gd name="T87" fmla="*/ 617 h 1868"/>
                <a:gd name="T88" fmla="*/ 0 w 2342"/>
                <a:gd name="T89" fmla="*/ 669 h 1868"/>
                <a:gd name="T90" fmla="*/ 157 w 2342"/>
                <a:gd name="T91" fmla="*/ 794 h 1868"/>
                <a:gd name="T92" fmla="*/ 157 w 2342"/>
                <a:gd name="T93" fmla="*/ 1805 h 1868"/>
                <a:gd name="T94" fmla="*/ 220 w 2342"/>
                <a:gd name="T95" fmla="*/ 1868 h 1868"/>
                <a:gd name="T96" fmla="*/ 1400 w 2342"/>
                <a:gd name="T97" fmla="*/ 1868 h 1868"/>
                <a:gd name="T98" fmla="*/ 1463 w 2342"/>
                <a:gd name="T99" fmla="*/ 1805 h 1868"/>
                <a:gd name="T100" fmla="*/ 1463 w 2342"/>
                <a:gd name="T101" fmla="*/ 1063 h 1868"/>
                <a:gd name="T102" fmla="*/ 1819 w 2342"/>
                <a:gd name="T103" fmla="*/ 1063 h 1868"/>
                <a:gd name="T104" fmla="*/ 1819 w 2342"/>
                <a:gd name="T105" fmla="*/ 1805 h 1868"/>
                <a:gd name="T106" fmla="*/ 1882 w 2342"/>
                <a:gd name="T107" fmla="*/ 1868 h 1868"/>
                <a:gd name="T108" fmla="*/ 2122 w 2342"/>
                <a:gd name="T109" fmla="*/ 1868 h 1868"/>
                <a:gd name="T110" fmla="*/ 2185 w 2342"/>
                <a:gd name="T111" fmla="*/ 1805 h 1868"/>
                <a:gd name="T112" fmla="*/ 2185 w 2342"/>
                <a:gd name="T113" fmla="*/ 794 h 1868"/>
                <a:gd name="T114" fmla="*/ 2342 w 2342"/>
                <a:gd name="T115" fmla="*/ 669 h 1868"/>
                <a:gd name="T116" fmla="*/ 2333 w 2342"/>
                <a:gd name="T117" fmla="*/ 628 h 1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2" h="1868">
                  <a:moveTo>
                    <a:pt x="1093" y="1399"/>
                  </a:moveTo>
                  <a:lnTo>
                    <a:pt x="1093" y="1399"/>
                  </a:lnTo>
                  <a:lnTo>
                    <a:pt x="523" y="1399"/>
                  </a:lnTo>
                  <a:lnTo>
                    <a:pt x="523" y="1063"/>
                  </a:lnTo>
                  <a:lnTo>
                    <a:pt x="1093" y="1063"/>
                  </a:lnTo>
                  <a:lnTo>
                    <a:pt x="1093" y="1399"/>
                  </a:lnTo>
                  <a:close/>
                  <a:moveTo>
                    <a:pt x="1156" y="937"/>
                  </a:moveTo>
                  <a:lnTo>
                    <a:pt x="1156" y="937"/>
                  </a:lnTo>
                  <a:lnTo>
                    <a:pt x="460" y="937"/>
                  </a:lnTo>
                  <a:cubicBezTo>
                    <a:pt x="425" y="937"/>
                    <a:pt x="397" y="965"/>
                    <a:pt x="397" y="1000"/>
                  </a:cubicBezTo>
                  <a:lnTo>
                    <a:pt x="397" y="1462"/>
                  </a:lnTo>
                  <a:cubicBezTo>
                    <a:pt x="397" y="1497"/>
                    <a:pt x="425" y="1525"/>
                    <a:pt x="460" y="1525"/>
                  </a:cubicBezTo>
                  <a:lnTo>
                    <a:pt x="1156" y="1525"/>
                  </a:lnTo>
                  <a:cubicBezTo>
                    <a:pt x="1191" y="1525"/>
                    <a:pt x="1219" y="1497"/>
                    <a:pt x="1219" y="1462"/>
                  </a:cubicBezTo>
                  <a:lnTo>
                    <a:pt x="1219" y="1000"/>
                  </a:lnTo>
                  <a:cubicBezTo>
                    <a:pt x="1219" y="965"/>
                    <a:pt x="1191" y="937"/>
                    <a:pt x="1156" y="937"/>
                  </a:cubicBezTo>
                  <a:close/>
                  <a:moveTo>
                    <a:pt x="2059" y="1742"/>
                  </a:moveTo>
                  <a:lnTo>
                    <a:pt x="2059" y="1742"/>
                  </a:lnTo>
                  <a:lnTo>
                    <a:pt x="1945" y="1742"/>
                  </a:lnTo>
                  <a:lnTo>
                    <a:pt x="1945" y="1000"/>
                  </a:lnTo>
                  <a:cubicBezTo>
                    <a:pt x="1945" y="965"/>
                    <a:pt x="1916" y="937"/>
                    <a:pt x="1882" y="937"/>
                  </a:cubicBezTo>
                  <a:lnTo>
                    <a:pt x="1400" y="937"/>
                  </a:lnTo>
                  <a:cubicBezTo>
                    <a:pt x="1365" y="937"/>
                    <a:pt x="1337" y="965"/>
                    <a:pt x="1337" y="1000"/>
                  </a:cubicBezTo>
                  <a:lnTo>
                    <a:pt x="1337" y="1742"/>
                  </a:lnTo>
                  <a:lnTo>
                    <a:pt x="283" y="1742"/>
                  </a:lnTo>
                  <a:lnTo>
                    <a:pt x="283" y="759"/>
                  </a:lnTo>
                  <a:cubicBezTo>
                    <a:pt x="315" y="736"/>
                    <a:pt x="334" y="704"/>
                    <a:pt x="334" y="669"/>
                  </a:cubicBezTo>
                  <a:cubicBezTo>
                    <a:pt x="334" y="738"/>
                    <a:pt x="409" y="794"/>
                    <a:pt x="502" y="794"/>
                  </a:cubicBezTo>
                  <a:cubicBezTo>
                    <a:pt x="594" y="794"/>
                    <a:pt x="669" y="738"/>
                    <a:pt x="669" y="669"/>
                  </a:cubicBezTo>
                  <a:cubicBezTo>
                    <a:pt x="669" y="738"/>
                    <a:pt x="744" y="794"/>
                    <a:pt x="836" y="794"/>
                  </a:cubicBezTo>
                  <a:cubicBezTo>
                    <a:pt x="929" y="794"/>
                    <a:pt x="1004" y="738"/>
                    <a:pt x="1004" y="669"/>
                  </a:cubicBezTo>
                  <a:cubicBezTo>
                    <a:pt x="1004" y="738"/>
                    <a:pt x="1079" y="794"/>
                    <a:pt x="1171" y="794"/>
                  </a:cubicBezTo>
                  <a:cubicBezTo>
                    <a:pt x="1263" y="794"/>
                    <a:pt x="1338" y="738"/>
                    <a:pt x="1338" y="669"/>
                  </a:cubicBezTo>
                  <a:cubicBezTo>
                    <a:pt x="1338" y="738"/>
                    <a:pt x="1413" y="794"/>
                    <a:pt x="1506" y="794"/>
                  </a:cubicBezTo>
                  <a:cubicBezTo>
                    <a:pt x="1598" y="794"/>
                    <a:pt x="1673" y="738"/>
                    <a:pt x="1673" y="669"/>
                  </a:cubicBezTo>
                  <a:cubicBezTo>
                    <a:pt x="1673" y="738"/>
                    <a:pt x="1748" y="794"/>
                    <a:pt x="1840" y="794"/>
                  </a:cubicBezTo>
                  <a:cubicBezTo>
                    <a:pt x="1933" y="794"/>
                    <a:pt x="2008" y="738"/>
                    <a:pt x="2008" y="669"/>
                  </a:cubicBezTo>
                  <a:cubicBezTo>
                    <a:pt x="2008" y="704"/>
                    <a:pt x="2027" y="736"/>
                    <a:pt x="2059" y="759"/>
                  </a:cubicBezTo>
                  <a:lnTo>
                    <a:pt x="2059" y="1742"/>
                  </a:lnTo>
                  <a:close/>
                  <a:moveTo>
                    <a:pt x="2333" y="628"/>
                  </a:moveTo>
                  <a:lnTo>
                    <a:pt x="2333" y="628"/>
                  </a:lnTo>
                  <a:lnTo>
                    <a:pt x="1984" y="0"/>
                  </a:lnTo>
                  <a:lnTo>
                    <a:pt x="358" y="0"/>
                  </a:lnTo>
                  <a:lnTo>
                    <a:pt x="15" y="617"/>
                  </a:lnTo>
                  <a:cubicBezTo>
                    <a:pt x="5" y="633"/>
                    <a:pt x="0" y="650"/>
                    <a:pt x="0" y="669"/>
                  </a:cubicBezTo>
                  <a:cubicBezTo>
                    <a:pt x="0" y="736"/>
                    <a:pt x="69" y="790"/>
                    <a:pt x="157" y="794"/>
                  </a:cubicBezTo>
                  <a:lnTo>
                    <a:pt x="157" y="1805"/>
                  </a:lnTo>
                  <a:cubicBezTo>
                    <a:pt x="157" y="1840"/>
                    <a:pt x="185" y="1868"/>
                    <a:pt x="220" y="1868"/>
                  </a:cubicBezTo>
                  <a:lnTo>
                    <a:pt x="1400" y="1868"/>
                  </a:lnTo>
                  <a:cubicBezTo>
                    <a:pt x="1435" y="1868"/>
                    <a:pt x="1463" y="1840"/>
                    <a:pt x="1463" y="1805"/>
                  </a:cubicBezTo>
                  <a:lnTo>
                    <a:pt x="1463" y="1063"/>
                  </a:lnTo>
                  <a:lnTo>
                    <a:pt x="1819" y="1063"/>
                  </a:lnTo>
                  <a:lnTo>
                    <a:pt x="1819" y="1805"/>
                  </a:lnTo>
                  <a:cubicBezTo>
                    <a:pt x="1819" y="1840"/>
                    <a:pt x="1847" y="1868"/>
                    <a:pt x="1882" y="1868"/>
                  </a:cubicBezTo>
                  <a:lnTo>
                    <a:pt x="2122" y="1868"/>
                  </a:lnTo>
                  <a:cubicBezTo>
                    <a:pt x="2157" y="1868"/>
                    <a:pt x="2185" y="1840"/>
                    <a:pt x="2185" y="1805"/>
                  </a:cubicBezTo>
                  <a:lnTo>
                    <a:pt x="2185" y="794"/>
                  </a:lnTo>
                  <a:cubicBezTo>
                    <a:pt x="2272" y="790"/>
                    <a:pt x="2342" y="736"/>
                    <a:pt x="2342" y="669"/>
                  </a:cubicBezTo>
                  <a:cubicBezTo>
                    <a:pt x="2342" y="655"/>
                    <a:pt x="2339" y="641"/>
                    <a:pt x="2333" y="6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41" name="TextBox 140">
            <a:extLst>
              <a:ext uri="{FF2B5EF4-FFF2-40B4-BE49-F238E27FC236}">
                <a16:creationId xmlns:a16="http://schemas.microsoft.com/office/drawing/2014/main" id="{BA7E9878-1CB7-4E1A-9E74-AC5B8F3C74C0}"/>
              </a:ext>
            </a:extLst>
          </p:cNvPr>
          <p:cNvSpPr txBox="1"/>
          <p:nvPr/>
        </p:nvSpPr>
        <p:spPr>
          <a:xfrm>
            <a:off x="4663113" y="3795879"/>
            <a:ext cx="1427918"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Married</a:t>
            </a:r>
          </a:p>
        </p:txBody>
      </p:sp>
      <p:sp>
        <p:nvSpPr>
          <p:cNvPr id="142" name="TextBox 141">
            <a:extLst>
              <a:ext uri="{FF2B5EF4-FFF2-40B4-BE49-F238E27FC236}">
                <a16:creationId xmlns:a16="http://schemas.microsoft.com/office/drawing/2014/main" id="{1E454FE3-3966-4E63-B003-9EBAA274E618}"/>
              </a:ext>
            </a:extLst>
          </p:cNvPr>
          <p:cNvSpPr txBox="1"/>
          <p:nvPr/>
        </p:nvSpPr>
        <p:spPr>
          <a:xfrm>
            <a:off x="7163462" y="3800182"/>
            <a:ext cx="1427918"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Gender</a:t>
            </a:r>
          </a:p>
        </p:txBody>
      </p:sp>
      <p:sp>
        <p:nvSpPr>
          <p:cNvPr id="143" name="TextBox 142">
            <a:extLst>
              <a:ext uri="{FF2B5EF4-FFF2-40B4-BE49-F238E27FC236}">
                <a16:creationId xmlns:a16="http://schemas.microsoft.com/office/drawing/2014/main" id="{7B29EF38-2DDA-4DF4-83BC-AADCAF19C8B7}"/>
              </a:ext>
            </a:extLst>
          </p:cNvPr>
          <p:cNvSpPr txBox="1"/>
          <p:nvPr/>
        </p:nvSpPr>
        <p:spPr>
          <a:xfrm>
            <a:off x="9648448" y="3795879"/>
            <a:ext cx="1427918"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Claims</a:t>
            </a:r>
          </a:p>
        </p:txBody>
      </p:sp>
      <p:sp>
        <p:nvSpPr>
          <p:cNvPr id="164" name="TextBox 163">
            <a:extLst>
              <a:ext uri="{FF2B5EF4-FFF2-40B4-BE49-F238E27FC236}">
                <a16:creationId xmlns:a16="http://schemas.microsoft.com/office/drawing/2014/main" id="{9339000C-756A-4A36-9960-C05CAABC71FF}"/>
              </a:ext>
            </a:extLst>
          </p:cNvPr>
          <p:cNvSpPr txBox="1"/>
          <p:nvPr/>
        </p:nvSpPr>
        <p:spPr>
          <a:xfrm>
            <a:off x="9152745" y="5863834"/>
            <a:ext cx="1427918"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Credit score</a:t>
            </a:r>
          </a:p>
        </p:txBody>
      </p:sp>
      <p:sp>
        <p:nvSpPr>
          <p:cNvPr id="165" name="TextBox 164">
            <a:extLst>
              <a:ext uri="{FF2B5EF4-FFF2-40B4-BE49-F238E27FC236}">
                <a16:creationId xmlns:a16="http://schemas.microsoft.com/office/drawing/2014/main" id="{172DC084-C017-4210-BB80-FF0FC3F2913A}"/>
              </a:ext>
            </a:extLst>
          </p:cNvPr>
          <p:cNvSpPr txBox="1"/>
          <p:nvPr/>
        </p:nvSpPr>
        <p:spPr>
          <a:xfrm>
            <a:off x="5469038" y="5881828"/>
            <a:ext cx="1427918"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Sales Channel</a:t>
            </a:r>
          </a:p>
        </p:txBody>
      </p:sp>
      <p:grpSp>
        <p:nvGrpSpPr>
          <p:cNvPr id="166" name="Group 51">
            <a:extLst>
              <a:ext uri="{FF2B5EF4-FFF2-40B4-BE49-F238E27FC236}">
                <a16:creationId xmlns:a16="http://schemas.microsoft.com/office/drawing/2014/main" id="{38F085DD-EAD5-420C-BB1E-585E80A4482D}"/>
              </a:ext>
            </a:extLst>
          </p:cNvPr>
          <p:cNvGrpSpPr/>
          <p:nvPr/>
        </p:nvGrpSpPr>
        <p:grpSpPr>
          <a:xfrm>
            <a:off x="5045268" y="4535572"/>
            <a:ext cx="466768" cy="1108005"/>
            <a:chOff x="682376" y="1446648"/>
            <a:chExt cx="466768" cy="2694307"/>
          </a:xfrm>
          <a:effectLst>
            <a:outerShdw blurRad="50800" dir="18900000" sy="23000" kx="-1200000" algn="bl" rotWithShape="0">
              <a:prstClr val="black">
                <a:alpha val="13000"/>
              </a:prstClr>
            </a:outerShdw>
          </a:effectLst>
        </p:grpSpPr>
        <p:sp>
          <p:nvSpPr>
            <p:cNvPr id="167" name="Freeform 355">
              <a:extLst>
                <a:ext uri="{FF2B5EF4-FFF2-40B4-BE49-F238E27FC236}">
                  <a16:creationId xmlns:a16="http://schemas.microsoft.com/office/drawing/2014/main" id="{6D48F982-BE36-46B8-A9D3-E7A98445F58E}"/>
                </a:ext>
              </a:extLst>
            </p:cNvPr>
            <p:cNvSpPr>
              <a:spLocks/>
            </p:cNvSpPr>
            <p:nvPr/>
          </p:nvSpPr>
          <p:spPr bwMode="auto">
            <a:xfrm>
              <a:off x="682376" y="1451271"/>
              <a:ext cx="466768" cy="2689684"/>
            </a:xfrm>
            <a:custGeom>
              <a:avLst/>
              <a:gdLst/>
              <a:ahLst/>
              <a:cxnLst>
                <a:cxn ang="0">
                  <a:pos x="62" y="17"/>
                </a:cxn>
                <a:cxn ang="0">
                  <a:pos x="31" y="0"/>
                </a:cxn>
                <a:cxn ang="0">
                  <a:pos x="0" y="17"/>
                </a:cxn>
                <a:cxn ang="0">
                  <a:pos x="0" y="17"/>
                </a:cxn>
                <a:cxn ang="0">
                  <a:pos x="0" y="18"/>
                </a:cxn>
                <a:cxn ang="0">
                  <a:pos x="0" y="337"/>
                </a:cxn>
                <a:cxn ang="0">
                  <a:pos x="0" y="337"/>
                </a:cxn>
                <a:cxn ang="0">
                  <a:pos x="0" y="338"/>
                </a:cxn>
                <a:cxn ang="0">
                  <a:pos x="31" y="355"/>
                </a:cxn>
                <a:cxn ang="0">
                  <a:pos x="62" y="338"/>
                </a:cxn>
                <a:cxn ang="0">
                  <a:pos x="62" y="337"/>
                </a:cxn>
                <a:cxn ang="0">
                  <a:pos x="62" y="337"/>
                </a:cxn>
                <a:cxn ang="0">
                  <a:pos x="62" y="18"/>
                </a:cxn>
                <a:cxn ang="0">
                  <a:pos x="62" y="17"/>
                </a:cxn>
              </a:cxnLst>
              <a:rect l="0" t="0" r="r" b="b"/>
              <a:pathLst>
                <a:path w="62" h="355">
                  <a:moveTo>
                    <a:pt x="62" y="17"/>
                  </a:moveTo>
                  <a:cubicBezTo>
                    <a:pt x="62" y="8"/>
                    <a:pt x="48" y="0"/>
                    <a:pt x="31" y="0"/>
                  </a:cubicBezTo>
                  <a:cubicBezTo>
                    <a:pt x="14" y="0"/>
                    <a:pt x="0" y="8"/>
                    <a:pt x="0" y="17"/>
                  </a:cubicBezTo>
                  <a:cubicBezTo>
                    <a:pt x="0" y="17"/>
                    <a:pt x="0" y="17"/>
                    <a:pt x="0" y="17"/>
                  </a:cubicBezTo>
                  <a:cubicBezTo>
                    <a:pt x="0" y="18"/>
                    <a:pt x="0" y="18"/>
                    <a:pt x="0" y="18"/>
                  </a:cubicBezTo>
                  <a:cubicBezTo>
                    <a:pt x="0" y="337"/>
                    <a:pt x="0" y="337"/>
                    <a:pt x="0" y="337"/>
                  </a:cubicBezTo>
                  <a:cubicBezTo>
                    <a:pt x="0" y="337"/>
                    <a:pt x="0" y="337"/>
                    <a:pt x="0" y="337"/>
                  </a:cubicBezTo>
                  <a:cubicBezTo>
                    <a:pt x="0" y="338"/>
                    <a:pt x="0" y="338"/>
                    <a:pt x="0" y="338"/>
                  </a:cubicBezTo>
                  <a:cubicBezTo>
                    <a:pt x="0" y="348"/>
                    <a:pt x="14" y="355"/>
                    <a:pt x="31" y="355"/>
                  </a:cubicBezTo>
                  <a:cubicBezTo>
                    <a:pt x="48" y="355"/>
                    <a:pt x="62" y="348"/>
                    <a:pt x="62" y="338"/>
                  </a:cubicBezTo>
                  <a:cubicBezTo>
                    <a:pt x="62" y="337"/>
                    <a:pt x="62" y="337"/>
                    <a:pt x="62" y="337"/>
                  </a:cubicBezTo>
                  <a:cubicBezTo>
                    <a:pt x="62" y="337"/>
                    <a:pt x="62" y="337"/>
                    <a:pt x="62" y="337"/>
                  </a:cubicBezTo>
                  <a:cubicBezTo>
                    <a:pt x="62" y="18"/>
                    <a:pt x="62" y="18"/>
                    <a:pt x="62" y="18"/>
                  </a:cubicBezTo>
                  <a:cubicBezTo>
                    <a:pt x="62" y="17"/>
                    <a:pt x="62" y="17"/>
                    <a:pt x="62"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Oval 356">
              <a:extLst>
                <a:ext uri="{FF2B5EF4-FFF2-40B4-BE49-F238E27FC236}">
                  <a16:creationId xmlns:a16="http://schemas.microsoft.com/office/drawing/2014/main" id="{153806A3-FAE2-4E9D-AF40-1C9154C8B285}"/>
                </a:ext>
              </a:extLst>
            </p:cNvPr>
            <p:cNvSpPr>
              <a:spLocks noChangeArrowheads="1"/>
            </p:cNvSpPr>
            <p:nvPr/>
          </p:nvSpPr>
          <p:spPr bwMode="auto">
            <a:xfrm>
              <a:off x="682376" y="1446648"/>
              <a:ext cx="466768" cy="249558"/>
            </a:xfrm>
            <a:prstGeom prst="ellipse">
              <a:avLst/>
            </a:pr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69" name="Group 52">
            <a:extLst>
              <a:ext uri="{FF2B5EF4-FFF2-40B4-BE49-F238E27FC236}">
                <a16:creationId xmlns:a16="http://schemas.microsoft.com/office/drawing/2014/main" id="{60E8284D-9855-4CF5-A2C7-A6F63DEA42EA}"/>
              </a:ext>
            </a:extLst>
          </p:cNvPr>
          <p:cNvGrpSpPr/>
          <p:nvPr/>
        </p:nvGrpSpPr>
        <p:grpSpPr>
          <a:xfrm>
            <a:off x="5889366" y="5238753"/>
            <a:ext cx="476011" cy="403001"/>
            <a:chOff x="1406075" y="1968730"/>
            <a:chExt cx="476011" cy="2172225"/>
          </a:xfrm>
          <a:effectLst>
            <a:outerShdw blurRad="50800" dir="18900000" sy="23000" kx="-1200000" algn="bl" rotWithShape="0">
              <a:prstClr val="black">
                <a:alpha val="13000"/>
              </a:prstClr>
            </a:outerShdw>
          </a:effectLst>
        </p:grpSpPr>
        <p:sp>
          <p:nvSpPr>
            <p:cNvPr id="170" name="Freeform 353">
              <a:extLst>
                <a:ext uri="{FF2B5EF4-FFF2-40B4-BE49-F238E27FC236}">
                  <a16:creationId xmlns:a16="http://schemas.microsoft.com/office/drawing/2014/main" id="{ABA92494-3CEF-4EB2-BA65-782E32096875}"/>
                </a:ext>
              </a:extLst>
            </p:cNvPr>
            <p:cNvSpPr>
              <a:spLocks/>
            </p:cNvSpPr>
            <p:nvPr/>
          </p:nvSpPr>
          <p:spPr bwMode="auto">
            <a:xfrm>
              <a:off x="1406075" y="1973495"/>
              <a:ext cx="476011" cy="2167460"/>
            </a:xfrm>
            <a:custGeom>
              <a:avLst/>
              <a:gdLst/>
              <a:ahLst/>
              <a:cxnLst>
                <a:cxn ang="0">
                  <a:pos x="63" y="18"/>
                </a:cxn>
                <a:cxn ang="0">
                  <a:pos x="31" y="0"/>
                </a:cxn>
                <a:cxn ang="0">
                  <a:pos x="0" y="18"/>
                </a:cxn>
                <a:cxn ang="0">
                  <a:pos x="0" y="18"/>
                </a:cxn>
                <a:cxn ang="0">
                  <a:pos x="0" y="18"/>
                </a:cxn>
                <a:cxn ang="0">
                  <a:pos x="0" y="268"/>
                </a:cxn>
                <a:cxn ang="0">
                  <a:pos x="0" y="268"/>
                </a:cxn>
                <a:cxn ang="0">
                  <a:pos x="0" y="269"/>
                </a:cxn>
                <a:cxn ang="0">
                  <a:pos x="31" y="286"/>
                </a:cxn>
                <a:cxn ang="0">
                  <a:pos x="63" y="269"/>
                </a:cxn>
                <a:cxn ang="0">
                  <a:pos x="63" y="268"/>
                </a:cxn>
                <a:cxn ang="0">
                  <a:pos x="63" y="268"/>
                </a:cxn>
                <a:cxn ang="0">
                  <a:pos x="63" y="18"/>
                </a:cxn>
                <a:cxn ang="0">
                  <a:pos x="63" y="18"/>
                </a:cxn>
              </a:cxnLst>
              <a:rect l="0" t="0" r="r" b="b"/>
              <a:pathLst>
                <a:path w="63" h="286">
                  <a:moveTo>
                    <a:pt x="63" y="18"/>
                  </a:moveTo>
                  <a:cubicBezTo>
                    <a:pt x="63" y="8"/>
                    <a:pt x="49" y="0"/>
                    <a:pt x="31" y="0"/>
                  </a:cubicBezTo>
                  <a:cubicBezTo>
                    <a:pt x="14" y="0"/>
                    <a:pt x="0" y="8"/>
                    <a:pt x="0" y="18"/>
                  </a:cubicBezTo>
                  <a:cubicBezTo>
                    <a:pt x="0" y="18"/>
                    <a:pt x="0" y="18"/>
                    <a:pt x="0" y="18"/>
                  </a:cubicBezTo>
                  <a:cubicBezTo>
                    <a:pt x="0" y="18"/>
                    <a:pt x="0" y="18"/>
                    <a:pt x="0" y="18"/>
                  </a:cubicBezTo>
                  <a:cubicBezTo>
                    <a:pt x="0" y="268"/>
                    <a:pt x="0" y="268"/>
                    <a:pt x="0" y="268"/>
                  </a:cubicBezTo>
                  <a:cubicBezTo>
                    <a:pt x="0" y="268"/>
                    <a:pt x="0" y="268"/>
                    <a:pt x="0" y="268"/>
                  </a:cubicBezTo>
                  <a:cubicBezTo>
                    <a:pt x="0" y="269"/>
                    <a:pt x="0" y="269"/>
                    <a:pt x="0" y="269"/>
                  </a:cubicBezTo>
                  <a:cubicBezTo>
                    <a:pt x="0" y="279"/>
                    <a:pt x="14" y="286"/>
                    <a:pt x="31" y="286"/>
                  </a:cubicBezTo>
                  <a:cubicBezTo>
                    <a:pt x="49" y="286"/>
                    <a:pt x="63" y="279"/>
                    <a:pt x="63" y="269"/>
                  </a:cubicBezTo>
                  <a:cubicBezTo>
                    <a:pt x="63" y="268"/>
                    <a:pt x="63" y="268"/>
                    <a:pt x="63" y="268"/>
                  </a:cubicBezTo>
                  <a:cubicBezTo>
                    <a:pt x="63" y="268"/>
                    <a:pt x="63" y="268"/>
                    <a:pt x="63" y="268"/>
                  </a:cubicBezTo>
                  <a:cubicBezTo>
                    <a:pt x="63" y="18"/>
                    <a:pt x="63" y="18"/>
                    <a:pt x="63" y="18"/>
                  </a:cubicBezTo>
                  <a:cubicBezTo>
                    <a:pt x="63" y="18"/>
                    <a:pt x="63" y="18"/>
                    <a:pt x="63" y="1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Oval 354">
              <a:extLst>
                <a:ext uri="{FF2B5EF4-FFF2-40B4-BE49-F238E27FC236}">
                  <a16:creationId xmlns:a16="http://schemas.microsoft.com/office/drawing/2014/main" id="{D7143133-B034-4EC0-84D8-8FC66AD57073}"/>
                </a:ext>
              </a:extLst>
            </p:cNvPr>
            <p:cNvSpPr>
              <a:spLocks noChangeArrowheads="1"/>
            </p:cNvSpPr>
            <p:nvPr/>
          </p:nvSpPr>
          <p:spPr bwMode="auto">
            <a:xfrm>
              <a:off x="1412127" y="1968730"/>
              <a:ext cx="463907" cy="249558"/>
            </a:xfrm>
            <a:prstGeom prst="ellipse">
              <a:avLst/>
            </a:pr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72" name="Group 53">
            <a:extLst>
              <a:ext uri="{FF2B5EF4-FFF2-40B4-BE49-F238E27FC236}">
                <a16:creationId xmlns:a16="http://schemas.microsoft.com/office/drawing/2014/main" id="{E4B57EE4-78C3-4633-980E-4337C6D63AC2}"/>
              </a:ext>
            </a:extLst>
          </p:cNvPr>
          <p:cNvGrpSpPr/>
          <p:nvPr/>
        </p:nvGrpSpPr>
        <p:grpSpPr>
          <a:xfrm>
            <a:off x="6703673" y="4753198"/>
            <a:ext cx="466768" cy="901420"/>
            <a:chOff x="2142818" y="2491096"/>
            <a:chExt cx="466768" cy="1649859"/>
          </a:xfrm>
          <a:effectLst>
            <a:outerShdw blurRad="50800" dir="18900000" sy="23000" kx="-1200000" algn="bl" rotWithShape="0">
              <a:prstClr val="black">
                <a:alpha val="13000"/>
              </a:prstClr>
            </a:outerShdw>
          </a:effectLst>
        </p:grpSpPr>
        <p:sp>
          <p:nvSpPr>
            <p:cNvPr id="173" name="Freeform 351">
              <a:extLst>
                <a:ext uri="{FF2B5EF4-FFF2-40B4-BE49-F238E27FC236}">
                  <a16:creationId xmlns:a16="http://schemas.microsoft.com/office/drawing/2014/main" id="{C8970EA5-C31D-4518-BDD2-F87E04A43B63}"/>
                </a:ext>
              </a:extLst>
            </p:cNvPr>
            <p:cNvSpPr>
              <a:spLocks/>
            </p:cNvSpPr>
            <p:nvPr/>
          </p:nvSpPr>
          <p:spPr bwMode="auto">
            <a:xfrm>
              <a:off x="2142818" y="2491096"/>
              <a:ext cx="466768" cy="1649859"/>
            </a:xfrm>
            <a:custGeom>
              <a:avLst/>
              <a:gdLst/>
              <a:ahLst/>
              <a:cxnLst>
                <a:cxn ang="0">
                  <a:pos x="62" y="17"/>
                </a:cxn>
                <a:cxn ang="0">
                  <a:pos x="31" y="0"/>
                </a:cxn>
                <a:cxn ang="0">
                  <a:pos x="0" y="17"/>
                </a:cxn>
                <a:cxn ang="0">
                  <a:pos x="0" y="17"/>
                </a:cxn>
                <a:cxn ang="0">
                  <a:pos x="0" y="17"/>
                </a:cxn>
                <a:cxn ang="0">
                  <a:pos x="0" y="200"/>
                </a:cxn>
                <a:cxn ang="0">
                  <a:pos x="0" y="200"/>
                </a:cxn>
                <a:cxn ang="0">
                  <a:pos x="0" y="201"/>
                </a:cxn>
                <a:cxn ang="0">
                  <a:pos x="31" y="218"/>
                </a:cxn>
                <a:cxn ang="0">
                  <a:pos x="62" y="201"/>
                </a:cxn>
                <a:cxn ang="0">
                  <a:pos x="62" y="200"/>
                </a:cxn>
                <a:cxn ang="0">
                  <a:pos x="62" y="200"/>
                </a:cxn>
                <a:cxn ang="0">
                  <a:pos x="62" y="17"/>
                </a:cxn>
                <a:cxn ang="0">
                  <a:pos x="62" y="17"/>
                </a:cxn>
              </a:cxnLst>
              <a:rect l="0" t="0" r="r" b="b"/>
              <a:pathLst>
                <a:path w="62" h="218">
                  <a:moveTo>
                    <a:pt x="62" y="17"/>
                  </a:moveTo>
                  <a:cubicBezTo>
                    <a:pt x="62" y="7"/>
                    <a:pt x="48" y="0"/>
                    <a:pt x="31" y="0"/>
                  </a:cubicBezTo>
                  <a:cubicBezTo>
                    <a:pt x="14" y="0"/>
                    <a:pt x="0" y="7"/>
                    <a:pt x="0" y="17"/>
                  </a:cubicBezTo>
                  <a:cubicBezTo>
                    <a:pt x="0" y="17"/>
                    <a:pt x="0" y="17"/>
                    <a:pt x="0" y="17"/>
                  </a:cubicBezTo>
                  <a:cubicBezTo>
                    <a:pt x="0" y="17"/>
                    <a:pt x="0" y="17"/>
                    <a:pt x="0" y="17"/>
                  </a:cubicBezTo>
                  <a:cubicBezTo>
                    <a:pt x="0" y="200"/>
                    <a:pt x="0" y="200"/>
                    <a:pt x="0" y="200"/>
                  </a:cubicBezTo>
                  <a:cubicBezTo>
                    <a:pt x="0" y="200"/>
                    <a:pt x="0" y="200"/>
                    <a:pt x="0" y="200"/>
                  </a:cubicBezTo>
                  <a:cubicBezTo>
                    <a:pt x="0" y="201"/>
                    <a:pt x="0" y="201"/>
                    <a:pt x="0" y="201"/>
                  </a:cubicBezTo>
                  <a:cubicBezTo>
                    <a:pt x="0" y="211"/>
                    <a:pt x="14" y="218"/>
                    <a:pt x="31" y="218"/>
                  </a:cubicBezTo>
                  <a:cubicBezTo>
                    <a:pt x="48" y="218"/>
                    <a:pt x="62" y="211"/>
                    <a:pt x="62" y="201"/>
                  </a:cubicBezTo>
                  <a:cubicBezTo>
                    <a:pt x="62" y="200"/>
                    <a:pt x="62" y="200"/>
                    <a:pt x="62" y="200"/>
                  </a:cubicBezTo>
                  <a:cubicBezTo>
                    <a:pt x="62" y="200"/>
                    <a:pt x="62" y="200"/>
                    <a:pt x="62" y="200"/>
                  </a:cubicBezTo>
                  <a:cubicBezTo>
                    <a:pt x="62" y="17"/>
                    <a:pt x="62" y="17"/>
                    <a:pt x="62" y="17"/>
                  </a:cubicBezTo>
                  <a:cubicBezTo>
                    <a:pt x="62" y="17"/>
                    <a:pt x="62" y="17"/>
                    <a:pt x="62" y="1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Oval 352">
              <a:extLst>
                <a:ext uri="{FF2B5EF4-FFF2-40B4-BE49-F238E27FC236}">
                  <a16:creationId xmlns:a16="http://schemas.microsoft.com/office/drawing/2014/main" id="{1769BA39-2A31-4C14-B387-36FEA47D0EF0}"/>
                </a:ext>
              </a:extLst>
            </p:cNvPr>
            <p:cNvSpPr>
              <a:spLocks noChangeArrowheads="1"/>
            </p:cNvSpPr>
            <p:nvPr/>
          </p:nvSpPr>
          <p:spPr bwMode="auto">
            <a:xfrm>
              <a:off x="2142818" y="2491096"/>
              <a:ext cx="466768" cy="240315"/>
            </a:xfrm>
            <a:prstGeom prst="ellipse">
              <a:avLst/>
            </a:pr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75" name="Group 51">
            <a:extLst>
              <a:ext uri="{FF2B5EF4-FFF2-40B4-BE49-F238E27FC236}">
                <a16:creationId xmlns:a16="http://schemas.microsoft.com/office/drawing/2014/main" id="{4403D9B1-CED5-416B-A0A8-BA28E42CF146}"/>
              </a:ext>
            </a:extLst>
          </p:cNvPr>
          <p:cNvGrpSpPr/>
          <p:nvPr/>
        </p:nvGrpSpPr>
        <p:grpSpPr>
          <a:xfrm>
            <a:off x="8688874" y="4535572"/>
            <a:ext cx="466768" cy="1108005"/>
            <a:chOff x="682376" y="1446648"/>
            <a:chExt cx="466768" cy="2694307"/>
          </a:xfrm>
          <a:effectLst>
            <a:outerShdw blurRad="50800" dir="18900000" sy="23000" kx="-1200000" algn="bl" rotWithShape="0">
              <a:prstClr val="black">
                <a:alpha val="13000"/>
              </a:prstClr>
            </a:outerShdw>
          </a:effectLst>
        </p:grpSpPr>
        <p:sp>
          <p:nvSpPr>
            <p:cNvPr id="176" name="Freeform 355">
              <a:extLst>
                <a:ext uri="{FF2B5EF4-FFF2-40B4-BE49-F238E27FC236}">
                  <a16:creationId xmlns:a16="http://schemas.microsoft.com/office/drawing/2014/main" id="{4B0E0B75-67D4-4F82-A2D7-D39086D66524}"/>
                </a:ext>
              </a:extLst>
            </p:cNvPr>
            <p:cNvSpPr>
              <a:spLocks/>
            </p:cNvSpPr>
            <p:nvPr/>
          </p:nvSpPr>
          <p:spPr bwMode="auto">
            <a:xfrm>
              <a:off x="682376" y="1451271"/>
              <a:ext cx="466768" cy="2689684"/>
            </a:xfrm>
            <a:custGeom>
              <a:avLst/>
              <a:gdLst/>
              <a:ahLst/>
              <a:cxnLst>
                <a:cxn ang="0">
                  <a:pos x="62" y="17"/>
                </a:cxn>
                <a:cxn ang="0">
                  <a:pos x="31" y="0"/>
                </a:cxn>
                <a:cxn ang="0">
                  <a:pos x="0" y="17"/>
                </a:cxn>
                <a:cxn ang="0">
                  <a:pos x="0" y="17"/>
                </a:cxn>
                <a:cxn ang="0">
                  <a:pos x="0" y="18"/>
                </a:cxn>
                <a:cxn ang="0">
                  <a:pos x="0" y="337"/>
                </a:cxn>
                <a:cxn ang="0">
                  <a:pos x="0" y="337"/>
                </a:cxn>
                <a:cxn ang="0">
                  <a:pos x="0" y="338"/>
                </a:cxn>
                <a:cxn ang="0">
                  <a:pos x="31" y="355"/>
                </a:cxn>
                <a:cxn ang="0">
                  <a:pos x="62" y="338"/>
                </a:cxn>
                <a:cxn ang="0">
                  <a:pos x="62" y="337"/>
                </a:cxn>
                <a:cxn ang="0">
                  <a:pos x="62" y="337"/>
                </a:cxn>
                <a:cxn ang="0">
                  <a:pos x="62" y="18"/>
                </a:cxn>
                <a:cxn ang="0">
                  <a:pos x="62" y="17"/>
                </a:cxn>
              </a:cxnLst>
              <a:rect l="0" t="0" r="r" b="b"/>
              <a:pathLst>
                <a:path w="62" h="355">
                  <a:moveTo>
                    <a:pt x="62" y="17"/>
                  </a:moveTo>
                  <a:cubicBezTo>
                    <a:pt x="62" y="8"/>
                    <a:pt x="48" y="0"/>
                    <a:pt x="31" y="0"/>
                  </a:cubicBezTo>
                  <a:cubicBezTo>
                    <a:pt x="14" y="0"/>
                    <a:pt x="0" y="8"/>
                    <a:pt x="0" y="17"/>
                  </a:cubicBezTo>
                  <a:cubicBezTo>
                    <a:pt x="0" y="17"/>
                    <a:pt x="0" y="17"/>
                    <a:pt x="0" y="17"/>
                  </a:cubicBezTo>
                  <a:cubicBezTo>
                    <a:pt x="0" y="18"/>
                    <a:pt x="0" y="18"/>
                    <a:pt x="0" y="18"/>
                  </a:cubicBezTo>
                  <a:cubicBezTo>
                    <a:pt x="0" y="337"/>
                    <a:pt x="0" y="337"/>
                    <a:pt x="0" y="337"/>
                  </a:cubicBezTo>
                  <a:cubicBezTo>
                    <a:pt x="0" y="337"/>
                    <a:pt x="0" y="337"/>
                    <a:pt x="0" y="337"/>
                  </a:cubicBezTo>
                  <a:cubicBezTo>
                    <a:pt x="0" y="338"/>
                    <a:pt x="0" y="338"/>
                    <a:pt x="0" y="338"/>
                  </a:cubicBezTo>
                  <a:cubicBezTo>
                    <a:pt x="0" y="348"/>
                    <a:pt x="14" y="355"/>
                    <a:pt x="31" y="355"/>
                  </a:cubicBezTo>
                  <a:cubicBezTo>
                    <a:pt x="48" y="355"/>
                    <a:pt x="62" y="348"/>
                    <a:pt x="62" y="338"/>
                  </a:cubicBezTo>
                  <a:cubicBezTo>
                    <a:pt x="62" y="337"/>
                    <a:pt x="62" y="337"/>
                    <a:pt x="62" y="337"/>
                  </a:cubicBezTo>
                  <a:cubicBezTo>
                    <a:pt x="62" y="337"/>
                    <a:pt x="62" y="337"/>
                    <a:pt x="62" y="337"/>
                  </a:cubicBezTo>
                  <a:cubicBezTo>
                    <a:pt x="62" y="18"/>
                    <a:pt x="62" y="18"/>
                    <a:pt x="62" y="18"/>
                  </a:cubicBezTo>
                  <a:cubicBezTo>
                    <a:pt x="62" y="17"/>
                    <a:pt x="62" y="17"/>
                    <a:pt x="62"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Oval 356">
              <a:extLst>
                <a:ext uri="{FF2B5EF4-FFF2-40B4-BE49-F238E27FC236}">
                  <a16:creationId xmlns:a16="http://schemas.microsoft.com/office/drawing/2014/main" id="{6A523CF9-3DCE-4CD9-961A-A7118C85ED62}"/>
                </a:ext>
              </a:extLst>
            </p:cNvPr>
            <p:cNvSpPr>
              <a:spLocks noChangeArrowheads="1"/>
            </p:cNvSpPr>
            <p:nvPr/>
          </p:nvSpPr>
          <p:spPr bwMode="auto">
            <a:xfrm>
              <a:off x="682376" y="1446648"/>
              <a:ext cx="466768" cy="249558"/>
            </a:xfrm>
            <a:prstGeom prst="ellipse">
              <a:avLst/>
            </a:pr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78" name="Group 52">
            <a:extLst>
              <a:ext uri="{FF2B5EF4-FFF2-40B4-BE49-F238E27FC236}">
                <a16:creationId xmlns:a16="http://schemas.microsoft.com/office/drawing/2014/main" id="{FAA3BD84-C7AA-4E71-A0FB-1F5FDBA0ECA3}"/>
              </a:ext>
            </a:extLst>
          </p:cNvPr>
          <p:cNvGrpSpPr/>
          <p:nvPr/>
        </p:nvGrpSpPr>
        <p:grpSpPr>
          <a:xfrm>
            <a:off x="9532972" y="5089859"/>
            <a:ext cx="476011" cy="551896"/>
            <a:chOff x="1406075" y="1968730"/>
            <a:chExt cx="476011" cy="2172225"/>
          </a:xfrm>
          <a:effectLst>
            <a:outerShdw blurRad="50800" dir="18900000" sy="23000" kx="-1200000" algn="bl" rotWithShape="0">
              <a:prstClr val="black">
                <a:alpha val="13000"/>
              </a:prstClr>
            </a:outerShdw>
          </a:effectLst>
        </p:grpSpPr>
        <p:sp>
          <p:nvSpPr>
            <p:cNvPr id="179" name="Freeform 353">
              <a:extLst>
                <a:ext uri="{FF2B5EF4-FFF2-40B4-BE49-F238E27FC236}">
                  <a16:creationId xmlns:a16="http://schemas.microsoft.com/office/drawing/2014/main" id="{B7E44405-7E82-4909-8AB0-AB7FADF93001}"/>
                </a:ext>
              </a:extLst>
            </p:cNvPr>
            <p:cNvSpPr>
              <a:spLocks/>
            </p:cNvSpPr>
            <p:nvPr/>
          </p:nvSpPr>
          <p:spPr bwMode="auto">
            <a:xfrm>
              <a:off x="1406075" y="1973493"/>
              <a:ext cx="476011" cy="2167462"/>
            </a:xfrm>
            <a:custGeom>
              <a:avLst/>
              <a:gdLst/>
              <a:ahLst/>
              <a:cxnLst>
                <a:cxn ang="0">
                  <a:pos x="63" y="18"/>
                </a:cxn>
                <a:cxn ang="0">
                  <a:pos x="31" y="0"/>
                </a:cxn>
                <a:cxn ang="0">
                  <a:pos x="0" y="18"/>
                </a:cxn>
                <a:cxn ang="0">
                  <a:pos x="0" y="18"/>
                </a:cxn>
                <a:cxn ang="0">
                  <a:pos x="0" y="18"/>
                </a:cxn>
                <a:cxn ang="0">
                  <a:pos x="0" y="268"/>
                </a:cxn>
                <a:cxn ang="0">
                  <a:pos x="0" y="268"/>
                </a:cxn>
                <a:cxn ang="0">
                  <a:pos x="0" y="269"/>
                </a:cxn>
                <a:cxn ang="0">
                  <a:pos x="31" y="286"/>
                </a:cxn>
                <a:cxn ang="0">
                  <a:pos x="63" y="269"/>
                </a:cxn>
                <a:cxn ang="0">
                  <a:pos x="63" y="268"/>
                </a:cxn>
                <a:cxn ang="0">
                  <a:pos x="63" y="268"/>
                </a:cxn>
                <a:cxn ang="0">
                  <a:pos x="63" y="18"/>
                </a:cxn>
                <a:cxn ang="0">
                  <a:pos x="63" y="18"/>
                </a:cxn>
              </a:cxnLst>
              <a:rect l="0" t="0" r="r" b="b"/>
              <a:pathLst>
                <a:path w="63" h="286">
                  <a:moveTo>
                    <a:pt x="63" y="18"/>
                  </a:moveTo>
                  <a:cubicBezTo>
                    <a:pt x="63" y="8"/>
                    <a:pt x="49" y="0"/>
                    <a:pt x="31" y="0"/>
                  </a:cubicBezTo>
                  <a:cubicBezTo>
                    <a:pt x="14" y="0"/>
                    <a:pt x="0" y="8"/>
                    <a:pt x="0" y="18"/>
                  </a:cubicBezTo>
                  <a:cubicBezTo>
                    <a:pt x="0" y="18"/>
                    <a:pt x="0" y="18"/>
                    <a:pt x="0" y="18"/>
                  </a:cubicBezTo>
                  <a:cubicBezTo>
                    <a:pt x="0" y="18"/>
                    <a:pt x="0" y="18"/>
                    <a:pt x="0" y="18"/>
                  </a:cubicBezTo>
                  <a:cubicBezTo>
                    <a:pt x="0" y="268"/>
                    <a:pt x="0" y="268"/>
                    <a:pt x="0" y="268"/>
                  </a:cubicBezTo>
                  <a:cubicBezTo>
                    <a:pt x="0" y="268"/>
                    <a:pt x="0" y="268"/>
                    <a:pt x="0" y="268"/>
                  </a:cubicBezTo>
                  <a:cubicBezTo>
                    <a:pt x="0" y="269"/>
                    <a:pt x="0" y="269"/>
                    <a:pt x="0" y="269"/>
                  </a:cubicBezTo>
                  <a:cubicBezTo>
                    <a:pt x="0" y="279"/>
                    <a:pt x="14" y="286"/>
                    <a:pt x="31" y="286"/>
                  </a:cubicBezTo>
                  <a:cubicBezTo>
                    <a:pt x="49" y="286"/>
                    <a:pt x="63" y="279"/>
                    <a:pt x="63" y="269"/>
                  </a:cubicBezTo>
                  <a:cubicBezTo>
                    <a:pt x="63" y="268"/>
                    <a:pt x="63" y="268"/>
                    <a:pt x="63" y="268"/>
                  </a:cubicBezTo>
                  <a:cubicBezTo>
                    <a:pt x="63" y="268"/>
                    <a:pt x="63" y="268"/>
                    <a:pt x="63" y="268"/>
                  </a:cubicBezTo>
                  <a:cubicBezTo>
                    <a:pt x="63" y="18"/>
                    <a:pt x="63" y="18"/>
                    <a:pt x="63" y="18"/>
                  </a:cubicBezTo>
                  <a:cubicBezTo>
                    <a:pt x="63" y="18"/>
                    <a:pt x="63" y="18"/>
                    <a:pt x="63" y="1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Oval 354">
              <a:extLst>
                <a:ext uri="{FF2B5EF4-FFF2-40B4-BE49-F238E27FC236}">
                  <a16:creationId xmlns:a16="http://schemas.microsoft.com/office/drawing/2014/main" id="{109756C8-7D81-4DD1-975D-D38F878CC780}"/>
                </a:ext>
              </a:extLst>
            </p:cNvPr>
            <p:cNvSpPr>
              <a:spLocks noChangeArrowheads="1"/>
            </p:cNvSpPr>
            <p:nvPr/>
          </p:nvSpPr>
          <p:spPr bwMode="auto">
            <a:xfrm>
              <a:off x="1412127" y="1968730"/>
              <a:ext cx="463907" cy="249558"/>
            </a:xfrm>
            <a:prstGeom prst="ellipse">
              <a:avLst/>
            </a:pr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1" name="Group 53">
            <a:extLst>
              <a:ext uri="{FF2B5EF4-FFF2-40B4-BE49-F238E27FC236}">
                <a16:creationId xmlns:a16="http://schemas.microsoft.com/office/drawing/2014/main" id="{9E9E8DAA-589C-4923-A78F-5036A727F84B}"/>
              </a:ext>
            </a:extLst>
          </p:cNvPr>
          <p:cNvGrpSpPr/>
          <p:nvPr/>
        </p:nvGrpSpPr>
        <p:grpSpPr>
          <a:xfrm>
            <a:off x="10347279" y="5167852"/>
            <a:ext cx="466768" cy="486765"/>
            <a:chOff x="2142818" y="2491096"/>
            <a:chExt cx="466768" cy="1649859"/>
          </a:xfrm>
          <a:effectLst>
            <a:outerShdw blurRad="50800" dir="18900000" sy="23000" kx="-1200000" algn="bl" rotWithShape="0">
              <a:prstClr val="black">
                <a:alpha val="13000"/>
              </a:prstClr>
            </a:outerShdw>
          </a:effectLst>
        </p:grpSpPr>
        <p:sp>
          <p:nvSpPr>
            <p:cNvPr id="182" name="Freeform 351">
              <a:extLst>
                <a:ext uri="{FF2B5EF4-FFF2-40B4-BE49-F238E27FC236}">
                  <a16:creationId xmlns:a16="http://schemas.microsoft.com/office/drawing/2014/main" id="{152C0A2B-FD2F-4C52-9F4A-5F7043B789F9}"/>
                </a:ext>
              </a:extLst>
            </p:cNvPr>
            <p:cNvSpPr>
              <a:spLocks/>
            </p:cNvSpPr>
            <p:nvPr/>
          </p:nvSpPr>
          <p:spPr bwMode="auto">
            <a:xfrm>
              <a:off x="2142818" y="2491096"/>
              <a:ext cx="466768" cy="1649859"/>
            </a:xfrm>
            <a:custGeom>
              <a:avLst/>
              <a:gdLst/>
              <a:ahLst/>
              <a:cxnLst>
                <a:cxn ang="0">
                  <a:pos x="62" y="17"/>
                </a:cxn>
                <a:cxn ang="0">
                  <a:pos x="31" y="0"/>
                </a:cxn>
                <a:cxn ang="0">
                  <a:pos x="0" y="17"/>
                </a:cxn>
                <a:cxn ang="0">
                  <a:pos x="0" y="17"/>
                </a:cxn>
                <a:cxn ang="0">
                  <a:pos x="0" y="17"/>
                </a:cxn>
                <a:cxn ang="0">
                  <a:pos x="0" y="200"/>
                </a:cxn>
                <a:cxn ang="0">
                  <a:pos x="0" y="200"/>
                </a:cxn>
                <a:cxn ang="0">
                  <a:pos x="0" y="201"/>
                </a:cxn>
                <a:cxn ang="0">
                  <a:pos x="31" y="218"/>
                </a:cxn>
                <a:cxn ang="0">
                  <a:pos x="62" y="201"/>
                </a:cxn>
                <a:cxn ang="0">
                  <a:pos x="62" y="200"/>
                </a:cxn>
                <a:cxn ang="0">
                  <a:pos x="62" y="200"/>
                </a:cxn>
                <a:cxn ang="0">
                  <a:pos x="62" y="17"/>
                </a:cxn>
                <a:cxn ang="0">
                  <a:pos x="62" y="17"/>
                </a:cxn>
              </a:cxnLst>
              <a:rect l="0" t="0" r="r" b="b"/>
              <a:pathLst>
                <a:path w="62" h="218">
                  <a:moveTo>
                    <a:pt x="62" y="17"/>
                  </a:moveTo>
                  <a:cubicBezTo>
                    <a:pt x="62" y="7"/>
                    <a:pt x="48" y="0"/>
                    <a:pt x="31" y="0"/>
                  </a:cubicBezTo>
                  <a:cubicBezTo>
                    <a:pt x="14" y="0"/>
                    <a:pt x="0" y="7"/>
                    <a:pt x="0" y="17"/>
                  </a:cubicBezTo>
                  <a:cubicBezTo>
                    <a:pt x="0" y="17"/>
                    <a:pt x="0" y="17"/>
                    <a:pt x="0" y="17"/>
                  </a:cubicBezTo>
                  <a:cubicBezTo>
                    <a:pt x="0" y="17"/>
                    <a:pt x="0" y="17"/>
                    <a:pt x="0" y="17"/>
                  </a:cubicBezTo>
                  <a:cubicBezTo>
                    <a:pt x="0" y="200"/>
                    <a:pt x="0" y="200"/>
                    <a:pt x="0" y="200"/>
                  </a:cubicBezTo>
                  <a:cubicBezTo>
                    <a:pt x="0" y="200"/>
                    <a:pt x="0" y="200"/>
                    <a:pt x="0" y="200"/>
                  </a:cubicBezTo>
                  <a:cubicBezTo>
                    <a:pt x="0" y="201"/>
                    <a:pt x="0" y="201"/>
                    <a:pt x="0" y="201"/>
                  </a:cubicBezTo>
                  <a:cubicBezTo>
                    <a:pt x="0" y="211"/>
                    <a:pt x="14" y="218"/>
                    <a:pt x="31" y="218"/>
                  </a:cubicBezTo>
                  <a:cubicBezTo>
                    <a:pt x="48" y="218"/>
                    <a:pt x="62" y="211"/>
                    <a:pt x="62" y="201"/>
                  </a:cubicBezTo>
                  <a:cubicBezTo>
                    <a:pt x="62" y="200"/>
                    <a:pt x="62" y="200"/>
                    <a:pt x="62" y="200"/>
                  </a:cubicBezTo>
                  <a:cubicBezTo>
                    <a:pt x="62" y="200"/>
                    <a:pt x="62" y="200"/>
                    <a:pt x="62" y="200"/>
                  </a:cubicBezTo>
                  <a:cubicBezTo>
                    <a:pt x="62" y="17"/>
                    <a:pt x="62" y="17"/>
                    <a:pt x="62" y="17"/>
                  </a:cubicBezTo>
                  <a:cubicBezTo>
                    <a:pt x="62" y="17"/>
                    <a:pt x="62" y="17"/>
                    <a:pt x="62" y="1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Oval 352">
              <a:extLst>
                <a:ext uri="{FF2B5EF4-FFF2-40B4-BE49-F238E27FC236}">
                  <a16:creationId xmlns:a16="http://schemas.microsoft.com/office/drawing/2014/main" id="{84D810BA-FDD7-4EB0-A713-675A9B299838}"/>
                </a:ext>
              </a:extLst>
            </p:cNvPr>
            <p:cNvSpPr>
              <a:spLocks noChangeArrowheads="1"/>
            </p:cNvSpPr>
            <p:nvPr/>
          </p:nvSpPr>
          <p:spPr bwMode="auto">
            <a:xfrm>
              <a:off x="2142818" y="2491096"/>
              <a:ext cx="466768" cy="240315"/>
            </a:xfrm>
            <a:prstGeom prst="ellipse">
              <a:avLst/>
            </a:pr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84" name="TextBox 183">
            <a:extLst>
              <a:ext uri="{FF2B5EF4-FFF2-40B4-BE49-F238E27FC236}">
                <a16:creationId xmlns:a16="http://schemas.microsoft.com/office/drawing/2014/main" id="{A7429C85-D360-4AF7-BC70-862B4BC3FA6D}"/>
              </a:ext>
            </a:extLst>
          </p:cNvPr>
          <p:cNvSpPr txBox="1"/>
          <p:nvPr/>
        </p:nvSpPr>
        <p:spPr>
          <a:xfrm>
            <a:off x="5102016" y="3617746"/>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72%</a:t>
            </a:r>
          </a:p>
        </p:txBody>
      </p:sp>
      <p:sp>
        <p:nvSpPr>
          <p:cNvPr id="185" name="TextBox 184">
            <a:extLst>
              <a:ext uri="{FF2B5EF4-FFF2-40B4-BE49-F238E27FC236}">
                <a16:creationId xmlns:a16="http://schemas.microsoft.com/office/drawing/2014/main" id="{B2695B1C-1ABA-46FC-BABF-1327E45B377F}"/>
              </a:ext>
            </a:extLst>
          </p:cNvPr>
          <p:cNvSpPr txBox="1"/>
          <p:nvPr/>
        </p:nvSpPr>
        <p:spPr>
          <a:xfrm>
            <a:off x="10037883" y="3617746"/>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20%</a:t>
            </a:r>
          </a:p>
        </p:txBody>
      </p:sp>
      <p:sp>
        <p:nvSpPr>
          <p:cNvPr id="79" name="TextBox 78">
            <a:extLst>
              <a:ext uri="{FF2B5EF4-FFF2-40B4-BE49-F238E27FC236}">
                <a16:creationId xmlns:a16="http://schemas.microsoft.com/office/drawing/2014/main" id="{621BB8DC-1D69-4391-BB71-2ADC15C33055}"/>
              </a:ext>
            </a:extLst>
          </p:cNvPr>
          <p:cNvSpPr txBox="1"/>
          <p:nvPr/>
        </p:nvSpPr>
        <p:spPr>
          <a:xfrm>
            <a:off x="4558820" y="5588146"/>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Broker</a:t>
            </a:r>
          </a:p>
        </p:txBody>
      </p:sp>
      <p:sp>
        <p:nvSpPr>
          <p:cNvPr id="80" name="TextBox 79">
            <a:extLst>
              <a:ext uri="{FF2B5EF4-FFF2-40B4-BE49-F238E27FC236}">
                <a16:creationId xmlns:a16="http://schemas.microsoft.com/office/drawing/2014/main" id="{DACC3AD8-5CEE-4252-920F-211255EC7904}"/>
              </a:ext>
            </a:extLst>
          </p:cNvPr>
          <p:cNvSpPr txBox="1"/>
          <p:nvPr/>
        </p:nvSpPr>
        <p:spPr>
          <a:xfrm>
            <a:off x="5393896" y="5608425"/>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Online</a:t>
            </a:r>
          </a:p>
        </p:txBody>
      </p:sp>
      <p:sp>
        <p:nvSpPr>
          <p:cNvPr id="81" name="TextBox 80">
            <a:extLst>
              <a:ext uri="{FF2B5EF4-FFF2-40B4-BE49-F238E27FC236}">
                <a16:creationId xmlns:a16="http://schemas.microsoft.com/office/drawing/2014/main" id="{1D55DCE0-4998-43A2-826B-76873FF9E9FE}"/>
              </a:ext>
            </a:extLst>
          </p:cNvPr>
          <p:cNvSpPr txBox="1"/>
          <p:nvPr/>
        </p:nvSpPr>
        <p:spPr>
          <a:xfrm>
            <a:off x="6183353" y="5605214"/>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Phone</a:t>
            </a:r>
          </a:p>
        </p:txBody>
      </p:sp>
      <p:sp>
        <p:nvSpPr>
          <p:cNvPr id="82" name="TextBox 81">
            <a:extLst>
              <a:ext uri="{FF2B5EF4-FFF2-40B4-BE49-F238E27FC236}">
                <a16:creationId xmlns:a16="http://schemas.microsoft.com/office/drawing/2014/main" id="{C72C4F4C-1885-4C57-AA29-44E0E43158D7}"/>
              </a:ext>
            </a:extLst>
          </p:cNvPr>
          <p:cNvSpPr txBox="1"/>
          <p:nvPr/>
        </p:nvSpPr>
        <p:spPr>
          <a:xfrm>
            <a:off x="8202275" y="5635353"/>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High</a:t>
            </a:r>
          </a:p>
        </p:txBody>
      </p:sp>
      <p:sp>
        <p:nvSpPr>
          <p:cNvPr id="83" name="TextBox 82">
            <a:extLst>
              <a:ext uri="{FF2B5EF4-FFF2-40B4-BE49-F238E27FC236}">
                <a16:creationId xmlns:a16="http://schemas.microsoft.com/office/drawing/2014/main" id="{276EB01F-7541-4F8B-A434-93DCF0B684B9}"/>
              </a:ext>
            </a:extLst>
          </p:cNvPr>
          <p:cNvSpPr txBox="1"/>
          <p:nvPr/>
        </p:nvSpPr>
        <p:spPr>
          <a:xfrm>
            <a:off x="9057018" y="5641883"/>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Medium</a:t>
            </a:r>
          </a:p>
        </p:txBody>
      </p:sp>
      <p:sp>
        <p:nvSpPr>
          <p:cNvPr id="84" name="TextBox 83">
            <a:extLst>
              <a:ext uri="{FF2B5EF4-FFF2-40B4-BE49-F238E27FC236}">
                <a16:creationId xmlns:a16="http://schemas.microsoft.com/office/drawing/2014/main" id="{D0A4E92B-2682-4711-832A-28F57A9BEFF8}"/>
              </a:ext>
            </a:extLst>
          </p:cNvPr>
          <p:cNvSpPr txBox="1"/>
          <p:nvPr/>
        </p:nvSpPr>
        <p:spPr>
          <a:xfrm>
            <a:off x="9888501" y="5641883"/>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Low</a:t>
            </a:r>
          </a:p>
        </p:txBody>
      </p:sp>
      <p:sp>
        <p:nvSpPr>
          <p:cNvPr id="85" name="Freeform 13">
            <a:extLst>
              <a:ext uri="{FF2B5EF4-FFF2-40B4-BE49-F238E27FC236}">
                <a16:creationId xmlns:a16="http://schemas.microsoft.com/office/drawing/2014/main" id="{16453532-D2F5-40F0-A408-A90DDDE216AB}"/>
              </a:ext>
            </a:extLst>
          </p:cNvPr>
          <p:cNvSpPr>
            <a:spLocks/>
          </p:cNvSpPr>
          <p:nvPr/>
        </p:nvSpPr>
        <p:spPr bwMode="auto">
          <a:xfrm>
            <a:off x="8731072" y="5231906"/>
            <a:ext cx="361309" cy="361309"/>
          </a:xfrm>
          <a:custGeom>
            <a:avLst/>
            <a:gdLst>
              <a:gd name="T0" fmla="*/ 0 w 3222"/>
              <a:gd name="T1" fmla="*/ 1611 h 3222"/>
              <a:gd name="T2" fmla="*/ 0 w 3222"/>
              <a:gd name="T3" fmla="*/ 1611 h 3222"/>
              <a:gd name="T4" fmla="*/ 1611 w 3222"/>
              <a:gd name="T5" fmla="*/ 0 h 3222"/>
              <a:gd name="T6" fmla="*/ 3222 w 3222"/>
              <a:gd name="T7" fmla="*/ 1611 h 3222"/>
              <a:gd name="T8" fmla="*/ 1611 w 3222"/>
              <a:gd name="T9" fmla="*/ 3222 h 3222"/>
              <a:gd name="T10" fmla="*/ 0 w 3222"/>
              <a:gd name="T11" fmla="*/ 1611 h 3222"/>
            </a:gdLst>
            <a:ahLst/>
            <a:cxnLst>
              <a:cxn ang="0">
                <a:pos x="T0" y="T1"/>
              </a:cxn>
              <a:cxn ang="0">
                <a:pos x="T2" y="T3"/>
              </a:cxn>
              <a:cxn ang="0">
                <a:pos x="T4" y="T5"/>
              </a:cxn>
              <a:cxn ang="0">
                <a:pos x="T6" y="T7"/>
              </a:cxn>
              <a:cxn ang="0">
                <a:pos x="T8" y="T9"/>
              </a:cxn>
              <a:cxn ang="0">
                <a:pos x="T10" y="T11"/>
              </a:cxn>
            </a:cxnLst>
            <a:rect l="0" t="0" r="r" b="b"/>
            <a:pathLst>
              <a:path w="3222" h="3222">
                <a:moveTo>
                  <a:pt x="0" y="1611"/>
                </a:moveTo>
                <a:lnTo>
                  <a:pt x="0" y="1611"/>
                </a:lnTo>
                <a:cubicBezTo>
                  <a:pt x="0" y="721"/>
                  <a:pt x="721" y="0"/>
                  <a:pt x="1611" y="0"/>
                </a:cubicBezTo>
                <a:cubicBezTo>
                  <a:pt x="2501" y="0"/>
                  <a:pt x="3222" y="721"/>
                  <a:pt x="3222" y="1611"/>
                </a:cubicBezTo>
                <a:cubicBezTo>
                  <a:pt x="3222" y="2501"/>
                  <a:pt x="2501" y="3222"/>
                  <a:pt x="1611" y="3222"/>
                </a:cubicBezTo>
                <a:cubicBezTo>
                  <a:pt x="721" y="3222"/>
                  <a:pt x="0" y="2501"/>
                  <a:pt x="0" y="16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14">
            <a:extLst>
              <a:ext uri="{FF2B5EF4-FFF2-40B4-BE49-F238E27FC236}">
                <a16:creationId xmlns:a16="http://schemas.microsoft.com/office/drawing/2014/main" id="{4A8AEA0F-F4D2-4908-A2DA-A9FEF5A09CCE}"/>
              </a:ext>
            </a:extLst>
          </p:cNvPr>
          <p:cNvSpPr>
            <a:spLocks noEditPoints="1"/>
          </p:cNvSpPr>
          <p:nvPr/>
        </p:nvSpPr>
        <p:spPr bwMode="auto">
          <a:xfrm>
            <a:off x="8775852" y="5277112"/>
            <a:ext cx="271150" cy="270897"/>
          </a:xfrm>
          <a:custGeom>
            <a:avLst/>
            <a:gdLst>
              <a:gd name="T0" fmla="*/ 1209 w 2417"/>
              <a:gd name="T1" fmla="*/ 2244 h 2417"/>
              <a:gd name="T2" fmla="*/ 1209 w 2417"/>
              <a:gd name="T3" fmla="*/ 2244 h 2417"/>
              <a:gd name="T4" fmla="*/ 174 w 2417"/>
              <a:gd name="T5" fmla="*/ 1209 h 2417"/>
              <a:gd name="T6" fmla="*/ 1209 w 2417"/>
              <a:gd name="T7" fmla="*/ 174 h 2417"/>
              <a:gd name="T8" fmla="*/ 2244 w 2417"/>
              <a:gd name="T9" fmla="*/ 1209 h 2417"/>
              <a:gd name="T10" fmla="*/ 1209 w 2417"/>
              <a:gd name="T11" fmla="*/ 2244 h 2417"/>
              <a:gd name="T12" fmla="*/ 1209 w 2417"/>
              <a:gd name="T13" fmla="*/ 0 h 2417"/>
              <a:gd name="T14" fmla="*/ 1209 w 2417"/>
              <a:gd name="T15" fmla="*/ 0 h 2417"/>
              <a:gd name="T16" fmla="*/ 0 w 2417"/>
              <a:gd name="T17" fmla="*/ 1209 h 2417"/>
              <a:gd name="T18" fmla="*/ 1209 w 2417"/>
              <a:gd name="T19" fmla="*/ 2417 h 2417"/>
              <a:gd name="T20" fmla="*/ 2417 w 2417"/>
              <a:gd name="T21" fmla="*/ 1209 h 2417"/>
              <a:gd name="T22" fmla="*/ 1209 w 2417"/>
              <a:gd name="T23" fmla="*/ 0 h 2417"/>
              <a:gd name="T24" fmla="*/ 1868 w 2417"/>
              <a:gd name="T25" fmla="*/ 1119 h 2417"/>
              <a:gd name="T26" fmla="*/ 1868 w 2417"/>
              <a:gd name="T27" fmla="*/ 1119 h 2417"/>
              <a:gd name="T28" fmla="*/ 1782 w 2417"/>
              <a:gd name="T29" fmla="*/ 1206 h 2417"/>
              <a:gd name="T30" fmla="*/ 1209 w 2417"/>
              <a:gd name="T31" fmla="*/ 1779 h 2417"/>
              <a:gd name="T32" fmla="*/ 636 w 2417"/>
              <a:gd name="T33" fmla="*/ 1206 h 2417"/>
              <a:gd name="T34" fmla="*/ 550 w 2417"/>
              <a:gd name="T35" fmla="*/ 1119 h 2417"/>
              <a:gd name="T36" fmla="*/ 463 w 2417"/>
              <a:gd name="T37" fmla="*/ 1206 h 2417"/>
              <a:gd name="T38" fmla="*/ 1209 w 2417"/>
              <a:gd name="T39" fmla="*/ 1952 h 2417"/>
              <a:gd name="T40" fmla="*/ 1955 w 2417"/>
              <a:gd name="T41" fmla="*/ 1206 h 2417"/>
              <a:gd name="T42" fmla="*/ 1868 w 2417"/>
              <a:gd name="T43" fmla="*/ 1119 h 2417"/>
              <a:gd name="T44" fmla="*/ 1523 w 2417"/>
              <a:gd name="T45" fmla="*/ 950 h 2417"/>
              <a:gd name="T46" fmla="*/ 1523 w 2417"/>
              <a:gd name="T47" fmla="*/ 950 h 2417"/>
              <a:gd name="T48" fmla="*/ 1756 w 2417"/>
              <a:gd name="T49" fmla="*/ 716 h 2417"/>
              <a:gd name="T50" fmla="*/ 1523 w 2417"/>
              <a:gd name="T51" fmla="*/ 483 h 2417"/>
              <a:gd name="T52" fmla="*/ 1290 w 2417"/>
              <a:gd name="T53" fmla="*/ 716 h 2417"/>
              <a:gd name="T54" fmla="*/ 1523 w 2417"/>
              <a:gd name="T55" fmla="*/ 950 h 2417"/>
              <a:gd name="T56" fmla="*/ 895 w 2417"/>
              <a:gd name="T57" fmla="*/ 950 h 2417"/>
              <a:gd name="T58" fmla="*/ 895 w 2417"/>
              <a:gd name="T59" fmla="*/ 950 h 2417"/>
              <a:gd name="T60" fmla="*/ 1128 w 2417"/>
              <a:gd name="T61" fmla="*/ 716 h 2417"/>
              <a:gd name="T62" fmla="*/ 895 w 2417"/>
              <a:gd name="T63" fmla="*/ 483 h 2417"/>
              <a:gd name="T64" fmla="*/ 661 w 2417"/>
              <a:gd name="T65" fmla="*/ 716 h 2417"/>
              <a:gd name="T66" fmla="*/ 895 w 2417"/>
              <a:gd name="T67" fmla="*/ 950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7" h="2417">
                <a:moveTo>
                  <a:pt x="1209" y="2244"/>
                </a:moveTo>
                <a:lnTo>
                  <a:pt x="1209" y="2244"/>
                </a:lnTo>
                <a:cubicBezTo>
                  <a:pt x="638" y="2244"/>
                  <a:pt x="174" y="1779"/>
                  <a:pt x="174" y="1209"/>
                </a:cubicBezTo>
                <a:cubicBezTo>
                  <a:pt x="174" y="638"/>
                  <a:pt x="638" y="174"/>
                  <a:pt x="1209" y="174"/>
                </a:cubicBezTo>
                <a:cubicBezTo>
                  <a:pt x="1780" y="174"/>
                  <a:pt x="2244" y="638"/>
                  <a:pt x="2244" y="1209"/>
                </a:cubicBezTo>
                <a:cubicBezTo>
                  <a:pt x="2244" y="1779"/>
                  <a:pt x="1780" y="2244"/>
                  <a:pt x="1209" y="2244"/>
                </a:cubicBezTo>
                <a:close/>
                <a:moveTo>
                  <a:pt x="1209" y="0"/>
                </a:moveTo>
                <a:lnTo>
                  <a:pt x="1209" y="0"/>
                </a:lnTo>
                <a:cubicBezTo>
                  <a:pt x="543" y="0"/>
                  <a:pt x="0" y="542"/>
                  <a:pt x="0" y="1209"/>
                </a:cubicBezTo>
                <a:cubicBezTo>
                  <a:pt x="0" y="1875"/>
                  <a:pt x="543" y="2417"/>
                  <a:pt x="1209" y="2417"/>
                </a:cubicBezTo>
                <a:cubicBezTo>
                  <a:pt x="1875" y="2417"/>
                  <a:pt x="2417" y="1875"/>
                  <a:pt x="2417" y="1209"/>
                </a:cubicBezTo>
                <a:cubicBezTo>
                  <a:pt x="2417" y="542"/>
                  <a:pt x="1875" y="0"/>
                  <a:pt x="1209" y="0"/>
                </a:cubicBezTo>
                <a:close/>
                <a:moveTo>
                  <a:pt x="1868" y="1119"/>
                </a:moveTo>
                <a:lnTo>
                  <a:pt x="1868" y="1119"/>
                </a:lnTo>
                <a:cubicBezTo>
                  <a:pt x="1820" y="1119"/>
                  <a:pt x="1782" y="1158"/>
                  <a:pt x="1782" y="1206"/>
                </a:cubicBezTo>
                <a:cubicBezTo>
                  <a:pt x="1782" y="1522"/>
                  <a:pt x="1525" y="1779"/>
                  <a:pt x="1209" y="1779"/>
                </a:cubicBezTo>
                <a:cubicBezTo>
                  <a:pt x="893" y="1779"/>
                  <a:pt x="636" y="1522"/>
                  <a:pt x="636" y="1206"/>
                </a:cubicBezTo>
                <a:cubicBezTo>
                  <a:pt x="636" y="1158"/>
                  <a:pt x="597" y="1119"/>
                  <a:pt x="550" y="1119"/>
                </a:cubicBezTo>
                <a:cubicBezTo>
                  <a:pt x="502" y="1119"/>
                  <a:pt x="463" y="1158"/>
                  <a:pt x="463" y="1206"/>
                </a:cubicBezTo>
                <a:cubicBezTo>
                  <a:pt x="463" y="1618"/>
                  <a:pt x="798" y="1952"/>
                  <a:pt x="1209" y="1952"/>
                </a:cubicBezTo>
                <a:cubicBezTo>
                  <a:pt x="1620" y="1952"/>
                  <a:pt x="1955" y="1618"/>
                  <a:pt x="1955" y="1206"/>
                </a:cubicBezTo>
                <a:cubicBezTo>
                  <a:pt x="1955" y="1158"/>
                  <a:pt x="1916" y="1119"/>
                  <a:pt x="1868" y="1119"/>
                </a:cubicBezTo>
                <a:close/>
                <a:moveTo>
                  <a:pt x="1523" y="950"/>
                </a:moveTo>
                <a:lnTo>
                  <a:pt x="1523" y="950"/>
                </a:lnTo>
                <a:cubicBezTo>
                  <a:pt x="1652" y="950"/>
                  <a:pt x="1756" y="845"/>
                  <a:pt x="1756" y="716"/>
                </a:cubicBezTo>
                <a:cubicBezTo>
                  <a:pt x="1756" y="587"/>
                  <a:pt x="1652" y="483"/>
                  <a:pt x="1523" y="483"/>
                </a:cubicBezTo>
                <a:cubicBezTo>
                  <a:pt x="1394" y="483"/>
                  <a:pt x="1290" y="587"/>
                  <a:pt x="1290" y="716"/>
                </a:cubicBezTo>
                <a:cubicBezTo>
                  <a:pt x="1290" y="845"/>
                  <a:pt x="1394" y="950"/>
                  <a:pt x="1523" y="950"/>
                </a:cubicBezTo>
                <a:close/>
                <a:moveTo>
                  <a:pt x="895" y="950"/>
                </a:moveTo>
                <a:lnTo>
                  <a:pt x="895" y="950"/>
                </a:lnTo>
                <a:cubicBezTo>
                  <a:pt x="1024" y="950"/>
                  <a:pt x="1128" y="845"/>
                  <a:pt x="1128" y="716"/>
                </a:cubicBezTo>
                <a:cubicBezTo>
                  <a:pt x="1128" y="587"/>
                  <a:pt x="1024" y="483"/>
                  <a:pt x="895" y="483"/>
                </a:cubicBezTo>
                <a:cubicBezTo>
                  <a:pt x="766" y="483"/>
                  <a:pt x="661" y="587"/>
                  <a:pt x="661" y="716"/>
                </a:cubicBezTo>
                <a:cubicBezTo>
                  <a:pt x="661" y="845"/>
                  <a:pt x="766" y="950"/>
                  <a:pt x="895" y="9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15">
            <a:extLst>
              <a:ext uri="{FF2B5EF4-FFF2-40B4-BE49-F238E27FC236}">
                <a16:creationId xmlns:a16="http://schemas.microsoft.com/office/drawing/2014/main" id="{1F4EA237-7B24-49AC-88B6-FF4B9BA27753}"/>
              </a:ext>
            </a:extLst>
          </p:cNvPr>
          <p:cNvSpPr>
            <a:spLocks/>
          </p:cNvSpPr>
          <p:nvPr/>
        </p:nvSpPr>
        <p:spPr bwMode="auto">
          <a:xfrm>
            <a:off x="9571018" y="5222318"/>
            <a:ext cx="397440" cy="397440"/>
          </a:xfrm>
          <a:custGeom>
            <a:avLst/>
            <a:gdLst>
              <a:gd name="T0" fmla="*/ 0 w 3223"/>
              <a:gd name="T1" fmla="*/ 1612 h 3223"/>
              <a:gd name="T2" fmla="*/ 0 w 3223"/>
              <a:gd name="T3" fmla="*/ 1612 h 3223"/>
              <a:gd name="T4" fmla="*/ 1611 w 3223"/>
              <a:gd name="T5" fmla="*/ 0 h 3223"/>
              <a:gd name="T6" fmla="*/ 3223 w 3223"/>
              <a:gd name="T7" fmla="*/ 1612 h 3223"/>
              <a:gd name="T8" fmla="*/ 1611 w 3223"/>
              <a:gd name="T9" fmla="*/ 3223 h 3223"/>
              <a:gd name="T10" fmla="*/ 0 w 3223"/>
              <a:gd name="T11" fmla="*/ 1612 h 3223"/>
            </a:gdLst>
            <a:ahLst/>
            <a:cxnLst>
              <a:cxn ang="0">
                <a:pos x="T0" y="T1"/>
              </a:cxn>
              <a:cxn ang="0">
                <a:pos x="T2" y="T3"/>
              </a:cxn>
              <a:cxn ang="0">
                <a:pos x="T4" y="T5"/>
              </a:cxn>
              <a:cxn ang="0">
                <a:pos x="T6" y="T7"/>
              </a:cxn>
              <a:cxn ang="0">
                <a:pos x="T8" y="T9"/>
              </a:cxn>
              <a:cxn ang="0">
                <a:pos x="T10" y="T11"/>
              </a:cxn>
            </a:cxnLst>
            <a:rect l="0" t="0" r="r" b="b"/>
            <a:pathLst>
              <a:path w="3223" h="3223">
                <a:moveTo>
                  <a:pt x="0" y="1612"/>
                </a:moveTo>
                <a:lnTo>
                  <a:pt x="0" y="1612"/>
                </a:lnTo>
                <a:cubicBezTo>
                  <a:pt x="0" y="722"/>
                  <a:pt x="721" y="0"/>
                  <a:pt x="1611" y="0"/>
                </a:cubicBezTo>
                <a:cubicBezTo>
                  <a:pt x="2501" y="0"/>
                  <a:pt x="3223" y="722"/>
                  <a:pt x="3223" y="1612"/>
                </a:cubicBezTo>
                <a:cubicBezTo>
                  <a:pt x="3223" y="2502"/>
                  <a:pt x="2501" y="3223"/>
                  <a:pt x="1611" y="3223"/>
                </a:cubicBezTo>
                <a:cubicBezTo>
                  <a:pt x="721" y="3223"/>
                  <a:pt x="0" y="2502"/>
                  <a:pt x="0" y="1612"/>
                </a:cubicBezTo>
                <a:close/>
              </a:path>
            </a:pathLst>
          </a:custGeom>
          <a:solidFill>
            <a:srgbClr val="BD582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16">
            <a:extLst>
              <a:ext uri="{FF2B5EF4-FFF2-40B4-BE49-F238E27FC236}">
                <a16:creationId xmlns:a16="http://schemas.microsoft.com/office/drawing/2014/main" id="{1F04E31E-0AC8-499D-AADE-CF5152AF7B83}"/>
              </a:ext>
            </a:extLst>
          </p:cNvPr>
          <p:cNvSpPr>
            <a:spLocks noEditPoints="1"/>
          </p:cNvSpPr>
          <p:nvPr/>
        </p:nvSpPr>
        <p:spPr bwMode="auto">
          <a:xfrm>
            <a:off x="9620905" y="5271719"/>
            <a:ext cx="298265" cy="298636"/>
          </a:xfrm>
          <a:custGeom>
            <a:avLst/>
            <a:gdLst>
              <a:gd name="T0" fmla="*/ 1867 w 2417"/>
              <a:gd name="T1" fmla="*/ 1432 h 2417"/>
              <a:gd name="T2" fmla="*/ 1867 w 2417"/>
              <a:gd name="T3" fmla="*/ 1432 h 2417"/>
              <a:gd name="T4" fmla="*/ 549 w 2417"/>
              <a:gd name="T5" fmla="*/ 1432 h 2417"/>
              <a:gd name="T6" fmla="*/ 462 w 2417"/>
              <a:gd name="T7" fmla="*/ 1519 h 2417"/>
              <a:gd name="T8" fmla="*/ 549 w 2417"/>
              <a:gd name="T9" fmla="*/ 1605 h 2417"/>
              <a:gd name="T10" fmla="*/ 1867 w 2417"/>
              <a:gd name="T11" fmla="*/ 1605 h 2417"/>
              <a:gd name="T12" fmla="*/ 1954 w 2417"/>
              <a:gd name="T13" fmla="*/ 1519 h 2417"/>
              <a:gd name="T14" fmla="*/ 1867 w 2417"/>
              <a:gd name="T15" fmla="*/ 1432 h 2417"/>
              <a:gd name="T16" fmla="*/ 1208 w 2417"/>
              <a:gd name="T17" fmla="*/ 2244 h 2417"/>
              <a:gd name="T18" fmla="*/ 1208 w 2417"/>
              <a:gd name="T19" fmla="*/ 2244 h 2417"/>
              <a:gd name="T20" fmla="*/ 173 w 2417"/>
              <a:gd name="T21" fmla="*/ 1209 h 2417"/>
              <a:gd name="T22" fmla="*/ 1208 w 2417"/>
              <a:gd name="T23" fmla="*/ 174 h 2417"/>
              <a:gd name="T24" fmla="*/ 2243 w 2417"/>
              <a:gd name="T25" fmla="*/ 1209 h 2417"/>
              <a:gd name="T26" fmla="*/ 1208 w 2417"/>
              <a:gd name="T27" fmla="*/ 2244 h 2417"/>
              <a:gd name="T28" fmla="*/ 1208 w 2417"/>
              <a:gd name="T29" fmla="*/ 0 h 2417"/>
              <a:gd name="T30" fmla="*/ 1208 w 2417"/>
              <a:gd name="T31" fmla="*/ 0 h 2417"/>
              <a:gd name="T32" fmla="*/ 0 w 2417"/>
              <a:gd name="T33" fmla="*/ 1209 h 2417"/>
              <a:gd name="T34" fmla="*/ 1208 w 2417"/>
              <a:gd name="T35" fmla="*/ 2417 h 2417"/>
              <a:gd name="T36" fmla="*/ 2417 w 2417"/>
              <a:gd name="T37" fmla="*/ 1209 h 2417"/>
              <a:gd name="T38" fmla="*/ 1208 w 2417"/>
              <a:gd name="T39" fmla="*/ 0 h 2417"/>
              <a:gd name="T40" fmla="*/ 1522 w 2417"/>
              <a:gd name="T41" fmla="*/ 950 h 2417"/>
              <a:gd name="T42" fmla="*/ 1522 w 2417"/>
              <a:gd name="T43" fmla="*/ 950 h 2417"/>
              <a:gd name="T44" fmla="*/ 1756 w 2417"/>
              <a:gd name="T45" fmla="*/ 717 h 2417"/>
              <a:gd name="T46" fmla="*/ 1522 w 2417"/>
              <a:gd name="T47" fmla="*/ 483 h 2417"/>
              <a:gd name="T48" fmla="*/ 1289 w 2417"/>
              <a:gd name="T49" fmla="*/ 717 h 2417"/>
              <a:gd name="T50" fmla="*/ 1522 w 2417"/>
              <a:gd name="T51" fmla="*/ 950 h 2417"/>
              <a:gd name="T52" fmla="*/ 894 w 2417"/>
              <a:gd name="T53" fmla="*/ 950 h 2417"/>
              <a:gd name="T54" fmla="*/ 894 w 2417"/>
              <a:gd name="T55" fmla="*/ 950 h 2417"/>
              <a:gd name="T56" fmla="*/ 1127 w 2417"/>
              <a:gd name="T57" fmla="*/ 717 h 2417"/>
              <a:gd name="T58" fmla="*/ 894 w 2417"/>
              <a:gd name="T59" fmla="*/ 483 h 2417"/>
              <a:gd name="T60" fmla="*/ 661 w 2417"/>
              <a:gd name="T61" fmla="*/ 717 h 2417"/>
              <a:gd name="T62" fmla="*/ 894 w 2417"/>
              <a:gd name="T63" fmla="*/ 950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7" h="2417">
                <a:moveTo>
                  <a:pt x="1867" y="1432"/>
                </a:moveTo>
                <a:lnTo>
                  <a:pt x="1867" y="1432"/>
                </a:lnTo>
                <a:lnTo>
                  <a:pt x="549" y="1432"/>
                </a:lnTo>
                <a:cubicBezTo>
                  <a:pt x="501" y="1432"/>
                  <a:pt x="462" y="1471"/>
                  <a:pt x="462" y="1519"/>
                </a:cubicBezTo>
                <a:cubicBezTo>
                  <a:pt x="462" y="1567"/>
                  <a:pt x="501" y="1605"/>
                  <a:pt x="549" y="1605"/>
                </a:cubicBezTo>
                <a:lnTo>
                  <a:pt x="1867" y="1605"/>
                </a:lnTo>
                <a:cubicBezTo>
                  <a:pt x="1915" y="1605"/>
                  <a:pt x="1954" y="1567"/>
                  <a:pt x="1954" y="1519"/>
                </a:cubicBezTo>
                <a:cubicBezTo>
                  <a:pt x="1954" y="1471"/>
                  <a:pt x="1915" y="1432"/>
                  <a:pt x="1867" y="1432"/>
                </a:cubicBezTo>
                <a:close/>
                <a:moveTo>
                  <a:pt x="1208" y="2244"/>
                </a:moveTo>
                <a:lnTo>
                  <a:pt x="1208" y="2244"/>
                </a:lnTo>
                <a:cubicBezTo>
                  <a:pt x="637" y="2244"/>
                  <a:pt x="173" y="1780"/>
                  <a:pt x="173" y="1209"/>
                </a:cubicBezTo>
                <a:cubicBezTo>
                  <a:pt x="173" y="638"/>
                  <a:pt x="637" y="174"/>
                  <a:pt x="1208" y="174"/>
                </a:cubicBezTo>
                <a:cubicBezTo>
                  <a:pt x="1779" y="174"/>
                  <a:pt x="2243" y="638"/>
                  <a:pt x="2243" y="1209"/>
                </a:cubicBezTo>
                <a:cubicBezTo>
                  <a:pt x="2243" y="1780"/>
                  <a:pt x="1779" y="2244"/>
                  <a:pt x="1208" y="2244"/>
                </a:cubicBezTo>
                <a:close/>
                <a:moveTo>
                  <a:pt x="1208" y="0"/>
                </a:moveTo>
                <a:lnTo>
                  <a:pt x="1208" y="0"/>
                </a:lnTo>
                <a:cubicBezTo>
                  <a:pt x="542" y="0"/>
                  <a:pt x="0" y="542"/>
                  <a:pt x="0" y="1209"/>
                </a:cubicBezTo>
                <a:cubicBezTo>
                  <a:pt x="0" y="1875"/>
                  <a:pt x="542" y="2417"/>
                  <a:pt x="1208" y="2417"/>
                </a:cubicBezTo>
                <a:cubicBezTo>
                  <a:pt x="1875" y="2417"/>
                  <a:pt x="2417" y="1875"/>
                  <a:pt x="2417" y="1209"/>
                </a:cubicBezTo>
                <a:cubicBezTo>
                  <a:pt x="2417" y="542"/>
                  <a:pt x="1875" y="0"/>
                  <a:pt x="1208" y="0"/>
                </a:cubicBezTo>
                <a:close/>
                <a:moveTo>
                  <a:pt x="1522" y="950"/>
                </a:moveTo>
                <a:lnTo>
                  <a:pt x="1522" y="950"/>
                </a:lnTo>
                <a:cubicBezTo>
                  <a:pt x="1651" y="950"/>
                  <a:pt x="1756" y="845"/>
                  <a:pt x="1756" y="717"/>
                </a:cubicBezTo>
                <a:cubicBezTo>
                  <a:pt x="1756" y="588"/>
                  <a:pt x="1651" y="483"/>
                  <a:pt x="1522" y="483"/>
                </a:cubicBezTo>
                <a:cubicBezTo>
                  <a:pt x="1393" y="483"/>
                  <a:pt x="1289" y="588"/>
                  <a:pt x="1289" y="717"/>
                </a:cubicBezTo>
                <a:cubicBezTo>
                  <a:pt x="1289" y="845"/>
                  <a:pt x="1393" y="950"/>
                  <a:pt x="1522" y="950"/>
                </a:cubicBezTo>
                <a:close/>
                <a:moveTo>
                  <a:pt x="894" y="950"/>
                </a:moveTo>
                <a:lnTo>
                  <a:pt x="894" y="950"/>
                </a:lnTo>
                <a:cubicBezTo>
                  <a:pt x="1023" y="950"/>
                  <a:pt x="1127" y="845"/>
                  <a:pt x="1127" y="717"/>
                </a:cubicBezTo>
                <a:cubicBezTo>
                  <a:pt x="1127" y="588"/>
                  <a:pt x="1023" y="483"/>
                  <a:pt x="894" y="483"/>
                </a:cubicBezTo>
                <a:cubicBezTo>
                  <a:pt x="765" y="483"/>
                  <a:pt x="661" y="588"/>
                  <a:pt x="661" y="717"/>
                </a:cubicBezTo>
                <a:cubicBezTo>
                  <a:pt x="661" y="845"/>
                  <a:pt x="765" y="950"/>
                  <a:pt x="894" y="9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5">
            <a:extLst>
              <a:ext uri="{FF2B5EF4-FFF2-40B4-BE49-F238E27FC236}">
                <a16:creationId xmlns:a16="http://schemas.microsoft.com/office/drawing/2014/main" id="{300C89E5-0FC2-4F66-8852-F5F31E1CEE93}"/>
              </a:ext>
            </a:extLst>
          </p:cNvPr>
          <p:cNvSpPr>
            <a:spLocks/>
          </p:cNvSpPr>
          <p:nvPr/>
        </p:nvSpPr>
        <p:spPr bwMode="auto">
          <a:xfrm>
            <a:off x="10413643" y="5267315"/>
            <a:ext cx="361309" cy="361309"/>
          </a:xfrm>
          <a:custGeom>
            <a:avLst/>
            <a:gdLst>
              <a:gd name="T0" fmla="*/ 0 w 3223"/>
              <a:gd name="T1" fmla="*/ 1611 h 3222"/>
              <a:gd name="T2" fmla="*/ 0 w 3223"/>
              <a:gd name="T3" fmla="*/ 1611 h 3222"/>
              <a:gd name="T4" fmla="*/ 1611 w 3223"/>
              <a:gd name="T5" fmla="*/ 0 h 3222"/>
              <a:gd name="T6" fmla="*/ 3223 w 3223"/>
              <a:gd name="T7" fmla="*/ 1611 h 3222"/>
              <a:gd name="T8" fmla="*/ 1611 w 3223"/>
              <a:gd name="T9" fmla="*/ 3222 h 3222"/>
              <a:gd name="T10" fmla="*/ 0 w 3223"/>
              <a:gd name="T11" fmla="*/ 1611 h 3222"/>
            </a:gdLst>
            <a:ahLst/>
            <a:cxnLst>
              <a:cxn ang="0">
                <a:pos x="T0" y="T1"/>
              </a:cxn>
              <a:cxn ang="0">
                <a:pos x="T2" y="T3"/>
              </a:cxn>
              <a:cxn ang="0">
                <a:pos x="T4" y="T5"/>
              </a:cxn>
              <a:cxn ang="0">
                <a:pos x="T6" y="T7"/>
              </a:cxn>
              <a:cxn ang="0">
                <a:pos x="T8" y="T9"/>
              </a:cxn>
              <a:cxn ang="0">
                <a:pos x="T10" y="T11"/>
              </a:cxn>
            </a:cxnLst>
            <a:rect l="0" t="0" r="r" b="b"/>
            <a:pathLst>
              <a:path w="3223" h="3222">
                <a:moveTo>
                  <a:pt x="0" y="1611"/>
                </a:moveTo>
                <a:lnTo>
                  <a:pt x="0" y="1611"/>
                </a:lnTo>
                <a:cubicBezTo>
                  <a:pt x="0" y="721"/>
                  <a:pt x="721" y="0"/>
                  <a:pt x="1611" y="0"/>
                </a:cubicBezTo>
                <a:cubicBezTo>
                  <a:pt x="2501" y="0"/>
                  <a:pt x="3223" y="721"/>
                  <a:pt x="3223" y="1611"/>
                </a:cubicBezTo>
                <a:cubicBezTo>
                  <a:pt x="3223" y="2501"/>
                  <a:pt x="2501" y="3222"/>
                  <a:pt x="1611" y="3222"/>
                </a:cubicBezTo>
                <a:cubicBezTo>
                  <a:pt x="721" y="3222"/>
                  <a:pt x="0" y="2501"/>
                  <a:pt x="0" y="1611"/>
                </a:cubicBezTo>
                <a:close/>
              </a:path>
            </a:pathLst>
          </a:custGeom>
          <a:solidFill>
            <a:srgbClr val="86564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a16="http://schemas.microsoft.com/office/drawing/2014/main" id="{991BB89D-A2AF-450C-B484-0275FF6E679D}"/>
              </a:ext>
            </a:extLst>
          </p:cNvPr>
          <p:cNvSpPr>
            <a:spLocks noEditPoints="1"/>
          </p:cNvSpPr>
          <p:nvPr/>
        </p:nvSpPr>
        <p:spPr bwMode="auto">
          <a:xfrm>
            <a:off x="10445350" y="5298976"/>
            <a:ext cx="297894" cy="297987"/>
          </a:xfrm>
          <a:custGeom>
            <a:avLst/>
            <a:gdLst>
              <a:gd name="T0" fmla="*/ 1208 w 2417"/>
              <a:gd name="T1" fmla="*/ 2244 h 2417"/>
              <a:gd name="T2" fmla="*/ 1208 w 2417"/>
              <a:gd name="T3" fmla="*/ 2244 h 2417"/>
              <a:gd name="T4" fmla="*/ 173 w 2417"/>
              <a:gd name="T5" fmla="*/ 1209 h 2417"/>
              <a:gd name="T6" fmla="*/ 1208 w 2417"/>
              <a:gd name="T7" fmla="*/ 174 h 2417"/>
              <a:gd name="T8" fmla="*/ 2243 w 2417"/>
              <a:gd name="T9" fmla="*/ 1209 h 2417"/>
              <a:gd name="T10" fmla="*/ 1208 w 2417"/>
              <a:gd name="T11" fmla="*/ 2244 h 2417"/>
              <a:gd name="T12" fmla="*/ 1208 w 2417"/>
              <a:gd name="T13" fmla="*/ 0 h 2417"/>
              <a:gd name="T14" fmla="*/ 1208 w 2417"/>
              <a:gd name="T15" fmla="*/ 0 h 2417"/>
              <a:gd name="T16" fmla="*/ 0 w 2417"/>
              <a:gd name="T17" fmla="*/ 1209 h 2417"/>
              <a:gd name="T18" fmla="*/ 1208 w 2417"/>
              <a:gd name="T19" fmla="*/ 2417 h 2417"/>
              <a:gd name="T20" fmla="*/ 2417 w 2417"/>
              <a:gd name="T21" fmla="*/ 1209 h 2417"/>
              <a:gd name="T22" fmla="*/ 1208 w 2417"/>
              <a:gd name="T23" fmla="*/ 0 h 2417"/>
              <a:gd name="T24" fmla="*/ 1208 w 2417"/>
              <a:gd name="T25" fmla="*/ 1134 h 2417"/>
              <a:gd name="T26" fmla="*/ 1208 w 2417"/>
              <a:gd name="T27" fmla="*/ 1134 h 2417"/>
              <a:gd name="T28" fmla="*/ 477 w 2417"/>
              <a:gd name="T29" fmla="*/ 1666 h 2417"/>
              <a:gd name="T30" fmla="*/ 549 w 2417"/>
              <a:gd name="T31" fmla="*/ 1738 h 2417"/>
              <a:gd name="T32" fmla="*/ 621 w 2417"/>
              <a:gd name="T33" fmla="*/ 1666 h 2417"/>
              <a:gd name="T34" fmla="*/ 1208 w 2417"/>
              <a:gd name="T35" fmla="*/ 1279 h 2417"/>
              <a:gd name="T36" fmla="*/ 1795 w 2417"/>
              <a:gd name="T37" fmla="*/ 1666 h 2417"/>
              <a:gd name="T38" fmla="*/ 1868 w 2417"/>
              <a:gd name="T39" fmla="*/ 1738 h 2417"/>
              <a:gd name="T40" fmla="*/ 1940 w 2417"/>
              <a:gd name="T41" fmla="*/ 1666 h 2417"/>
              <a:gd name="T42" fmla="*/ 1208 w 2417"/>
              <a:gd name="T43" fmla="*/ 1134 h 2417"/>
              <a:gd name="T44" fmla="*/ 1522 w 2417"/>
              <a:gd name="T45" fmla="*/ 950 h 2417"/>
              <a:gd name="T46" fmla="*/ 1522 w 2417"/>
              <a:gd name="T47" fmla="*/ 950 h 2417"/>
              <a:gd name="T48" fmla="*/ 1756 w 2417"/>
              <a:gd name="T49" fmla="*/ 716 h 2417"/>
              <a:gd name="T50" fmla="*/ 1522 w 2417"/>
              <a:gd name="T51" fmla="*/ 483 h 2417"/>
              <a:gd name="T52" fmla="*/ 1289 w 2417"/>
              <a:gd name="T53" fmla="*/ 716 h 2417"/>
              <a:gd name="T54" fmla="*/ 1522 w 2417"/>
              <a:gd name="T55" fmla="*/ 950 h 2417"/>
              <a:gd name="T56" fmla="*/ 894 w 2417"/>
              <a:gd name="T57" fmla="*/ 950 h 2417"/>
              <a:gd name="T58" fmla="*/ 894 w 2417"/>
              <a:gd name="T59" fmla="*/ 950 h 2417"/>
              <a:gd name="T60" fmla="*/ 1128 w 2417"/>
              <a:gd name="T61" fmla="*/ 716 h 2417"/>
              <a:gd name="T62" fmla="*/ 894 w 2417"/>
              <a:gd name="T63" fmla="*/ 483 h 2417"/>
              <a:gd name="T64" fmla="*/ 661 w 2417"/>
              <a:gd name="T65" fmla="*/ 716 h 2417"/>
              <a:gd name="T66" fmla="*/ 894 w 2417"/>
              <a:gd name="T67" fmla="*/ 950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7" h="2417">
                <a:moveTo>
                  <a:pt x="1208" y="2244"/>
                </a:moveTo>
                <a:lnTo>
                  <a:pt x="1208" y="2244"/>
                </a:lnTo>
                <a:cubicBezTo>
                  <a:pt x="638" y="2244"/>
                  <a:pt x="173" y="1779"/>
                  <a:pt x="173" y="1209"/>
                </a:cubicBezTo>
                <a:cubicBezTo>
                  <a:pt x="173" y="638"/>
                  <a:pt x="638" y="174"/>
                  <a:pt x="1208" y="174"/>
                </a:cubicBezTo>
                <a:cubicBezTo>
                  <a:pt x="1779" y="174"/>
                  <a:pt x="2243" y="638"/>
                  <a:pt x="2243" y="1209"/>
                </a:cubicBezTo>
                <a:cubicBezTo>
                  <a:pt x="2243" y="1779"/>
                  <a:pt x="1779" y="2244"/>
                  <a:pt x="1208" y="2244"/>
                </a:cubicBezTo>
                <a:close/>
                <a:moveTo>
                  <a:pt x="1208" y="0"/>
                </a:moveTo>
                <a:lnTo>
                  <a:pt x="1208" y="0"/>
                </a:lnTo>
                <a:cubicBezTo>
                  <a:pt x="542" y="0"/>
                  <a:pt x="0" y="542"/>
                  <a:pt x="0" y="1209"/>
                </a:cubicBezTo>
                <a:cubicBezTo>
                  <a:pt x="0" y="1875"/>
                  <a:pt x="542" y="2417"/>
                  <a:pt x="1208" y="2417"/>
                </a:cubicBezTo>
                <a:cubicBezTo>
                  <a:pt x="1875" y="2417"/>
                  <a:pt x="2417" y="1875"/>
                  <a:pt x="2417" y="1209"/>
                </a:cubicBezTo>
                <a:cubicBezTo>
                  <a:pt x="2417" y="542"/>
                  <a:pt x="1875" y="0"/>
                  <a:pt x="1208" y="0"/>
                </a:cubicBezTo>
                <a:close/>
                <a:moveTo>
                  <a:pt x="1208" y="1134"/>
                </a:moveTo>
                <a:lnTo>
                  <a:pt x="1208" y="1134"/>
                </a:lnTo>
                <a:cubicBezTo>
                  <a:pt x="805" y="1134"/>
                  <a:pt x="477" y="1372"/>
                  <a:pt x="477" y="1666"/>
                </a:cubicBezTo>
                <a:cubicBezTo>
                  <a:pt x="477" y="1706"/>
                  <a:pt x="509" y="1738"/>
                  <a:pt x="549" y="1738"/>
                </a:cubicBezTo>
                <a:cubicBezTo>
                  <a:pt x="589" y="1738"/>
                  <a:pt x="621" y="1706"/>
                  <a:pt x="621" y="1666"/>
                </a:cubicBezTo>
                <a:cubicBezTo>
                  <a:pt x="621" y="1452"/>
                  <a:pt x="885" y="1279"/>
                  <a:pt x="1208" y="1279"/>
                </a:cubicBezTo>
                <a:cubicBezTo>
                  <a:pt x="1532" y="1279"/>
                  <a:pt x="1795" y="1452"/>
                  <a:pt x="1795" y="1666"/>
                </a:cubicBezTo>
                <a:cubicBezTo>
                  <a:pt x="1795" y="1706"/>
                  <a:pt x="1828" y="1738"/>
                  <a:pt x="1868" y="1738"/>
                </a:cubicBezTo>
                <a:cubicBezTo>
                  <a:pt x="1908" y="1738"/>
                  <a:pt x="1940" y="1706"/>
                  <a:pt x="1940" y="1666"/>
                </a:cubicBezTo>
                <a:cubicBezTo>
                  <a:pt x="1940" y="1372"/>
                  <a:pt x="1612" y="1134"/>
                  <a:pt x="1208" y="1134"/>
                </a:cubicBezTo>
                <a:close/>
                <a:moveTo>
                  <a:pt x="1522" y="950"/>
                </a:moveTo>
                <a:lnTo>
                  <a:pt x="1522" y="950"/>
                </a:lnTo>
                <a:cubicBezTo>
                  <a:pt x="1651" y="950"/>
                  <a:pt x="1756" y="845"/>
                  <a:pt x="1756" y="716"/>
                </a:cubicBezTo>
                <a:cubicBezTo>
                  <a:pt x="1756" y="587"/>
                  <a:pt x="1651" y="483"/>
                  <a:pt x="1522" y="483"/>
                </a:cubicBezTo>
                <a:cubicBezTo>
                  <a:pt x="1393" y="483"/>
                  <a:pt x="1289" y="587"/>
                  <a:pt x="1289" y="716"/>
                </a:cubicBezTo>
                <a:cubicBezTo>
                  <a:pt x="1289" y="845"/>
                  <a:pt x="1393" y="950"/>
                  <a:pt x="1522" y="950"/>
                </a:cubicBezTo>
                <a:close/>
                <a:moveTo>
                  <a:pt x="894" y="950"/>
                </a:moveTo>
                <a:lnTo>
                  <a:pt x="894" y="950"/>
                </a:lnTo>
                <a:cubicBezTo>
                  <a:pt x="1023" y="950"/>
                  <a:pt x="1128" y="845"/>
                  <a:pt x="1128" y="716"/>
                </a:cubicBezTo>
                <a:cubicBezTo>
                  <a:pt x="1128" y="587"/>
                  <a:pt x="1023" y="483"/>
                  <a:pt x="894" y="483"/>
                </a:cubicBezTo>
                <a:cubicBezTo>
                  <a:pt x="765" y="483"/>
                  <a:pt x="661" y="587"/>
                  <a:pt x="661" y="716"/>
                </a:cubicBezTo>
                <a:cubicBezTo>
                  <a:pt x="661" y="845"/>
                  <a:pt x="765" y="950"/>
                  <a:pt x="894" y="9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2">
            <a:extLst>
              <a:ext uri="{FF2B5EF4-FFF2-40B4-BE49-F238E27FC236}">
                <a16:creationId xmlns:a16="http://schemas.microsoft.com/office/drawing/2014/main" id="{2ECE312A-2025-41B9-828E-83F8C10DEFB0}"/>
              </a:ext>
            </a:extLst>
          </p:cNvPr>
          <p:cNvSpPr>
            <a:spLocks noEditPoints="1"/>
          </p:cNvSpPr>
          <p:nvPr/>
        </p:nvSpPr>
        <p:spPr bwMode="auto">
          <a:xfrm>
            <a:off x="5123187" y="5230209"/>
            <a:ext cx="320616" cy="311320"/>
          </a:xfrm>
          <a:custGeom>
            <a:avLst/>
            <a:gdLst>
              <a:gd name="T0" fmla="*/ 1804 w 1972"/>
              <a:gd name="T1" fmla="*/ 1650 h 1727"/>
              <a:gd name="T2" fmla="*/ 1804 w 1972"/>
              <a:gd name="T3" fmla="*/ 1650 h 1727"/>
              <a:gd name="T4" fmla="*/ 1228 w 1972"/>
              <a:gd name="T5" fmla="*/ 1650 h 1727"/>
              <a:gd name="T6" fmla="*/ 1228 w 1972"/>
              <a:gd name="T7" fmla="*/ 937 h 1727"/>
              <a:gd name="T8" fmla="*/ 1189 w 1972"/>
              <a:gd name="T9" fmla="*/ 898 h 1727"/>
              <a:gd name="T10" fmla="*/ 781 w 1972"/>
              <a:gd name="T11" fmla="*/ 898 h 1727"/>
              <a:gd name="T12" fmla="*/ 742 w 1972"/>
              <a:gd name="T13" fmla="*/ 937 h 1727"/>
              <a:gd name="T14" fmla="*/ 742 w 1972"/>
              <a:gd name="T15" fmla="*/ 1650 h 1727"/>
              <a:gd name="T16" fmla="*/ 188 w 1972"/>
              <a:gd name="T17" fmla="*/ 1650 h 1727"/>
              <a:gd name="T18" fmla="*/ 188 w 1972"/>
              <a:gd name="T19" fmla="*/ 821 h 1727"/>
              <a:gd name="T20" fmla="*/ 659 w 1972"/>
              <a:gd name="T21" fmla="*/ 821 h 1727"/>
              <a:gd name="T22" fmla="*/ 691 w 1972"/>
              <a:gd name="T23" fmla="*/ 804 h 1727"/>
              <a:gd name="T24" fmla="*/ 986 w 1972"/>
              <a:gd name="T25" fmla="*/ 370 h 1727"/>
              <a:gd name="T26" fmla="*/ 1280 w 1972"/>
              <a:gd name="T27" fmla="*/ 804 h 1727"/>
              <a:gd name="T28" fmla="*/ 1312 w 1972"/>
              <a:gd name="T29" fmla="*/ 821 h 1727"/>
              <a:gd name="T30" fmla="*/ 1804 w 1972"/>
              <a:gd name="T31" fmla="*/ 821 h 1727"/>
              <a:gd name="T32" fmla="*/ 1804 w 1972"/>
              <a:gd name="T33" fmla="*/ 1650 h 1727"/>
              <a:gd name="T34" fmla="*/ 1933 w 1972"/>
              <a:gd name="T35" fmla="*/ 0 h 1727"/>
              <a:gd name="T36" fmla="*/ 1933 w 1972"/>
              <a:gd name="T37" fmla="*/ 0 h 1727"/>
              <a:gd name="T38" fmla="*/ 39 w 1972"/>
              <a:gd name="T39" fmla="*/ 0 h 1727"/>
              <a:gd name="T40" fmla="*/ 0 w 1972"/>
              <a:gd name="T41" fmla="*/ 39 h 1727"/>
              <a:gd name="T42" fmla="*/ 0 w 1972"/>
              <a:gd name="T43" fmla="*/ 782 h 1727"/>
              <a:gd name="T44" fmla="*/ 39 w 1972"/>
              <a:gd name="T45" fmla="*/ 821 h 1727"/>
              <a:gd name="T46" fmla="*/ 110 w 1972"/>
              <a:gd name="T47" fmla="*/ 821 h 1727"/>
              <a:gd name="T48" fmla="*/ 110 w 1972"/>
              <a:gd name="T49" fmla="*/ 1688 h 1727"/>
              <a:gd name="T50" fmla="*/ 149 w 1972"/>
              <a:gd name="T51" fmla="*/ 1727 h 1727"/>
              <a:gd name="T52" fmla="*/ 781 w 1972"/>
              <a:gd name="T53" fmla="*/ 1727 h 1727"/>
              <a:gd name="T54" fmla="*/ 820 w 1972"/>
              <a:gd name="T55" fmla="*/ 1688 h 1727"/>
              <a:gd name="T56" fmla="*/ 820 w 1972"/>
              <a:gd name="T57" fmla="*/ 976 h 1727"/>
              <a:gd name="T58" fmla="*/ 1150 w 1972"/>
              <a:gd name="T59" fmla="*/ 976 h 1727"/>
              <a:gd name="T60" fmla="*/ 1150 w 1972"/>
              <a:gd name="T61" fmla="*/ 1688 h 1727"/>
              <a:gd name="T62" fmla="*/ 1189 w 1972"/>
              <a:gd name="T63" fmla="*/ 1727 h 1727"/>
              <a:gd name="T64" fmla="*/ 1843 w 1972"/>
              <a:gd name="T65" fmla="*/ 1727 h 1727"/>
              <a:gd name="T66" fmla="*/ 1881 w 1972"/>
              <a:gd name="T67" fmla="*/ 1688 h 1727"/>
              <a:gd name="T68" fmla="*/ 1881 w 1972"/>
              <a:gd name="T69" fmla="*/ 821 h 1727"/>
              <a:gd name="T70" fmla="*/ 1933 w 1972"/>
              <a:gd name="T71" fmla="*/ 821 h 1727"/>
              <a:gd name="T72" fmla="*/ 1972 w 1972"/>
              <a:gd name="T73" fmla="*/ 782 h 1727"/>
              <a:gd name="T74" fmla="*/ 1972 w 1972"/>
              <a:gd name="T75" fmla="*/ 39 h 1727"/>
              <a:gd name="T76" fmla="*/ 1933 w 1972"/>
              <a:gd name="T77" fmla="*/ 0 h 1727"/>
              <a:gd name="T78" fmla="*/ 1382 w 1972"/>
              <a:gd name="T79" fmla="*/ 1343 h 1727"/>
              <a:gd name="T80" fmla="*/ 1382 w 1972"/>
              <a:gd name="T81" fmla="*/ 1343 h 1727"/>
              <a:gd name="T82" fmla="*/ 1620 w 1972"/>
              <a:gd name="T83" fmla="*/ 1343 h 1727"/>
              <a:gd name="T84" fmla="*/ 1659 w 1972"/>
              <a:gd name="T85" fmla="*/ 1304 h 1727"/>
              <a:gd name="T86" fmla="*/ 1659 w 1972"/>
              <a:gd name="T87" fmla="*/ 937 h 1727"/>
              <a:gd name="T88" fmla="*/ 1620 w 1972"/>
              <a:gd name="T89" fmla="*/ 898 h 1727"/>
              <a:gd name="T90" fmla="*/ 1382 w 1972"/>
              <a:gd name="T91" fmla="*/ 898 h 1727"/>
              <a:gd name="T92" fmla="*/ 1343 w 1972"/>
              <a:gd name="T93" fmla="*/ 937 h 1727"/>
              <a:gd name="T94" fmla="*/ 1343 w 1972"/>
              <a:gd name="T95" fmla="*/ 1304 h 1727"/>
              <a:gd name="T96" fmla="*/ 1382 w 1972"/>
              <a:gd name="T97" fmla="*/ 1343 h 1727"/>
              <a:gd name="T98" fmla="*/ 585 w 1972"/>
              <a:gd name="T99" fmla="*/ 898 h 1727"/>
              <a:gd name="T100" fmla="*/ 585 w 1972"/>
              <a:gd name="T101" fmla="*/ 898 h 1727"/>
              <a:gd name="T102" fmla="*/ 347 w 1972"/>
              <a:gd name="T103" fmla="*/ 898 h 1727"/>
              <a:gd name="T104" fmla="*/ 309 w 1972"/>
              <a:gd name="T105" fmla="*/ 937 h 1727"/>
              <a:gd name="T106" fmla="*/ 309 w 1972"/>
              <a:gd name="T107" fmla="*/ 1304 h 1727"/>
              <a:gd name="T108" fmla="*/ 347 w 1972"/>
              <a:gd name="T109" fmla="*/ 1343 h 1727"/>
              <a:gd name="T110" fmla="*/ 585 w 1972"/>
              <a:gd name="T111" fmla="*/ 1343 h 1727"/>
              <a:gd name="T112" fmla="*/ 624 w 1972"/>
              <a:gd name="T113" fmla="*/ 1304 h 1727"/>
              <a:gd name="T114" fmla="*/ 624 w 1972"/>
              <a:gd name="T115" fmla="*/ 937 h 1727"/>
              <a:gd name="T116" fmla="*/ 585 w 1972"/>
              <a:gd name="T117" fmla="*/ 898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72" h="1727">
                <a:moveTo>
                  <a:pt x="1804" y="1650"/>
                </a:moveTo>
                <a:lnTo>
                  <a:pt x="1804" y="1650"/>
                </a:lnTo>
                <a:lnTo>
                  <a:pt x="1228" y="1650"/>
                </a:lnTo>
                <a:lnTo>
                  <a:pt x="1228" y="937"/>
                </a:lnTo>
                <a:cubicBezTo>
                  <a:pt x="1228" y="915"/>
                  <a:pt x="1210" y="898"/>
                  <a:pt x="1189" y="898"/>
                </a:cubicBezTo>
                <a:lnTo>
                  <a:pt x="781" y="898"/>
                </a:lnTo>
                <a:cubicBezTo>
                  <a:pt x="760" y="898"/>
                  <a:pt x="742" y="915"/>
                  <a:pt x="742" y="937"/>
                </a:cubicBezTo>
                <a:lnTo>
                  <a:pt x="742" y="1650"/>
                </a:lnTo>
                <a:lnTo>
                  <a:pt x="188" y="1650"/>
                </a:lnTo>
                <a:lnTo>
                  <a:pt x="188" y="821"/>
                </a:lnTo>
                <a:lnTo>
                  <a:pt x="659" y="821"/>
                </a:lnTo>
                <a:cubicBezTo>
                  <a:pt x="672" y="821"/>
                  <a:pt x="684" y="814"/>
                  <a:pt x="691" y="804"/>
                </a:cubicBezTo>
                <a:lnTo>
                  <a:pt x="986" y="370"/>
                </a:lnTo>
                <a:lnTo>
                  <a:pt x="1280" y="804"/>
                </a:lnTo>
                <a:cubicBezTo>
                  <a:pt x="1288" y="814"/>
                  <a:pt x="1300" y="821"/>
                  <a:pt x="1312" y="821"/>
                </a:cubicBezTo>
                <a:lnTo>
                  <a:pt x="1804" y="821"/>
                </a:lnTo>
                <a:lnTo>
                  <a:pt x="1804" y="1650"/>
                </a:lnTo>
                <a:close/>
                <a:moveTo>
                  <a:pt x="1933" y="0"/>
                </a:moveTo>
                <a:lnTo>
                  <a:pt x="1933" y="0"/>
                </a:lnTo>
                <a:lnTo>
                  <a:pt x="39" y="0"/>
                </a:lnTo>
                <a:cubicBezTo>
                  <a:pt x="17" y="0"/>
                  <a:pt x="0" y="17"/>
                  <a:pt x="0" y="39"/>
                </a:cubicBezTo>
                <a:lnTo>
                  <a:pt x="0" y="782"/>
                </a:lnTo>
                <a:cubicBezTo>
                  <a:pt x="0" y="803"/>
                  <a:pt x="17" y="821"/>
                  <a:pt x="39" y="821"/>
                </a:cubicBezTo>
                <a:lnTo>
                  <a:pt x="110" y="821"/>
                </a:lnTo>
                <a:lnTo>
                  <a:pt x="110" y="1688"/>
                </a:lnTo>
                <a:cubicBezTo>
                  <a:pt x="110" y="1710"/>
                  <a:pt x="128" y="1727"/>
                  <a:pt x="149" y="1727"/>
                </a:cubicBezTo>
                <a:lnTo>
                  <a:pt x="781" y="1727"/>
                </a:lnTo>
                <a:cubicBezTo>
                  <a:pt x="802" y="1727"/>
                  <a:pt x="820" y="1710"/>
                  <a:pt x="820" y="1688"/>
                </a:cubicBezTo>
                <a:lnTo>
                  <a:pt x="820" y="976"/>
                </a:lnTo>
                <a:lnTo>
                  <a:pt x="1150" y="976"/>
                </a:lnTo>
                <a:lnTo>
                  <a:pt x="1150" y="1688"/>
                </a:lnTo>
                <a:cubicBezTo>
                  <a:pt x="1150" y="1710"/>
                  <a:pt x="1168" y="1727"/>
                  <a:pt x="1189" y="1727"/>
                </a:cubicBezTo>
                <a:lnTo>
                  <a:pt x="1843" y="1727"/>
                </a:lnTo>
                <a:cubicBezTo>
                  <a:pt x="1864" y="1727"/>
                  <a:pt x="1881" y="1710"/>
                  <a:pt x="1881" y="1688"/>
                </a:cubicBezTo>
                <a:lnTo>
                  <a:pt x="1881" y="821"/>
                </a:lnTo>
                <a:lnTo>
                  <a:pt x="1933" y="821"/>
                </a:lnTo>
                <a:cubicBezTo>
                  <a:pt x="1954" y="821"/>
                  <a:pt x="1972" y="803"/>
                  <a:pt x="1972" y="782"/>
                </a:cubicBezTo>
                <a:lnTo>
                  <a:pt x="1972" y="39"/>
                </a:lnTo>
                <a:cubicBezTo>
                  <a:pt x="1972" y="17"/>
                  <a:pt x="1954" y="0"/>
                  <a:pt x="1933" y="0"/>
                </a:cubicBezTo>
                <a:close/>
                <a:moveTo>
                  <a:pt x="1382" y="1343"/>
                </a:moveTo>
                <a:lnTo>
                  <a:pt x="1382" y="1343"/>
                </a:lnTo>
                <a:lnTo>
                  <a:pt x="1620" y="1343"/>
                </a:lnTo>
                <a:cubicBezTo>
                  <a:pt x="1641" y="1343"/>
                  <a:pt x="1659" y="1325"/>
                  <a:pt x="1659" y="1304"/>
                </a:cubicBezTo>
                <a:lnTo>
                  <a:pt x="1659" y="937"/>
                </a:lnTo>
                <a:cubicBezTo>
                  <a:pt x="1659" y="915"/>
                  <a:pt x="1641" y="898"/>
                  <a:pt x="1620" y="898"/>
                </a:cubicBezTo>
                <a:lnTo>
                  <a:pt x="1382" y="898"/>
                </a:lnTo>
                <a:cubicBezTo>
                  <a:pt x="1360" y="898"/>
                  <a:pt x="1343" y="915"/>
                  <a:pt x="1343" y="937"/>
                </a:cubicBezTo>
                <a:lnTo>
                  <a:pt x="1343" y="1304"/>
                </a:lnTo>
                <a:cubicBezTo>
                  <a:pt x="1343" y="1325"/>
                  <a:pt x="1360" y="1343"/>
                  <a:pt x="1382" y="1343"/>
                </a:cubicBezTo>
                <a:close/>
                <a:moveTo>
                  <a:pt x="585" y="898"/>
                </a:moveTo>
                <a:lnTo>
                  <a:pt x="585" y="898"/>
                </a:lnTo>
                <a:lnTo>
                  <a:pt x="347" y="898"/>
                </a:lnTo>
                <a:cubicBezTo>
                  <a:pt x="326" y="898"/>
                  <a:pt x="309" y="915"/>
                  <a:pt x="309" y="937"/>
                </a:cubicBezTo>
                <a:lnTo>
                  <a:pt x="309" y="1304"/>
                </a:lnTo>
                <a:cubicBezTo>
                  <a:pt x="309" y="1325"/>
                  <a:pt x="326" y="1343"/>
                  <a:pt x="347" y="1343"/>
                </a:cubicBezTo>
                <a:lnTo>
                  <a:pt x="585" y="1343"/>
                </a:lnTo>
                <a:cubicBezTo>
                  <a:pt x="607" y="1343"/>
                  <a:pt x="624" y="1325"/>
                  <a:pt x="624" y="1304"/>
                </a:cubicBezTo>
                <a:lnTo>
                  <a:pt x="624" y="937"/>
                </a:lnTo>
                <a:cubicBezTo>
                  <a:pt x="624" y="915"/>
                  <a:pt x="607" y="898"/>
                  <a:pt x="585" y="898"/>
                </a:cubicBez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10">
            <a:extLst>
              <a:ext uri="{FF2B5EF4-FFF2-40B4-BE49-F238E27FC236}">
                <a16:creationId xmlns:a16="http://schemas.microsoft.com/office/drawing/2014/main" id="{3CBDC9F7-ED1E-40C3-BFFE-AF7A4A456FC2}"/>
              </a:ext>
            </a:extLst>
          </p:cNvPr>
          <p:cNvSpPr>
            <a:spLocks noEditPoints="1"/>
          </p:cNvSpPr>
          <p:nvPr/>
        </p:nvSpPr>
        <p:spPr bwMode="auto">
          <a:xfrm>
            <a:off x="5968362" y="5347618"/>
            <a:ext cx="331671" cy="182058"/>
          </a:xfrm>
          <a:custGeom>
            <a:avLst/>
            <a:gdLst>
              <a:gd name="T0" fmla="*/ 2380 w 2444"/>
              <a:gd name="T1" fmla="*/ 1214 h 1342"/>
              <a:gd name="T2" fmla="*/ 2380 w 2444"/>
              <a:gd name="T3" fmla="*/ 1214 h 1342"/>
              <a:gd name="T4" fmla="*/ 1408 w 2444"/>
              <a:gd name="T5" fmla="*/ 1214 h 1342"/>
              <a:gd name="T6" fmla="*/ 1352 w 2444"/>
              <a:gd name="T7" fmla="*/ 1269 h 1342"/>
              <a:gd name="T8" fmla="*/ 1060 w 2444"/>
              <a:gd name="T9" fmla="*/ 1269 h 1342"/>
              <a:gd name="T10" fmla="*/ 1004 w 2444"/>
              <a:gd name="T11" fmla="*/ 1214 h 1342"/>
              <a:gd name="T12" fmla="*/ 64 w 2444"/>
              <a:gd name="T13" fmla="*/ 1214 h 1342"/>
              <a:gd name="T14" fmla="*/ 0 w 2444"/>
              <a:gd name="T15" fmla="*/ 1278 h 1342"/>
              <a:gd name="T16" fmla="*/ 64 w 2444"/>
              <a:gd name="T17" fmla="*/ 1342 h 1342"/>
              <a:gd name="T18" fmla="*/ 2380 w 2444"/>
              <a:gd name="T19" fmla="*/ 1342 h 1342"/>
              <a:gd name="T20" fmla="*/ 2444 w 2444"/>
              <a:gd name="T21" fmla="*/ 1278 h 1342"/>
              <a:gd name="T22" fmla="*/ 2380 w 2444"/>
              <a:gd name="T23" fmla="*/ 1214 h 1342"/>
              <a:gd name="T24" fmla="*/ 342 w 2444"/>
              <a:gd name="T25" fmla="*/ 99 h 1342"/>
              <a:gd name="T26" fmla="*/ 342 w 2444"/>
              <a:gd name="T27" fmla="*/ 99 h 1342"/>
              <a:gd name="T28" fmla="*/ 2075 w 2444"/>
              <a:gd name="T29" fmla="*/ 99 h 1342"/>
              <a:gd name="T30" fmla="*/ 2075 w 2444"/>
              <a:gd name="T31" fmla="*/ 1063 h 1342"/>
              <a:gd name="T32" fmla="*/ 342 w 2444"/>
              <a:gd name="T33" fmla="*/ 1063 h 1342"/>
              <a:gd name="T34" fmla="*/ 342 w 2444"/>
              <a:gd name="T35" fmla="*/ 99 h 1342"/>
              <a:gd name="T36" fmla="*/ 288 w 2444"/>
              <a:gd name="T37" fmla="*/ 1162 h 1342"/>
              <a:gd name="T38" fmla="*/ 288 w 2444"/>
              <a:gd name="T39" fmla="*/ 1162 h 1342"/>
              <a:gd name="T40" fmla="*/ 2124 w 2444"/>
              <a:gd name="T41" fmla="*/ 1162 h 1342"/>
              <a:gd name="T42" fmla="*/ 2191 w 2444"/>
              <a:gd name="T43" fmla="*/ 1090 h 1342"/>
              <a:gd name="T44" fmla="*/ 2191 w 2444"/>
              <a:gd name="T45" fmla="*/ 66 h 1342"/>
              <a:gd name="T46" fmla="*/ 2124 w 2444"/>
              <a:gd name="T47" fmla="*/ 0 h 1342"/>
              <a:gd name="T48" fmla="*/ 288 w 2444"/>
              <a:gd name="T49" fmla="*/ 0 h 1342"/>
              <a:gd name="T50" fmla="*/ 221 w 2444"/>
              <a:gd name="T51" fmla="*/ 66 h 1342"/>
              <a:gd name="T52" fmla="*/ 221 w 2444"/>
              <a:gd name="T53" fmla="*/ 1090 h 1342"/>
              <a:gd name="T54" fmla="*/ 288 w 2444"/>
              <a:gd name="T55" fmla="*/ 1162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44" h="1342">
                <a:moveTo>
                  <a:pt x="2380" y="1214"/>
                </a:moveTo>
                <a:lnTo>
                  <a:pt x="2380" y="1214"/>
                </a:lnTo>
                <a:lnTo>
                  <a:pt x="1408" y="1214"/>
                </a:lnTo>
                <a:cubicBezTo>
                  <a:pt x="1408" y="1244"/>
                  <a:pt x="1383" y="1269"/>
                  <a:pt x="1352" y="1269"/>
                </a:cubicBezTo>
                <a:lnTo>
                  <a:pt x="1060" y="1269"/>
                </a:lnTo>
                <a:cubicBezTo>
                  <a:pt x="1029" y="1269"/>
                  <a:pt x="1004" y="1244"/>
                  <a:pt x="1004" y="1214"/>
                </a:cubicBezTo>
                <a:lnTo>
                  <a:pt x="64" y="1214"/>
                </a:lnTo>
                <a:cubicBezTo>
                  <a:pt x="28" y="1214"/>
                  <a:pt x="0" y="1242"/>
                  <a:pt x="0" y="1278"/>
                </a:cubicBezTo>
                <a:cubicBezTo>
                  <a:pt x="0" y="1313"/>
                  <a:pt x="28" y="1342"/>
                  <a:pt x="64" y="1342"/>
                </a:cubicBezTo>
                <a:lnTo>
                  <a:pt x="2380" y="1342"/>
                </a:lnTo>
                <a:cubicBezTo>
                  <a:pt x="2416" y="1342"/>
                  <a:pt x="2444" y="1313"/>
                  <a:pt x="2444" y="1278"/>
                </a:cubicBezTo>
                <a:cubicBezTo>
                  <a:pt x="2444" y="1242"/>
                  <a:pt x="2416" y="1214"/>
                  <a:pt x="2380" y="1214"/>
                </a:cubicBezTo>
                <a:close/>
                <a:moveTo>
                  <a:pt x="342" y="99"/>
                </a:moveTo>
                <a:lnTo>
                  <a:pt x="342" y="99"/>
                </a:lnTo>
                <a:lnTo>
                  <a:pt x="2075" y="99"/>
                </a:lnTo>
                <a:lnTo>
                  <a:pt x="2075" y="1063"/>
                </a:lnTo>
                <a:lnTo>
                  <a:pt x="342" y="1063"/>
                </a:lnTo>
                <a:lnTo>
                  <a:pt x="342" y="99"/>
                </a:lnTo>
                <a:close/>
                <a:moveTo>
                  <a:pt x="288" y="1162"/>
                </a:moveTo>
                <a:lnTo>
                  <a:pt x="288" y="1162"/>
                </a:lnTo>
                <a:lnTo>
                  <a:pt x="2124" y="1162"/>
                </a:lnTo>
                <a:cubicBezTo>
                  <a:pt x="2163" y="1162"/>
                  <a:pt x="2191" y="1128"/>
                  <a:pt x="2191" y="1090"/>
                </a:cubicBezTo>
                <a:lnTo>
                  <a:pt x="2191" y="66"/>
                </a:lnTo>
                <a:cubicBezTo>
                  <a:pt x="2191" y="28"/>
                  <a:pt x="2163" y="0"/>
                  <a:pt x="2124" y="0"/>
                </a:cubicBezTo>
                <a:lnTo>
                  <a:pt x="288" y="0"/>
                </a:lnTo>
                <a:cubicBezTo>
                  <a:pt x="249" y="0"/>
                  <a:pt x="221" y="28"/>
                  <a:pt x="221" y="66"/>
                </a:cubicBezTo>
                <a:lnTo>
                  <a:pt x="221" y="1090"/>
                </a:lnTo>
                <a:cubicBezTo>
                  <a:pt x="221" y="1128"/>
                  <a:pt x="249" y="1162"/>
                  <a:pt x="288" y="116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Image result for phone icon vector">
            <a:extLst>
              <a:ext uri="{FF2B5EF4-FFF2-40B4-BE49-F238E27FC236}">
                <a16:creationId xmlns:a16="http://schemas.microsoft.com/office/drawing/2014/main" id="{9F1FFB83-D1B7-4518-AA3F-607099FEF362}"/>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837347" y="5335751"/>
            <a:ext cx="223776" cy="223776"/>
          </a:xfrm>
          <a:prstGeom prst="rect">
            <a:avLst/>
          </a:prstGeom>
          <a:noFill/>
          <a:extLst>
            <a:ext uri="{909E8E84-426E-40DD-AFC4-6F175D3DCCD1}">
              <a14:hiddenFill xmlns:a14="http://schemas.microsoft.com/office/drawing/2010/main">
                <a:solidFill>
                  <a:srgbClr val="FFFFFF"/>
                </a:solidFill>
              </a14:hiddenFill>
            </a:ext>
          </a:extLst>
        </p:spPr>
      </p:pic>
      <p:sp>
        <p:nvSpPr>
          <p:cNvPr id="97" name="Freeform 5">
            <a:extLst>
              <a:ext uri="{FF2B5EF4-FFF2-40B4-BE49-F238E27FC236}">
                <a16:creationId xmlns:a16="http://schemas.microsoft.com/office/drawing/2014/main" id="{6208A17A-004C-4EE7-934B-917BAD5277A2}"/>
              </a:ext>
            </a:extLst>
          </p:cNvPr>
          <p:cNvSpPr>
            <a:spLocks noEditPoints="1"/>
          </p:cNvSpPr>
          <p:nvPr/>
        </p:nvSpPr>
        <p:spPr bwMode="auto">
          <a:xfrm>
            <a:off x="5752192" y="1473120"/>
            <a:ext cx="306387" cy="792163"/>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Light" panose="020F0302020204030203" pitchFamily="34" charset="0"/>
            </a:endParaRPr>
          </a:p>
        </p:txBody>
      </p:sp>
      <p:sp>
        <p:nvSpPr>
          <p:cNvPr id="101" name="Freeform 5">
            <a:extLst>
              <a:ext uri="{FF2B5EF4-FFF2-40B4-BE49-F238E27FC236}">
                <a16:creationId xmlns:a16="http://schemas.microsoft.com/office/drawing/2014/main" id="{772CBB82-C588-4894-8468-2DB6F39347DB}"/>
              </a:ext>
            </a:extLst>
          </p:cNvPr>
          <p:cNvSpPr>
            <a:spLocks noChangeAspect="1" noEditPoints="1"/>
          </p:cNvSpPr>
          <p:nvPr/>
        </p:nvSpPr>
        <p:spPr bwMode="auto">
          <a:xfrm>
            <a:off x="5750464" y="1469755"/>
            <a:ext cx="307604" cy="795528"/>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Rectangle 115">
            <a:extLst>
              <a:ext uri="{FF2B5EF4-FFF2-40B4-BE49-F238E27FC236}">
                <a16:creationId xmlns:a16="http://schemas.microsoft.com/office/drawing/2014/main" id="{27896DCF-C62A-4564-B702-646E317A60A1}"/>
              </a:ext>
            </a:extLst>
          </p:cNvPr>
          <p:cNvSpPr/>
          <p:nvPr/>
        </p:nvSpPr>
        <p:spPr>
          <a:xfrm>
            <a:off x="6157278" y="1616698"/>
            <a:ext cx="1050221" cy="572464"/>
          </a:xfrm>
          <a:prstGeom prst="rect">
            <a:avLst/>
          </a:prstGeom>
        </p:spPr>
        <p:txBody>
          <a:bodyPr wrap="square" lIns="0" tIns="0" rIns="0" bIns="0">
            <a:spAutoFit/>
          </a:bodyPr>
          <a:lstStyle/>
          <a:p>
            <a:pPr>
              <a:lnSpc>
                <a:spcPct val="93000"/>
              </a:lnSpc>
              <a:spcAft>
                <a:spcPts val="1200"/>
              </a:spcAft>
            </a:pPr>
            <a:r>
              <a:rPr lang="en-US" sz="4000" kern="1000" cap="all" spc="-100" dirty="0">
                <a:solidFill>
                  <a:schemeClr val="accent2"/>
                </a:solidFill>
                <a:cs typeface="Lato Bold"/>
              </a:rPr>
              <a:t>1900</a:t>
            </a:r>
            <a:endParaRPr lang="en-US" sz="4000" kern="1000" cap="all" spc="-100" dirty="0">
              <a:solidFill>
                <a:schemeClr val="accent2"/>
              </a:solidFill>
              <a:latin typeface="+mn-lt"/>
              <a:cs typeface="Lato Bold"/>
            </a:endParaRPr>
          </a:p>
        </p:txBody>
      </p:sp>
      <p:sp>
        <p:nvSpPr>
          <p:cNvPr id="118" name="TextBox 117">
            <a:extLst>
              <a:ext uri="{FF2B5EF4-FFF2-40B4-BE49-F238E27FC236}">
                <a16:creationId xmlns:a16="http://schemas.microsoft.com/office/drawing/2014/main" id="{3C481BEA-8AF0-4A02-AEFD-B5E9ECAABBE0}"/>
              </a:ext>
            </a:extLst>
          </p:cNvPr>
          <p:cNvSpPr txBox="1"/>
          <p:nvPr/>
        </p:nvSpPr>
        <p:spPr>
          <a:xfrm>
            <a:off x="5571291" y="2240306"/>
            <a:ext cx="183645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Customers / year</a:t>
            </a:r>
          </a:p>
        </p:txBody>
      </p:sp>
      <p:sp>
        <p:nvSpPr>
          <p:cNvPr id="120" name="TextBox 119">
            <a:extLst>
              <a:ext uri="{FF2B5EF4-FFF2-40B4-BE49-F238E27FC236}">
                <a16:creationId xmlns:a16="http://schemas.microsoft.com/office/drawing/2014/main" id="{D3765322-95D6-408A-81B5-C16BC1C8C074}"/>
              </a:ext>
            </a:extLst>
          </p:cNvPr>
          <p:cNvSpPr txBox="1"/>
          <p:nvPr/>
        </p:nvSpPr>
        <p:spPr>
          <a:xfrm>
            <a:off x="8652452" y="4217867"/>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61%</a:t>
            </a:r>
          </a:p>
        </p:txBody>
      </p:sp>
      <p:sp>
        <p:nvSpPr>
          <p:cNvPr id="121" name="TextBox 120">
            <a:extLst>
              <a:ext uri="{FF2B5EF4-FFF2-40B4-BE49-F238E27FC236}">
                <a16:creationId xmlns:a16="http://schemas.microsoft.com/office/drawing/2014/main" id="{F4CF95A7-7151-48DA-9E36-16BDEC92D174}"/>
              </a:ext>
            </a:extLst>
          </p:cNvPr>
          <p:cNvSpPr txBox="1"/>
          <p:nvPr/>
        </p:nvSpPr>
        <p:spPr>
          <a:xfrm>
            <a:off x="9441619" y="4796939"/>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21%</a:t>
            </a:r>
          </a:p>
        </p:txBody>
      </p:sp>
      <p:sp>
        <p:nvSpPr>
          <p:cNvPr id="122" name="TextBox 121">
            <a:extLst>
              <a:ext uri="{FF2B5EF4-FFF2-40B4-BE49-F238E27FC236}">
                <a16:creationId xmlns:a16="http://schemas.microsoft.com/office/drawing/2014/main" id="{85BC3FA2-FCBC-463A-957E-D8C57579318C}"/>
              </a:ext>
            </a:extLst>
          </p:cNvPr>
          <p:cNvSpPr txBox="1"/>
          <p:nvPr/>
        </p:nvSpPr>
        <p:spPr>
          <a:xfrm>
            <a:off x="10286812" y="4917368"/>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16%</a:t>
            </a:r>
          </a:p>
        </p:txBody>
      </p:sp>
      <p:sp>
        <p:nvSpPr>
          <p:cNvPr id="123" name="TextBox 122">
            <a:extLst>
              <a:ext uri="{FF2B5EF4-FFF2-40B4-BE49-F238E27FC236}">
                <a16:creationId xmlns:a16="http://schemas.microsoft.com/office/drawing/2014/main" id="{EF2A051F-096E-4D22-91FE-DA05B0D493F1}"/>
              </a:ext>
            </a:extLst>
          </p:cNvPr>
          <p:cNvSpPr txBox="1"/>
          <p:nvPr/>
        </p:nvSpPr>
        <p:spPr>
          <a:xfrm>
            <a:off x="4982373" y="4258573"/>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57%</a:t>
            </a:r>
          </a:p>
        </p:txBody>
      </p:sp>
      <p:sp>
        <p:nvSpPr>
          <p:cNvPr id="124" name="TextBox 123">
            <a:extLst>
              <a:ext uri="{FF2B5EF4-FFF2-40B4-BE49-F238E27FC236}">
                <a16:creationId xmlns:a16="http://schemas.microsoft.com/office/drawing/2014/main" id="{40513AB0-FC43-46E8-9893-2CAA330AE8EC}"/>
              </a:ext>
            </a:extLst>
          </p:cNvPr>
          <p:cNvSpPr txBox="1"/>
          <p:nvPr/>
        </p:nvSpPr>
        <p:spPr>
          <a:xfrm>
            <a:off x="5846651" y="5009448"/>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9%</a:t>
            </a:r>
          </a:p>
        </p:txBody>
      </p:sp>
      <p:sp>
        <p:nvSpPr>
          <p:cNvPr id="125" name="TextBox 124">
            <a:extLst>
              <a:ext uri="{FF2B5EF4-FFF2-40B4-BE49-F238E27FC236}">
                <a16:creationId xmlns:a16="http://schemas.microsoft.com/office/drawing/2014/main" id="{59CA6529-4312-4AE4-874E-3791B3137BF9}"/>
              </a:ext>
            </a:extLst>
          </p:cNvPr>
          <p:cNvSpPr txBox="1"/>
          <p:nvPr/>
        </p:nvSpPr>
        <p:spPr>
          <a:xfrm>
            <a:off x="6655824" y="4451378"/>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34%</a:t>
            </a:r>
          </a:p>
        </p:txBody>
      </p:sp>
      <p:sp>
        <p:nvSpPr>
          <p:cNvPr id="6" name="TextBox 5">
            <a:extLst>
              <a:ext uri="{FF2B5EF4-FFF2-40B4-BE49-F238E27FC236}">
                <a16:creationId xmlns:a16="http://schemas.microsoft.com/office/drawing/2014/main" id="{D4D31B45-9D84-48E8-ABB4-6062C6C9EC54}"/>
              </a:ext>
            </a:extLst>
          </p:cNvPr>
          <p:cNvSpPr txBox="1"/>
          <p:nvPr/>
        </p:nvSpPr>
        <p:spPr>
          <a:xfrm>
            <a:off x="37421" y="-50554"/>
            <a:ext cx="2193725" cy="307777"/>
          </a:xfrm>
          <a:prstGeom prst="rect">
            <a:avLst/>
          </a:prstGeom>
          <a:noFill/>
        </p:spPr>
        <p:txBody>
          <a:bodyPr wrap="square" rtlCol="0">
            <a:spAutoFit/>
          </a:bodyPr>
          <a:lstStyle/>
          <a:p>
            <a:r>
              <a:rPr lang="en-US" sz="1400" i="1" dirty="0"/>
              <a:t>I. Data cleaning and EDA</a:t>
            </a:r>
          </a:p>
        </p:txBody>
      </p:sp>
      <p:sp>
        <p:nvSpPr>
          <p:cNvPr id="115" name="TextBox 114">
            <a:extLst>
              <a:ext uri="{FF2B5EF4-FFF2-40B4-BE49-F238E27FC236}">
                <a16:creationId xmlns:a16="http://schemas.microsoft.com/office/drawing/2014/main" id="{6D3646AE-D7A2-4D1E-9783-0CD2E73DB35B}"/>
              </a:ext>
            </a:extLst>
          </p:cNvPr>
          <p:cNvSpPr txBox="1"/>
          <p:nvPr/>
        </p:nvSpPr>
        <p:spPr>
          <a:xfrm>
            <a:off x="2094748" y="1621877"/>
            <a:ext cx="632509" cy="461665"/>
          </a:xfrm>
          <a:prstGeom prst="rect">
            <a:avLst/>
          </a:prstGeom>
          <a:noFill/>
        </p:spPr>
        <p:txBody>
          <a:bodyPr wrap="square" rtlCol="0">
            <a:spAutoFit/>
          </a:bodyPr>
          <a:lstStyle/>
          <a:p>
            <a:r>
              <a:rPr lang="en-US" sz="2400" dirty="0">
                <a:solidFill>
                  <a:srgbClr val="FFC000"/>
                </a:solidFill>
                <a:latin typeface="Agency FB" panose="020B0503020202020204" pitchFamily="34" charset="0"/>
              </a:rPr>
              <a:t>97%</a:t>
            </a:r>
          </a:p>
        </p:txBody>
      </p:sp>
    </p:spTree>
    <p:extLst>
      <p:ext uri="{BB962C8B-B14F-4D97-AF65-F5344CB8AC3E}">
        <p14:creationId xmlns:p14="http://schemas.microsoft.com/office/powerpoint/2010/main" val="343754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187178-3F91-4D5A-B723-F17BB0E2AE78}"/>
              </a:ext>
            </a:extLst>
          </p:cNvPr>
          <p:cNvPicPr>
            <a:picLocks noChangeAspect="1"/>
          </p:cNvPicPr>
          <p:nvPr/>
        </p:nvPicPr>
        <p:blipFill>
          <a:blip r:embed="rId2"/>
          <a:stretch>
            <a:fillRect/>
          </a:stretch>
        </p:blipFill>
        <p:spPr>
          <a:xfrm rot="5400000">
            <a:off x="1443429" y="886294"/>
            <a:ext cx="1819529" cy="1971040"/>
          </a:xfrm>
          <a:prstGeom prst="rect">
            <a:avLst/>
          </a:prstGeom>
        </p:spPr>
      </p:pic>
      <p:cxnSp>
        <p:nvCxnSpPr>
          <p:cNvPr id="2" name="Straight Connector 1">
            <a:extLst>
              <a:ext uri="{FF2B5EF4-FFF2-40B4-BE49-F238E27FC236}">
                <a16:creationId xmlns:a16="http://schemas.microsoft.com/office/drawing/2014/main" id="{6B4D48F7-074D-4989-B49D-D3A9FEA685DC}"/>
              </a:ext>
            </a:extLst>
          </p:cNvPr>
          <p:cNvCxnSpPr>
            <a:cxnSpLocks/>
          </p:cNvCxnSpPr>
          <p:nvPr/>
        </p:nvCxnSpPr>
        <p:spPr>
          <a:xfrm>
            <a:off x="741285" y="852256"/>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434CE89-56E5-41E9-BB29-3891B23AE4A7}"/>
              </a:ext>
            </a:extLst>
          </p:cNvPr>
          <p:cNvSpPr txBox="1"/>
          <p:nvPr/>
        </p:nvSpPr>
        <p:spPr>
          <a:xfrm>
            <a:off x="741285" y="88777"/>
            <a:ext cx="10737542" cy="830997"/>
          </a:xfrm>
          <a:prstGeom prst="rect">
            <a:avLst/>
          </a:prstGeom>
          <a:noFill/>
        </p:spPr>
        <p:txBody>
          <a:bodyPr wrap="square" rtlCol="0">
            <a:spAutoFit/>
          </a:bodyPr>
          <a:lstStyle/>
          <a:p>
            <a:r>
              <a:rPr lang="en-US" sz="2400" dirty="0"/>
              <a:t>Exploratory data analysis was conducted to come up with high level insights about the business</a:t>
            </a:r>
          </a:p>
        </p:txBody>
      </p:sp>
      <p:cxnSp>
        <p:nvCxnSpPr>
          <p:cNvPr id="5" name="Straight Connector 4">
            <a:extLst>
              <a:ext uri="{FF2B5EF4-FFF2-40B4-BE49-F238E27FC236}">
                <a16:creationId xmlns:a16="http://schemas.microsoft.com/office/drawing/2014/main" id="{D9F3CE28-49C6-4725-B899-7441C1D6E2BB}"/>
              </a:ext>
            </a:extLst>
          </p:cNvPr>
          <p:cNvCxnSpPr/>
          <p:nvPr/>
        </p:nvCxnSpPr>
        <p:spPr>
          <a:xfrm>
            <a:off x="3576320" y="1064260"/>
            <a:ext cx="0" cy="497332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F79A20-B217-40AF-A076-752BF92334E0}"/>
              </a:ext>
            </a:extLst>
          </p:cNvPr>
          <p:cNvCxnSpPr>
            <a:cxnSpLocks/>
          </p:cNvCxnSpPr>
          <p:nvPr/>
        </p:nvCxnSpPr>
        <p:spPr>
          <a:xfrm flipH="1">
            <a:off x="407088" y="4246880"/>
            <a:ext cx="30567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1BD0407-5185-4162-9D1F-9129D5E6EAB1}"/>
              </a:ext>
            </a:extLst>
          </p:cNvPr>
          <p:cNvSpPr txBox="1"/>
          <p:nvPr/>
        </p:nvSpPr>
        <p:spPr>
          <a:xfrm>
            <a:off x="1209040" y="946947"/>
            <a:ext cx="2001520" cy="369332"/>
          </a:xfrm>
          <a:prstGeom prst="rect">
            <a:avLst/>
          </a:prstGeom>
          <a:noFill/>
        </p:spPr>
        <p:txBody>
          <a:bodyPr wrap="square" rtlCol="0">
            <a:spAutoFit/>
          </a:bodyPr>
          <a:lstStyle/>
          <a:p>
            <a:r>
              <a:rPr lang="en-US" dirty="0">
                <a:solidFill>
                  <a:schemeClr val="accent2">
                    <a:lumMod val="50000"/>
                  </a:schemeClr>
                </a:solidFill>
                <a:latin typeface="Agency FB" panose="020B0503020202020204" pitchFamily="34" charset="0"/>
              </a:rPr>
              <a:t>Data Cleaning - Train</a:t>
            </a:r>
          </a:p>
        </p:txBody>
      </p:sp>
      <p:pic>
        <p:nvPicPr>
          <p:cNvPr id="1026" name="Picture 2" descr="Image result for data icon vector">
            <a:extLst>
              <a:ext uri="{FF2B5EF4-FFF2-40B4-BE49-F238E27FC236}">
                <a16:creationId xmlns:a16="http://schemas.microsoft.com/office/drawing/2014/main" id="{A42B31E2-6F62-4E31-A120-06FDE6B7294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8499" y="1538066"/>
            <a:ext cx="620787" cy="620787"/>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Bent 19">
            <a:extLst>
              <a:ext uri="{FF2B5EF4-FFF2-40B4-BE49-F238E27FC236}">
                <a16:creationId xmlns:a16="http://schemas.microsoft.com/office/drawing/2014/main" id="{60535490-7072-47DC-880E-3F942540CB01}"/>
              </a:ext>
            </a:extLst>
          </p:cNvPr>
          <p:cNvSpPr/>
          <p:nvPr/>
        </p:nvSpPr>
        <p:spPr>
          <a:xfrm rot="10800000">
            <a:off x="2766636" y="2186626"/>
            <a:ext cx="382193" cy="948777"/>
          </a:xfrm>
          <a:prstGeom prst="bentArrow">
            <a:avLst>
              <a:gd name="adj1" fmla="val 8333"/>
              <a:gd name="adj2" fmla="val 25000"/>
              <a:gd name="adj3" fmla="val 1833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4" name="Group 23">
            <a:extLst>
              <a:ext uri="{FF2B5EF4-FFF2-40B4-BE49-F238E27FC236}">
                <a16:creationId xmlns:a16="http://schemas.microsoft.com/office/drawing/2014/main" id="{16602A06-9859-44F5-9269-FC8FD38E4416}"/>
              </a:ext>
            </a:extLst>
          </p:cNvPr>
          <p:cNvGrpSpPr/>
          <p:nvPr/>
        </p:nvGrpSpPr>
        <p:grpSpPr>
          <a:xfrm>
            <a:off x="2961112" y="2519004"/>
            <a:ext cx="425324" cy="411565"/>
            <a:chOff x="4833073" y="2370014"/>
            <a:chExt cx="425324" cy="411565"/>
          </a:xfrm>
        </p:grpSpPr>
        <p:sp>
          <p:nvSpPr>
            <p:cNvPr id="23" name="Freeform 12">
              <a:extLst>
                <a:ext uri="{FF2B5EF4-FFF2-40B4-BE49-F238E27FC236}">
                  <a16:creationId xmlns:a16="http://schemas.microsoft.com/office/drawing/2014/main" id="{50398BFB-305E-4D04-9AB3-02A42BB0B115}"/>
                </a:ext>
              </a:extLst>
            </p:cNvPr>
            <p:cNvSpPr>
              <a:spLocks noEditPoints="1"/>
            </p:cNvSpPr>
            <p:nvPr/>
          </p:nvSpPr>
          <p:spPr bwMode="auto">
            <a:xfrm>
              <a:off x="4833073" y="2370014"/>
              <a:ext cx="425324" cy="411565"/>
            </a:xfrm>
            <a:custGeom>
              <a:avLst/>
              <a:gdLst>
                <a:gd name="T0" fmla="*/ 880 w 2141"/>
                <a:gd name="T1" fmla="*/ 1529 h 2073"/>
                <a:gd name="T2" fmla="*/ 880 w 2141"/>
                <a:gd name="T3" fmla="*/ 1529 h 2073"/>
                <a:gd name="T4" fmla="*/ 193 w 2141"/>
                <a:gd name="T5" fmla="*/ 859 h 2073"/>
                <a:gd name="T6" fmla="*/ 880 w 2141"/>
                <a:gd name="T7" fmla="*/ 188 h 2073"/>
                <a:gd name="T8" fmla="*/ 1567 w 2141"/>
                <a:gd name="T9" fmla="*/ 859 h 2073"/>
                <a:gd name="T10" fmla="*/ 880 w 2141"/>
                <a:gd name="T11" fmla="*/ 1529 h 2073"/>
                <a:gd name="T12" fmla="*/ 2072 w 2141"/>
                <a:gd name="T13" fmla="*/ 1777 h 2073"/>
                <a:gd name="T14" fmla="*/ 2072 w 2141"/>
                <a:gd name="T15" fmla="*/ 1777 h 2073"/>
                <a:gd name="T16" fmla="*/ 1615 w 2141"/>
                <a:gd name="T17" fmla="*/ 1331 h 2073"/>
                <a:gd name="T18" fmla="*/ 1760 w 2141"/>
                <a:gd name="T19" fmla="*/ 859 h 2073"/>
                <a:gd name="T20" fmla="*/ 880 w 2141"/>
                <a:gd name="T21" fmla="*/ 0 h 2073"/>
                <a:gd name="T22" fmla="*/ 0 w 2141"/>
                <a:gd name="T23" fmla="*/ 859 h 2073"/>
                <a:gd name="T24" fmla="*/ 880 w 2141"/>
                <a:gd name="T25" fmla="*/ 1718 h 2073"/>
                <a:gd name="T26" fmla="*/ 1364 w 2141"/>
                <a:gd name="T27" fmla="*/ 1576 h 2073"/>
                <a:gd name="T28" fmla="*/ 1821 w 2141"/>
                <a:gd name="T29" fmla="*/ 2022 h 2073"/>
                <a:gd name="T30" fmla="*/ 1946 w 2141"/>
                <a:gd name="T31" fmla="*/ 2073 h 2073"/>
                <a:gd name="T32" fmla="*/ 2072 w 2141"/>
                <a:gd name="T33" fmla="*/ 2022 h 2073"/>
                <a:gd name="T34" fmla="*/ 2072 w 2141"/>
                <a:gd name="T35" fmla="*/ 1777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41" h="2073">
                  <a:moveTo>
                    <a:pt x="880" y="1529"/>
                  </a:moveTo>
                  <a:lnTo>
                    <a:pt x="880" y="1529"/>
                  </a:lnTo>
                  <a:cubicBezTo>
                    <a:pt x="501" y="1529"/>
                    <a:pt x="193" y="1228"/>
                    <a:pt x="193" y="859"/>
                  </a:cubicBezTo>
                  <a:cubicBezTo>
                    <a:pt x="193" y="489"/>
                    <a:pt x="501" y="188"/>
                    <a:pt x="880" y="188"/>
                  </a:cubicBezTo>
                  <a:cubicBezTo>
                    <a:pt x="1259" y="188"/>
                    <a:pt x="1567" y="489"/>
                    <a:pt x="1567" y="859"/>
                  </a:cubicBezTo>
                  <a:cubicBezTo>
                    <a:pt x="1567" y="1228"/>
                    <a:pt x="1259" y="1529"/>
                    <a:pt x="880" y="1529"/>
                  </a:cubicBezTo>
                  <a:close/>
                  <a:moveTo>
                    <a:pt x="2072" y="1777"/>
                  </a:moveTo>
                  <a:lnTo>
                    <a:pt x="2072" y="1777"/>
                  </a:lnTo>
                  <a:lnTo>
                    <a:pt x="1615" y="1331"/>
                  </a:lnTo>
                  <a:cubicBezTo>
                    <a:pt x="1706" y="1195"/>
                    <a:pt x="1760" y="1033"/>
                    <a:pt x="1760" y="859"/>
                  </a:cubicBezTo>
                  <a:cubicBezTo>
                    <a:pt x="1760" y="385"/>
                    <a:pt x="1365" y="0"/>
                    <a:pt x="880" y="0"/>
                  </a:cubicBezTo>
                  <a:cubicBezTo>
                    <a:pt x="395" y="0"/>
                    <a:pt x="0" y="385"/>
                    <a:pt x="0" y="859"/>
                  </a:cubicBezTo>
                  <a:cubicBezTo>
                    <a:pt x="0" y="1332"/>
                    <a:pt x="395" y="1718"/>
                    <a:pt x="880" y="1718"/>
                  </a:cubicBezTo>
                  <a:cubicBezTo>
                    <a:pt x="1059" y="1718"/>
                    <a:pt x="1225" y="1665"/>
                    <a:pt x="1364" y="1576"/>
                  </a:cubicBezTo>
                  <a:lnTo>
                    <a:pt x="1821" y="2022"/>
                  </a:lnTo>
                  <a:cubicBezTo>
                    <a:pt x="1856" y="2056"/>
                    <a:pt x="1901" y="2073"/>
                    <a:pt x="1946" y="2073"/>
                  </a:cubicBezTo>
                  <a:cubicBezTo>
                    <a:pt x="1992" y="2073"/>
                    <a:pt x="2037" y="2056"/>
                    <a:pt x="2072" y="2022"/>
                  </a:cubicBezTo>
                  <a:cubicBezTo>
                    <a:pt x="2141" y="1954"/>
                    <a:pt x="2141" y="1845"/>
                    <a:pt x="2072" y="177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Oval 20">
              <a:extLst>
                <a:ext uri="{FF2B5EF4-FFF2-40B4-BE49-F238E27FC236}">
                  <a16:creationId xmlns:a16="http://schemas.microsoft.com/office/drawing/2014/main" id="{4ED04463-A643-4269-9B3D-EC32BD157A6A}"/>
                </a:ext>
              </a:extLst>
            </p:cNvPr>
            <p:cNvSpPr/>
            <p:nvPr/>
          </p:nvSpPr>
          <p:spPr>
            <a:xfrm>
              <a:off x="4876204" y="2396142"/>
              <a:ext cx="274320" cy="2743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3CDD7BAC-14E9-446F-B10F-6F07FEA197AE}"/>
              </a:ext>
            </a:extLst>
          </p:cNvPr>
          <p:cNvSpPr txBox="1"/>
          <p:nvPr/>
        </p:nvSpPr>
        <p:spPr>
          <a:xfrm>
            <a:off x="474269" y="2451241"/>
            <a:ext cx="834695" cy="707886"/>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Missing</a:t>
            </a:r>
          </a:p>
          <a:p>
            <a:pPr algn="ctr"/>
            <a:r>
              <a:rPr lang="en-US" sz="2000" b="1" dirty="0">
                <a:solidFill>
                  <a:schemeClr val="accent2">
                    <a:lumMod val="75000"/>
                  </a:schemeClr>
                </a:solidFill>
                <a:latin typeface="Agency FB" panose="020B0503020202020204" pitchFamily="34" charset="0"/>
              </a:rPr>
              <a:t>Rows</a:t>
            </a:r>
          </a:p>
        </p:txBody>
      </p:sp>
      <p:sp>
        <p:nvSpPr>
          <p:cNvPr id="29" name="TextBox 28">
            <a:extLst>
              <a:ext uri="{FF2B5EF4-FFF2-40B4-BE49-F238E27FC236}">
                <a16:creationId xmlns:a16="http://schemas.microsoft.com/office/drawing/2014/main" id="{B8AB4A63-248B-4B27-A666-7A356952F035}"/>
              </a:ext>
            </a:extLst>
          </p:cNvPr>
          <p:cNvSpPr txBox="1"/>
          <p:nvPr/>
        </p:nvSpPr>
        <p:spPr>
          <a:xfrm>
            <a:off x="1722846" y="2422858"/>
            <a:ext cx="981796" cy="1015663"/>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Total Charges</a:t>
            </a:r>
          </a:p>
          <a:p>
            <a:pPr algn="ctr"/>
            <a:r>
              <a:rPr lang="en-US" sz="2000" b="1" dirty="0">
                <a:solidFill>
                  <a:schemeClr val="accent2">
                    <a:lumMod val="75000"/>
                  </a:schemeClr>
                </a:solidFill>
                <a:latin typeface="Agency FB" panose="020B0503020202020204" pitchFamily="34" charset="0"/>
              </a:rPr>
              <a:t>NA</a:t>
            </a:r>
          </a:p>
        </p:txBody>
      </p:sp>
      <p:sp>
        <p:nvSpPr>
          <p:cNvPr id="26" name="TextBox 25">
            <a:extLst>
              <a:ext uri="{FF2B5EF4-FFF2-40B4-BE49-F238E27FC236}">
                <a16:creationId xmlns:a16="http://schemas.microsoft.com/office/drawing/2014/main" id="{D15D2F19-5600-463A-ACAC-6D3460E55535}"/>
              </a:ext>
            </a:extLst>
          </p:cNvPr>
          <p:cNvSpPr txBox="1"/>
          <p:nvPr/>
        </p:nvSpPr>
        <p:spPr>
          <a:xfrm>
            <a:off x="2269201" y="3120895"/>
            <a:ext cx="735042" cy="461665"/>
          </a:xfrm>
          <a:prstGeom prst="rect">
            <a:avLst/>
          </a:prstGeom>
          <a:noFill/>
        </p:spPr>
        <p:txBody>
          <a:bodyPr wrap="square" rtlCol="0">
            <a:spAutoFit/>
          </a:bodyPr>
          <a:lstStyle/>
          <a:p>
            <a:r>
              <a:rPr lang="en-US" sz="2400" dirty="0">
                <a:solidFill>
                  <a:srgbClr val="FFC000"/>
                </a:solidFill>
                <a:latin typeface="Agency FB" panose="020B0503020202020204" pitchFamily="34" charset="0"/>
              </a:rPr>
              <a:t>.01%</a:t>
            </a:r>
          </a:p>
        </p:txBody>
      </p:sp>
      <p:sp>
        <p:nvSpPr>
          <p:cNvPr id="32" name="TextBox 31">
            <a:extLst>
              <a:ext uri="{FF2B5EF4-FFF2-40B4-BE49-F238E27FC236}">
                <a16:creationId xmlns:a16="http://schemas.microsoft.com/office/drawing/2014/main" id="{8FCB50DB-2E17-466B-B1ED-C7F1FB30B632}"/>
              </a:ext>
            </a:extLst>
          </p:cNvPr>
          <p:cNvSpPr txBox="1"/>
          <p:nvPr/>
        </p:nvSpPr>
        <p:spPr>
          <a:xfrm>
            <a:off x="645377" y="3156081"/>
            <a:ext cx="632509" cy="461665"/>
          </a:xfrm>
          <a:prstGeom prst="rect">
            <a:avLst/>
          </a:prstGeom>
          <a:noFill/>
        </p:spPr>
        <p:txBody>
          <a:bodyPr wrap="square" rtlCol="0">
            <a:spAutoFit/>
          </a:bodyPr>
          <a:lstStyle/>
          <a:p>
            <a:r>
              <a:rPr lang="en-US" sz="2400" dirty="0">
                <a:solidFill>
                  <a:srgbClr val="FFC000"/>
                </a:solidFill>
                <a:latin typeface="Agency FB" panose="020B0503020202020204" pitchFamily="34" charset="0"/>
              </a:rPr>
              <a:t>0%</a:t>
            </a:r>
          </a:p>
        </p:txBody>
      </p:sp>
      <p:sp>
        <p:nvSpPr>
          <p:cNvPr id="30" name="TextBox 29">
            <a:extLst>
              <a:ext uri="{FF2B5EF4-FFF2-40B4-BE49-F238E27FC236}">
                <a16:creationId xmlns:a16="http://schemas.microsoft.com/office/drawing/2014/main" id="{E09054E5-72C0-425C-A52A-67FBDF46F8AD}"/>
              </a:ext>
            </a:extLst>
          </p:cNvPr>
          <p:cNvSpPr txBox="1"/>
          <p:nvPr/>
        </p:nvSpPr>
        <p:spPr>
          <a:xfrm>
            <a:off x="232645" y="3743903"/>
            <a:ext cx="3405669" cy="369332"/>
          </a:xfrm>
          <a:prstGeom prst="rect">
            <a:avLst/>
          </a:prstGeom>
          <a:noFill/>
        </p:spPr>
        <p:txBody>
          <a:bodyPr wrap="square" rtlCol="0">
            <a:spAutoFit/>
          </a:bodyPr>
          <a:lstStyle/>
          <a:p>
            <a:r>
              <a:rPr lang="en-US" dirty="0">
                <a:latin typeface="Agency FB" panose="020B0503020202020204" pitchFamily="34" charset="0"/>
              </a:rPr>
              <a:t>~ 3% data improper – Decision to remove</a:t>
            </a:r>
          </a:p>
        </p:txBody>
      </p:sp>
      <p:pic>
        <p:nvPicPr>
          <p:cNvPr id="34" name="Picture 2" descr="Image result for data icon vector">
            <a:extLst>
              <a:ext uri="{FF2B5EF4-FFF2-40B4-BE49-F238E27FC236}">
                <a16:creationId xmlns:a16="http://schemas.microsoft.com/office/drawing/2014/main" id="{F9690012-E924-4153-8987-220748019CA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9751" y="4896540"/>
            <a:ext cx="620787" cy="62078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7ACD9454-18E2-48F1-B65D-4D2CE61BC8AC}"/>
              </a:ext>
            </a:extLst>
          </p:cNvPr>
          <p:cNvSpPr txBox="1"/>
          <p:nvPr/>
        </p:nvSpPr>
        <p:spPr>
          <a:xfrm>
            <a:off x="1098715" y="4313046"/>
            <a:ext cx="2001520" cy="369332"/>
          </a:xfrm>
          <a:prstGeom prst="rect">
            <a:avLst/>
          </a:prstGeom>
          <a:noFill/>
        </p:spPr>
        <p:txBody>
          <a:bodyPr wrap="square" rtlCol="0">
            <a:spAutoFit/>
          </a:bodyPr>
          <a:lstStyle/>
          <a:p>
            <a:r>
              <a:rPr lang="en-US" dirty="0">
                <a:solidFill>
                  <a:schemeClr val="accent2">
                    <a:lumMod val="50000"/>
                  </a:schemeClr>
                </a:solidFill>
                <a:latin typeface="Agency FB" panose="020B0503020202020204" pitchFamily="34" charset="0"/>
              </a:rPr>
              <a:t>Data Cleaning - Test</a:t>
            </a:r>
          </a:p>
        </p:txBody>
      </p:sp>
      <p:sp>
        <p:nvSpPr>
          <p:cNvPr id="37" name="TextBox 36">
            <a:extLst>
              <a:ext uri="{FF2B5EF4-FFF2-40B4-BE49-F238E27FC236}">
                <a16:creationId xmlns:a16="http://schemas.microsoft.com/office/drawing/2014/main" id="{66813FFA-8F87-430D-91D1-839A597CB242}"/>
              </a:ext>
            </a:extLst>
          </p:cNvPr>
          <p:cNvSpPr txBox="1"/>
          <p:nvPr/>
        </p:nvSpPr>
        <p:spPr>
          <a:xfrm>
            <a:off x="1434506" y="4626748"/>
            <a:ext cx="834695" cy="707886"/>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Missing Rows</a:t>
            </a:r>
          </a:p>
        </p:txBody>
      </p:sp>
      <p:sp>
        <p:nvSpPr>
          <p:cNvPr id="38" name="TextBox 37">
            <a:extLst>
              <a:ext uri="{FF2B5EF4-FFF2-40B4-BE49-F238E27FC236}">
                <a16:creationId xmlns:a16="http://schemas.microsoft.com/office/drawing/2014/main" id="{889CFC41-568D-4FA2-9FD8-37CF048354FC}"/>
              </a:ext>
            </a:extLst>
          </p:cNvPr>
          <p:cNvSpPr txBox="1"/>
          <p:nvPr/>
        </p:nvSpPr>
        <p:spPr>
          <a:xfrm>
            <a:off x="2163792" y="4565192"/>
            <a:ext cx="1376417" cy="830997"/>
          </a:xfrm>
          <a:prstGeom prst="rect">
            <a:avLst/>
          </a:prstGeom>
          <a:noFill/>
        </p:spPr>
        <p:txBody>
          <a:bodyPr wrap="square" rtlCol="0">
            <a:spAutoFit/>
          </a:bodyPr>
          <a:lstStyle/>
          <a:p>
            <a:pPr algn="ctr"/>
            <a:r>
              <a:rPr lang="en-US" sz="2400" dirty="0">
                <a:solidFill>
                  <a:srgbClr val="FFC000"/>
                </a:solidFill>
                <a:latin typeface="Agency FB" panose="020B0503020202020204" pitchFamily="34" charset="0"/>
              </a:rPr>
              <a:t>KNN Imputation</a:t>
            </a:r>
          </a:p>
        </p:txBody>
      </p:sp>
      <p:sp>
        <p:nvSpPr>
          <p:cNvPr id="40" name="TextBox 39">
            <a:extLst>
              <a:ext uri="{FF2B5EF4-FFF2-40B4-BE49-F238E27FC236}">
                <a16:creationId xmlns:a16="http://schemas.microsoft.com/office/drawing/2014/main" id="{85B37BD4-6308-48FE-B4D7-EAA187E7CE98}"/>
              </a:ext>
            </a:extLst>
          </p:cNvPr>
          <p:cNvSpPr txBox="1"/>
          <p:nvPr/>
        </p:nvSpPr>
        <p:spPr>
          <a:xfrm>
            <a:off x="1396451" y="5451998"/>
            <a:ext cx="834695" cy="707886"/>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Age</a:t>
            </a:r>
          </a:p>
          <a:p>
            <a:pPr algn="ctr"/>
            <a:r>
              <a:rPr lang="en-US" sz="2000" b="1" dirty="0">
                <a:solidFill>
                  <a:schemeClr val="accent2">
                    <a:lumMod val="75000"/>
                  </a:schemeClr>
                </a:solidFill>
                <a:latin typeface="Agency FB" panose="020B0503020202020204" pitchFamily="34" charset="0"/>
              </a:rPr>
              <a:t>&gt;76</a:t>
            </a:r>
          </a:p>
        </p:txBody>
      </p:sp>
      <p:sp>
        <p:nvSpPr>
          <p:cNvPr id="41" name="TextBox 40">
            <a:extLst>
              <a:ext uri="{FF2B5EF4-FFF2-40B4-BE49-F238E27FC236}">
                <a16:creationId xmlns:a16="http://schemas.microsoft.com/office/drawing/2014/main" id="{00499190-6D76-47BF-A038-992780750484}"/>
              </a:ext>
            </a:extLst>
          </p:cNvPr>
          <p:cNvSpPr txBox="1"/>
          <p:nvPr/>
        </p:nvSpPr>
        <p:spPr>
          <a:xfrm>
            <a:off x="2115014" y="5377517"/>
            <a:ext cx="1376417" cy="830997"/>
          </a:xfrm>
          <a:prstGeom prst="rect">
            <a:avLst/>
          </a:prstGeom>
          <a:noFill/>
        </p:spPr>
        <p:txBody>
          <a:bodyPr wrap="square" rtlCol="0">
            <a:spAutoFit/>
          </a:bodyPr>
          <a:lstStyle/>
          <a:p>
            <a:pPr algn="ctr"/>
            <a:r>
              <a:rPr lang="en-US" sz="2400" dirty="0">
                <a:solidFill>
                  <a:srgbClr val="FFC000"/>
                </a:solidFill>
                <a:latin typeface="Agency FB" panose="020B0503020202020204" pitchFamily="34" charset="0"/>
              </a:rPr>
              <a:t>Value Flooring</a:t>
            </a:r>
          </a:p>
        </p:txBody>
      </p:sp>
      <p:sp>
        <p:nvSpPr>
          <p:cNvPr id="42" name="TextBox 41">
            <a:extLst>
              <a:ext uri="{FF2B5EF4-FFF2-40B4-BE49-F238E27FC236}">
                <a16:creationId xmlns:a16="http://schemas.microsoft.com/office/drawing/2014/main" id="{756BE448-33E6-41D5-8568-A59921F2F9C5}"/>
              </a:ext>
            </a:extLst>
          </p:cNvPr>
          <p:cNvSpPr txBox="1"/>
          <p:nvPr/>
        </p:nvSpPr>
        <p:spPr>
          <a:xfrm>
            <a:off x="6776009" y="956828"/>
            <a:ext cx="2001520" cy="369332"/>
          </a:xfrm>
          <a:prstGeom prst="rect">
            <a:avLst/>
          </a:prstGeom>
          <a:noFill/>
        </p:spPr>
        <p:txBody>
          <a:bodyPr wrap="square" rtlCol="0">
            <a:spAutoFit/>
          </a:bodyPr>
          <a:lstStyle/>
          <a:p>
            <a:r>
              <a:rPr lang="en-US" dirty="0">
                <a:solidFill>
                  <a:schemeClr val="accent2">
                    <a:lumMod val="50000"/>
                  </a:schemeClr>
                </a:solidFill>
                <a:latin typeface="Agency FB" panose="020B0503020202020204" pitchFamily="34" charset="0"/>
              </a:rPr>
              <a:t>Business Deductions</a:t>
            </a:r>
          </a:p>
        </p:txBody>
      </p:sp>
      <p:sp>
        <p:nvSpPr>
          <p:cNvPr id="43" name="Rectangle 42">
            <a:extLst>
              <a:ext uri="{FF2B5EF4-FFF2-40B4-BE49-F238E27FC236}">
                <a16:creationId xmlns:a16="http://schemas.microsoft.com/office/drawing/2014/main" id="{5FA1C2AA-5A61-4045-968B-3EACC003A57C}"/>
              </a:ext>
            </a:extLst>
          </p:cNvPr>
          <p:cNvSpPr/>
          <p:nvPr/>
        </p:nvSpPr>
        <p:spPr>
          <a:xfrm>
            <a:off x="10311880" y="1668695"/>
            <a:ext cx="848583" cy="579646"/>
          </a:xfrm>
          <a:prstGeom prst="rect">
            <a:avLst/>
          </a:prstGeom>
        </p:spPr>
        <p:txBody>
          <a:bodyPr wrap="square" lIns="0" tIns="0" rIns="0" bIns="0">
            <a:spAutoFit/>
          </a:bodyPr>
          <a:lstStyle/>
          <a:p>
            <a:pPr>
              <a:lnSpc>
                <a:spcPct val="93000"/>
              </a:lnSpc>
              <a:spcAft>
                <a:spcPts val="1200"/>
              </a:spcAft>
            </a:pPr>
            <a:r>
              <a:rPr lang="en-US" sz="4000" kern="1000" cap="all" spc="-100" dirty="0">
                <a:solidFill>
                  <a:schemeClr val="accent2"/>
                </a:solidFill>
                <a:cs typeface="Lato Bold"/>
              </a:rPr>
              <a:t>3</a:t>
            </a:r>
            <a:r>
              <a:rPr lang="en-US" sz="4000" kern="1000" cap="all" spc="-100" dirty="0">
                <a:solidFill>
                  <a:schemeClr val="accent2"/>
                </a:solidFill>
                <a:latin typeface="+mn-lt"/>
                <a:cs typeface="Lato Bold"/>
              </a:rPr>
              <a:t>/4</a:t>
            </a:r>
          </a:p>
        </p:txBody>
      </p:sp>
      <p:grpSp>
        <p:nvGrpSpPr>
          <p:cNvPr id="35" name="Group 34">
            <a:extLst>
              <a:ext uri="{FF2B5EF4-FFF2-40B4-BE49-F238E27FC236}">
                <a16:creationId xmlns:a16="http://schemas.microsoft.com/office/drawing/2014/main" id="{55659F77-652D-455E-A468-C3AB15ABDDA1}"/>
              </a:ext>
            </a:extLst>
          </p:cNvPr>
          <p:cNvGrpSpPr/>
          <p:nvPr/>
        </p:nvGrpSpPr>
        <p:grpSpPr>
          <a:xfrm>
            <a:off x="8469410" y="1521752"/>
            <a:ext cx="1589175" cy="795528"/>
            <a:chOff x="5163869" y="2257741"/>
            <a:chExt cx="1589175" cy="795528"/>
          </a:xfrm>
        </p:grpSpPr>
        <p:sp>
          <p:nvSpPr>
            <p:cNvPr id="49" name="Freeform 5">
              <a:extLst>
                <a:ext uri="{FF2B5EF4-FFF2-40B4-BE49-F238E27FC236}">
                  <a16:creationId xmlns:a16="http://schemas.microsoft.com/office/drawing/2014/main" id="{00BEDBFF-4F5D-4493-8B83-9E2F89735EAB}"/>
                </a:ext>
              </a:extLst>
            </p:cNvPr>
            <p:cNvSpPr>
              <a:spLocks noEditPoints="1"/>
            </p:cNvSpPr>
            <p:nvPr/>
          </p:nvSpPr>
          <p:spPr bwMode="auto">
            <a:xfrm>
              <a:off x="5165597" y="2261106"/>
              <a:ext cx="306387" cy="792163"/>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Light" panose="020F0302020204030203" pitchFamily="34" charset="0"/>
              </a:endParaRPr>
            </a:p>
          </p:txBody>
        </p:sp>
        <p:sp>
          <p:nvSpPr>
            <p:cNvPr id="50" name="Freeform 5">
              <a:extLst>
                <a:ext uri="{FF2B5EF4-FFF2-40B4-BE49-F238E27FC236}">
                  <a16:creationId xmlns:a16="http://schemas.microsoft.com/office/drawing/2014/main" id="{6E1E8D96-664B-4662-ADC8-91107F9ADED6}"/>
                </a:ext>
              </a:extLst>
            </p:cNvPr>
            <p:cNvSpPr>
              <a:spLocks noEditPoints="1"/>
            </p:cNvSpPr>
            <p:nvPr/>
          </p:nvSpPr>
          <p:spPr bwMode="auto">
            <a:xfrm>
              <a:off x="5592617" y="2261106"/>
              <a:ext cx="306387" cy="792163"/>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Light" panose="020F0302020204030203" pitchFamily="34" charset="0"/>
              </a:endParaRPr>
            </a:p>
          </p:txBody>
        </p:sp>
        <p:sp>
          <p:nvSpPr>
            <p:cNvPr id="51" name="Freeform 5">
              <a:extLst>
                <a:ext uri="{FF2B5EF4-FFF2-40B4-BE49-F238E27FC236}">
                  <a16:creationId xmlns:a16="http://schemas.microsoft.com/office/drawing/2014/main" id="{1837D0B4-7DF5-40CF-B43D-E187A8F17AFF}"/>
                </a:ext>
              </a:extLst>
            </p:cNvPr>
            <p:cNvSpPr>
              <a:spLocks noEditPoints="1"/>
            </p:cNvSpPr>
            <p:nvPr/>
          </p:nvSpPr>
          <p:spPr bwMode="auto">
            <a:xfrm>
              <a:off x="6019637" y="2261106"/>
              <a:ext cx="306387" cy="792163"/>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Light" panose="020F0302020204030203" pitchFamily="34" charset="0"/>
              </a:endParaRPr>
            </a:p>
          </p:txBody>
        </p:sp>
        <p:sp>
          <p:nvSpPr>
            <p:cNvPr id="52" name="Freeform 5">
              <a:extLst>
                <a:ext uri="{FF2B5EF4-FFF2-40B4-BE49-F238E27FC236}">
                  <a16:creationId xmlns:a16="http://schemas.microsoft.com/office/drawing/2014/main" id="{B457AFCC-012B-4E4F-AFDD-D015BA96549D}"/>
                </a:ext>
              </a:extLst>
            </p:cNvPr>
            <p:cNvSpPr>
              <a:spLocks noEditPoints="1"/>
            </p:cNvSpPr>
            <p:nvPr/>
          </p:nvSpPr>
          <p:spPr bwMode="auto">
            <a:xfrm>
              <a:off x="6446657" y="2261106"/>
              <a:ext cx="306387" cy="792163"/>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Light" panose="020F0302020204030203" pitchFamily="34" charset="0"/>
              </a:endParaRPr>
            </a:p>
          </p:txBody>
        </p:sp>
        <p:sp>
          <p:nvSpPr>
            <p:cNvPr id="59" name="Freeform 5">
              <a:extLst>
                <a:ext uri="{FF2B5EF4-FFF2-40B4-BE49-F238E27FC236}">
                  <a16:creationId xmlns:a16="http://schemas.microsoft.com/office/drawing/2014/main" id="{1BE4D398-0D62-44E2-8DF8-493E7F968E9C}"/>
                </a:ext>
              </a:extLst>
            </p:cNvPr>
            <p:cNvSpPr>
              <a:spLocks noChangeAspect="1" noEditPoints="1"/>
            </p:cNvSpPr>
            <p:nvPr/>
          </p:nvSpPr>
          <p:spPr bwMode="auto">
            <a:xfrm>
              <a:off x="5163869" y="2257741"/>
              <a:ext cx="307604" cy="795528"/>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5">
              <a:extLst>
                <a:ext uri="{FF2B5EF4-FFF2-40B4-BE49-F238E27FC236}">
                  <a16:creationId xmlns:a16="http://schemas.microsoft.com/office/drawing/2014/main" id="{89A35ABA-3505-446B-A4DC-E6DA6BFDB3B8}"/>
                </a:ext>
              </a:extLst>
            </p:cNvPr>
            <p:cNvSpPr>
              <a:spLocks noChangeAspect="1" noEditPoints="1"/>
            </p:cNvSpPr>
            <p:nvPr/>
          </p:nvSpPr>
          <p:spPr bwMode="auto">
            <a:xfrm>
              <a:off x="5590457" y="2257741"/>
              <a:ext cx="307604" cy="795528"/>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8FCDDEE6-0F6B-474F-88CC-745266DE954C}"/>
                </a:ext>
              </a:extLst>
            </p:cNvPr>
            <p:cNvSpPr>
              <a:spLocks noChangeAspect="1" noEditPoints="1"/>
            </p:cNvSpPr>
            <p:nvPr/>
          </p:nvSpPr>
          <p:spPr bwMode="auto">
            <a:xfrm>
              <a:off x="6017048" y="2257741"/>
              <a:ext cx="307604" cy="795528"/>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4" name="TextBox 63">
            <a:extLst>
              <a:ext uri="{FF2B5EF4-FFF2-40B4-BE49-F238E27FC236}">
                <a16:creationId xmlns:a16="http://schemas.microsoft.com/office/drawing/2014/main" id="{A49DCB01-D441-440D-BD11-F0A92330564A}"/>
              </a:ext>
            </a:extLst>
          </p:cNvPr>
          <p:cNvSpPr txBox="1"/>
          <p:nvPr/>
        </p:nvSpPr>
        <p:spPr>
          <a:xfrm>
            <a:off x="8659634" y="2269813"/>
            <a:ext cx="1547731"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Retention rate</a:t>
            </a:r>
          </a:p>
        </p:txBody>
      </p:sp>
      <p:sp>
        <p:nvSpPr>
          <p:cNvPr id="103" name="TextBox 102">
            <a:extLst>
              <a:ext uri="{FF2B5EF4-FFF2-40B4-BE49-F238E27FC236}">
                <a16:creationId xmlns:a16="http://schemas.microsoft.com/office/drawing/2014/main" id="{F9FCC9A1-2955-4D2E-8AE4-0ADE298921DD}"/>
              </a:ext>
            </a:extLst>
          </p:cNvPr>
          <p:cNvSpPr txBox="1"/>
          <p:nvPr/>
        </p:nvSpPr>
        <p:spPr>
          <a:xfrm>
            <a:off x="7184019" y="3597399"/>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53%</a:t>
            </a:r>
          </a:p>
        </p:txBody>
      </p:sp>
      <p:grpSp>
        <p:nvGrpSpPr>
          <p:cNvPr id="104" name="Group 90">
            <a:extLst>
              <a:ext uri="{FF2B5EF4-FFF2-40B4-BE49-F238E27FC236}">
                <a16:creationId xmlns:a16="http://schemas.microsoft.com/office/drawing/2014/main" id="{82C16D54-7294-4F64-BF5E-2781835F0FAE}"/>
              </a:ext>
            </a:extLst>
          </p:cNvPr>
          <p:cNvGrpSpPr>
            <a:grpSpLocks noChangeAspect="1"/>
          </p:cNvGrpSpPr>
          <p:nvPr/>
        </p:nvGrpSpPr>
        <p:grpSpPr>
          <a:xfrm>
            <a:off x="7093296" y="2844596"/>
            <a:ext cx="734385" cy="734383"/>
            <a:chOff x="4046972" y="1821242"/>
            <a:chExt cx="751216" cy="751214"/>
          </a:xfrm>
        </p:grpSpPr>
        <p:sp>
          <p:nvSpPr>
            <p:cNvPr id="105" name="Oval 104">
              <a:extLst>
                <a:ext uri="{FF2B5EF4-FFF2-40B4-BE49-F238E27FC236}">
                  <a16:creationId xmlns:a16="http://schemas.microsoft.com/office/drawing/2014/main" id="{F9295D5A-BD62-48CF-A53A-AA38ABE71660}"/>
                </a:ext>
              </a:extLst>
            </p:cNvPr>
            <p:cNvSpPr/>
            <p:nvPr/>
          </p:nvSpPr>
          <p:spPr>
            <a:xfrm>
              <a:off x="4046972" y="1821242"/>
              <a:ext cx="751216" cy="7512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79">
              <a:extLst>
                <a:ext uri="{FF2B5EF4-FFF2-40B4-BE49-F238E27FC236}">
                  <a16:creationId xmlns:a16="http://schemas.microsoft.com/office/drawing/2014/main" id="{462BFA80-1849-4B74-AA22-3287975B0313}"/>
                </a:ext>
              </a:extLst>
            </p:cNvPr>
            <p:cNvGrpSpPr/>
            <p:nvPr/>
          </p:nvGrpSpPr>
          <p:grpSpPr>
            <a:xfrm>
              <a:off x="4321607" y="1938430"/>
              <a:ext cx="201944" cy="516839"/>
              <a:chOff x="5054600" y="1652588"/>
              <a:chExt cx="187325" cy="479424"/>
            </a:xfrm>
            <a:solidFill>
              <a:schemeClr val="bg1"/>
            </a:solidFill>
          </p:grpSpPr>
          <p:sp>
            <p:nvSpPr>
              <p:cNvPr id="107" name="Freeform 96">
                <a:extLst>
                  <a:ext uri="{FF2B5EF4-FFF2-40B4-BE49-F238E27FC236}">
                    <a16:creationId xmlns:a16="http://schemas.microsoft.com/office/drawing/2014/main" id="{B77A4797-3459-44C4-A1FC-29C2E9B31BAB}"/>
                  </a:ext>
                </a:extLst>
              </p:cNvPr>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 name="Oval 97">
                <a:extLst>
                  <a:ext uri="{FF2B5EF4-FFF2-40B4-BE49-F238E27FC236}">
                    <a16:creationId xmlns:a16="http://schemas.microsoft.com/office/drawing/2014/main" id="{D4D37A4C-20EE-4CC3-A595-7F9A5D0C1A46}"/>
                  </a:ext>
                </a:extLst>
              </p:cNvPr>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grpSp>
        <p:nvGrpSpPr>
          <p:cNvPr id="109" name="Group 91">
            <a:extLst>
              <a:ext uri="{FF2B5EF4-FFF2-40B4-BE49-F238E27FC236}">
                <a16:creationId xmlns:a16="http://schemas.microsoft.com/office/drawing/2014/main" id="{2F225DE7-E60A-45ED-B6C8-698C28668725}"/>
              </a:ext>
            </a:extLst>
          </p:cNvPr>
          <p:cNvGrpSpPr>
            <a:grpSpLocks noChangeAspect="1"/>
          </p:cNvGrpSpPr>
          <p:nvPr/>
        </p:nvGrpSpPr>
        <p:grpSpPr>
          <a:xfrm>
            <a:off x="7899749" y="2844596"/>
            <a:ext cx="734385" cy="734383"/>
            <a:chOff x="5397701" y="1821242"/>
            <a:chExt cx="751216" cy="751214"/>
          </a:xfrm>
        </p:grpSpPr>
        <p:sp>
          <p:nvSpPr>
            <p:cNvPr id="110" name="Oval 109">
              <a:extLst>
                <a:ext uri="{FF2B5EF4-FFF2-40B4-BE49-F238E27FC236}">
                  <a16:creationId xmlns:a16="http://schemas.microsoft.com/office/drawing/2014/main" id="{B7042A75-2446-4DE8-8FDC-007CABFB8AC7}"/>
                </a:ext>
              </a:extLst>
            </p:cNvPr>
            <p:cNvSpPr/>
            <p:nvPr/>
          </p:nvSpPr>
          <p:spPr>
            <a:xfrm>
              <a:off x="5397701" y="1821242"/>
              <a:ext cx="751216" cy="7512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1" name="Group 184">
              <a:extLst>
                <a:ext uri="{FF2B5EF4-FFF2-40B4-BE49-F238E27FC236}">
                  <a16:creationId xmlns:a16="http://schemas.microsoft.com/office/drawing/2014/main" id="{4CD4DDA4-8455-44AB-B12D-63DF6D74FAF1}"/>
                </a:ext>
              </a:extLst>
            </p:cNvPr>
            <p:cNvGrpSpPr/>
            <p:nvPr/>
          </p:nvGrpSpPr>
          <p:grpSpPr>
            <a:xfrm>
              <a:off x="5653784" y="1940300"/>
              <a:ext cx="238994" cy="513083"/>
              <a:chOff x="6213475" y="1668463"/>
              <a:chExt cx="227013" cy="487362"/>
            </a:xfrm>
            <a:solidFill>
              <a:schemeClr val="bg1"/>
            </a:solidFill>
          </p:grpSpPr>
          <p:sp>
            <p:nvSpPr>
              <p:cNvPr id="112" name="Oval 98">
                <a:extLst>
                  <a:ext uri="{FF2B5EF4-FFF2-40B4-BE49-F238E27FC236}">
                    <a16:creationId xmlns:a16="http://schemas.microsoft.com/office/drawing/2014/main" id="{2E3685BC-DE19-48F7-8986-14C67B145F72}"/>
                  </a:ext>
                </a:extLst>
              </p:cNvPr>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13" name="Freeform 99">
                <a:extLst>
                  <a:ext uri="{FF2B5EF4-FFF2-40B4-BE49-F238E27FC236}">
                    <a16:creationId xmlns:a16="http://schemas.microsoft.com/office/drawing/2014/main" id="{25DFBBCC-7AED-498C-AF3A-2926E40106D0}"/>
                  </a:ext>
                </a:extLst>
              </p:cNvPr>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sp>
        <p:nvSpPr>
          <p:cNvPr id="114" name="TextBox 113">
            <a:extLst>
              <a:ext uri="{FF2B5EF4-FFF2-40B4-BE49-F238E27FC236}">
                <a16:creationId xmlns:a16="http://schemas.microsoft.com/office/drawing/2014/main" id="{71CAEE61-ACD0-4C78-81DC-FE00EBD74210}"/>
              </a:ext>
            </a:extLst>
          </p:cNvPr>
          <p:cNvSpPr txBox="1"/>
          <p:nvPr/>
        </p:nvSpPr>
        <p:spPr>
          <a:xfrm>
            <a:off x="7978664" y="3597398"/>
            <a:ext cx="656238" cy="276999"/>
          </a:xfrm>
          <a:prstGeom prst="rect">
            <a:avLst/>
          </a:prstGeom>
          <a:noFill/>
        </p:spPr>
        <p:txBody>
          <a:bodyPr wrap="square" lIns="0" tIns="0" rIns="0" bIns="0" rtlCol="0">
            <a:spAutoFit/>
          </a:bodyPr>
          <a:lstStyle/>
          <a:p>
            <a:pPr algn="ctr"/>
            <a:r>
              <a:rPr lang="en-US" b="1" dirty="0">
                <a:solidFill>
                  <a:schemeClr val="accent4"/>
                </a:solidFill>
                <a:latin typeface="Agency FB" panose="020B0503020202020204" pitchFamily="34" charset="0"/>
              </a:rPr>
              <a:t>47%</a:t>
            </a:r>
          </a:p>
        </p:txBody>
      </p:sp>
      <p:sp>
        <p:nvSpPr>
          <p:cNvPr id="135" name="Freeform 13">
            <a:extLst>
              <a:ext uri="{FF2B5EF4-FFF2-40B4-BE49-F238E27FC236}">
                <a16:creationId xmlns:a16="http://schemas.microsoft.com/office/drawing/2014/main" id="{7A63B9C0-1973-4279-8277-AE707FCE6E19}"/>
              </a:ext>
            </a:extLst>
          </p:cNvPr>
          <p:cNvSpPr>
            <a:spLocks/>
          </p:cNvSpPr>
          <p:nvPr/>
        </p:nvSpPr>
        <p:spPr bwMode="auto">
          <a:xfrm>
            <a:off x="5079782" y="2893311"/>
            <a:ext cx="704088" cy="704088"/>
          </a:xfrm>
          <a:custGeom>
            <a:avLst/>
            <a:gdLst>
              <a:gd name="T0" fmla="*/ 3223 w 3223"/>
              <a:gd name="T1" fmla="*/ 1611 h 3222"/>
              <a:gd name="T2" fmla="*/ 3223 w 3223"/>
              <a:gd name="T3" fmla="*/ 1611 h 3222"/>
              <a:gd name="T4" fmla="*/ 1612 w 3223"/>
              <a:gd name="T5" fmla="*/ 3222 h 3222"/>
              <a:gd name="T6" fmla="*/ 0 w 3223"/>
              <a:gd name="T7" fmla="*/ 1611 h 3222"/>
              <a:gd name="T8" fmla="*/ 1612 w 3223"/>
              <a:gd name="T9" fmla="*/ 0 h 3222"/>
              <a:gd name="T10" fmla="*/ 3223 w 3223"/>
              <a:gd name="T11" fmla="*/ 1611 h 3222"/>
            </a:gdLst>
            <a:ahLst/>
            <a:cxnLst>
              <a:cxn ang="0">
                <a:pos x="T0" y="T1"/>
              </a:cxn>
              <a:cxn ang="0">
                <a:pos x="T2" y="T3"/>
              </a:cxn>
              <a:cxn ang="0">
                <a:pos x="T4" y="T5"/>
              </a:cxn>
              <a:cxn ang="0">
                <a:pos x="T6" y="T7"/>
              </a:cxn>
              <a:cxn ang="0">
                <a:pos x="T8" y="T9"/>
              </a:cxn>
              <a:cxn ang="0">
                <a:pos x="T10" y="T11"/>
              </a:cxn>
            </a:cxnLst>
            <a:rect l="0" t="0" r="r" b="b"/>
            <a:pathLst>
              <a:path w="3223" h="3222">
                <a:moveTo>
                  <a:pt x="3223" y="1611"/>
                </a:moveTo>
                <a:lnTo>
                  <a:pt x="3223" y="1611"/>
                </a:lnTo>
                <a:cubicBezTo>
                  <a:pt x="3223" y="2501"/>
                  <a:pt x="2502" y="3222"/>
                  <a:pt x="1612" y="3222"/>
                </a:cubicBezTo>
                <a:cubicBezTo>
                  <a:pt x="722" y="3222"/>
                  <a:pt x="0" y="2501"/>
                  <a:pt x="0" y="1611"/>
                </a:cubicBezTo>
                <a:cubicBezTo>
                  <a:pt x="0" y="721"/>
                  <a:pt x="722" y="0"/>
                  <a:pt x="1612" y="0"/>
                </a:cubicBezTo>
                <a:cubicBezTo>
                  <a:pt x="2502" y="0"/>
                  <a:pt x="3223" y="721"/>
                  <a:pt x="3223" y="16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14">
            <a:extLst>
              <a:ext uri="{FF2B5EF4-FFF2-40B4-BE49-F238E27FC236}">
                <a16:creationId xmlns:a16="http://schemas.microsoft.com/office/drawing/2014/main" id="{6CCA56CD-0BE8-4411-BDDA-0457135F54F6}"/>
              </a:ext>
            </a:extLst>
          </p:cNvPr>
          <p:cNvSpPr>
            <a:spLocks noEditPoints="1"/>
          </p:cNvSpPr>
          <p:nvPr/>
        </p:nvSpPr>
        <p:spPr bwMode="auto">
          <a:xfrm>
            <a:off x="5150520" y="3091791"/>
            <a:ext cx="562613" cy="342174"/>
          </a:xfrm>
          <a:custGeom>
            <a:avLst/>
            <a:gdLst>
              <a:gd name="T0" fmla="*/ 764 w 2577"/>
              <a:gd name="T1" fmla="*/ 611 h 1568"/>
              <a:gd name="T2" fmla="*/ 697 w 2577"/>
              <a:gd name="T3" fmla="*/ 1103 h 1568"/>
              <a:gd name="T4" fmla="*/ 768 w 2577"/>
              <a:gd name="T5" fmla="*/ 791 h 1568"/>
              <a:gd name="T6" fmla="*/ 904 w 2577"/>
              <a:gd name="T7" fmla="*/ 1500 h 1568"/>
              <a:gd name="T8" fmla="*/ 928 w 2577"/>
              <a:gd name="T9" fmla="*/ 1500 h 1568"/>
              <a:gd name="T10" fmla="*/ 1064 w 2577"/>
              <a:gd name="T11" fmla="*/ 791 h 1568"/>
              <a:gd name="T12" fmla="*/ 1137 w 2577"/>
              <a:gd name="T13" fmla="*/ 1103 h 1568"/>
              <a:gd name="T14" fmla="*/ 1070 w 2577"/>
              <a:gd name="T15" fmla="*/ 611 h 1568"/>
              <a:gd name="T16" fmla="*/ 1629 w 2577"/>
              <a:gd name="T17" fmla="*/ 617 h 1568"/>
              <a:gd name="T18" fmla="*/ 1208 w 2577"/>
              <a:gd name="T19" fmla="*/ 1003 h 1568"/>
              <a:gd name="T20" fmla="*/ 1375 w 2577"/>
              <a:gd name="T21" fmla="*/ 759 h 1568"/>
              <a:gd name="T22" fmla="*/ 1394 w 2577"/>
              <a:gd name="T23" fmla="*/ 764 h 1568"/>
              <a:gd name="T24" fmla="*/ 1375 w 2577"/>
              <a:gd name="T25" fmla="*/ 1192 h 1568"/>
              <a:gd name="T26" fmla="*/ 1502 w 2577"/>
              <a:gd name="T27" fmla="*/ 1504 h 1568"/>
              <a:gd name="T28" fmla="*/ 1525 w 2577"/>
              <a:gd name="T29" fmla="*/ 1504 h 1568"/>
              <a:gd name="T30" fmla="*/ 1653 w 2577"/>
              <a:gd name="T31" fmla="*/ 1192 h 1568"/>
              <a:gd name="T32" fmla="*/ 1631 w 2577"/>
              <a:gd name="T33" fmla="*/ 764 h 1568"/>
              <a:gd name="T34" fmla="*/ 1652 w 2577"/>
              <a:gd name="T35" fmla="*/ 759 h 1568"/>
              <a:gd name="T36" fmla="*/ 1820 w 2577"/>
              <a:gd name="T37" fmla="*/ 1000 h 1568"/>
              <a:gd name="T38" fmla="*/ 2568 w 2577"/>
              <a:gd name="T39" fmla="*/ 797 h 1568"/>
              <a:gd name="T40" fmla="*/ 2056 w 2577"/>
              <a:gd name="T41" fmla="*/ 292 h 1568"/>
              <a:gd name="T42" fmla="*/ 1854 w 2577"/>
              <a:gd name="T43" fmla="*/ 868 h 1568"/>
              <a:gd name="T44" fmla="*/ 2039 w 2577"/>
              <a:gd name="T45" fmla="*/ 452 h 1568"/>
              <a:gd name="T46" fmla="*/ 2050 w 2577"/>
              <a:gd name="T47" fmla="*/ 468 h 1568"/>
              <a:gd name="T48" fmla="*/ 2028 w 2577"/>
              <a:gd name="T49" fmla="*/ 1493 h 1568"/>
              <a:gd name="T50" fmla="*/ 2179 w 2577"/>
              <a:gd name="T51" fmla="*/ 1018 h 1568"/>
              <a:gd name="T52" fmla="*/ 2281 w 2577"/>
              <a:gd name="T53" fmla="*/ 1568 h 1568"/>
              <a:gd name="T54" fmla="*/ 2489 w 2577"/>
              <a:gd name="T55" fmla="*/ 1018 h 1568"/>
              <a:gd name="T56" fmla="*/ 2331 w 2577"/>
              <a:gd name="T57" fmla="*/ 462 h 1568"/>
              <a:gd name="T58" fmla="*/ 2459 w 2577"/>
              <a:gd name="T59" fmla="*/ 830 h 1568"/>
              <a:gd name="T60" fmla="*/ 471 w 2577"/>
              <a:gd name="T61" fmla="*/ 292 h 1568"/>
              <a:gd name="T62" fmla="*/ 0 w 2577"/>
              <a:gd name="T63" fmla="*/ 423 h 1568"/>
              <a:gd name="T64" fmla="*/ 115 w 2577"/>
              <a:gd name="T65" fmla="*/ 855 h 1568"/>
              <a:gd name="T66" fmla="*/ 136 w 2577"/>
              <a:gd name="T67" fmla="*/ 1493 h 1568"/>
              <a:gd name="T68" fmla="*/ 287 w 2577"/>
              <a:gd name="T69" fmla="*/ 906 h 1568"/>
              <a:gd name="T70" fmla="*/ 389 w 2577"/>
              <a:gd name="T71" fmla="*/ 1568 h 1568"/>
              <a:gd name="T72" fmla="*/ 488 w 2577"/>
              <a:gd name="T73" fmla="*/ 492 h 1568"/>
              <a:gd name="T74" fmla="*/ 602 w 2577"/>
              <a:gd name="T75" fmla="*/ 855 h 1568"/>
              <a:gd name="T76" fmla="*/ 300 w 2577"/>
              <a:gd name="T77" fmla="*/ 263 h 1568"/>
              <a:gd name="T78" fmla="*/ 300 w 2577"/>
              <a:gd name="T79" fmla="*/ 0 h 1568"/>
              <a:gd name="T80" fmla="*/ 2192 w 2577"/>
              <a:gd name="T81" fmla="*/ 256 h 1568"/>
              <a:gd name="T82" fmla="*/ 2192 w 2577"/>
              <a:gd name="T83" fmla="*/ 0 h 1568"/>
              <a:gd name="T84" fmla="*/ 1514 w 2577"/>
              <a:gd name="T85" fmla="*/ 603 h 1568"/>
              <a:gd name="T86" fmla="*/ 1514 w 2577"/>
              <a:gd name="T87" fmla="*/ 354 h 1568"/>
              <a:gd name="T88" fmla="*/ 917 w 2577"/>
              <a:gd name="T89" fmla="*/ 599 h 1568"/>
              <a:gd name="T90" fmla="*/ 917 w 2577"/>
              <a:gd name="T91" fmla="*/ 35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77" h="1568">
                <a:moveTo>
                  <a:pt x="1070" y="611"/>
                </a:moveTo>
                <a:lnTo>
                  <a:pt x="1070" y="611"/>
                </a:lnTo>
                <a:lnTo>
                  <a:pt x="764" y="611"/>
                </a:lnTo>
                <a:cubicBezTo>
                  <a:pt x="698" y="611"/>
                  <a:pt x="645" y="664"/>
                  <a:pt x="645" y="729"/>
                </a:cubicBezTo>
                <a:lnTo>
                  <a:pt x="645" y="1051"/>
                </a:lnTo>
                <a:cubicBezTo>
                  <a:pt x="645" y="1080"/>
                  <a:pt x="668" y="1103"/>
                  <a:pt x="697" y="1103"/>
                </a:cubicBezTo>
                <a:cubicBezTo>
                  <a:pt x="725" y="1103"/>
                  <a:pt x="748" y="1080"/>
                  <a:pt x="748" y="1051"/>
                </a:cubicBezTo>
                <a:lnTo>
                  <a:pt x="748" y="791"/>
                </a:lnTo>
                <a:lnTo>
                  <a:pt x="768" y="791"/>
                </a:lnTo>
                <a:lnTo>
                  <a:pt x="768" y="1500"/>
                </a:lnTo>
                <a:cubicBezTo>
                  <a:pt x="768" y="1538"/>
                  <a:pt x="798" y="1568"/>
                  <a:pt x="836" y="1568"/>
                </a:cubicBezTo>
                <a:cubicBezTo>
                  <a:pt x="873" y="1568"/>
                  <a:pt x="904" y="1538"/>
                  <a:pt x="904" y="1500"/>
                </a:cubicBezTo>
                <a:lnTo>
                  <a:pt x="904" y="1098"/>
                </a:lnTo>
                <a:lnTo>
                  <a:pt x="928" y="1098"/>
                </a:lnTo>
                <a:lnTo>
                  <a:pt x="928" y="1500"/>
                </a:lnTo>
                <a:cubicBezTo>
                  <a:pt x="928" y="1538"/>
                  <a:pt x="958" y="1568"/>
                  <a:pt x="996" y="1568"/>
                </a:cubicBezTo>
                <a:cubicBezTo>
                  <a:pt x="1034" y="1568"/>
                  <a:pt x="1064" y="1538"/>
                  <a:pt x="1064" y="1500"/>
                </a:cubicBezTo>
                <a:lnTo>
                  <a:pt x="1064" y="791"/>
                </a:lnTo>
                <a:lnTo>
                  <a:pt x="1085" y="791"/>
                </a:lnTo>
                <a:lnTo>
                  <a:pt x="1085" y="1051"/>
                </a:lnTo>
                <a:cubicBezTo>
                  <a:pt x="1085" y="1080"/>
                  <a:pt x="1108" y="1103"/>
                  <a:pt x="1137" y="1103"/>
                </a:cubicBezTo>
                <a:cubicBezTo>
                  <a:pt x="1165" y="1103"/>
                  <a:pt x="1188" y="1080"/>
                  <a:pt x="1188" y="1051"/>
                </a:cubicBezTo>
                <a:lnTo>
                  <a:pt x="1188" y="729"/>
                </a:lnTo>
                <a:cubicBezTo>
                  <a:pt x="1188" y="664"/>
                  <a:pt x="1135" y="611"/>
                  <a:pt x="1070" y="611"/>
                </a:cubicBezTo>
                <a:close/>
                <a:moveTo>
                  <a:pt x="1733" y="702"/>
                </a:moveTo>
                <a:lnTo>
                  <a:pt x="1733" y="702"/>
                </a:lnTo>
                <a:cubicBezTo>
                  <a:pt x="1721" y="653"/>
                  <a:pt x="1680" y="617"/>
                  <a:pt x="1629" y="617"/>
                </a:cubicBezTo>
                <a:lnTo>
                  <a:pt x="1398" y="617"/>
                </a:lnTo>
                <a:cubicBezTo>
                  <a:pt x="1347" y="617"/>
                  <a:pt x="1304" y="653"/>
                  <a:pt x="1292" y="702"/>
                </a:cubicBezTo>
                <a:cubicBezTo>
                  <a:pt x="1195" y="1045"/>
                  <a:pt x="1208" y="1003"/>
                  <a:pt x="1208" y="1003"/>
                </a:cubicBezTo>
                <a:cubicBezTo>
                  <a:pt x="1202" y="1028"/>
                  <a:pt x="1215" y="1053"/>
                  <a:pt x="1241" y="1063"/>
                </a:cubicBezTo>
                <a:cubicBezTo>
                  <a:pt x="1266" y="1070"/>
                  <a:pt x="1292" y="1053"/>
                  <a:pt x="1298" y="1030"/>
                </a:cubicBezTo>
                <a:cubicBezTo>
                  <a:pt x="1389" y="717"/>
                  <a:pt x="1375" y="759"/>
                  <a:pt x="1375" y="759"/>
                </a:cubicBezTo>
                <a:cubicBezTo>
                  <a:pt x="1375" y="755"/>
                  <a:pt x="1380" y="752"/>
                  <a:pt x="1384" y="752"/>
                </a:cubicBezTo>
                <a:cubicBezTo>
                  <a:pt x="1389" y="752"/>
                  <a:pt x="1394" y="757"/>
                  <a:pt x="1394" y="762"/>
                </a:cubicBezTo>
                <a:lnTo>
                  <a:pt x="1394" y="764"/>
                </a:lnTo>
                <a:lnTo>
                  <a:pt x="1394" y="766"/>
                </a:lnTo>
                <a:cubicBezTo>
                  <a:pt x="1262" y="1232"/>
                  <a:pt x="1273" y="1192"/>
                  <a:pt x="1273" y="1192"/>
                </a:cubicBezTo>
                <a:lnTo>
                  <a:pt x="1375" y="1192"/>
                </a:lnTo>
                <a:lnTo>
                  <a:pt x="1375" y="1504"/>
                </a:lnTo>
                <a:cubicBezTo>
                  <a:pt x="1375" y="1539"/>
                  <a:pt x="1403" y="1568"/>
                  <a:pt x="1438" y="1568"/>
                </a:cubicBezTo>
                <a:cubicBezTo>
                  <a:pt x="1474" y="1568"/>
                  <a:pt x="1502" y="1539"/>
                  <a:pt x="1502" y="1504"/>
                </a:cubicBezTo>
                <a:lnTo>
                  <a:pt x="1502" y="1192"/>
                </a:lnTo>
                <a:lnTo>
                  <a:pt x="1525" y="1192"/>
                </a:lnTo>
                <a:lnTo>
                  <a:pt x="1525" y="1504"/>
                </a:lnTo>
                <a:cubicBezTo>
                  <a:pt x="1525" y="1539"/>
                  <a:pt x="1553" y="1568"/>
                  <a:pt x="1589" y="1568"/>
                </a:cubicBezTo>
                <a:cubicBezTo>
                  <a:pt x="1624" y="1568"/>
                  <a:pt x="1653" y="1539"/>
                  <a:pt x="1653" y="1504"/>
                </a:cubicBezTo>
                <a:lnTo>
                  <a:pt x="1653" y="1192"/>
                </a:lnTo>
                <a:lnTo>
                  <a:pt x="1752" y="1192"/>
                </a:lnTo>
                <a:cubicBezTo>
                  <a:pt x="1618" y="727"/>
                  <a:pt x="1631" y="766"/>
                  <a:pt x="1631" y="766"/>
                </a:cubicBezTo>
                <a:lnTo>
                  <a:pt x="1631" y="764"/>
                </a:lnTo>
                <a:lnTo>
                  <a:pt x="1631" y="762"/>
                </a:lnTo>
                <a:cubicBezTo>
                  <a:pt x="1631" y="757"/>
                  <a:pt x="1636" y="752"/>
                  <a:pt x="1641" y="752"/>
                </a:cubicBezTo>
                <a:cubicBezTo>
                  <a:pt x="1645" y="752"/>
                  <a:pt x="1650" y="755"/>
                  <a:pt x="1652" y="759"/>
                </a:cubicBezTo>
                <a:lnTo>
                  <a:pt x="1728" y="1027"/>
                </a:lnTo>
                <a:cubicBezTo>
                  <a:pt x="1735" y="1050"/>
                  <a:pt x="1762" y="1067"/>
                  <a:pt x="1788" y="1060"/>
                </a:cubicBezTo>
                <a:cubicBezTo>
                  <a:pt x="1811" y="1050"/>
                  <a:pt x="1827" y="1025"/>
                  <a:pt x="1820" y="1000"/>
                </a:cubicBezTo>
                <a:lnTo>
                  <a:pt x="1733" y="702"/>
                </a:lnTo>
                <a:close/>
                <a:moveTo>
                  <a:pt x="2568" y="797"/>
                </a:moveTo>
                <a:lnTo>
                  <a:pt x="2568" y="797"/>
                </a:lnTo>
                <a:lnTo>
                  <a:pt x="2451" y="392"/>
                </a:lnTo>
                <a:cubicBezTo>
                  <a:pt x="2437" y="335"/>
                  <a:pt x="2388" y="292"/>
                  <a:pt x="2328" y="292"/>
                </a:cubicBezTo>
                <a:lnTo>
                  <a:pt x="2056" y="292"/>
                </a:lnTo>
                <a:cubicBezTo>
                  <a:pt x="1996" y="292"/>
                  <a:pt x="1944" y="335"/>
                  <a:pt x="1930" y="392"/>
                </a:cubicBezTo>
                <a:lnTo>
                  <a:pt x="1816" y="797"/>
                </a:lnTo>
                <a:cubicBezTo>
                  <a:pt x="1808" y="827"/>
                  <a:pt x="1824" y="857"/>
                  <a:pt x="1854" y="868"/>
                </a:cubicBezTo>
                <a:cubicBezTo>
                  <a:pt x="1884" y="876"/>
                  <a:pt x="1914" y="857"/>
                  <a:pt x="1922" y="830"/>
                </a:cubicBezTo>
                <a:lnTo>
                  <a:pt x="2028" y="460"/>
                </a:lnTo>
                <a:cubicBezTo>
                  <a:pt x="2028" y="454"/>
                  <a:pt x="2034" y="452"/>
                  <a:pt x="2039" y="452"/>
                </a:cubicBezTo>
                <a:cubicBezTo>
                  <a:pt x="2045" y="452"/>
                  <a:pt x="2050" y="457"/>
                  <a:pt x="2050" y="462"/>
                </a:cubicBezTo>
                <a:lnTo>
                  <a:pt x="2050" y="465"/>
                </a:lnTo>
                <a:lnTo>
                  <a:pt x="2050" y="468"/>
                </a:lnTo>
                <a:lnTo>
                  <a:pt x="1895" y="1018"/>
                </a:lnTo>
                <a:lnTo>
                  <a:pt x="2028" y="1018"/>
                </a:lnTo>
                <a:lnTo>
                  <a:pt x="2028" y="1493"/>
                </a:lnTo>
                <a:cubicBezTo>
                  <a:pt x="2028" y="1534"/>
                  <a:pt x="2061" y="1568"/>
                  <a:pt x="2103" y="1568"/>
                </a:cubicBezTo>
                <a:cubicBezTo>
                  <a:pt x="2145" y="1568"/>
                  <a:pt x="2179" y="1534"/>
                  <a:pt x="2179" y="1493"/>
                </a:cubicBezTo>
                <a:lnTo>
                  <a:pt x="2179" y="1018"/>
                </a:lnTo>
                <a:lnTo>
                  <a:pt x="2205" y="1018"/>
                </a:lnTo>
                <a:lnTo>
                  <a:pt x="2205" y="1493"/>
                </a:lnTo>
                <a:cubicBezTo>
                  <a:pt x="2205" y="1534"/>
                  <a:pt x="2239" y="1568"/>
                  <a:pt x="2281" y="1568"/>
                </a:cubicBezTo>
                <a:cubicBezTo>
                  <a:pt x="2323" y="1568"/>
                  <a:pt x="2356" y="1534"/>
                  <a:pt x="2356" y="1493"/>
                </a:cubicBezTo>
                <a:lnTo>
                  <a:pt x="2356" y="1018"/>
                </a:lnTo>
                <a:lnTo>
                  <a:pt x="2489" y="1018"/>
                </a:lnTo>
                <a:lnTo>
                  <a:pt x="2331" y="468"/>
                </a:lnTo>
                <a:lnTo>
                  <a:pt x="2331" y="465"/>
                </a:lnTo>
                <a:lnTo>
                  <a:pt x="2331" y="462"/>
                </a:lnTo>
                <a:cubicBezTo>
                  <a:pt x="2331" y="457"/>
                  <a:pt x="2337" y="452"/>
                  <a:pt x="2342" y="452"/>
                </a:cubicBezTo>
                <a:cubicBezTo>
                  <a:pt x="2347" y="452"/>
                  <a:pt x="2353" y="454"/>
                  <a:pt x="2356" y="460"/>
                </a:cubicBezTo>
                <a:lnTo>
                  <a:pt x="2459" y="830"/>
                </a:lnTo>
                <a:cubicBezTo>
                  <a:pt x="2467" y="857"/>
                  <a:pt x="2500" y="876"/>
                  <a:pt x="2530" y="868"/>
                </a:cubicBezTo>
                <a:cubicBezTo>
                  <a:pt x="2557" y="857"/>
                  <a:pt x="2577" y="827"/>
                  <a:pt x="2568" y="797"/>
                </a:cubicBezTo>
                <a:close/>
                <a:moveTo>
                  <a:pt x="471" y="292"/>
                </a:moveTo>
                <a:lnTo>
                  <a:pt x="471" y="292"/>
                </a:lnTo>
                <a:lnTo>
                  <a:pt x="132" y="292"/>
                </a:lnTo>
                <a:cubicBezTo>
                  <a:pt x="59" y="292"/>
                  <a:pt x="0" y="351"/>
                  <a:pt x="0" y="423"/>
                </a:cubicBezTo>
                <a:lnTo>
                  <a:pt x="0" y="855"/>
                </a:lnTo>
                <a:cubicBezTo>
                  <a:pt x="0" y="886"/>
                  <a:pt x="26" y="912"/>
                  <a:pt x="57" y="912"/>
                </a:cubicBezTo>
                <a:cubicBezTo>
                  <a:pt x="89" y="912"/>
                  <a:pt x="115" y="886"/>
                  <a:pt x="115" y="855"/>
                </a:cubicBezTo>
                <a:lnTo>
                  <a:pt x="115" y="492"/>
                </a:lnTo>
                <a:lnTo>
                  <a:pt x="136" y="492"/>
                </a:lnTo>
                <a:lnTo>
                  <a:pt x="136" y="1493"/>
                </a:lnTo>
                <a:cubicBezTo>
                  <a:pt x="136" y="1534"/>
                  <a:pt x="170" y="1568"/>
                  <a:pt x="212" y="1568"/>
                </a:cubicBezTo>
                <a:cubicBezTo>
                  <a:pt x="253" y="1568"/>
                  <a:pt x="287" y="1534"/>
                  <a:pt x="287" y="1493"/>
                </a:cubicBezTo>
                <a:lnTo>
                  <a:pt x="287" y="906"/>
                </a:lnTo>
                <a:lnTo>
                  <a:pt x="314" y="906"/>
                </a:lnTo>
                <a:lnTo>
                  <a:pt x="314" y="1493"/>
                </a:lnTo>
                <a:cubicBezTo>
                  <a:pt x="314" y="1534"/>
                  <a:pt x="348" y="1568"/>
                  <a:pt x="389" y="1568"/>
                </a:cubicBezTo>
                <a:cubicBezTo>
                  <a:pt x="431" y="1568"/>
                  <a:pt x="465" y="1534"/>
                  <a:pt x="465" y="1493"/>
                </a:cubicBezTo>
                <a:lnTo>
                  <a:pt x="465" y="492"/>
                </a:lnTo>
                <a:lnTo>
                  <a:pt x="488" y="492"/>
                </a:lnTo>
                <a:lnTo>
                  <a:pt x="488" y="855"/>
                </a:lnTo>
                <a:cubicBezTo>
                  <a:pt x="488" y="886"/>
                  <a:pt x="513" y="912"/>
                  <a:pt x="545" y="912"/>
                </a:cubicBezTo>
                <a:cubicBezTo>
                  <a:pt x="577" y="912"/>
                  <a:pt x="602" y="886"/>
                  <a:pt x="602" y="855"/>
                </a:cubicBezTo>
                <a:lnTo>
                  <a:pt x="602" y="423"/>
                </a:lnTo>
                <a:cubicBezTo>
                  <a:pt x="602" y="351"/>
                  <a:pt x="543" y="292"/>
                  <a:pt x="471" y="292"/>
                </a:cubicBezTo>
                <a:close/>
                <a:moveTo>
                  <a:pt x="300" y="263"/>
                </a:moveTo>
                <a:lnTo>
                  <a:pt x="300" y="263"/>
                </a:lnTo>
                <a:cubicBezTo>
                  <a:pt x="372" y="263"/>
                  <a:pt x="431" y="204"/>
                  <a:pt x="431" y="132"/>
                </a:cubicBezTo>
                <a:cubicBezTo>
                  <a:pt x="431" y="59"/>
                  <a:pt x="372" y="0"/>
                  <a:pt x="300" y="0"/>
                </a:cubicBezTo>
                <a:cubicBezTo>
                  <a:pt x="227" y="0"/>
                  <a:pt x="168" y="59"/>
                  <a:pt x="168" y="132"/>
                </a:cubicBezTo>
                <a:cubicBezTo>
                  <a:pt x="168" y="204"/>
                  <a:pt x="227" y="263"/>
                  <a:pt x="300" y="263"/>
                </a:cubicBezTo>
                <a:close/>
                <a:moveTo>
                  <a:pt x="2192" y="256"/>
                </a:moveTo>
                <a:lnTo>
                  <a:pt x="2192" y="256"/>
                </a:lnTo>
                <a:cubicBezTo>
                  <a:pt x="2263" y="256"/>
                  <a:pt x="2320" y="199"/>
                  <a:pt x="2320" y="128"/>
                </a:cubicBezTo>
                <a:cubicBezTo>
                  <a:pt x="2320" y="58"/>
                  <a:pt x="2263" y="0"/>
                  <a:pt x="2192" y="0"/>
                </a:cubicBezTo>
                <a:cubicBezTo>
                  <a:pt x="2121" y="0"/>
                  <a:pt x="2064" y="58"/>
                  <a:pt x="2064" y="128"/>
                </a:cubicBezTo>
                <a:cubicBezTo>
                  <a:pt x="2064" y="199"/>
                  <a:pt x="2121" y="256"/>
                  <a:pt x="2192" y="256"/>
                </a:cubicBezTo>
                <a:close/>
                <a:moveTo>
                  <a:pt x="1514" y="603"/>
                </a:moveTo>
                <a:lnTo>
                  <a:pt x="1514" y="603"/>
                </a:lnTo>
                <a:cubicBezTo>
                  <a:pt x="1582" y="603"/>
                  <a:pt x="1638" y="548"/>
                  <a:pt x="1638" y="479"/>
                </a:cubicBezTo>
                <a:cubicBezTo>
                  <a:pt x="1638" y="410"/>
                  <a:pt x="1582" y="354"/>
                  <a:pt x="1514" y="354"/>
                </a:cubicBezTo>
                <a:cubicBezTo>
                  <a:pt x="1445" y="354"/>
                  <a:pt x="1389" y="410"/>
                  <a:pt x="1389" y="479"/>
                </a:cubicBezTo>
                <a:cubicBezTo>
                  <a:pt x="1389" y="548"/>
                  <a:pt x="1445" y="603"/>
                  <a:pt x="1514" y="603"/>
                </a:cubicBezTo>
                <a:close/>
                <a:moveTo>
                  <a:pt x="917" y="599"/>
                </a:moveTo>
                <a:lnTo>
                  <a:pt x="917" y="599"/>
                </a:lnTo>
                <a:cubicBezTo>
                  <a:pt x="985" y="599"/>
                  <a:pt x="1041" y="543"/>
                  <a:pt x="1041" y="475"/>
                </a:cubicBezTo>
                <a:cubicBezTo>
                  <a:pt x="1041" y="406"/>
                  <a:pt x="985" y="350"/>
                  <a:pt x="917" y="350"/>
                </a:cubicBezTo>
                <a:cubicBezTo>
                  <a:pt x="848" y="350"/>
                  <a:pt x="792" y="406"/>
                  <a:pt x="792" y="475"/>
                </a:cubicBezTo>
                <a:cubicBezTo>
                  <a:pt x="792" y="543"/>
                  <a:pt x="848" y="599"/>
                  <a:pt x="917" y="5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CFBA72EA-012B-4CC1-92B1-23BFD6247F39}"/>
              </a:ext>
            </a:extLst>
          </p:cNvPr>
          <p:cNvGrpSpPr/>
          <p:nvPr/>
        </p:nvGrpSpPr>
        <p:grpSpPr>
          <a:xfrm>
            <a:off x="10033547" y="2893311"/>
            <a:ext cx="640080" cy="640080"/>
            <a:chOff x="266700" y="3448050"/>
            <a:chExt cx="1698625" cy="1700213"/>
          </a:xfrm>
        </p:grpSpPr>
        <p:sp>
          <p:nvSpPr>
            <p:cNvPr id="139" name="Freeform 25">
              <a:extLst>
                <a:ext uri="{FF2B5EF4-FFF2-40B4-BE49-F238E27FC236}">
                  <a16:creationId xmlns:a16="http://schemas.microsoft.com/office/drawing/2014/main" id="{13EEA200-B54C-4BF5-A073-704EA4435D4C}"/>
                </a:ext>
              </a:extLst>
            </p:cNvPr>
            <p:cNvSpPr>
              <a:spLocks/>
            </p:cNvSpPr>
            <p:nvPr/>
          </p:nvSpPr>
          <p:spPr bwMode="auto">
            <a:xfrm>
              <a:off x="266700" y="3448050"/>
              <a:ext cx="1698625" cy="1700213"/>
            </a:xfrm>
            <a:custGeom>
              <a:avLst/>
              <a:gdLst>
                <a:gd name="T0" fmla="*/ 1611 w 3222"/>
                <a:gd name="T1" fmla="*/ 0 h 3222"/>
                <a:gd name="T2" fmla="*/ 1611 w 3222"/>
                <a:gd name="T3" fmla="*/ 0 h 3222"/>
                <a:gd name="T4" fmla="*/ 0 w 3222"/>
                <a:gd name="T5" fmla="*/ 1611 h 3222"/>
                <a:gd name="T6" fmla="*/ 1611 w 3222"/>
                <a:gd name="T7" fmla="*/ 3222 h 3222"/>
                <a:gd name="T8" fmla="*/ 3222 w 3222"/>
                <a:gd name="T9" fmla="*/ 1611 h 3222"/>
                <a:gd name="T10" fmla="*/ 1611 w 3222"/>
                <a:gd name="T11" fmla="*/ 0 h 3222"/>
              </a:gdLst>
              <a:ahLst/>
              <a:cxnLst>
                <a:cxn ang="0">
                  <a:pos x="T0" y="T1"/>
                </a:cxn>
                <a:cxn ang="0">
                  <a:pos x="T2" y="T3"/>
                </a:cxn>
                <a:cxn ang="0">
                  <a:pos x="T4" y="T5"/>
                </a:cxn>
                <a:cxn ang="0">
                  <a:pos x="T6" y="T7"/>
                </a:cxn>
                <a:cxn ang="0">
                  <a:pos x="T8" y="T9"/>
                </a:cxn>
                <a:cxn ang="0">
                  <a:pos x="T10" y="T11"/>
                </a:cxn>
              </a:cxnLst>
              <a:rect l="0" t="0" r="r" b="b"/>
              <a:pathLst>
                <a:path w="3222" h="3222">
                  <a:moveTo>
                    <a:pt x="1611" y="0"/>
                  </a:moveTo>
                  <a:lnTo>
                    <a:pt x="1611" y="0"/>
                  </a:lnTo>
                  <a:cubicBezTo>
                    <a:pt x="721" y="0"/>
                    <a:pt x="0" y="721"/>
                    <a:pt x="0" y="1611"/>
                  </a:cubicBezTo>
                  <a:cubicBezTo>
                    <a:pt x="0" y="2501"/>
                    <a:pt x="721" y="3222"/>
                    <a:pt x="1611" y="3222"/>
                  </a:cubicBezTo>
                  <a:cubicBezTo>
                    <a:pt x="2501" y="3222"/>
                    <a:pt x="3222" y="2501"/>
                    <a:pt x="3222" y="1611"/>
                  </a:cubicBezTo>
                  <a:cubicBezTo>
                    <a:pt x="3222" y="721"/>
                    <a:pt x="2501" y="0"/>
                    <a:pt x="161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26">
              <a:extLst>
                <a:ext uri="{FF2B5EF4-FFF2-40B4-BE49-F238E27FC236}">
                  <a16:creationId xmlns:a16="http://schemas.microsoft.com/office/drawing/2014/main" id="{1B165EEA-5182-4924-B316-FEAE6C33A92B}"/>
                </a:ext>
              </a:extLst>
            </p:cNvPr>
            <p:cNvSpPr>
              <a:spLocks noEditPoints="1"/>
            </p:cNvSpPr>
            <p:nvPr/>
          </p:nvSpPr>
          <p:spPr bwMode="auto">
            <a:xfrm>
              <a:off x="498475" y="3792537"/>
              <a:ext cx="1233488" cy="984250"/>
            </a:xfrm>
            <a:custGeom>
              <a:avLst/>
              <a:gdLst>
                <a:gd name="T0" fmla="*/ 1093 w 2342"/>
                <a:gd name="T1" fmla="*/ 1399 h 1868"/>
                <a:gd name="T2" fmla="*/ 1093 w 2342"/>
                <a:gd name="T3" fmla="*/ 1399 h 1868"/>
                <a:gd name="T4" fmla="*/ 523 w 2342"/>
                <a:gd name="T5" fmla="*/ 1399 h 1868"/>
                <a:gd name="T6" fmla="*/ 523 w 2342"/>
                <a:gd name="T7" fmla="*/ 1063 h 1868"/>
                <a:gd name="T8" fmla="*/ 1093 w 2342"/>
                <a:gd name="T9" fmla="*/ 1063 h 1868"/>
                <a:gd name="T10" fmla="*/ 1093 w 2342"/>
                <a:gd name="T11" fmla="*/ 1399 h 1868"/>
                <a:gd name="T12" fmla="*/ 1156 w 2342"/>
                <a:gd name="T13" fmla="*/ 937 h 1868"/>
                <a:gd name="T14" fmla="*/ 1156 w 2342"/>
                <a:gd name="T15" fmla="*/ 937 h 1868"/>
                <a:gd name="T16" fmla="*/ 460 w 2342"/>
                <a:gd name="T17" fmla="*/ 937 h 1868"/>
                <a:gd name="T18" fmla="*/ 397 w 2342"/>
                <a:gd name="T19" fmla="*/ 1000 h 1868"/>
                <a:gd name="T20" fmla="*/ 397 w 2342"/>
                <a:gd name="T21" fmla="*/ 1462 h 1868"/>
                <a:gd name="T22" fmla="*/ 460 w 2342"/>
                <a:gd name="T23" fmla="*/ 1525 h 1868"/>
                <a:gd name="T24" fmla="*/ 1156 w 2342"/>
                <a:gd name="T25" fmla="*/ 1525 h 1868"/>
                <a:gd name="T26" fmla="*/ 1219 w 2342"/>
                <a:gd name="T27" fmla="*/ 1462 h 1868"/>
                <a:gd name="T28" fmla="*/ 1219 w 2342"/>
                <a:gd name="T29" fmla="*/ 1000 h 1868"/>
                <a:gd name="T30" fmla="*/ 1156 w 2342"/>
                <a:gd name="T31" fmla="*/ 937 h 1868"/>
                <a:gd name="T32" fmla="*/ 2059 w 2342"/>
                <a:gd name="T33" fmla="*/ 1742 h 1868"/>
                <a:gd name="T34" fmla="*/ 2059 w 2342"/>
                <a:gd name="T35" fmla="*/ 1742 h 1868"/>
                <a:gd name="T36" fmla="*/ 1945 w 2342"/>
                <a:gd name="T37" fmla="*/ 1742 h 1868"/>
                <a:gd name="T38" fmla="*/ 1945 w 2342"/>
                <a:gd name="T39" fmla="*/ 1000 h 1868"/>
                <a:gd name="T40" fmla="*/ 1882 w 2342"/>
                <a:gd name="T41" fmla="*/ 937 h 1868"/>
                <a:gd name="T42" fmla="*/ 1400 w 2342"/>
                <a:gd name="T43" fmla="*/ 937 h 1868"/>
                <a:gd name="T44" fmla="*/ 1337 w 2342"/>
                <a:gd name="T45" fmla="*/ 1000 h 1868"/>
                <a:gd name="T46" fmla="*/ 1337 w 2342"/>
                <a:gd name="T47" fmla="*/ 1742 h 1868"/>
                <a:gd name="T48" fmla="*/ 283 w 2342"/>
                <a:gd name="T49" fmla="*/ 1742 h 1868"/>
                <a:gd name="T50" fmla="*/ 283 w 2342"/>
                <a:gd name="T51" fmla="*/ 759 h 1868"/>
                <a:gd name="T52" fmla="*/ 334 w 2342"/>
                <a:gd name="T53" fmla="*/ 669 h 1868"/>
                <a:gd name="T54" fmla="*/ 502 w 2342"/>
                <a:gd name="T55" fmla="*/ 794 h 1868"/>
                <a:gd name="T56" fmla="*/ 669 w 2342"/>
                <a:gd name="T57" fmla="*/ 669 h 1868"/>
                <a:gd name="T58" fmla="*/ 836 w 2342"/>
                <a:gd name="T59" fmla="*/ 794 h 1868"/>
                <a:gd name="T60" fmla="*/ 1004 w 2342"/>
                <a:gd name="T61" fmla="*/ 669 h 1868"/>
                <a:gd name="T62" fmla="*/ 1171 w 2342"/>
                <a:gd name="T63" fmla="*/ 794 h 1868"/>
                <a:gd name="T64" fmla="*/ 1338 w 2342"/>
                <a:gd name="T65" fmla="*/ 669 h 1868"/>
                <a:gd name="T66" fmla="*/ 1506 w 2342"/>
                <a:gd name="T67" fmla="*/ 794 h 1868"/>
                <a:gd name="T68" fmla="*/ 1673 w 2342"/>
                <a:gd name="T69" fmla="*/ 669 h 1868"/>
                <a:gd name="T70" fmla="*/ 1840 w 2342"/>
                <a:gd name="T71" fmla="*/ 794 h 1868"/>
                <a:gd name="T72" fmla="*/ 2008 w 2342"/>
                <a:gd name="T73" fmla="*/ 669 h 1868"/>
                <a:gd name="T74" fmla="*/ 2059 w 2342"/>
                <a:gd name="T75" fmla="*/ 759 h 1868"/>
                <a:gd name="T76" fmla="*/ 2059 w 2342"/>
                <a:gd name="T77" fmla="*/ 1742 h 1868"/>
                <a:gd name="T78" fmla="*/ 2333 w 2342"/>
                <a:gd name="T79" fmla="*/ 628 h 1868"/>
                <a:gd name="T80" fmla="*/ 2333 w 2342"/>
                <a:gd name="T81" fmla="*/ 628 h 1868"/>
                <a:gd name="T82" fmla="*/ 1984 w 2342"/>
                <a:gd name="T83" fmla="*/ 0 h 1868"/>
                <a:gd name="T84" fmla="*/ 358 w 2342"/>
                <a:gd name="T85" fmla="*/ 0 h 1868"/>
                <a:gd name="T86" fmla="*/ 15 w 2342"/>
                <a:gd name="T87" fmla="*/ 617 h 1868"/>
                <a:gd name="T88" fmla="*/ 0 w 2342"/>
                <a:gd name="T89" fmla="*/ 669 h 1868"/>
                <a:gd name="T90" fmla="*/ 157 w 2342"/>
                <a:gd name="T91" fmla="*/ 794 h 1868"/>
                <a:gd name="T92" fmla="*/ 157 w 2342"/>
                <a:gd name="T93" fmla="*/ 1805 h 1868"/>
                <a:gd name="T94" fmla="*/ 220 w 2342"/>
                <a:gd name="T95" fmla="*/ 1868 h 1868"/>
                <a:gd name="T96" fmla="*/ 1400 w 2342"/>
                <a:gd name="T97" fmla="*/ 1868 h 1868"/>
                <a:gd name="T98" fmla="*/ 1463 w 2342"/>
                <a:gd name="T99" fmla="*/ 1805 h 1868"/>
                <a:gd name="T100" fmla="*/ 1463 w 2342"/>
                <a:gd name="T101" fmla="*/ 1063 h 1868"/>
                <a:gd name="T102" fmla="*/ 1819 w 2342"/>
                <a:gd name="T103" fmla="*/ 1063 h 1868"/>
                <a:gd name="T104" fmla="*/ 1819 w 2342"/>
                <a:gd name="T105" fmla="*/ 1805 h 1868"/>
                <a:gd name="T106" fmla="*/ 1882 w 2342"/>
                <a:gd name="T107" fmla="*/ 1868 h 1868"/>
                <a:gd name="T108" fmla="*/ 2122 w 2342"/>
                <a:gd name="T109" fmla="*/ 1868 h 1868"/>
                <a:gd name="T110" fmla="*/ 2185 w 2342"/>
                <a:gd name="T111" fmla="*/ 1805 h 1868"/>
                <a:gd name="T112" fmla="*/ 2185 w 2342"/>
                <a:gd name="T113" fmla="*/ 794 h 1868"/>
                <a:gd name="T114" fmla="*/ 2342 w 2342"/>
                <a:gd name="T115" fmla="*/ 669 h 1868"/>
                <a:gd name="T116" fmla="*/ 2333 w 2342"/>
                <a:gd name="T117" fmla="*/ 628 h 1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2" h="1868">
                  <a:moveTo>
                    <a:pt x="1093" y="1399"/>
                  </a:moveTo>
                  <a:lnTo>
                    <a:pt x="1093" y="1399"/>
                  </a:lnTo>
                  <a:lnTo>
                    <a:pt x="523" y="1399"/>
                  </a:lnTo>
                  <a:lnTo>
                    <a:pt x="523" y="1063"/>
                  </a:lnTo>
                  <a:lnTo>
                    <a:pt x="1093" y="1063"/>
                  </a:lnTo>
                  <a:lnTo>
                    <a:pt x="1093" y="1399"/>
                  </a:lnTo>
                  <a:close/>
                  <a:moveTo>
                    <a:pt x="1156" y="937"/>
                  </a:moveTo>
                  <a:lnTo>
                    <a:pt x="1156" y="937"/>
                  </a:lnTo>
                  <a:lnTo>
                    <a:pt x="460" y="937"/>
                  </a:lnTo>
                  <a:cubicBezTo>
                    <a:pt x="425" y="937"/>
                    <a:pt x="397" y="965"/>
                    <a:pt x="397" y="1000"/>
                  </a:cubicBezTo>
                  <a:lnTo>
                    <a:pt x="397" y="1462"/>
                  </a:lnTo>
                  <a:cubicBezTo>
                    <a:pt x="397" y="1497"/>
                    <a:pt x="425" y="1525"/>
                    <a:pt x="460" y="1525"/>
                  </a:cubicBezTo>
                  <a:lnTo>
                    <a:pt x="1156" y="1525"/>
                  </a:lnTo>
                  <a:cubicBezTo>
                    <a:pt x="1191" y="1525"/>
                    <a:pt x="1219" y="1497"/>
                    <a:pt x="1219" y="1462"/>
                  </a:cubicBezTo>
                  <a:lnTo>
                    <a:pt x="1219" y="1000"/>
                  </a:lnTo>
                  <a:cubicBezTo>
                    <a:pt x="1219" y="965"/>
                    <a:pt x="1191" y="937"/>
                    <a:pt x="1156" y="937"/>
                  </a:cubicBezTo>
                  <a:close/>
                  <a:moveTo>
                    <a:pt x="2059" y="1742"/>
                  </a:moveTo>
                  <a:lnTo>
                    <a:pt x="2059" y="1742"/>
                  </a:lnTo>
                  <a:lnTo>
                    <a:pt x="1945" y="1742"/>
                  </a:lnTo>
                  <a:lnTo>
                    <a:pt x="1945" y="1000"/>
                  </a:lnTo>
                  <a:cubicBezTo>
                    <a:pt x="1945" y="965"/>
                    <a:pt x="1916" y="937"/>
                    <a:pt x="1882" y="937"/>
                  </a:cubicBezTo>
                  <a:lnTo>
                    <a:pt x="1400" y="937"/>
                  </a:lnTo>
                  <a:cubicBezTo>
                    <a:pt x="1365" y="937"/>
                    <a:pt x="1337" y="965"/>
                    <a:pt x="1337" y="1000"/>
                  </a:cubicBezTo>
                  <a:lnTo>
                    <a:pt x="1337" y="1742"/>
                  </a:lnTo>
                  <a:lnTo>
                    <a:pt x="283" y="1742"/>
                  </a:lnTo>
                  <a:lnTo>
                    <a:pt x="283" y="759"/>
                  </a:lnTo>
                  <a:cubicBezTo>
                    <a:pt x="315" y="736"/>
                    <a:pt x="334" y="704"/>
                    <a:pt x="334" y="669"/>
                  </a:cubicBezTo>
                  <a:cubicBezTo>
                    <a:pt x="334" y="738"/>
                    <a:pt x="409" y="794"/>
                    <a:pt x="502" y="794"/>
                  </a:cubicBezTo>
                  <a:cubicBezTo>
                    <a:pt x="594" y="794"/>
                    <a:pt x="669" y="738"/>
                    <a:pt x="669" y="669"/>
                  </a:cubicBezTo>
                  <a:cubicBezTo>
                    <a:pt x="669" y="738"/>
                    <a:pt x="744" y="794"/>
                    <a:pt x="836" y="794"/>
                  </a:cubicBezTo>
                  <a:cubicBezTo>
                    <a:pt x="929" y="794"/>
                    <a:pt x="1004" y="738"/>
                    <a:pt x="1004" y="669"/>
                  </a:cubicBezTo>
                  <a:cubicBezTo>
                    <a:pt x="1004" y="738"/>
                    <a:pt x="1079" y="794"/>
                    <a:pt x="1171" y="794"/>
                  </a:cubicBezTo>
                  <a:cubicBezTo>
                    <a:pt x="1263" y="794"/>
                    <a:pt x="1338" y="738"/>
                    <a:pt x="1338" y="669"/>
                  </a:cubicBezTo>
                  <a:cubicBezTo>
                    <a:pt x="1338" y="738"/>
                    <a:pt x="1413" y="794"/>
                    <a:pt x="1506" y="794"/>
                  </a:cubicBezTo>
                  <a:cubicBezTo>
                    <a:pt x="1598" y="794"/>
                    <a:pt x="1673" y="738"/>
                    <a:pt x="1673" y="669"/>
                  </a:cubicBezTo>
                  <a:cubicBezTo>
                    <a:pt x="1673" y="738"/>
                    <a:pt x="1748" y="794"/>
                    <a:pt x="1840" y="794"/>
                  </a:cubicBezTo>
                  <a:cubicBezTo>
                    <a:pt x="1933" y="794"/>
                    <a:pt x="2008" y="738"/>
                    <a:pt x="2008" y="669"/>
                  </a:cubicBezTo>
                  <a:cubicBezTo>
                    <a:pt x="2008" y="704"/>
                    <a:pt x="2027" y="736"/>
                    <a:pt x="2059" y="759"/>
                  </a:cubicBezTo>
                  <a:lnTo>
                    <a:pt x="2059" y="1742"/>
                  </a:lnTo>
                  <a:close/>
                  <a:moveTo>
                    <a:pt x="2333" y="628"/>
                  </a:moveTo>
                  <a:lnTo>
                    <a:pt x="2333" y="628"/>
                  </a:lnTo>
                  <a:lnTo>
                    <a:pt x="1984" y="0"/>
                  </a:lnTo>
                  <a:lnTo>
                    <a:pt x="358" y="0"/>
                  </a:lnTo>
                  <a:lnTo>
                    <a:pt x="15" y="617"/>
                  </a:lnTo>
                  <a:cubicBezTo>
                    <a:pt x="5" y="633"/>
                    <a:pt x="0" y="650"/>
                    <a:pt x="0" y="669"/>
                  </a:cubicBezTo>
                  <a:cubicBezTo>
                    <a:pt x="0" y="736"/>
                    <a:pt x="69" y="790"/>
                    <a:pt x="157" y="794"/>
                  </a:cubicBezTo>
                  <a:lnTo>
                    <a:pt x="157" y="1805"/>
                  </a:lnTo>
                  <a:cubicBezTo>
                    <a:pt x="157" y="1840"/>
                    <a:pt x="185" y="1868"/>
                    <a:pt x="220" y="1868"/>
                  </a:cubicBezTo>
                  <a:lnTo>
                    <a:pt x="1400" y="1868"/>
                  </a:lnTo>
                  <a:cubicBezTo>
                    <a:pt x="1435" y="1868"/>
                    <a:pt x="1463" y="1840"/>
                    <a:pt x="1463" y="1805"/>
                  </a:cubicBezTo>
                  <a:lnTo>
                    <a:pt x="1463" y="1063"/>
                  </a:lnTo>
                  <a:lnTo>
                    <a:pt x="1819" y="1063"/>
                  </a:lnTo>
                  <a:lnTo>
                    <a:pt x="1819" y="1805"/>
                  </a:lnTo>
                  <a:cubicBezTo>
                    <a:pt x="1819" y="1840"/>
                    <a:pt x="1847" y="1868"/>
                    <a:pt x="1882" y="1868"/>
                  </a:cubicBezTo>
                  <a:lnTo>
                    <a:pt x="2122" y="1868"/>
                  </a:lnTo>
                  <a:cubicBezTo>
                    <a:pt x="2157" y="1868"/>
                    <a:pt x="2185" y="1840"/>
                    <a:pt x="2185" y="1805"/>
                  </a:cubicBezTo>
                  <a:lnTo>
                    <a:pt x="2185" y="794"/>
                  </a:lnTo>
                  <a:cubicBezTo>
                    <a:pt x="2272" y="790"/>
                    <a:pt x="2342" y="736"/>
                    <a:pt x="2342" y="669"/>
                  </a:cubicBezTo>
                  <a:cubicBezTo>
                    <a:pt x="2342" y="655"/>
                    <a:pt x="2339" y="641"/>
                    <a:pt x="2333" y="6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41" name="TextBox 140">
            <a:extLst>
              <a:ext uri="{FF2B5EF4-FFF2-40B4-BE49-F238E27FC236}">
                <a16:creationId xmlns:a16="http://schemas.microsoft.com/office/drawing/2014/main" id="{BA7E9878-1CB7-4E1A-9E74-AC5B8F3C74C0}"/>
              </a:ext>
            </a:extLst>
          </p:cNvPr>
          <p:cNvSpPr txBox="1"/>
          <p:nvPr/>
        </p:nvSpPr>
        <p:spPr>
          <a:xfrm>
            <a:off x="4663113" y="3795879"/>
            <a:ext cx="1427918"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Married</a:t>
            </a:r>
          </a:p>
        </p:txBody>
      </p:sp>
      <p:sp>
        <p:nvSpPr>
          <p:cNvPr id="142" name="TextBox 141">
            <a:extLst>
              <a:ext uri="{FF2B5EF4-FFF2-40B4-BE49-F238E27FC236}">
                <a16:creationId xmlns:a16="http://schemas.microsoft.com/office/drawing/2014/main" id="{1E454FE3-3966-4E63-B003-9EBAA274E618}"/>
              </a:ext>
            </a:extLst>
          </p:cNvPr>
          <p:cNvSpPr txBox="1"/>
          <p:nvPr/>
        </p:nvSpPr>
        <p:spPr>
          <a:xfrm>
            <a:off x="7163462" y="3800182"/>
            <a:ext cx="1427918"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Gender</a:t>
            </a:r>
          </a:p>
        </p:txBody>
      </p:sp>
      <p:sp>
        <p:nvSpPr>
          <p:cNvPr id="143" name="TextBox 142">
            <a:extLst>
              <a:ext uri="{FF2B5EF4-FFF2-40B4-BE49-F238E27FC236}">
                <a16:creationId xmlns:a16="http://schemas.microsoft.com/office/drawing/2014/main" id="{7B29EF38-2DDA-4DF4-83BC-AADCAF19C8B7}"/>
              </a:ext>
            </a:extLst>
          </p:cNvPr>
          <p:cNvSpPr txBox="1"/>
          <p:nvPr/>
        </p:nvSpPr>
        <p:spPr>
          <a:xfrm>
            <a:off x="9648448" y="3795879"/>
            <a:ext cx="1427918"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Claims</a:t>
            </a:r>
          </a:p>
        </p:txBody>
      </p:sp>
      <p:sp>
        <p:nvSpPr>
          <p:cNvPr id="164" name="TextBox 163">
            <a:extLst>
              <a:ext uri="{FF2B5EF4-FFF2-40B4-BE49-F238E27FC236}">
                <a16:creationId xmlns:a16="http://schemas.microsoft.com/office/drawing/2014/main" id="{9339000C-756A-4A36-9960-C05CAABC71FF}"/>
              </a:ext>
            </a:extLst>
          </p:cNvPr>
          <p:cNvSpPr txBox="1"/>
          <p:nvPr/>
        </p:nvSpPr>
        <p:spPr>
          <a:xfrm>
            <a:off x="9152745" y="5863834"/>
            <a:ext cx="1427918"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Credit score</a:t>
            </a:r>
          </a:p>
        </p:txBody>
      </p:sp>
      <p:sp>
        <p:nvSpPr>
          <p:cNvPr id="165" name="TextBox 164">
            <a:extLst>
              <a:ext uri="{FF2B5EF4-FFF2-40B4-BE49-F238E27FC236}">
                <a16:creationId xmlns:a16="http://schemas.microsoft.com/office/drawing/2014/main" id="{172DC084-C017-4210-BB80-FF0FC3F2913A}"/>
              </a:ext>
            </a:extLst>
          </p:cNvPr>
          <p:cNvSpPr txBox="1"/>
          <p:nvPr/>
        </p:nvSpPr>
        <p:spPr>
          <a:xfrm>
            <a:off x="5469038" y="5881828"/>
            <a:ext cx="1427918"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Sales Channel</a:t>
            </a:r>
          </a:p>
        </p:txBody>
      </p:sp>
      <p:grpSp>
        <p:nvGrpSpPr>
          <p:cNvPr id="166" name="Group 51">
            <a:extLst>
              <a:ext uri="{FF2B5EF4-FFF2-40B4-BE49-F238E27FC236}">
                <a16:creationId xmlns:a16="http://schemas.microsoft.com/office/drawing/2014/main" id="{38F085DD-EAD5-420C-BB1E-585E80A4482D}"/>
              </a:ext>
            </a:extLst>
          </p:cNvPr>
          <p:cNvGrpSpPr/>
          <p:nvPr/>
        </p:nvGrpSpPr>
        <p:grpSpPr>
          <a:xfrm>
            <a:off x="5045268" y="4535572"/>
            <a:ext cx="466768" cy="1108005"/>
            <a:chOff x="682376" y="1446648"/>
            <a:chExt cx="466768" cy="2694307"/>
          </a:xfrm>
          <a:effectLst>
            <a:outerShdw blurRad="50800" dir="18900000" sy="23000" kx="-1200000" algn="bl" rotWithShape="0">
              <a:prstClr val="black">
                <a:alpha val="13000"/>
              </a:prstClr>
            </a:outerShdw>
          </a:effectLst>
        </p:grpSpPr>
        <p:sp>
          <p:nvSpPr>
            <p:cNvPr id="167" name="Freeform 355">
              <a:extLst>
                <a:ext uri="{FF2B5EF4-FFF2-40B4-BE49-F238E27FC236}">
                  <a16:creationId xmlns:a16="http://schemas.microsoft.com/office/drawing/2014/main" id="{6D48F982-BE36-46B8-A9D3-E7A98445F58E}"/>
                </a:ext>
              </a:extLst>
            </p:cNvPr>
            <p:cNvSpPr>
              <a:spLocks/>
            </p:cNvSpPr>
            <p:nvPr/>
          </p:nvSpPr>
          <p:spPr bwMode="auto">
            <a:xfrm>
              <a:off x="682376" y="1451271"/>
              <a:ext cx="466768" cy="2689684"/>
            </a:xfrm>
            <a:custGeom>
              <a:avLst/>
              <a:gdLst/>
              <a:ahLst/>
              <a:cxnLst>
                <a:cxn ang="0">
                  <a:pos x="62" y="17"/>
                </a:cxn>
                <a:cxn ang="0">
                  <a:pos x="31" y="0"/>
                </a:cxn>
                <a:cxn ang="0">
                  <a:pos x="0" y="17"/>
                </a:cxn>
                <a:cxn ang="0">
                  <a:pos x="0" y="17"/>
                </a:cxn>
                <a:cxn ang="0">
                  <a:pos x="0" y="18"/>
                </a:cxn>
                <a:cxn ang="0">
                  <a:pos x="0" y="337"/>
                </a:cxn>
                <a:cxn ang="0">
                  <a:pos x="0" y="337"/>
                </a:cxn>
                <a:cxn ang="0">
                  <a:pos x="0" y="338"/>
                </a:cxn>
                <a:cxn ang="0">
                  <a:pos x="31" y="355"/>
                </a:cxn>
                <a:cxn ang="0">
                  <a:pos x="62" y="338"/>
                </a:cxn>
                <a:cxn ang="0">
                  <a:pos x="62" y="337"/>
                </a:cxn>
                <a:cxn ang="0">
                  <a:pos x="62" y="337"/>
                </a:cxn>
                <a:cxn ang="0">
                  <a:pos x="62" y="18"/>
                </a:cxn>
                <a:cxn ang="0">
                  <a:pos x="62" y="17"/>
                </a:cxn>
              </a:cxnLst>
              <a:rect l="0" t="0" r="r" b="b"/>
              <a:pathLst>
                <a:path w="62" h="355">
                  <a:moveTo>
                    <a:pt x="62" y="17"/>
                  </a:moveTo>
                  <a:cubicBezTo>
                    <a:pt x="62" y="8"/>
                    <a:pt x="48" y="0"/>
                    <a:pt x="31" y="0"/>
                  </a:cubicBezTo>
                  <a:cubicBezTo>
                    <a:pt x="14" y="0"/>
                    <a:pt x="0" y="8"/>
                    <a:pt x="0" y="17"/>
                  </a:cubicBezTo>
                  <a:cubicBezTo>
                    <a:pt x="0" y="17"/>
                    <a:pt x="0" y="17"/>
                    <a:pt x="0" y="17"/>
                  </a:cubicBezTo>
                  <a:cubicBezTo>
                    <a:pt x="0" y="18"/>
                    <a:pt x="0" y="18"/>
                    <a:pt x="0" y="18"/>
                  </a:cubicBezTo>
                  <a:cubicBezTo>
                    <a:pt x="0" y="337"/>
                    <a:pt x="0" y="337"/>
                    <a:pt x="0" y="337"/>
                  </a:cubicBezTo>
                  <a:cubicBezTo>
                    <a:pt x="0" y="337"/>
                    <a:pt x="0" y="337"/>
                    <a:pt x="0" y="337"/>
                  </a:cubicBezTo>
                  <a:cubicBezTo>
                    <a:pt x="0" y="338"/>
                    <a:pt x="0" y="338"/>
                    <a:pt x="0" y="338"/>
                  </a:cubicBezTo>
                  <a:cubicBezTo>
                    <a:pt x="0" y="348"/>
                    <a:pt x="14" y="355"/>
                    <a:pt x="31" y="355"/>
                  </a:cubicBezTo>
                  <a:cubicBezTo>
                    <a:pt x="48" y="355"/>
                    <a:pt x="62" y="348"/>
                    <a:pt x="62" y="338"/>
                  </a:cubicBezTo>
                  <a:cubicBezTo>
                    <a:pt x="62" y="337"/>
                    <a:pt x="62" y="337"/>
                    <a:pt x="62" y="337"/>
                  </a:cubicBezTo>
                  <a:cubicBezTo>
                    <a:pt x="62" y="337"/>
                    <a:pt x="62" y="337"/>
                    <a:pt x="62" y="337"/>
                  </a:cubicBezTo>
                  <a:cubicBezTo>
                    <a:pt x="62" y="18"/>
                    <a:pt x="62" y="18"/>
                    <a:pt x="62" y="18"/>
                  </a:cubicBezTo>
                  <a:cubicBezTo>
                    <a:pt x="62" y="17"/>
                    <a:pt x="62" y="17"/>
                    <a:pt x="62"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Oval 356">
              <a:extLst>
                <a:ext uri="{FF2B5EF4-FFF2-40B4-BE49-F238E27FC236}">
                  <a16:creationId xmlns:a16="http://schemas.microsoft.com/office/drawing/2014/main" id="{153806A3-FAE2-4E9D-AF40-1C9154C8B285}"/>
                </a:ext>
              </a:extLst>
            </p:cNvPr>
            <p:cNvSpPr>
              <a:spLocks noChangeArrowheads="1"/>
            </p:cNvSpPr>
            <p:nvPr/>
          </p:nvSpPr>
          <p:spPr bwMode="auto">
            <a:xfrm>
              <a:off x="682376" y="1446648"/>
              <a:ext cx="466768" cy="249558"/>
            </a:xfrm>
            <a:prstGeom prst="ellipse">
              <a:avLst/>
            </a:pr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69" name="Group 52">
            <a:extLst>
              <a:ext uri="{FF2B5EF4-FFF2-40B4-BE49-F238E27FC236}">
                <a16:creationId xmlns:a16="http://schemas.microsoft.com/office/drawing/2014/main" id="{60E8284D-9855-4CF5-A2C7-A6F63DEA42EA}"/>
              </a:ext>
            </a:extLst>
          </p:cNvPr>
          <p:cNvGrpSpPr/>
          <p:nvPr/>
        </p:nvGrpSpPr>
        <p:grpSpPr>
          <a:xfrm>
            <a:off x="5889366" y="5238753"/>
            <a:ext cx="476011" cy="403001"/>
            <a:chOff x="1406075" y="1968730"/>
            <a:chExt cx="476011" cy="2172225"/>
          </a:xfrm>
          <a:effectLst>
            <a:outerShdw blurRad="50800" dir="18900000" sy="23000" kx="-1200000" algn="bl" rotWithShape="0">
              <a:prstClr val="black">
                <a:alpha val="13000"/>
              </a:prstClr>
            </a:outerShdw>
          </a:effectLst>
        </p:grpSpPr>
        <p:sp>
          <p:nvSpPr>
            <p:cNvPr id="170" name="Freeform 353">
              <a:extLst>
                <a:ext uri="{FF2B5EF4-FFF2-40B4-BE49-F238E27FC236}">
                  <a16:creationId xmlns:a16="http://schemas.microsoft.com/office/drawing/2014/main" id="{ABA92494-3CEF-4EB2-BA65-782E32096875}"/>
                </a:ext>
              </a:extLst>
            </p:cNvPr>
            <p:cNvSpPr>
              <a:spLocks/>
            </p:cNvSpPr>
            <p:nvPr/>
          </p:nvSpPr>
          <p:spPr bwMode="auto">
            <a:xfrm>
              <a:off x="1406075" y="1973495"/>
              <a:ext cx="476011" cy="2167460"/>
            </a:xfrm>
            <a:custGeom>
              <a:avLst/>
              <a:gdLst/>
              <a:ahLst/>
              <a:cxnLst>
                <a:cxn ang="0">
                  <a:pos x="63" y="18"/>
                </a:cxn>
                <a:cxn ang="0">
                  <a:pos x="31" y="0"/>
                </a:cxn>
                <a:cxn ang="0">
                  <a:pos x="0" y="18"/>
                </a:cxn>
                <a:cxn ang="0">
                  <a:pos x="0" y="18"/>
                </a:cxn>
                <a:cxn ang="0">
                  <a:pos x="0" y="18"/>
                </a:cxn>
                <a:cxn ang="0">
                  <a:pos x="0" y="268"/>
                </a:cxn>
                <a:cxn ang="0">
                  <a:pos x="0" y="268"/>
                </a:cxn>
                <a:cxn ang="0">
                  <a:pos x="0" y="269"/>
                </a:cxn>
                <a:cxn ang="0">
                  <a:pos x="31" y="286"/>
                </a:cxn>
                <a:cxn ang="0">
                  <a:pos x="63" y="269"/>
                </a:cxn>
                <a:cxn ang="0">
                  <a:pos x="63" y="268"/>
                </a:cxn>
                <a:cxn ang="0">
                  <a:pos x="63" y="268"/>
                </a:cxn>
                <a:cxn ang="0">
                  <a:pos x="63" y="18"/>
                </a:cxn>
                <a:cxn ang="0">
                  <a:pos x="63" y="18"/>
                </a:cxn>
              </a:cxnLst>
              <a:rect l="0" t="0" r="r" b="b"/>
              <a:pathLst>
                <a:path w="63" h="286">
                  <a:moveTo>
                    <a:pt x="63" y="18"/>
                  </a:moveTo>
                  <a:cubicBezTo>
                    <a:pt x="63" y="8"/>
                    <a:pt x="49" y="0"/>
                    <a:pt x="31" y="0"/>
                  </a:cubicBezTo>
                  <a:cubicBezTo>
                    <a:pt x="14" y="0"/>
                    <a:pt x="0" y="8"/>
                    <a:pt x="0" y="18"/>
                  </a:cubicBezTo>
                  <a:cubicBezTo>
                    <a:pt x="0" y="18"/>
                    <a:pt x="0" y="18"/>
                    <a:pt x="0" y="18"/>
                  </a:cubicBezTo>
                  <a:cubicBezTo>
                    <a:pt x="0" y="18"/>
                    <a:pt x="0" y="18"/>
                    <a:pt x="0" y="18"/>
                  </a:cubicBezTo>
                  <a:cubicBezTo>
                    <a:pt x="0" y="268"/>
                    <a:pt x="0" y="268"/>
                    <a:pt x="0" y="268"/>
                  </a:cubicBezTo>
                  <a:cubicBezTo>
                    <a:pt x="0" y="268"/>
                    <a:pt x="0" y="268"/>
                    <a:pt x="0" y="268"/>
                  </a:cubicBezTo>
                  <a:cubicBezTo>
                    <a:pt x="0" y="269"/>
                    <a:pt x="0" y="269"/>
                    <a:pt x="0" y="269"/>
                  </a:cubicBezTo>
                  <a:cubicBezTo>
                    <a:pt x="0" y="279"/>
                    <a:pt x="14" y="286"/>
                    <a:pt x="31" y="286"/>
                  </a:cubicBezTo>
                  <a:cubicBezTo>
                    <a:pt x="49" y="286"/>
                    <a:pt x="63" y="279"/>
                    <a:pt x="63" y="269"/>
                  </a:cubicBezTo>
                  <a:cubicBezTo>
                    <a:pt x="63" y="268"/>
                    <a:pt x="63" y="268"/>
                    <a:pt x="63" y="268"/>
                  </a:cubicBezTo>
                  <a:cubicBezTo>
                    <a:pt x="63" y="268"/>
                    <a:pt x="63" y="268"/>
                    <a:pt x="63" y="268"/>
                  </a:cubicBezTo>
                  <a:cubicBezTo>
                    <a:pt x="63" y="18"/>
                    <a:pt x="63" y="18"/>
                    <a:pt x="63" y="18"/>
                  </a:cubicBezTo>
                  <a:cubicBezTo>
                    <a:pt x="63" y="18"/>
                    <a:pt x="63" y="18"/>
                    <a:pt x="63" y="1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Oval 354">
              <a:extLst>
                <a:ext uri="{FF2B5EF4-FFF2-40B4-BE49-F238E27FC236}">
                  <a16:creationId xmlns:a16="http://schemas.microsoft.com/office/drawing/2014/main" id="{D7143133-B034-4EC0-84D8-8FC66AD57073}"/>
                </a:ext>
              </a:extLst>
            </p:cNvPr>
            <p:cNvSpPr>
              <a:spLocks noChangeArrowheads="1"/>
            </p:cNvSpPr>
            <p:nvPr/>
          </p:nvSpPr>
          <p:spPr bwMode="auto">
            <a:xfrm>
              <a:off x="1412127" y="1968730"/>
              <a:ext cx="463907" cy="249558"/>
            </a:xfrm>
            <a:prstGeom prst="ellipse">
              <a:avLst/>
            </a:pr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72" name="Group 53">
            <a:extLst>
              <a:ext uri="{FF2B5EF4-FFF2-40B4-BE49-F238E27FC236}">
                <a16:creationId xmlns:a16="http://schemas.microsoft.com/office/drawing/2014/main" id="{E4B57EE4-78C3-4633-980E-4337C6D63AC2}"/>
              </a:ext>
            </a:extLst>
          </p:cNvPr>
          <p:cNvGrpSpPr/>
          <p:nvPr/>
        </p:nvGrpSpPr>
        <p:grpSpPr>
          <a:xfrm>
            <a:off x="6703673" y="4753198"/>
            <a:ext cx="466768" cy="901420"/>
            <a:chOff x="2142818" y="2491096"/>
            <a:chExt cx="466768" cy="1649859"/>
          </a:xfrm>
          <a:effectLst>
            <a:outerShdw blurRad="50800" dir="18900000" sy="23000" kx="-1200000" algn="bl" rotWithShape="0">
              <a:prstClr val="black">
                <a:alpha val="13000"/>
              </a:prstClr>
            </a:outerShdw>
          </a:effectLst>
        </p:grpSpPr>
        <p:sp>
          <p:nvSpPr>
            <p:cNvPr id="173" name="Freeform 351">
              <a:extLst>
                <a:ext uri="{FF2B5EF4-FFF2-40B4-BE49-F238E27FC236}">
                  <a16:creationId xmlns:a16="http://schemas.microsoft.com/office/drawing/2014/main" id="{C8970EA5-C31D-4518-BDD2-F87E04A43B63}"/>
                </a:ext>
              </a:extLst>
            </p:cNvPr>
            <p:cNvSpPr>
              <a:spLocks/>
            </p:cNvSpPr>
            <p:nvPr/>
          </p:nvSpPr>
          <p:spPr bwMode="auto">
            <a:xfrm>
              <a:off x="2142818" y="2491096"/>
              <a:ext cx="466768" cy="1649859"/>
            </a:xfrm>
            <a:custGeom>
              <a:avLst/>
              <a:gdLst/>
              <a:ahLst/>
              <a:cxnLst>
                <a:cxn ang="0">
                  <a:pos x="62" y="17"/>
                </a:cxn>
                <a:cxn ang="0">
                  <a:pos x="31" y="0"/>
                </a:cxn>
                <a:cxn ang="0">
                  <a:pos x="0" y="17"/>
                </a:cxn>
                <a:cxn ang="0">
                  <a:pos x="0" y="17"/>
                </a:cxn>
                <a:cxn ang="0">
                  <a:pos x="0" y="17"/>
                </a:cxn>
                <a:cxn ang="0">
                  <a:pos x="0" y="200"/>
                </a:cxn>
                <a:cxn ang="0">
                  <a:pos x="0" y="200"/>
                </a:cxn>
                <a:cxn ang="0">
                  <a:pos x="0" y="201"/>
                </a:cxn>
                <a:cxn ang="0">
                  <a:pos x="31" y="218"/>
                </a:cxn>
                <a:cxn ang="0">
                  <a:pos x="62" y="201"/>
                </a:cxn>
                <a:cxn ang="0">
                  <a:pos x="62" y="200"/>
                </a:cxn>
                <a:cxn ang="0">
                  <a:pos x="62" y="200"/>
                </a:cxn>
                <a:cxn ang="0">
                  <a:pos x="62" y="17"/>
                </a:cxn>
                <a:cxn ang="0">
                  <a:pos x="62" y="17"/>
                </a:cxn>
              </a:cxnLst>
              <a:rect l="0" t="0" r="r" b="b"/>
              <a:pathLst>
                <a:path w="62" h="218">
                  <a:moveTo>
                    <a:pt x="62" y="17"/>
                  </a:moveTo>
                  <a:cubicBezTo>
                    <a:pt x="62" y="7"/>
                    <a:pt x="48" y="0"/>
                    <a:pt x="31" y="0"/>
                  </a:cubicBezTo>
                  <a:cubicBezTo>
                    <a:pt x="14" y="0"/>
                    <a:pt x="0" y="7"/>
                    <a:pt x="0" y="17"/>
                  </a:cubicBezTo>
                  <a:cubicBezTo>
                    <a:pt x="0" y="17"/>
                    <a:pt x="0" y="17"/>
                    <a:pt x="0" y="17"/>
                  </a:cubicBezTo>
                  <a:cubicBezTo>
                    <a:pt x="0" y="17"/>
                    <a:pt x="0" y="17"/>
                    <a:pt x="0" y="17"/>
                  </a:cubicBezTo>
                  <a:cubicBezTo>
                    <a:pt x="0" y="200"/>
                    <a:pt x="0" y="200"/>
                    <a:pt x="0" y="200"/>
                  </a:cubicBezTo>
                  <a:cubicBezTo>
                    <a:pt x="0" y="200"/>
                    <a:pt x="0" y="200"/>
                    <a:pt x="0" y="200"/>
                  </a:cubicBezTo>
                  <a:cubicBezTo>
                    <a:pt x="0" y="201"/>
                    <a:pt x="0" y="201"/>
                    <a:pt x="0" y="201"/>
                  </a:cubicBezTo>
                  <a:cubicBezTo>
                    <a:pt x="0" y="211"/>
                    <a:pt x="14" y="218"/>
                    <a:pt x="31" y="218"/>
                  </a:cubicBezTo>
                  <a:cubicBezTo>
                    <a:pt x="48" y="218"/>
                    <a:pt x="62" y="211"/>
                    <a:pt x="62" y="201"/>
                  </a:cubicBezTo>
                  <a:cubicBezTo>
                    <a:pt x="62" y="200"/>
                    <a:pt x="62" y="200"/>
                    <a:pt x="62" y="200"/>
                  </a:cubicBezTo>
                  <a:cubicBezTo>
                    <a:pt x="62" y="200"/>
                    <a:pt x="62" y="200"/>
                    <a:pt x="62" y="200"/>
                  </a:cubicBezTo>
                  <a:cubicBezTo>
                    <a:pt x="62" y="17"/>
                    <a:pt x="62" y="17"/>
                    <a:pt x="62" y="17"/>
                  </a:cubicBezTo>
                  <a:cubicBezTo>
                    <a:pt x="62" y="17"/>
                    <a:pt x="62" y="17"/>
                    <a:pt x="62" y="1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Oval 352">
              <a:extLst>
                <a:ext uri="{FF2B5EF4-FFF2-40B4-BE49-F238E27FC236}">
                  <a16:creationId xmlns:a16="http://schemas.microsoft.com/office/drawing/2014/main" id="{1769BA39-2A31-4C14-B387-36FEA47D0EF0}"/>
                </a:ext>
              </a:extLst>
            </p:cNvPr>
            <p:cNvSpPr>
              <a:spLocks noChangeArrowheads="1"/>
            </p:cNvSpPr>
            <p:nvPr/>
          </p:nvSpPr>
          <p:spPr bwMode="auto">
            <a:xfrm>
              <a:off x="2142818" y="2491096"/>
              <a:ext cx="466768" cy="240315"/>
            </a:xfrm>
            <a:prstGeom prst="ellipse">
              <a:avLst/>
            </a:pr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75" name="Group 51">
            <a:extLst>
              <a:ext uri="{FF2B5EF4-FFF2-40B4-BE49-F238E27FC236}">
                <a16:creationId xmlns:a16="http://schemas.microsoft.com/office/drawing/2014/main" id="{4403D9B1-CED5-416B-A0A8-BA28E42CF146}"/>
              </a:ext>
            </a:extLst>
          </p:cNvPr>
          <p:cNvGrpSpPr/>
          <p:nvPr/>
        </p:nvGrpSpPr>
        <p:grpSpPr>
          <a:xfrm>
            <a:off x="8688874" y="4535572"/>
            <a:ext cx="466768" cy="1108005"/>
            <a:chOff x="682376" y="1446648"/>
            <a:chExt cx="466768" cy="2694307"/>
          </a:xfrm>
          <a:effectLst>
            <a:outerShdw blurRad="50800" dir="18900000" sy="23000" kx="-1200000" algn="bl" rotWithShape="0">
              <a:prstClr val="black">
                <a:alpha val="13000"/>
              </a:prstClr>
            </a:outerShdw>
          </a:effectLst>
        </p:grpSpPr>
        <p:sp>
          <p:nvSpPr>
            <p:cNvPr id="176" name="Freeform 355">
              <a:extLst>
                <a:ext uri="{FF2B5EF4-FFF2-40B4-BE49-F238E27FC236}">
                  <a16:creationId xmlns:a16="http://schemas.microsoft.com/office/drawing/2014/main" id="{4B0E0B75-67D4-4F82-A2D7-D39086D66524}"/>
                </a:ext>
              </a:extLst>
            </p:cNvPr>
            <p:cNvSpPr>
              <a:spLocks/>
            </p:cNvSpPr>
            <p:nvPr/>
          </p:nvSpPr>
          <p:spPr bwMode="auto">
            <a:xfrm>
              <a:off x="682376" y="1451271"/>
              <a:ext cx="466768" cy="2689684"/>
            </a:xfrm>
            <a:custGeom>
              <a:avLst/>
              <a:gdLst/>
              <a:ahLst/>
              <a:cxnLst>
                <a:cxn ang="0">
                  <a:pos x="62" y="17"/>
                </a:cxn>
                <a:cxn ang="0">
                  <a:pos x="31" y="0"/>
                </a:cxn>
                <a:cxn ang="0">
                  <a:pos x="0" y="17"/>
                </a:cxn>
                <a:cxn ang="0">
                  <a:pos x="0" y="17"/>
                </a:cxn>
                <a:cxn ang="0">
                  <a:pos x="0" y="18"/>
                </a:cxn>
                <a:cxn ang="0">
                  <a:pos x="0" y="337"/>
                </a:cxn>
                <a:cxn ang="0">
                  <a:pos x="0" y="337"/>
                </a:cxn>
                <a:cxn ang="0">
                  <a:pos x="0" y="338"/>
                </a:cxn>
                <a:cxn ang="0">
                  <a:pos x="31" y="355"/>
                </a:cxn>
                <a:cxn ang="0">
                  <a:pos x="62" y="338"/>
                </a:cxn>
                <a:cxn ang="0">
                  <a:pos x="62" y="337"/>
                </a:cxn>
                <a:cxn ang="0">
                  <a:pos x="62" y="337"/>
                </a:cxn>
                <a:cxn ang="0">
                  <a:pos x="62" y="18"/>
                </a:cxn>
                <a:cxn ang="0">
                  <a:pos x="62" y="17"/>
                </a:cxn>
              </a:cxnLst>
              <a:rect l="0" t="0" r="r" b="b"/>
              <a:pathLst>
                <a:path w="62" h="355">
                  <a:moveTo>
                    <a:pt x="62" y="17"/>
                  </a:moveTo>
                  <a:cubicBezTo>
                    <a:pt x="62" y="8"/>
                    <a:pt x="48" y="0"/>
                    <a:pt x="31" y="0"/>
                  </a:cubicBezTo>
                  <a:cubicBezTo>
                    <a:pt x="14" y="0"/>
                    <a:pt x="0" y="8"/>
                    <a:pt x="0" y="17"/>
                  </a:cubicBezTo>
                  <a:cubicBezTo>
                    <a:pt x="0" y="17"/>
                    <a:pt x="0" y="17"/>
                    <a:pt x="0" y="17"/>
                  </a:cubicBezTo>
                  <a:cubicBezTo>
                    <a:pt x="0" y="18"/>
                    <a:pt x="0" y="18"/>
                    <a:pt x="0" y="18"/>
                  </a:cubicBezTo>
                  <a:cubicBezTo>
                    <a:pt x="0" y="337"/>
                    <a:pt x="0" y="337"/>
                    <a:pt x="0" y="337"/>
                  </a:cubicBezTo>
                  <a:cubicBezTo>
                    <a:pt x="0" y="337"/>
                    <a:pt x="0" y="337"/>
                    <a:pt x="0" y="337"/>
                  </a:cubicBezTo>
                  <a:cubicBezTo>
                    <a:pt x="0" y="338"/>
                    <a:pt x="0" y="338"/>
                    <a:pt x="0" y="338"/>
                  </a:cubicBezTo>
                  <a:cubicBezTo>
                    <a:pt x="0" y="348"/>
                    <a:pt x="14" y="355"/>
                    <a:pt x="31" y="355"/>
                  </a:cubicBezTo>
                  <a:cubicBezTo>
                    <a:pt x="48" y="355"/>
                    <a:pt x="62" y="348"/>
                    <a:pt x="62" y="338"/>
                  </a:cubicBezTo>
                  <a:cubicBezTo>
                    <a:pt x="62" y="337"/>
                    <a:pt x="62" y="337"/>
                    <a:pt x="62" y="337"/>
                  </a:cubicBezTo>
                  <a:cubicBezTo>
                    <a:pt x="62" y="337"/>
                    <a:pt x="62" y="337"/>
                    <a:pt x="62" y="337"/>
                  </a:cubicBezTo>
                  <a:cubicBezTo>
                    <a:pt x="62" y="18"/>
                    <a:pt x="62" y="18"/>
                    <a:pt x="62" y="18"/>
                  </a:cubicBezTo>
                  <a:cubicBezTo>
                    <a:pt x="62" y="17"/>
                    <a:pt x="62" y="17"/>
                    <a:pt x="62" y="1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Oval 356">
              <a:extLst>
                <a:ext uri="{FF2B5EF4-FFF2-40B4-BE49-F238E27FC236}">
                  <a16:creationId xmlns:a16="http://schemas.microsoft.com/office/drawing/2014/main" id="{6A523CF9-3DCE-4CD9-961A-A7118C85ED62}"/>
                </a:ext>
              </a:extLst>
            </p:cNvPr>
            <p:cNvSpPr>
              <a:spLocks noChangeArrowheads="1"/>
            </p:cNvSpPr>
            <p:nvPr/>
          </p:nvSpPr>
          <p:spPr bwMode="auto">
            <a:xfrm>
              <a:off x="682376" y="1446648"/>
              <a:ext cx="466768" cy="249558"/>
            </a:xfrm>
            <a:prstGeom prst="ellipse">
              <a:avLst/>
            </a:pr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78" name="Group 52">
            <a:extLst>
              <a:ext uri="{FF2B5EF4-FFF2-40B4-BE49-F238E27FC236}">
                <a16:creationId xmlns:a16="http://schemas.microsoft.com/office/drawing/2014/main" id="{FAA3BD84-C7AA-4E71-A0FB-1F5FDBA0ECA3}"/>
              </a:ext>
            </a:extLst>
          </p:cNvPr>
          <p:cNvGrpSpPr/>
          <p:nvPr/>
        </p:nvGrpSpPr>
        <p:grpSpPr>
          <a:xfrm>
            <a:off x="9532972" y="5089859"/>
            <a:ext cx="476011" cy="551896"/>
            <a:chOff x="1406075" y="1968730"/>
            <a:chExt cx="476011" cy="2172225"/>
          </a:xfrm>
          <a:effectLst>
            <a:outerShdw blurRad="50800" dir="18900000" sy="23000" kx="-1200000" algn="bl" rotWithShape="0">
              <a:prstClr val="black">
                <a:alpha val="13000"/>
              </a:prstClr>
            </a:outerShdw>
          </a:effectLst>
        </p:grpSpPr>
        <p:sp>
          <p:nvSpPr>
            <p:cNvPr id="179" name="Freeform 353">
              <a:extLst>
                <a:ext uri="{FF2B5EF4-FFF2-40B4-BE49-F238E27FC236}">
                  <a16:creationId xmlns:a16="http://schemas.microsoft.com/office/drawing/2014/main" id="{B7E44405-7E82-4909-8AB0-AB7FADF93001}"/>
                </a:ext>
              </a:extLst>
            </p:cNvPr>
            <p:cNvSpPr>
              <a:spLocks/>
            </p:cNvSpPr>
            <p:nvPr/>
          </p:nvSpPr>
          <p:spPr bwMode="auto">
            <a:xfrm>
              <a:off x="1406075" y="1973493"/>
              <a:ext cx="476011" cy="2167462"/>
            </a:xfrm>
            <a:custGeom>
              <a:avLst/>
              <a:gdLst/>
              <a:ahLst/>
              <a:cxnLst>
                <a:cxn ang="0">
                  <a:pos x="63" y="18"/>
                </a:cxn>
                <a:cxn ang="0">
                  <a:pos x="31" y="0"/>
                </a:cxn>
                <a:cxn ang="0">
                  <a:pos x="0" y="18"/>
                </a:cxn>
                <a:cxn ang="0">
                  <a:pos x="0" y="18"/>
                </a:cxn>
                <a:cxn ang="0">
                  <a:pos x="0" y="18"/>
                </a:cxn>
                <a:cxn ang="0">
                  <a:pos x="0" y="268"/>
                </a:cxn>
                <a:cxn ang="0">
                  <a:pos x="0" y="268"/>
                </a:cxn>
                <a:cxn ang="0">
                  <a:pos x="0" y="269"/>
                </a:cxn>
                <a:cxn ang="0">
                  <a:pos x="31" y="286"/>
                </a:cxn>
                <a:cxn ang="0">
                  <a:pos x="63" y="269"/>
                </a:cxn>
                <a:cxn ang="0">
                  <a:pos x="63" y="268"/>
                </a:cxn>
                <a:cxn ang="0">
                  <a:pos x="63" y="268"/>
                </a:cxn>
                <a:cxn ang="0">
                  <a:pos x="63" y="18"/>
                </a:cxn>
                <a:cxn ang="0">
                  <a:pos x="63" y="18"/>
                </a:cxn>
              </a:cxnLst>
              <a:rect l="0" t="0" r="r" b="b"/>
              <a:pathLst>
                <a:path w="63" h="286">
                  <a:moveTo>
                    <a:pt x="63" y="18"/>
                  </a:moveTo>
                  <a:cubicBezTo>
                    <a:pt x="63" y="8"/>
                    <a:pt x="49" y="0"/>
                    <a:pt x="31" y="0"/>
                  </a:cubicBezTo>
                  <a:cubicBezTo>
                    <a:pt x="14" y="0"/>
                    <a:pt x="0" y="8"/>
                    <a:pt x="0" y="18"/>
                  </a:cubicBezTo>
                  <a:cubicBezTo>
                    <a:pt x="0" y="18"/>
                    <a:pt x="0" y="18"/>
                    <a:pt x="0" y="18"/>
                  </a:cubicBezTo>
                  <a:cubicBezTo>
                    <a:pt x="0" y="18"/>
                    <a:pt x="0" y="18"/>
                    <a:pt x="0" y="18"/>
                  </a:cubicBezTo>
                  <a:cubicBezTo>
                    <a:pt x="0" y="268"/>
                    <a:pt x="0" y="268"/>
                    <a:pt x="0" y="268"/>
                  </a:cubicBezTo>
                  <a:cubicBezTo>
                    <a:pt x="0" y="268"/>
                    <a:pt x="0" y="268"/>
                    <a:pt x="0" y="268"/>
                  </a:cubicBezTo>
                  <a:cubicBezTo>
                    <a:pt x="0" y="269"/>
                    <a:pt x="0" y="269"/>
                    <a:pt x="0" y="269"/>
                  </a:cubicBezTo>
                  <a:cubicBezTo>
                    <a:pt x="0" y="279"/>
                    <a:pt x="14" y="286"/>
                    <a:pt x="31" y="286"/>
                  </a:cubicBezTo>
                  <a:cubicBezTo>
                    <a:pt x="49" y="286"/>
                    <a:pt x="63" y="279"/>
                    <a:pt x="63" y="269"/>
                  </a:cubicBezTo>
                  <a:cubicBezTo>
                    <a:pt x="63" y="268"/>
                    <a:pt x="63" y="268"/>
                    <a:pt x="63" y="268"/>
                  </a:cubicBezTo>
                  <a:cubicBezTo>
                    <a:pt x="63" y="268"/>
                    <a:pt x="63" y="268"/>
                    <a:pt x="63" y="268"/>
                  </a:cubicBezTo>
                  <a:cubicBezTo>
                    <a:pt x="63" y="18"/>
                    <a:pt x="63" y="18"/>
                    <a:pt x="63" y="18"/>
                  </a:cubicBezTo>
                  <a:cubicBezTo>
                    <a:pt x="63" y="18"/>
                    <a:pt x="63" y="18"/>
                    <a:pt x="63" y="1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Oval 354">
              <a:extLst>
                <a:ext uri="{FF2B5EF4-FFF2-40B4-BE49-F238E27FC236}">
                  <a16:creationId xmlns:a16="http://schemas.microsoft.com/office/drawing/2014/main" id="{109756C8-7D81-4DD1-975D-D38F878CC780}"/>
                </a:ext>
              </a:extLst>
            </p:cNvPr>
            <p:cNvSpPr>
              <a:spLocks noChangeArrowheads="1"/>
            </p:cNvSpPr>
            <p:nvPr/>
          </p:nvSpPr>
          <p:spPr bwMode="auto">
            <a:xfrm>
              <a:off x="1412127" y="1968730"/>
              <a:ext cx="463907" cy="249558"/>
            </a:xfrm>
            <a:prstGeom prst="ellipse">
              <a:avLst/>
            </a:pr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1" name="Group 53">
            <a:extLst>
              <a:ext uri="{FF2B5EF4-FFF2-40B4-BE49-F238E27FC236}">
                <a16:creationId xmlns:a16="http://schemas.microsoft.com/office/drawing/2014/main" id="{9E9E8DAA-589C-4923-A78F-5036A727F84B}"/>
              </a:ext>
            </a:extLst>
          </p:cNvPr>
          <p:cNvGrpSpPr/>
          <p:nvPr/>
        </p:nvGrpSpPr>
        <p:grpSpPr>
          <a:xfrm>
            <a:off x="10347279" y="5167852"/>
            <a:ext cx="466768" cy="486765"/>
            <a:chOff x="2142818" y="2491096"/>
            <a:chExt cx="466768" cy="1649859"/>
          </a:xfrm>
          <a:effectLst>
            <a:outerShdw blurRad="50800" dir="18900000" sy="23000" kx="-1200000" algn="bl" rotWithShape="0">
              <a:prstClr val="black">
                <a:alpha val="13000"/>
              </a:prstClr>
            </a:outerShdw>
          </a:effectLst>
        </p:grpSpPr>
        <p:sp>
          <p:nvSpPr>
            <p:cNvPr id="182" name="Freeform 351">
              <a:extLst>
                <a:ext uri="{FF2B5EF4-FFF2-40B4-BE49-F238E27FC236}">
                  <a16:creationId xmlns:a16="http://schemas.microsoft.com/office/drawing/2014/main" id="{152C0A2B-FD2F-4C52-9F4A-5F7043B789F9}"/>
                </a:ext>
              </a:extLst>
            </p:cNvPr>
            <p:cNvSpPr>
              <a:spLocks/>
            </p:cNvSpPr>
            <p:nvPr/>
          </p:nvSpPr>
          <p:spPr bwMode="auto">
            <a:xfrm>
              <a:off x="2142818" y="2491096"/>
              <a:ext cx="466768" cy="1649859"/>
            </a:xfrm>
            <a:custGeom>
              <a:avLst/>
              <a:gdLst/>
              <a:ahLst/>
              <a:cxnLst>
                <a:cxn ang="0">
                  <a:pos x="62" y="17"/>
                </a:cxn>
                <a:cxn ang="0">
                  <a:pos x="31" y="0"/>
                </a:cxn>
                <a:cxn ang="0">
                  <a:pos x="0" y="17"/>
                </a:cxn>
                <a:cxn ang="0">
                  <a:pos x="0" y="17"/>
                </a:cxn>
                <a:cxn ang="0">
                  <a:pos x="0" y="17"/>
                </a:cxn>
                <a:cxn ang="0">
                  <a:pos x="0" y="200"/>
                </a:cxn>
                <a:cxn ang="0">
                  <a:pos x="0" y="200"/>
                </a:cxn>
                <a:cxn ang="0">
                  <a:pos x="0" y="201"/>
                </a:cxn>
                <a:cxn ang="0">
                  <a:pos x="31" y="218"/>
                </a:cxn>
                <a:cxn ang="0">
                  <a:pos x="62" y="201"/>
                </a:cxn>
                <a:cxn ang="0">
                  <a:pos x="62" y="200"/>
                </a:cxn>
                <a:cxn ang="0">
                  <a:pos x="62" y="200"/>
                </a:cxn>
                <a:cxn ang="0">
                  <a:pos x="62" y="17"/>
                </a:cxn>
                <a:cxn ang="0">
                  <a:pos x="62" y="17"/>
                </a:cxn>
              </a:cxnLst>
              <a:rect l="0" t="0" r="r" b="b"/>
              <a:pathLst>
                <a:path w="62" h="218">
                  <a:moveTo>
                    <a:pt x="62" y="17"/>
                  </a:moveTo>
                  <a:cubicBezTo>
                    <a:pt x="62" y="7"/>
                    <a:pt x="48" y="0"/>
                    <a:pt x="31" y="0"/>
                  </a:cubicBezTo>
                  <a:cubicBezTo>
                    <a:pt x="14" y="0"/>
                    <a:pt x="0" y="7"/>
                    <a:pt x="0" y="17"/>
                  </a:cubicBezTo>
                  <a:cubicBezTo>
                    <a:pt x="0" y="17"/>
                    <a:pt x="0" y="17"/>
                    <a:pt x="0" y="17"/>
                  </a:cubicBezTo>
                  <a:cubicBezTo>
                    <a:pt x="0" y="17"/>
                    <a:pt x="0" y="17"/>
                    <a:pt x="0" y="17"/>
                  </a:cubicBezTo>
                  <a:cubicBezTo>
                    <a:pt x="0" y="200"/>
                    <a:pt x="0" y="200"/>
                    <a:pt x="0" y="200"/>
                  </a:cubicBezTo>
                  <a:cubicBezTo>
                    <a:pt x="0" y="200"/>
                    <a:pt x="0" y="200"/>
                    <a:pt x="0" y="200"/>
                  </a:cubicBezTo>
                  <a:cubicBezTo>
                    <a:pt x="0" y="201"/>
                    <a:pt x="0" y="201"/>
                    <a:pt x="0" y="201"/>
                  </a:cubicBezTo>
                  <a:cubicBezTo>
                    <a:pt x="0" y="211"/>
                    <a:pt x="14" y="218"/>
                    <a:pt x="31" y="218"/>
                  </a:cubicBezTo>
                  <a:cubicBezTo>
                    <a:pt x="48" y="218"/>
                    <a:pt x="62" y="211"/>
                    <a:pt x="62" y="201"/>
                  </a:cubicBezTo>
                  <a:cubicBezTo>
                    <a:pt x="62" y="200"/>
                    <a:pt x="62" y="200"/>
                    <a:pt x="62" y="200"/>
                  </a:cubicBezTo>
                  <a:cubicBezTo>
                    <a:pt x="62" y="200"/>
                    <a:pt x="62" y="200"/>
                    <a:pt x="62" y="200"/>
                  </a:cubicBezTo>
                  <a:cubicBezTo>
                    <a:pt x="62" y="17"/>
                    <a:pt x="62" y="17"/>
                    <a:pt x="62" y="17"/>
                  </a:cubicBezTo>
                  <a:cubicBezTo>
                    <a:pt x="62" y="17"/>
                    <a:pt x="62" y="17"/>
                    <a:pt x="62" y="1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Oval 352">
              <a:extLst>
                <a:ext uri="{FF2B5EF4-FFF2-40B4-BE49-F238E27FC236}">
                  <a16:creationId xmlns:a16="http://schemas.microsoft.com/office/drawing/2014/main" id="{84D810BA-FDD7-4EB0-A713-675A9B299838}"/>
                </a:ext>
              </a:extLst>
            </p:cNvPr>
            <p:cNvSpPr>
              <a:spLocks noChangeArrowheads="1"/>
            </p:cNvSpPr>
            <p:nvPr/>
          </p:nvSpPr>
          <p:spPr bwMode="auto">
            <a:xfrm>
              <a:off x="2142818" y="2491096"/>
              <a:ext cx="466768" cy="240315"/>
            </a:xfrm>
            <a:prstGeom prst="ellipse">
              <a:avLst/>
            </a:pr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84" name="TextBox 183">
            <a:extLst>
              <a:ext uri="{FF2B5EF4-FFF2-40B4-BE49-F238E27FC236}">
                <a16:creationId xmlns:a16="http://schemas.microsoft.com/office/drawing/2014/main" id="{A7429C85-D360-4AF7-BC70-862B4BC3FA6D}"/>
              </a:ext>
            </a:extLst>
          </p:cNvPr>
          <p:cNvSpPr txBox="1"/>
          <p:nvPr/>
        </p:nvSpPr>
        <p:spPr>
          <a:xfrm>
            <a:off x="5102016" y="3617746"/>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72%</a:t>
            </a:r>
          </a:p>
        </p:txBody>
      </p:sp>
      <p:sp>
        <p:nvSpPr>
          <p:cNvPr id="185" name="TextBox 184">
            <a:extLst>
              <a:ext uri="{FF2B5EF4-FFF2-40B4-BE49-F238E27FC236}">
                <a16:creationId xmlns:a16="http://schemas.microsoft.com/office/drawing/2014/main" id="{B2695B1C-1ABA-46FC-BABF-1327E45B377F}"/>
              </a:ext>
            </a:extLst>
          </p:cNvPr>
          <p:cNvSpPr txBox="1"/>
          <p:nvPr/>
        </p:nvSpPr>
        <p:spPr>
          <a:xfrm>
            <a:off x="10037883" y="3617746"/>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20%</a:t>
            </a:r>
          </a:p>
        </p:txBody>
      </p:sp>
      <p:sp>
        <p:nvSpPr>
          <p:cNvPr id="79" name="TextBox 78">
            <a:extLst>
              <a:ext uri="{FF2B5EF4-FFF2-40B4-BE49-F238E27FC236}">
                <a16:creationId xmlns:a16="http://schemas.microsoft.com/office/drawing/2014/main" id="{621BB8DC-1D69-4391-BB71-2ADC15C33055}"/>
              </a:ext>
            </a:extLst>
          </p:cNvPr>
          <p:cNvSpPr txBox="1"/>
          <p:nvPr/>
        </p:nvSpPr>
        <p:spPr>
          <a:xfrm>
            <a:off x="4558820" y="5588146"/>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Broker</a:t>
            </a:r>
          </a:p>
        </p:txBody>
      </p:sp>
      <p:sp>
        <p:nvSpPr>
          <p:cNvPr id="80" name="TextBox 79">
            <a:extLst>
              <a:ext uri="{FF2B5EF4-FFF2-40B4-BE49-F238E27FC236}">
                <a16:creationId xmlns:a16="http://schemas.microsoft.com/office/drawing/2014/main" id="{DACC3AD8-5CEE-4252-920F-211255EC7904}"/>
              </a:ext>
            </a:extLst>
          </p:cNvPr>
          <p:cNvSpPr txBox="1"/>
          <p:nvPr/>
        </p:nvSpPr>
        <p:spPr>
          <a:xfrm>
            <a:off x="5393896" y="5608425"/>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Online</a:t>
            </a:r>
          </a:p>
        </p:txBody>
      </p:sp>
      <p:sp>
        <p:nvSpPr>
          <p:cNvPr id="81" name="TextBox 80">
            <a:extLst>
              <a:ext uri="{FF2B5EF4-FFF2-40B4-BE49-F238E27FC236}">
                <a16:creationId xmlns:a16="http://schemas.microsoft.com/office/drawing/2014/main" id="{1D55DCE0-4998-43A2-826B-76873FF9E9FE}"/>
              </a:ext>
            </a:extLst>
          </p:cNvPr>
          <p:cNvSpPr txBox="1"/>
          <p:nvPr/>
        </p:nvSpPr>
        <p:spPr>
          <a:xfrm>
            <a:off x="6183353" y="5605214"/>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Phone</a:t>
            </a:r>
          </a:p>
        </p:txBody>
      </p:sp>
      <p:sp>
        <p:nvSpPr>
          <p:cNvPr id="82" name="TextBox 81">
            <a:extLst>
              <a:ext uri="{FF2B5EF4-FFF2-40B4-BE49-F238E27FC236}">
                <a16:creationId xmlns:a16="http://schemas.microsoft.com/office/drawing/2014/main" id="{C72C4F4C-1885-4C57-AA29-44E0E43158D7}"/>
              </a:ext>
            </a:extLst>
          </p:cNvPr>
          <p:cNvSpPr txBox="1"/>
          <p:nvPr/>
        </p:nvSpPr>
        <p:spPr>
          <a:xfrm>
            <a:off x="8202275" y="5635353"/>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High</a:t>
            </a:r>
          </a:p>
        </p:txBody>
      </p:sp>
      <p:sp>
        <p:nvSpPr>
          <p:cNvPr id="83" name="TextBox 82">
            <a:extLst>
              <a:ext uri="{FF2B5EF4-FFF2-40B4-BE49-F238E27FC236}">
                <a16:creationId xmlns:a16="http://schemas.microsoft.com/office/drawing/2014/main" id="{276EB01F-7541-4F8B-A434-93DCF0B684B9}"/>
              </a:ext>
            </a:extLst>
          </p:cNvPr>
          <p:cNvSpPr txBox="1"/>
          <p:nvPr/>
        </p:nvSpPr>
        <p:spPr>
          <a:xfrm>
            <a:off x="9057018" y="5641883"/>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Medium</a:t>
            </a:r>
          </a:p>
        </p:txBody>
      </p:sp>
      <p:sp>
        <p:nvSpPr>
          <p:cNvPr id="84" name="TextBox 83">
            <a:extLst>
              <a:ext uri="{FF2B5EF4-FFF2-40B4-BE49-F238E27FC236}">
                <a16:creationId xmlns:a16="http://schemas.microsoft.com/office/drawing/2014/main" id="{D0A4E92B-2682-4711-832A-28F57A9BEFF8}"/>
              </a:ext>
            </a:extLst>
          </p:cNvPr>
          <p:cNvSpPr txBox="1"/>
          <p:nvPr/>
        </p:nvSpPr>
        <p:spPr>
          <a:xfrm>
            <a:off x="9888501" y="5641883"/>
            <a:ext cx="1427918" cy="338554"/>
          </a:xfrm>
          <a:prstGeom prst="rect">
            <a:avLst/>
          </a:prstGeom>
          <a:noFill/>
        </p:spPr>
        <p:txBody>
          <a:bodyPr wrap="square" rtlCol="0">
            <a:spAutoFit/>
          </a:bodyPr>
          <a:lstStyle/>
          <a:p>
            <a:pPr algn="ctr"/>
            <a:r>
              <a:rPr lang="en-US" sz="1600" b="1" dirty="0">
                <a:solidFill>
                  <a:schemeClr val="accent2">
                    <a:lumMod val="75000"/>
                  </a:schemeClr>
                </a:solidFill>
                <a:latin typeface="Agency FB" panose="020B0503020202020204" pitchFamily="34" charset="0"/>
              </a:rPr>
              <a:t>Low</a:t>
            </a:r>
          </a:p>
        </p:txBody>
      </p:sp>
      <p:sp>
        <p:nvSpPr>
          <p:cNvPr id="85" name="Freeform 13">
            <a:extLst>
              <a:ext uri="{FF2B5EF4-FFF2-40B4-BE49-F238E27FC236}">
                <a16:creationId xmlns:a16="http://schemas.microsoft.com/office/drawing/2014/main" id="{16453532-D2F5-40F0-A408-A90DDDE216AB}"/>
              </a:ext>
            </a:extLst>
          </p:cNvPr>
          <p:cNvSpPr>
            <a:spLocks/>
          </p:cNvSpPr>
          <p:nvPr/>
        </p:nvSpPr>
        <p:spPr bwMode="auto">
          <a:xfrm>
            <a:off x="8731072" y="5231906"/>
            <a:ext cx="361309" cy="361309"/>
          </a:xfrm>
          <a:custGeom>
            <a:avLst/>
            <a:gdLst>
              <a:gd name="T0" fmla="*/ 0 w 3222"/>
              <a:gd name="T1" fmla="*/ 1611 h 3222"/>
              <a:gd name="T2" fmla="*/ 0 w 3222"/>
              <a:gd name="T3" fmla="*/ 1611 h 3222"/>
              <a:gd name="T4" fmla="*/ 1611 w 3222"/>
              <a:gd name="T5" fmla="*/ 0 h 3222"/>
              <a:gd name="T6" fmla="*/ 3222 w 3222"/>
              <a:gd name="T7" fmla="*/ 1611 h 3222"/>
              <a:gd name="T8" fmla="*/ 1611 w 3222"/>
              <a:gd name="T9" fmla="*/ 3222 h 3222"/>
              <a:gd name="T10" fmla="*/ 0 w 3222"/>
              <a:gd name="T11" fmla="*/ 1611 h 3222"/>
            </a:gdLst>
            <a:ahLst/>
            <a:cxnLst>
              <a:cxn ang="0">
                <a:pos x="T0" y="T1"/>
              </a:cxn>
              <a:cxn ang="0">
                <a:pos x="T2" y="T3"/>
              </a:cxn>
              <a:cxn ang="0">
                <a:pos x="T4" y="T5"/>
              </a:cxn>
              <a:cxn ang="0">
                <a:pos x="T6" y="T7"/>
              </a:cxn>
              <a:cxn ang="0">
                <a:pos x="T8" y="T9"/>
              </a:cxn>
              <a:cxn ang="0">
                <a:pos x="T10" y="T11"/>
              </a:cxn>
            </a:cxnLst>
            <a:rect l="0" t="0" r="r" b="b"/>
            <a:pathLst>
              <a:path w="3222" h="3222">
                <a:moveTo>
                  <a:pt x="0" y="1611"/>
                </a:moveTo>
                <a:lnTo>
                  <a:pt x="0" y="1611"/>
                </a:lnTo>
                <a:cubicBezTo>
                  <a:pt x="0" y="721"/>
                  <a:pt x="721" y="0"/>
                  <a:pt x="1611" y="0"/>
                </a:cubicBezTo>
                <a:cubicBezTo>
                  <a:pt x="2501" y="0"/>
                  <a:pt x="3222" y="721"/>
                  <a:pt x="3222" y="1611"/>
                </a:cubicBezTo>
                <a:cubicBezTo>
                  <a:pt x="3222" y="2501"/>
                  <a:pt x="2501" y="3222"/>
                  <a:pt x="1611" y="3222"/>
                </a:cubicBezTo>
                <a:cubicBezTo>
                  <a:pt x="721" y="3222"/>
                  <a:pt x="0" y="2501"/>
                  <a:pt x="0" y="16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14">
            <a:extLst>
              <a:ext uri="{FF2B5EF4-FFF2-40B4-BE49-F238E27FC236}">
                <a16:creationId xmlns:a16="http://schemas.microsoft.com/office/drawing/2014/main" id="{4A8AEA0F-F4D2-4908-A2DA-A9FEF5A09CCE}"/>
              </a:ext>
            </a:extLst>
          </p:cNvPr>
          <p:cNvSpPr>
            <a:spLocks noEditPoints="1"/>
          </p:cNvSpPr>
          <p:nvPr/>
        </p:nvSpPr>
        <p:spPr bwMode="auto">
          <a:xfrm>
            <a:off x="8775852" y="5277112"/>
            <a:ext cx="271150" cy="270897"/>
          </a:xfrm>
          <a:custGeom>
            <a:avLst/>
            <a:gdLst>
              <a:gd name="T0" fmla="*/ 1209 w 2417"/>
              <a:gd name="T1" fmla="*/ 2244 h 2417"/>
              <a:gd name="T2" fmla="*/ 1209 w 2417"/>
              <a:gd name="T3" fmla="*/ 2244 h 2417"/>
              <a:gd name="T4" fmla="*/ 174 w 2417"/>
              <a:gd name="T5" fmla="*/ 1209 h 2417"/>
              <a:gd name="T6" fmla="*/ 1209 w 2417"/>
              <a:gd name="T7" fmla="*/ 174 h 2417"/>
              <a:gd name="T8" fmla="*/ 2244 w 2417"/>
              <a:gd name="T9" fmla="*/ 1209 h 2417"/>
              <a:gd name="T10" fmla="*/ 1209 w 2417"/>
              <a:gd name="T11" fmla="*/ 2244 h 2417"/>
              <a:gd name="T12" fmla="*/ 1209 w 2417"/>
              <a:gd name="T13" fmla="*/ 0 h 2417"/>
              <a:gd name="T14" fmla="*/ 1209 w 2417"/>
              <a:gd name="T15" fmla="*/ 0 h 2417"/>
              <a:gd name="T16" fmla="*/ 0 w 2417"/>
              <a:gd name="T17" fmla="*/ 1209 h 2417"/>
              <a:gd name="T18" fmla="*/ 1209 w 2417"/>
              <a:gd name="T19" fmla="*/ 2417 h 2417"/>
              <a:gd name="T20" fmla="*/ 2417 w 2417"/>
              <a:gd name="T21" fmla="*/ 1209 h 2417"/>
              <a:gd name="T22" fmla="*/ 1209 w 2417"/>
              <a:gd name="T23" fmla="*/ 0 h 2417"/>
              <a:gd name="T24" fmla="*/ 1868 w 2417"/>
              <a:gd name="T25" fmla="*/ 1119 h 2417"/>
              <a:gd name="T26" fmla="*/ 1868 w 2417"/>
              <a:gd name="T27" fmla="*/ 1119 h 2417"/>
              <a:gd name="T28" fmla="*/ 1782 w 2417"/>
              <a:gd name="T29" fmla="*/ 1206 h 2417"/>
              <a:gd name="T30" fmla="*/ 1209 w 2417"/>
              <a:gd name="T31" fmla="*/ 1779 h 2417"/>
              <a:gd name="T32" fmla="*/ 636 w 2417"/>
              <a:gd name="T33" fmla="*/ 1206 h 2417"/>
              <a:gd name="T34" fmla="*/ 550 w 2417"/>
              <a:gd name="T35" fmla="*/ 1119 h 2417"/>
              <a:gd name="T36" fmla="*/ 463 w 2417"/>
              <a:gd name="T37" fmla="*/ 1206 h 2417"/>
              <a:gd name="T38" fmla="*/ 1209 w 2417"/>
              <a:gd name="T39" fmla="*/ 1952 h 2417"/>
              <a:gd name="T40" fmla="*/ 1955 w 2417"/>
              <a:gd name="T41" fmla="*/ 1206 h 2417"/>
              <a:gd name="T42" fmla="*/ 1868 w 2417"/>
              <a:gd name="T43" fmla="*/ 1119 h 2417"/>
              <a:gd name="T44" fmla="*/ 1523 w 2417"/>
              <a:gd name="T45" fmla="*/ 950 h 2417"/>
              <a:gd name="T46" fmla="*/ 1523 w 2417"/>
              <a:gd name="T47" fmla="*/ 950 h 2417"/>
              <a:gd name="T48" fmla="*/ 1756 w 2417"/>
              <a:gd name="T49" fmla="*/ 716 h 2417"/>
              <a:gd name="T50" fmla="*/ 1523 w 2417"/>
              <a:gd name="T51" fmla="*/ 483 h 2417"/>
              <a:gd name="T52" fmla="*/ 1290 w 2417"/>
              <a:gd name="T53" fmla="*/ 716 h 2417"/>
              <a:gd name="T54" fmla="*/ 1523 w 2417"/>
              <a:gd name="T55" fmla="*/ 950 h 2417"/>
              <a:gd name="T56" fmla="*/ 895 w 2417"/>
              <a:gd name="T57" fmla="*/ 950 h 2417"/>
              <a:gd name="T58" fmla="*/ 895 w 2417"/>
              <a:gd name="T59" fmla="*/ 950 h 2417"/>
              <a:gd name="T60" fmla="*/ 1128 w 2417"/>
              <a:gd name="T61" fmla="*/ 716 h 2417"/>
              <a:gd name="T62" fmla="*/ 895 w 2417"/>
              <a:gd name="T63" fmla="*/ 483 h 2417"/>
              <a:gd name="T64" fmla="*/ 661 w 2417"/>
              <a:gd name="T65" fmla="*/ 716 h 2417"/>
              <a:gd name="T66" fmla="*/ 895 w 2417"/>
              <a:gd name="T67" fmla="*/ 950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7" h="2417">
                <a:moveTo>
                  <a:pt x="1209" y="2244"/>
                </a:moveTo>
                <a:lnTo>
                  <a:pt x="1209" y="2244"/>
                </a:lnTo>
                <a:cubicBezTo>
                  <a:pt x="638" y="2244"/>
                  <a:pt x="174" y="1779"/>
                  <a:pt x="174" y="1209"/>
                </a:cubicBezTo>
                <a:cubicBezTo>
                  <a:pt x="174" y="638"/>
                  <a:pt x="638" y="174"/>
                  <a:pt x="1209" y="174"/>
                </a:cubicBezTo>
                <a:cubicBezTo>
                  <a:pt x="1780" y="174"/>
                  <a:pt x="2244" y="638"/>
                  <a:pt x="2244" y="1209"/>
                </a:cubicBezTo>
                <a:cubicBezTo>
                  <a:pt x="2244" y="1779"/>
                  <a:pt x="1780" y="2244"/>
                  <a:pt x="1209" y="2244"/>
                </a:cubicBezTo>
                <a:close/>
                <a:moveTo>
                  <a:pt x="1209" y="0"/>
                </a:moveTo>
                <a:lnTo>
                  <a:pt x="1209" y="0"/>
                </a:lnTo>
                <a:cubicBezTo>
                  <a:pt x="543" y="0"/>
                  <a:pt x="0" y="542"/>
                  <a:pt x="0" y="1209"/>
                </a:cubicBezTo>
                <a:cubicBezTo>
                  <a:pt x="0" y="1875"/>
                  <a:pt x="543" y="2417"/>
                  <a:pt x="1209" y="2417"/>
                </a:cubicBezTo>
                <a:cubicBezTo>
                  <a:pt x="1875" y="2417"/>
                  <a:pt x="2417" y="1875"/>
                  <a:pt x="2417" y="1209"/>
                </a:cubicBezTo>
                <a:cubicBezTo>
                  <a:pt x="2417" y="542"/>
                  <a:pt x="1875" y="0"/>
                  <a:pt x="1209" y="0"/>
                </a:cubicBezTo>
                <a:close/>
                <a:moveTo>
                  <a:pt x="1868" y="1119"/>
                </a:moveTo>
                <a:lnTo>
                  <a:pt x="1868" y="1119"/>
                </a:lnTo>
                <a:cubicBezTo>
                  <a:pt x="1820" y="1119"/>
                  <a:pt x="1782" y="1158"/>
                  <a:pt x="1782" y="1206"/>
                </a:cubicBezTo>
                <a:cubicBezTo>
                  <a:pt x="1782" y="1522"/>
                  <a:pt x="1525" y="1779"/>
                  <a:pt x="1209" y="1779"/>
                </a:cubicBezTo>
                <a:cubicBezTo>
                  <a:pt x="893" y="1779"/>
                  <a:pt x="636" y="1522"/>
                  <a:pt x="636" y="1206"/>
                </a:cubicBezTo>
                <a:cubicBezTo>
                  <a:pt x="636" y="1158"/>
                  <a:pt x="597" y="1119"/>
                  <a:pt x="550" y="1119"/>
                </a:cubicBezTo>
                <a:cubicBezTo>
                  <a:pt x="502" y="1119"/>
                  <a:pt x="463" y="1158"/>
                  <a:pt x="463" y="1206"/>
                </a:cubicBezTo>
                <a:cubicBezTo>
                  <a:pt x="463" y="1618"/>
                  <a:pt x="798" y="1952"/>
                  <a:pt x="1209" y="1952"/>
                </a:cubicBezTo>
                <a:cubicBezTo>
                  <a:pt x="1620" y="1952"/>
                  <a:pt x="1955" y="1618"/>
                  <a:pt x="1955" y="1206"/>
                </a:cubicBezTo>
                <a:cubicBezTo>
                  <a:pt x="1955" y="1158"/>
                  <a:pt x="1916" y="1119"/>
                  <a:pt x="1868" y="1119"/>
                </a:cubicBezTo>
                <a:close/>
                <a:moveTo>
                  <a:pt x="1523" y="950"/>
                </a:moveTo>
                <a:lnTo>
                  <a:pt x="1523" y="950"/>
                </a:lnTo>
                <a:cubicBezTo>
                  <a:pt x="1652" y="950"/>
                  <a:pt x="1756" y="845"/>
                  <a:pt x="1756" y="716"/>
                </a:cubicBezTo>
                <a:cubicBezTo>
                  <a:pt x="1756" y="587"/>
                  <a:pt x="1652" y="483"/>
                  <a:pt x="1523" y="483"/>
                </a:cubicBezTo>
                <a:cubicBezTo>
                  <a:pt x="1394" y="483"/>
                  <a:pt x="1290" y="587"/>
                  <a:pt x="1290" y="716"/>
                </a:cubicBezTo>
                <a:cubicBezTo>
                  <a:pt x="1290" y="845"/>
                  <a:pt x="1394" y="950"/>
                  <a:pt x="1523" y="950"/>
                </a:cubicBezTo>
                <a:close/>
                <a:moveTo>
                  <a:pt x="895" y="950"/>
                </a:moveTo>
                <a:lnTo>
                  <a:pt x="895" y="950"/>
                </a:lnTo>
                <a:cubicBezTo>
                  <a:pt x="1024" y="950"/>
                  <a:pt x="1128" y="845"/>
                  <a:pt x="1128" y="716"/>
                </a:cubicBezTo>
                <a:cubicBezTo>
                  <a:pt x="1128" y="587"/>
                  <a:pt x="1024" y="483"/>
                  <a:pt x="895" y="483"/>
                </a:cubicBezTo>
                <a:cubicBezTo>
                  <a:pt x="766" y="483"/>
                  <a:pt x="661" y="587"/>
                  <a:pt x="661" y="716"/>
                </a:cubicBezTo>
                <a:cubicBezTo>
                  <a:pt x="661" y="845"/>
                  <a:pt x="766" y="950"/>
                  <a:pt x="895" y="9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15">
            <a:extLst>
              <a:ext uri="{FF2B5EF4-FFF2-40B4-BE49-F238E27FC236}">
                <a16:creationId xmlns:a16="http://schemas.microsoft.com/office/drawing/2014/main" id="{1F4EA237-7B24-49AC-88B6-FF4B9BA27753}"/>
              </a:ext>
            </a:extLst>
          </p:cNvPr>
          <p:cNvSpPr>
            <a:spLocks/>
          </p:cNvSpPr>
          <p:nvPr/>
        </p:nvSpPr>
        <p:spPr bwMode="auto">
          <a:xfrm>
            <a:off x="9571018" y="5222318"/>
            <a:ext cx="397440" cy="397440"/>
          </a:xfrm>
          <a:custGeom>
            <a:avLst/>
            <a:gdLst>
              <a:gd name="T0" fmla="*/ 0 w 3223"/>
              <a:gd name="T1" fmla="*/ 1612 h 3223"/>
              <a:gd name="T2" fmla="*/ 0 w 3223"/>
              <a:gd name="T3" fmla="*/ 1612 h 3223"/>
              <a:gd name="T4" fmla="*/ 1611 w 3223"/>
              <a:gd name="T5" fmla="*/ 0 h 3223"/>
              <a:gd name="T6" fmla="*/ 3223 w 3223"/>
              <a:gd name="T7" fmla="*/ 1612 h 3223"/>
              <a:gd name="T8" fmla="*/ 1611 w 3223"/>
              <a:gd name="T9" fmla="*/ 3223 h 3223"/>
              <a:gd name="T10" fmla="*/ 0 w 3223"/>
              <a:gd name="T11" fmla="*/ 1612 h 3223"/>
            </a:gdLst>
            <a:ahLst/>
            <a:cxnLst>
              <a:cxn ang="0">
                <a:pos x="T0" y="T1"/>
              </a:cxn>
              <a:cxn ang="0">
                <a:pos x="T2" y="T3"/>
              </a:cxn>
              <a:cxn ang="0">
                <a:pos x="T4" y="T5"/>
              </a:cxn>
              <a:cxn ang="0">
                <a:pos x="T6" y="T7"/>
              </a:cxn>
              <a:cxn ang="0">
                <a:pos x="T8" y="T9"/>
              </a:cxn>
              <a:cxn ang="0">
                <a:pos x="T10" y="T11"/>
              </a:cxn>
            </a:cxnLst>
            <a:rect l="0" t="0" r="r" b="b"/>
            <a:pathLst>
              <a:path w="3223" h="3223">
                <a:moveTo>
                  <a:pt x="0" y="1612"/>
                </a:moveTo>
                <a:lnTo>
                  <a:pt x="0" y="1612"/>
                </a:lnTo>
                <a:cubicBezTo>
                  <a:pt x="0" y="722"/>
                  <a:pt x="721" y="0"/>
                  <a:pt x="1611" y="0"/>
                </a:cubicBezTo>
                <a:cubicBezTo>
                  <a:pt x="2501" y="0"/>
                  <a:pt x="3223" y="722"/>
                  <a:pt x="3223" y="1612"/>
                </a:cubicBezTo>
                <a:cubicBezTo>
                  <a:pt x="3223" y="2502"/>
                  <a:pt x="2501" y="3223"/>
                  <a:pt x="1611" y="3223"/>
                </a:cubicBezTo>
                <a:cubicBezTo>
                  <a:pt x="721" y="3223"/>
                  <a:pt x="0" y="2502"/>
                  <a:pt x="0" y="1612"/>
                </a:cubicBezTo>
                <a:close/>
              </a:path>
            </a:pathLst>
          </a:custGeom>
          <a:solidFill>
            <a:srgbClr val="BD582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16">
            <a:extLst>
              <a:ext uri="{FF2B5EF4-FFF2-40B4-BE49-F238E27FC236}">
                <a16:creationId xmlns:a16="http://schemas.microsoft.com/office/drawing/2014/main" id="{1F04E31E-0AC8-499D-AADE-CF5152AF7B83}"/>
              </a:ext>
            </a:extLst>
          </p:cNvPr>
          <p:cNvSpPr>
            <a:spLocks noEditPoints="1"/>
          </p:cNvSpPr>
          <p:nvPr/>
        </p:nvSpPr>
        <p:spPr bwMode="auto">
          <a:xfrm>
            <a:off x="9620905" y="5271719"/>
            <a:ext cx="298265" cy="298636"/>
          </a:xfrm>
          <a:custGeom>
            <a:avLst/>
            <a:gdLst>
              <a:gd name="T0" fmla="*/ 1867 w 2417"/>
              <a:gd name="T1" fmla="*/ 1432 h 2417"/>
              <a:gd name="T2" fmla="*/ 1867 w 2417"/>
              <a:gd name="T3" fmla="*/ 1432 h 2417"/>
              <a:gd name="T4" fmla="*/ 549 w 2417"/>
              <a:gd name="T5" fmla="*/ 1432 h 2417"/>
              <a:gd name="T6" fmla="*/ 462 w 2417"/>
              <a:gd name="T7" fmla="*/ 1519 h 2417"/>
              <a:gd name="T8" fmla="*/ 549 w 2417"/>
              <a:gd name="T9" fmla="*/ 1605 h 2417"/>
              <a:gd name="T10" fmla="*/ 1867 w 2417"/>
              <a:gd name="T11" fmla="*/ 1605 h 2417"/>
              <a:gd name="T12" fmla="*/ 1954 w 2417"/>
              <a:gd name="T13" fmla="*/ 1519 h 2417"/>
              <a:gd name="T14" fmla="*/ 1867 w 2417"/>
              <a:gd name="T15" fmla="*/ 1432 h 2417"/>
              <a:gd name="T16" fmla="*/ 1208 w 2417"/>
              <a:gd name="T17" fmla="*/ 2244 h 2417"/>
              <a:gd name="T18" fmla="*/ 1208 w 2417"/>
              <a:gd name="T19" fmla="*/ 2244 h 2417"/>
              <a:gd name="T20" fmla="*/ 173 w 2417"/>
              <a:gd name="T21" fmla="*/ 1209 h 2417"/>
              <a:gd name="T22" fmla="*/ 1208 w 2417"/>
              <a:gd name="T23" fmla="*/ 174 h 2417"/>
              <a:gd name="T24" fmla="*/ 2243 w 2417"/>
              <a:gd name="T25" fmla="*/ 1209 h 2417"/>
              <a:gd name="T26" fmla="*/ 1208 w 2417"/>
              <a:gd name="T27" fmla="*/ 2244 h 2417"/>
              <a:gd name="T28" fmla="*/ 1208 w 2417"/>
              <a:gd name="T29" fmla="*/ 0 h 2417"/>
              <a:gd name="T30" fmla="*/ 1208 w 2417"/>
              <a:gd name="T31" fmla="*/ 0 h 2417"/>
              <a:gd name="T32" fmla="*/ 0 w 2417"/>
              <a:gd name="T33" fmla="*/ 1209 h 2417"/>
              <a:gd name="T34" fmla="*/ 1208 w 2417"/>
              <a:gd name="T35" fmla="*/ 2417 h 2417"/>
              <a:gd name="T36" fmla="*/ 2417 w 2417"/>
              <a:gd name="T37" fmla="*/ 1209 h 2417"/>
              <a:gd name="T38" fmla="*/ 1208 w 2417"/>
              <a:gd name="T39" fmla="*/ 0 h 2417"/>
              <a:gd name="T40" fmla="*/ 1522 w 2417"/>
              <a:gd name="T41" fmla="*/ 950 h 2417"/>
              <a:gd name="T42" fmla="*/ 1522 w 2417"/>
              <a:gd name="T43" fmla="*/ 950 h 2417"/>
              <a:gd name="T44" fmla="*/ 1756 w 2417"/>
              <a:gd name="T45" fmla="*/ 717 h 2417"/>
              <a:gd name="T46" fmla="*/ 1522 w 2417"/>
              <a:gd name="T47" fmla="*/ 483 h 2417"/>
              <a:gd name="T48" fmla="*/ 1289 w 2417"/>
              <a:gd name="T49" fmla="*/ 717 h 2417"/>
              <a:gd name="T50" fmla="*/ 1522 w 2417"/>
              <a:gd name="T51" fmla="*/ 950 h 2417"/>
              <a:gd name="T52" fmla="*/ 894 w 2417"/>
              <a:gd name="T53" fmla="*/ 950 h 2417"/>
              <a:gd name="T54" fmla="*/ 894 w 2417"/>
              <a:gd name="T55" fmla="*/ 950 h 2417"/>
              <a:gd name="T56" fmla="*/ 1127 w 2417"/>
              <a:gd name="T57" fmla="*/ 717 h 2417"/>
              <a:gd name="T58" fmla="*/ 894 w 2417"/>
              <a:gd name="T59" fmla="*/ 483 h 2417"/>
              <a:gd name="T60" fmla="*/ 661 w 2417"/>
              <a:gd name="T61" fmla="*/ 717 h 2417"/>
              <a:gd name="T62" fmla="*/ 894 w 2417"/>
              <a:gd name="T63" fmla="*/ 950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7" h="2417">
                <a:moveTo>
                  <a:pt x="1867" y="1432"/>
                </a:moveTo>
                <a:lnTo>
                  <a:pt x="1867" y="1432"/>
                </a:lnTo>
                <a:lnTo>
                  <a:pt x="549" y="1432"/>
                </a:lnTo>
                <a:cubicBezTo>
                  <a:pt x="501" y="1432"/>
                  <a:pt x="462" y="1471"/>
                  <a:pt x="462" y="1519"/>
                </a:cubicBezTo>
                <a:cubicBezTo>
                  <a:pt x="462" y="1567"/>
                  <a:pt x="501" y="1605"/>
                  <a:pt x="549" y="1605"/>
                </a:cubicBezTo>
                <a:lnTo>
                  <a:pt x="1867" y="1605"/>
                </a:lnTo>
                <a:cubicBezTo>
                  <a:pt x="1915" y="1605"/>
                  <a:pt x="1954" y="1567"/>
                  <a:pt x="1954" y="1519"/>
                </a:cubicBezTo>
                <a:cubicBezTo>
                  <a:pt x="1954" y="1471"/>
                  <a:pt x="1915" y="1432"/>
                  <a:pt x="1867" y="1432"/>
                </a:cubicBezTo>
                <a:close/>
                <a:moveTo>
                  <a:pt x="1208" y="2244"/>
                </a:moveTo>
                <a:lnTo>
                  <a:pt x="1208" y="2244"/>
                </a:lnTo>
                <a:cubicBezTo>
                  <a:pt x="637" y="2244"/>
                  <a:pt x="173" y="1780"/>
                  <a:pt x="173" y="1209"/>
                </a:cubicBezTo>
                <a:cubicBezTo>
                  <a:pt x="173" y="638"/>
                  <a:pt x="637" y="174"/>
                  <a:pt x="1208" y="174"/>
                </a:cubicBezTo>
                <a:cubicBezTo>
                  <a:pt x="1779" y="174"/>
                  <a:pt x="2243" y="638"/>
                  <a:pt x="2243" y="1209"/>
                </a:cubicBezTo>
                <a:cubicBezTo>
                  <a:pt x="2243" y="1780"/>
                  <a:pt x="1779" y="2244"/>
                  <a:pt x="1208" y="2244"/>
                </a:cubicBezTo>
                <a:close/>
                <a:moveTo>
                  <a:pt x="1208" y="0"/>
                </a:moveTo>
                <a:lnTo>
                  <a:pt x="1208" y="0"/>
                </a:lnTo>
                <a:cubicBezTo>
                  <a:pt x="542" y="0"/>
                  <a:pt x="0" y="542"/>
                  <a:pt x="0" y="1209"/>
                </a:cubicBezTo>
                <a:cubicBezTo>
                  <a:pt x="0" y="1875"/>
                  <a:pt x="542" y="2417"/>
                  <a:pt x="1208" y="2417"/>
                </a:cubicBezTo>
                <a:cubicBezTo>
                  <a:pt x="1875" y="2417"/>
                  <a:pt x="2417" y="1875"/>
                  <a:pt x="2417" y="1209"/>
                </a:cubicBezTo>
                <a:cubicBezTo>
                  <a:pt x="2417" y="542"/>
                  <a:pt x="1875" y="0"/>
                  <a:pt x="1208" y="0"/>
                </a:cubicBezTo>
                <a:close/>
                <a:moveTo>
                  <a:pt x="1522" y="950"/>
                </a:moveTo>
                <a:lnTo>
                  <a:pt x="1522" y="950"/>
                </a:lnTo>
                <a:cubicBezTo>
                  <a:pt x="1651" y="950"/>
                  <a:pt x="1756" y="845"/>
                  <a:pt x="1756" y="717"/>
                </a:cubicBezTo>
                <a:cubicBezTo>
                  <a:pt x="1756" y="588"/>
                  <a:pt x="1651" y="483"/>
                  <a:pt x="1522" y="483"/>
                </a:cubicBezTo>
                <a:cubicBezTo>
                  <a:pt x="1393" y="483"/>
                  <a:pt x="1289" y="588"/>
                  <a:pt x="1289" y="717"/>
                </a:cubicBezTo>
                <a:cubicBezTo>
                  <a:pt x="1289" y="845"/>
                  <a:pt x="1393" y="950"/>
                  <a:pt x="1522" y="950"/>
                </a:cubicBezTo>
                <a:close/>
                <a:moveTo>
                  <a:pt x="894" y="950"/>
                </a:moveTo>
                <a:lnTo>
                  <a:pt x="894" y="950"/>
                </a:lnTo>
                <a:cubicBezTo>
                  <a:pt x="1023" y="950"/>
                  <a:pt x="1127" y="845"/>
                  <a:pt x="1127" y="717"/>
                </a:cubicBezTo>
                <a:cubicBezTo>
                  <a:pt x="1127" y="588"/>
                  <a:pt x="1023" y="483"/>
                  <a:pt x="894" y="483"/>
                </a:cubicBezTo>
                <a:cubicBezTo>
                  <a:pt x="765" y="483"/>
                  <a:pt x="661" y="588"/>
                  <a:pt x="661" y="717"/>
                </a:cubicBezTo>
                <a:cubicBezTo>
                  <a:pt x="661" y="845"/>
                  <a:pt x="765" y="950"/>
                  <a:pt x="894" y="9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5">
            <a:extLst>
              <a:ext uri="{FF2B5EF4-FFF2-40B4-BE49-F238E27FC236}">
                <a16:creationId xmlns:a16="http://schemas.microsoft.com/office/drawing/2014/main" id="{300C89E5-0FC2-4F66-8852-F5F31E1CEE93}"/>
              </a:ext>
            </a:extLst>
          </p:cNvPr>
          <p:cNvSpPr>
            <a:spLocks/>
          </p:cNvSpPr>
          <p:nvPr/>
        </p:nvSpPr>
        <p:spPr bwMode="auto">
          <a:xfrm>
            <a:off x="10413643" y="5267315"/>
            <a:ext cx="361309" cy="361309"/>
          </a:xfrm>
          <a:custGeom>
            <a:avLst/>
            <a:gdLst>
              <a:gd name="T0" fmla="*/ 0 w 3223"/>
              <a:gd name="T1" fmla="*/ 1611 h 3222"/>
              <a:gd name="T2" fmla="*/ 0 w 3223"/>
              <a:gd name="T3" fmla="*/ 1611 h 3222"/>
              <a:gd name="T4" fmla="*/ 1611 w 3223"/>
              <a:gd name="T5" fmla="*/ 0 h 3222"/>
              <a:gd name="T6" fmla="*/ 3223 w 3223"/>
              <a:gd name="T7" fmla="*/ 1611 h 3222"/>
              <a:gd name="T8" fmla="*/ 1611 w 3223"/>
              <a:gd name="T9" fmla="*/ 3222 h 3222"/>
              <a:gd name="T10" fmla="*/ 0 w 3223"/>
              <a:gd name="T11" fmla="*/ 1611 h 3222"/>
            </a:gdLst>
            <a:ahLst/>
            <a:cxnLst>
              <a:cxn ang="0">
                <a:pos x="T0" y="T1"/>
              </a:cxn>
              <a:cxn ang="0">
                <a:pos x="T2" y="T3"/>
              </a:cxn>
              <a:cxn ang="0">
                <a:pos x="T4" y="T5"/>
              </a:cxn>
              <a:cxn ang="0">
                <a:pos x="T6" y="T7"/>
              </a:cxn>
              <a:cxn ang="0">
                <a:pos x="T8" y="T9"/>
              </a:cxn>
              <a:cxn ang="0">
                <a:pos x="T10" y="T11"/>
              </a:cxn>
            </a:cxnLst>
            <a:rect l="0" t="0" r="r" b="b"/>
            <a:pathLst>
              <a:path w="3223" h="3222">
                <a:moveTo>
                  <a:pt x="0" y="1611"/>
                </a:moveTo>
                <a:lnTo>
                  <a:pt x="0" y="1611"/>
                </a:lnTo>
                <a:cubicBezTo>
                  <a:pt x="0" y="721"/>
                  <a:pt x="721" y="0"/>
                  <a:pt x="1611" y="0"/>
                </a:cubicBezTo>
                <a:cubicBezTo>
                  <a:pt x="2501" y="0"/>
                  <a:pt x="3223" y="721"/>
                  <a:pt x="3223" y="1611"/>
                </a:cubicBezTo>
                <a:cubicBezTo>
                  <a:pt x="3223" y="2501"/>
                  <a:pt x="2501" y="3222"/>
                  <a:pt x="1611" y="3222"/>
                </a:cubicBezTo>
                <a:cubicBezTo>
                  <a:pt x="721" y="3222"/>
                  <a:pt x="0" y="2501"/>
                  <a:pt x="0" y="1611"/>
                </a:cubicBezTo>
                <a:close/>
              </a:path>
            </a:pathLst>
          </a:custGeom>
          <a:solidFill>
            <a:srgbClr val="86564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a16="http://schemas.microsoft.com/office/drawing/2014/main" id="{991BB89D-A2AF-450C-B484-0275FF6E679D}"/>
              </a:ext>
            </a:extLst>
          </p:cNvPr>
          <p:cNvSpPr>
            <a:spLocks noEditPoints="1"/>
          </p:cNvSpPr>
          <p:nvPr/>
        </p:nvSpPr>
        <p:spPr bwMode="auto">
          <a:xfrm>
            <a:off x="10445350" y="5298976"/>
            <a:ext cx="297894" cy="297987"/>
          </a:xfrm>
          <a:custGeom>
            <a:avLst/>
            <a:gdLst>
              <a:gd name="T0" fmla="*/ 1208 w 2417"/>
              <a:gd name="T1" fmla="*/ 2244 h 2417"/>
              <a:gd name="T2" fmla="*/ 1208 w 2417"/>
              <a:gd name="T3" fmla="*/ 2244 h 2417"/>
              <a:gd name="T4" fmla="*/ 173 w 2417"/>
              <a:gd name="T5" fmla="*/ 1209 h 2417"/>
              <a:gd name="T6" fmla="*/ 1208 w 2417"/>
              <a:gd name="T7" fmla="*/ 174 h 2417"/>
              <a:gd name="T8" fmla="*/ 2243 w 2417"/>
              <a:gd name="T9" fmla="*/ 1209 h 2417"/>
              <a:gd name="T10" fmla="*/ 1208 w 2417"/>
              <a:gd name="T11" fmla="*/ 2244 h 2417"/>
              <a:gd name="T12" fmla="*/ 1208 w 2417"/>
              <a:gd name="T13" fmla="*/ 0 h 2417"/>
              <a:gd name="T14" fmla="*/ 1208 w 2417"/>
              <a:gd name="T15" fmla="*/ 0 h 2417"/>
              <a:gd name="T16" fmla="*/ 0 w 2417"/>
              <a:gd name="T17" fmla="*/ 1209 h 2417"/>
              <a:gd name="T18" fmla="*/ 1208 w 2417"/>
              <a:gd name="T19" fmla="*/ 2417 h 2417"/>
              <a:gd name="T20" fmla="*/ 2417 w 2417"/>
              <a:gd name="T21" fmla="*/ 1209 h 2417"/>
              <a:gd name="T22" fmla="*/ 1208 w 2417"/>
              <a:gd name="T23" fmla="*/ 0 h 2417"/>
              <a:gd name="T24" fmla="*/ 1208 w 2417"/>
              <a:gd name="T25" fmla="*/ 1134 h 2417"/>
              <a:gd name="T26" fmla="*/ 1208 w 2417"/>
              <a:gd name="T27" fmla="*/ 1134 h 2417"/>
              <a:gd name="T28" fmla="*/ 477 w 2417"/>
              <a:gd name="T29" fmla="*/ 1666 h 2417"/>
              <a:gd name="T30" fmla="*/ 549 w 2417"/>
              <a:gd name="T31" fmla="*/ 1738 h 2417"/>
              <a:gd name="T32" fmla="*/ 621 w 2417"/>
              <a:gd name="T33" fmla="*/ 1666 h 2417"/>
              <a:gd name="T34" fmla="*/ 1208 w 2417"/>
              <a:gd name="T35" fmla="*/ 1279 h 2417"/>
              <a:gd name="T36" fmla="*/ 1795 w 2417"/>
              <a:gd name="T37" fmla="*/ 1666 h 2417"/>
              <a:gd name="T38" fmla="*/ 1868 w 2417"/>
              <a:gd name="T39" fmla="*/ 1738 h 2417"/>
              <a:gd name="T40" fmla="*/ 1940 w 2417"/>
              <a:gd name="T41" fmla="*/ 1666 h 2417"/>
              <a:gd name="T42" fmla="*/ 1208 w 2417"/>
              <a:gd name="T43" fmla="*/ 1134 h 2417"/>
              <a:gd name="T44" fmla="*/ 1522 w 2417"/>
              <a:gd name="T45" fmla="*/ 950 h 2417"/>
              <a:gd name="T46" fmla="*/ 1522 w 2417"/>
              <a:gd name="T47" fmla="*/ 950 h 2417"/>
              <a:gd name="T48" fmla="*/ 1756 w 2417"/>
              <a:gd name="T49" fmla="*/ 716 h 2417"/>
              <a:gd name="T50" fmla="*/ 1522 w 2417"/>
              <a:gd name="T51" fmla="*/ 483 h 2417"/>
              <a:gd name="T52" fmla="*/ 1289 w 2417"/>
              <a:gd name="T53" fmla="*/ 716 h 2417"/>
              <a:gd name="T54" fmla="*/ 1522 w 2417"/>
              <a:gd name="T55" fmla="*/ 950 h 2417"/>
              <a:gd name="T56" fmla="*/ 894 w 2417"/>
              <a:gd name="T57" fmla="*/ 950 h 2417"/>
              <a:gd name="T58" fmla="*/ 894 w 2417"/>
              <a:gd name="T59" fmla="*/ 950 h 2417"/>
              <a:gd name="T60" fmla="*/ 1128 w 2417"/>
              <a:gd name="T61" fmla="*/ 716 h 2417"/>
              <a:gd name="T62" fmla="*/ 894 w 2417"/>
              <a:gd name="T63" fmla="*/ 483 h 2417"/>
              <a:gd name="T64" fmla="*/ 661 w 2417"/>
              <a:gd name="T65" fmla="*/ 716 h 2417"/>
              <a:gd name="T66" fmla="*/ 894 w 2417"/>
              <a:gd name="T67" fmla="*/ 950 h 2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7" h="2417">
                <a:moveTo>
                  <a:pt x="1208" y="2244"/>
                </a:moveTo>
                <a:lnTo>
                  <a:pt x="1208" y="2244"/>
                </a:lnTo>
                <a:cubicBezTo>
                  <a:pt x="638" y="2244"/>
                  <a:pt x="173" y="1779"/>
                  <a:pt x="173" y="1209"/>
                </a:cubicBezTo>
                <a:cubicBezTo>
                  <a:pt x="173" y="638"/>
                  <a:pt x="638" y="174"/>
                  <a:pt x="1208" y="174"/>
                </a:cubicBezTo>
                <a:cubicBezTo>
                  <a:pt x="1779" y="174"/>
                  <a:pt x="2243" y="638"/>
                  <a:pt x="2243" y="1209"/>
                </a:cubicBezTo>
                <a:cubicBezTo>
                  <a:pt x="2243" y="1779"/>
                  <a:pt x="1779" y="2244"/>
                  <a:pt x="1208" y="2244"/>
                </a:cubicBezTo>
                <a:close/>
                <a:moveTo>
                  <a:pt x="1208" y="0"/>
                </a:moveTo>
                <a:lnTo>
                  <a:pt x="1208" y="0"/>
                </a:lnTo>
                <a:cubicBezTo>
                  <a:pt x="542" y="0"/>
                  <a:pt x="0" y="542"/>
                  <a:pt x="0" y="1209"/>
                </a:cubicBezTo>
                <a:cubicBezTo>
                  <a:pt x="0" y="1875"/>
                  <a:pt x="542" y="2417"/>
                  <a:pt x="1208" y="2417"/>
                </a:cubicBezTo>
                <a:cubicBezTo>
                  <a:pt x="1875" y="2417"/>
                  <a:pt x="2417" y="1875"/>
                  <a:pt x="2417" y="1209"/>
                </a:cubicBezTo>
                <a:cubicBezTo>
                  <a:pt x="2417" y="542"/>
                  <a:pt x="1875" y="0"/>
                  <a:pt x="1208" y="0"/>
                </a:cubicBezTo>
                <a:close/>
                <a:moveTo>
                  <a:pt x="1208" y="1134"/>
                </a:moveTo>
                <a:lnTo>
                  <a:pt x="1208" y="1134"/>
                </a:lnTo>
                <a:cubicBezTo>
                  <a:pt x="805" y="1134"/>
                  <a:pt x="477" y="1372"/>
                  <a:pt x="477" y="1666"/>
                </a:cubicBezTo>
                <a:cubicBezTo>
                  <a:pt x="477" y="1706"/>
                  <a:pt x="509" y="1738"/>
                  <a:pt x="549" y="1738"/>
                </a:cubicBezTo>
                <a:cubicBezTo>
                  <a:pt x="589" y="1738"/>
                  <a:pt x="621" y="1706"/>
                  <a:pt x="621" y="1666"/>
                </a:cubicBezTo>
                <a:cubicBezTo>
                  <a:pt x="621" y="1452"/>
                  <a:pt x="885" y="1279"/>
                  <a:pt x="1208" y="1279"/>
                </a:cubicBezTo>
                <a:cubicBezTo>
                  <a:pt x="1532" y="1279"/>
                  <a:pt x="1795" y="1452"/>
                  <a:pt x="1795" y="1666"/>
                </a:cubicBezTo>
                <a:cubicBezTo>
                  <a:pt x="1795" y="1706"/>
                  <a:pt x="1828" y="1738"/>
                  <a:pt x="1868" y="1738"/>
                </a:cubicBezTo>
                <a:cubicBezTo>
                  <a:pt x="1908" y="1738"/>
                  <a:pt x="1940" y="1706"/>
                  <a:pt x="1940" y="1666"/>
                </a:cubicBezTo>
                <a:cubicBezTo>
                  <a:pt x="1940" y="1372"/>
                  <a:pt x="1612" y="1134"/>
                  <a:pt x="1208" y="1134"/>
                </a:cubicBezTo>
                <a:close/>
                <a:moveTo>
                  <a:pt x="1522" y="950"/>
                </a:moveTo>
                <a:lnTo>
                  <a:pt x="1522" y="950"/>
                </a:lnTo>
                <a:cubicBezTo>
                  <a:pt x="1651" y="950"/>
                  <a:pt x="1756" y="845"/>
                  <a:pt x="1756" y="716"/>
                </a:cubicBezTo>
                <a:cubicBezTo>
                  <a:pt x="1756" y="587"/>
                  <a:pt x="1651" y="483"/>
                  <a:pt x="1522" y="483"/>
                </a:cubicBezTo>
                <a:cubicBezTo>
                  <a:pt x="1393" y="483"/>
                  <a:pt x="1289" y="587"/>
                  <a:pt x="1289" y="716"/>
                </a:cubicBezTo>
                <a:cubicBezTo>
                  <a:pt x="1289" y="845"/>
                  <a:pt x="1393" y="950"/>
                  <a:pt x="1522" y="950"/>
                </a:cubicBezTo>
                <a:close/>
                <a:moveTo>
                  <a:pt x="894" y="950"/>
                </a:moveTo>
                <a:lnTo>
                  <a:pt x="894" y="950"/>
                </a:lnTo>
                <a:cubicBezTo>
                  <a:pt x="1023" y="950"/>
                  <a:pt x="1128" y="845"/>
                  <a:pt x="1128" y="716"/>
                </a:cubicBezTo>
                <a:cubicBezTo>
                  <a:pt x="1128" y="587"/>
                  <a:pt x="1023" y="483"/>
                  <a:pt x="894" y="483"/>
                </a:cubicBezTo>
                <a:cubicBezTo>
                  <a:pt x="765" y="483"/>
                  <a:pt x="661" y="587"/>
                  <a:pt x="661" y="716"/>
                </a:cubicBezTo>
                <a:cubicBezTo>
                  <a:pt x="661" y="845"/>
                  <a:pt x="765" y="950"/>
                  <a:pt x="894" y="9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2">
            <a:extLst>
              <a:ext uri="{FF2B5EF4-FFF2-40B4-BE49-F238E27FC236}">
                <a16:creationId xmlns:a16="http://schemas.microsoft.com/office/drawing/2014/main" id="{2ECE312A-2025-41B9-828E-83F8C10DEFB0}"/>
              </a:ext>
            </a:extLst>
          </p:cNvPr>
          <p:cNvSpPr>
            <a:spLocks noEditPoints="1"/>
          </p:cNvSpPr>
          <p:nvPr/>
        </p:nvSpPr>
        <p:spPr bwMode="auto">
          <a:xfrm>
            <a:off x="5123187" y="5230209"/>
            <a:ext cx="320616" cy="311320"/>
          </a:xfrm>
          <a:custGeom>
            <a:avLst/>
            <a:gdLst>
              <a:gd name="T0" fmla="*/ 1804 w 1972"/>
              <a:gd name="T1" fmla="*/ 1650 h 1727"/>
              <a:gd name="T2" fmla="*/ 1804 w 1972"/>
              <a:gd name="T3" fmla="*/ 1650 h 1727"/>
              <a:gd name="T4" fmla="*/ 1228 w 1972"/>
              <a:gd name="T5" fmla="*/ 1650 h 1727"/>
              <a:gd name="T6" fmla="*/ 1228 w 1972"/>
              <a:gd name="T7" fmla="*/ 937 h 1727"/>
              <a:gd name="T8" fmla="*/ 1189 w 1972"/>
              <a:gd name="T9" fmla="*/ 898 h 1727"/>
              <a:gd name="T10" fmla="*/ 781 w 1972"/>
              <a:gd name="T11" fmla="*/ 898 h 1727"/>
              <a:gd name="T12" fmla="*/ 742 w 1972"/>
              <a:gd name="T13" fmla="*/ 937 h 1727"/>
              <a:gd name="T14" fmla="*/ 742 w 1972"/>
              <a:gd name="T15" fmla="*/ 1650 h 1727"/>
              <a:gd name="T16" fmla="*/ 188 w 1972"/>
              <a:gd name="T17" fmla="*/ 1650 h 1727"/>
              <a:gd name="T18" fmla="*/ 188 w 1972"/>
              <a:gd name="T19" fmla="*/ 821 h 1727"/>
              <a:gd name="T20" fmla="*/ 659 w 1972"/>
              <a:gd name="T21" fmla="*/ 821 h 1727"/>
              <a:gd name="T22" fmla="*/ 691 w 1972"/>
              <a:gd name="T23" fmla="*/ 804 h 1727"/>
              <a:gd name="T24" fmla="*/ 986 w 1972"/>
              <a:gd name="T25" fmla="*/ 370 h 1727"/>
              <a:gd name="T26" fmla="*/ 1280 w 1972"/>
              <a:gd name="T27" fmla="*/ 804 h 1727"/>
              <a:gd name="T28" fmla="*/ 1312 w 1972"/>
              <a:gd name="T29" fmla="*/ 821 h 1727"/>
              <a:gd name="T30" fmla="*/ 1804 w 1972"/>
              <a:gd name="T31" fmla="*/ 821 h 1727"/>
              <a:gd name="T32" fmla="*/ 1804 w 1972"/>
              <a:gd name="T33" fmla="*/ 1650 h 1727"/>
              <a:gd name="T34" fmla="*/ 1933 w 1972"/>
              <a:gd name="T35" fmla="*/ 0 h 1727"/>
              <a:gd name="T36" fmla="*/ 1933 w 1972"/>
              <a:gd name="T37" fmla="*/ 0 h 1727"/>
              <a:gd name="T38" fmla="*/ 39 w 1972"/>
              <a:gd name="T39" fmla="*/ 0 h 1727"/>
              <a:gd name="T40" fmla="*/ 0 w 1972"/>
              <a:gd name="T41" fmla="*/ 39 h 1727"/>
              <a:gd name="T42" fmla="*/ 0 w 1972"/>
              <a:gd name="T43" fmla="*/ 782 h 1727"/>
              <a:gd name="T44" fmla="*/ 39 w 1972"/>
              <a:gd name="T45" fmla="*/ 821 h 1727"/>
              <a:gd name="T46" fmla="*/ 110 w 1972"/>
              <a:gd name="T47" fmla="*/ 821 h 1727"/>
              <a:gd name="T48" fmla="*/ 110 w 1972"/>
              <a:gd name="T49" fmla="*/ 1688 h 1727"/>
              <a:gd name="T50" fmla="*/ 149 w 1972"/>
              <a:gd name="T51" fmla="*/ 1727 h 1727"/>
              <a:gd name="T52" fmla="*/ 781 w 1972"/>
              <a:gd name="T53" fmla="*/ 1727 h 1727"/>
              <a:gd name="T54" fmla="*/ 820 w 1972"/>
              <a:gd name="T55" fmla="*/ 1688 h 1727"/>
              <a:gd name="T56" fmla="*/ 820 w 1972"/>
              <a:gd name="T57" fmla="*/ 976 h 1727"/>
              <a:gd name="T58" fmla="*/ 1150 w 1972"/>
              <a:gd name="T59" fmla="*/ 976 h 1727"/>
              <a:gd name="T60" fmla="*/ 1150 w 1972"/>
              <a:gd name="T61" fmla="*/ 1688 h 1727"/>
              <a:gd name="T62" fmla="*/ 1189 w 1972"/>
              <a:gd name="T63" fmla="*/ 1727 h 1727"/>
              <a:gd name="T64" fmla="*/ 1843 w 1972"/>
              <a:gd name="T65" fmla="*/ 1727 h 1727"/>
              <a:gd name="T66" fmla="*/ 1881 w 1972"/>
              <a:gd name="T67" fmla="*/ 1688 h 1727"/>
              <a:gd name="T68" fmla="*/ 1881 w 1972"/>
              <a:gd name="T69" fmla="*/ 821 h 1727"/>
              <a:gd name="T70" fmla="*/ 1933 w 1972"/>
              <a:gd name="T71" fmla="*/ 821 h 1727"/>
              <a:gd name="T72" fmla="*/ 1972 w 1972"/>
              <a:gd name="T73" fmla="*/ 782 h 1727"/>
              <a:gd name="T74" fmla="*/ 1972 w 1972"/>
              <a:gd name="T75" fmla="*/ 39 h 1727"/>
              <a:gd name="T76" fmla="*/ 1933 w 1972"/>
              <a:gd name="T77" fmla="*/ 0 h 1727"/>
              <a:gd name="T78" fmla="*/ 1382 w 1972"/>
              <a:gd name="T79" fmla="*/ 1343 h 1727"/>
              <a:gd name="T80" fmla="*/ 1382 w 1972"/>
              <a:gd name="T81" fmla="*/ 1343 h 1727"/>
              <a:gd name="T82" fmla="*/ 1620 w 1972"/>
              <a:gd name="T83" fmla="*/ 1343 h 1727"/>
              <a:gd name="T84" fmla="*/ 1659 w 1972"/>
              <a:gd name="T85" fmla="*/ 1304 h 1727"/>
              <a:gd name="T86" fmla="*/ 1659 w 1972"/>
              <a:gd name="T87" fmla="*/ 937 h 1727"/>
              <a:gd name="T88" fmla="*/ 1620 w 1972"/>
              <a:gd name="T89" fmla="*/ 898 h 1727"/>
              <a:gd name="T90" fmla="*/ 1382 w 1972"/>
              <a:gd name="T91" fmla="*/ 898 h 1727"/>
              <a:gd name="T92" fmla="*/ 1343 w 1972"/>
              <a:gd name="T93" fmla="*/ 937 h 1727"/>
              <a:gd name="T94" fmla="*/ 1343 w 1972"/>
              <a:gd name="T95" fmla="*/ 1304 h 1727"/>
              <a:gd name="T96" fmla="*/ 1382 w 1972"/>
              <a:gd name="T97" fmla="*/ 1343 h 1727"/>
              <a:gd name="T98" fmla="*/ 585 w 1972"/>
              <a:gd name="T99" fmla="*/ 898 h 1727"/>
              <a:gd name="T100" fmla="*/ 585 w 1972"/>
              <a:gd name="T101" fmla="*/ 898 h 1727"/>
              <a:gd name="T102" fmla="*/ 347 w 1972"/>
              <a:gd name="T103" fmla="*/ 898 h 1727"/>
              <a:gd name="T104" fmla="*/ 309 w 1972"/>
              <a:gd name="T105" fmla="*/ 937 h 1727"/>
              <a:gd name="T106" fmla="*/ 309 w 1972"/>
              <a:gd name="T107" fmla="*/ 1304 h 1727"/>
              <a:gd name="T108" fmla="*/ 347 w 1972"/>
              <a:gd name="T109" fmla="*/ 1343 h 1727"/>
              <a:gd name="T110" fmla="*/ 585 w 1972"/>
              <a:gd name="T111" fmla="*/ 1343 h 1727"/>
              <a:gd name="T112" fmla="*/ 624 w 1972"/>
              <a:gd name="T113" fmla="*/ 1304 h 1727"/>
              <a:gd name="T114" fmla="*/ 624 w 1972"/>
              <a:gd name="T115" fmla="*/ 937 h 1727"/>
              <a:gd name="T116" fmla="*/ 585 w 1972"/>
              <a:gd name="T117" fmla="*/ 898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72" h="1727">
                <a:moveTo>
                  <a:pt x="1804" y="1650"/>
                </a:moveTo>
                <a:lnTo>
                  <a:pt x="1804" y="1650"/>
                </a:lnTo>
                <a:lnTo>
                  <a:pt x="1228" y="1650"/>
                </a:lnTo>
                <a:lnTo>
                  <a:pt x="1228" y="937"/>
                </a:lnTo>
                <a:cubicBezTo>
                  <a:pt x="1228" y="915"/>
                  <a:pt x="1210" y="898"/>
                  <a:pt x="1189" y="898"/>
                </a:cubicBezTo>
                <a:lnTo>
                  <a:pt x="781" y="898"/>
                </a:lnTo>
                <a:cubicBezTo>
                  <a:pt x="760" y="898"/>
                  <a:pt x="742" y="915"/>
                  <a:pt x="742" y="937"/>
                </a:cubicBezTo>
                <a:lnTo>
                  <a:pt x="742" y="1650"/>
                </a:lnTo>
                <a:lnTo>
                  <a:pt x="188" y="1650"/>
                </a:lnTo>
                <a:lnTo>
                  <a:pt x="188" y="821"/>
                </a:lnTo>
                <a:lnTo>
                  <a:pt x="659" y="821"/>
                </a:lnTo>
                <a:cubicBezTo>
                  <a:pt x="672" y="821"/>
                  <a:pt x="684" y="814"/>
                  <a:pt x="691" y="804"/>
                </a:cubicBezTo>
                <a:lnTo>
                  <a:pt x="986" y="370"/>
                </a:lnTo>
                <a:lnTo>
                  <a:pt x="1280" y="804"/>
                </a:lnTo>
                <a:cubicBezTo>
                  <a:pt x="1288" y="814"/>
                  <a:pt x="1300" y="821"/>
                  <a:pt x="1312" y="821"/>
                </a:cubicBezTo>
                <a:lnTo>
                  <a:pt x="1804" y="821"/>
                </a:lnTo>
                <a:lnTo>
                  <a:pt x="1804" y="1650"/>
                </a:lnTo>
                <a:close/>
                <a:moveTo>
                  <a:pt x="1933" y="0"/>
                </a:moveTo>
                <a:lnTo>
                  <a:pt x="1933" y="0"/>
                </a:lnTo>
                <a:lnTo>
                  <a:pt x="39" y="0"/>
                </a:lnTo>
                <a:cubicBezTo>
                  <a:pt x="17" y="0"/>
                  <a:pt x="0" y="17"/>
                  <a:pt x="0" y="39"/>
                </a:cubicBezTo>
                <a:lnTo>
                  <a:pt x="0" y="782"/>
                </a:lnTo>
                <a:cubicBezTo>
                  <a:pt x="0" y="803"/>
                  <a:pt x="17" y="821"/>
                  <a:pt x="39" y="821"/>
                </a:cubicBezTo>
                <a:lnTo>
                  <a:pt x="110" y="821"/>
                </a:lnTo>
                <a:lnTo>
                  <a:pt x="110" y="1688"/>
                </a:lnTo>
                <a:cubicBezTo>
                  <a:pt x="110" y="1710"/>
                  <a:pt x="128" y="1727"/>
                  <a:pt x="149" y="1727"/>
                </a:cubicBezTo>
                <a:lnTo>
                  <a:pt x="781" y="1727"/>
                </a:lnTo>
                <a:cubicBezTo>
                  <a:pt x="802" y="1727"/>
                  <a:pt x="820" y="1710"/>
                  <a:pt x="820" y="1688"/>
                </a:cubicBezTo>
                <a:lnTo>
                  <a:pt x="820" y="976"/>
                </a:lnTo>
                <a:lnTo>
                  <a:pt x="1150" y="976"/>
                </a:lnTo>
                <a:lnTo>
                  <a:pt x="1150" y="1688"/>
                </a:lnTo>
                <a:cubicBezTo>
                  <a:pt x="1150" y="1710"/>
                  <a:pt x="1168" y="1727"/>
                  <a:pt x="1189" y="1727"/>
                </a:cubicBezTo>
                <a:lnTo>
                  <a:pt x="1843" y="1727"/>
                </a:lnTo>
                <a:cubicBezTo>
                  <a:pt x="1864" y="1727"/>
                  <a:pt x="1881" y="1710"/>
                  <a:pt x="1881" y="1688"/>
                </a:cubicBezTo>
                <a:lnTo>
                  <a:pt x="1881" y="821"/>
                </a:lnTo>
                <a:lnTo>
                  <a:pt x="1933" y="821"/>
                </a:lnTo>
                <a:cubicBezTo>
                  <a:pt x="1954" y="821"/>
                  <a:pt x="1972" y="803"/>
                  <a:pt x="1972" y="782"/>
                </a:cubicBezTo>
                <a:lnTo>
                  <a:pt x="1972" y="39"/>
                </a:lnTo>
                <a:cubicBezTo>
                  <a:pt x="1972" y="17"/>
                  <a:pt x="1954" y="0"/>
                  <a:pt x="1933" y="0"/>
                </a:cubicBezTo>
                <a:close/>
                <a:moveTo>
                  <a:pt x="1382" y="1343"/>
                </a:moveTo>
                <a:lnTo>
                  <a:pt x="1382" y="1343"/>
                </a:lnTo>
                <a:lnTo>
                  <a:pt x="1620" y="1343"/>
                </a:lnTo>
                <a:cubicBezTo>
                  <a:pt x="1641" y="1343"/>
                  <a:pt x="1659" y="1325"/>
                  <a:pt x="1659" y="1304"/>
                </a:cubicBezTo>
                <a:lnTo>
                  <a:pt x="1659" y="937"/>
                </a:lnTo>
                <a:cubicBezTo>
                  <a:pt x="1659" y="915"/>
                  <a:pt x="1641" y="898"/>
                  <a:pt x="1620" y="898"/>
                </a:cubicBezTo>
                <a:lnTo>
                  <a:pt x="1382" y="898"/>
                </a:lnTo>
                <a:cubicBezTo>
                  <a:pt x="1360" y="898"/>
                  <a:pt x="1343" y="915"/>
                  <a:pt x="1343" y="937"/>
                </a:cubicBezTo>
                <a:lnTo>
                  <a:pt x="1343" y="1304"/>
                </a:lnTo>
                <a:cubicBezTo>
                  <a:pt x="1343" y="1325"/>
                  <a:pt x="1360" y="1343"/>
                  <a:pt x="1382" y="1343"/>
                </a:cubicBezTo>
                <a:close/>
                <a:moveTo>
                  <a:pt x="585" y="898"/>
                </a:moveTo>
                <a:lnTo>
                  <a:pt x="585" y="898"/>
                </a:lnTo>
                <a:lnTo>
                  <a:pt x="347" y="898"/>
                </a:lnTo>
                <a:cubicBezTo>
                  <a:pt x="326" y="898"/>
                  <a:pt x="309" y="915"/>
                  <a:pt x="309" y="937"/>
                </a:cubicBezTo>
                <a:lnTo>
                  <a:pt x="309" y="1304"/>
                </a:lnTo>
                <a:cubicBezTo>
                  <a:pt x="309" y="1325"/>
                  <a:pt x="326" y="1343"/>
                  <a:pt x="347" y="1343"/>
                </a:cubicBezTo>
                <a:lnTo>
                  <a:pt x="585" y="1343"/>
                </a:lnTo>
                <a:cubicBezTo>
                  <a:pt x="607" y="1343"/>
                  <a:pt x="624" y="1325"/>
                  <a:pt x="624" y="1304"/>
                </a:cubicBezTo>
                <a:lnTo>
                  <a:pt x="624" y="937"/>
                </a:lnTo>
                <a:cubicBezTo>
                  <a:pt x="624" y="915"/>
                  <a:pt x="607" y="898"/>
                  <a:pt x="585" y="898"/>
                </a:cubicBez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10">
            <a:extLst>
              <a:ext uri="{FF2B5EF4-FFF2-40B4-BE49-F238E27FC236}">
                <a16:creationId xmlns:a16="http://schemas.microsoft.com/office/drawing/2014/main" id="{3CBDC9F7-ED1E-40C3-BFFE-AF7A4A456FC2}"/>
              </a:ext>
            </a:extLst>
          </p:cNvPr>
          <p:cNvSpPr>
            <a:spLocks noEditPoints="1"/>
          </p:cNvSpPr>
          <p:nvPr/>
        </p:nvSpPr>
        <p:spPr bwMode="auto">
          <a:xfrm>
            <a:off x="5968362" y="5347618"/>
            <a:ext cx="331671" cy="182058"/>
          </a:xfrm>
          <a:custGeom>
            <a:avLst/>
            <a:gdLst>
              <a:gd name="T0" fmla="*/ 2380 w 2444"/>
              <a:gd name="T1" fmla="*/ 1214 h 1342"/>
              <a:gd name="T2" fmla="*/ 2380 w 2444"/>
              <a:gd name="T3" fmla="*/ 1214 h 1342"/>
              <a:gd name="T4" fmla="*/ 1408 w 2444"/>
              <a:gd name="T5" fmla="*/ 1214 h 1342"/>
              <a:gd name="T6" fmla="*/ 1352 w 2444"/>
              <a:gd name="T7" fmla="*/ 1269 h 1342"/>
              <a:gd name="T8" fmla="*/ 1060 w 2444"/>
              <a:gd name="T9" fmla="*/ 1269 h 1342"/>
              <a:gd name="T10" fmla="*/ 1004 w 2444"/>
              <a:gd name="T11" fmla="*/ 1214 h 1342"/>
              <a:gd name="T12" fmla="*/ 64 w 2444"/>
              <a:gd name="T13" fmla="*/ 1214 h 1342"/>
              <a:gd name="T14" fmla="*/ 0 w 2444"/>
              <a:gd name="T15" fmla="*/ 1278 h 1342"/>
              <a:gd name="T16" fmla="*/ 64 w 2444"/>
              <a:gd name="T17" fmla="*/ 1342 h 1342"/>
              <a:gd name="T18" fmla="*/ 2380 w 2444"/>
              <a:gd name="T19" fmla="*/ 1342 h 1342"/>
              <a:gd name="T20" fmla="*/ 2444 w 2444"/>
              <a:gd name="T21" fmla="*/ 1278 h 1342"/>
              <a:gd name="T22" fmla="*/ 2380 w 2444"/>
              <a:gd name="T23" fmla="*/ 1214 h 1342"/>
              <a:gd name="T24" fmla="*/ 342 w 2444"/>
              <a:gd name="T25" fmla="*/ 99 h 1342"/>
              <a:gd name="T26" fmla="*/ 342 w 2444"/>
              <a:gd name="T27" fmla="*/ 99 h 1342"/>
              <a:gd name="T28" fmla="*/ 2075 w 2444"/>
              <a:gd name="T29" fmla="*/ 99 h 1342"/>
              <a:gd name="T30" fmla="*/ 2075 w 2444"/>
              <a:gd name="T31" fmla="*/ 1063 h 1342"/>
              <a:gd name="T32" fmla="*/ 342 w 2444"/>
              <a:gd name="T33" fmla="*/ 1063 h 1342"/>
              <a:gd name="T34" fmla="*/ 342 w 2444"/>
              <a:gd name="T35" fmla="*/ 99 h 1342"/>
              <a:gd name="T36" fmla="*/ 288 w 2444"/>
              <a:gd name="T37" fmla="*/ 1162 h 1342"/>
              <a:gd name="T38" fmla="*/ 288 w 2444"/>
              <a:gd name="T39" fmla="*/ 1162 h 1342"/>
              <a:gd name="T40" fmla="*/ 2124 w 2444"/>
              <a:gd name="T41" fmla="*/ 1162 h 1342"/>
              <a:gd name="T42" fmla="*/ 2191 w 2444"/>
              <a:gd name="T43" fmla="*/ 1090 h 1342"/>
              <a:gd name="T44" fmla="*/ 2191 w 2444"/>
              <a:gd name="T45" fmla="*/ 66 h 1342"/>
              <a:gd name="T46" fmla="*/ 2124 w 2444"/>
              <a:gd name="T47" fmla="*/ 0 h 1342"/>
              <a:gd name="T48" fmla="*/ 288 w 2444"/>
              <a:gd name="T49" fmla="*/ 0 h 1342"/>
              <a:gd name="T50" fmla="*/ 221 w 2444"/>
              <a:gd name="T51" fmla="*/ 66 h 1342"/>
              <a:gd name="T52" fmla="*/ 221 w 2444"/>
              <a:gd name="T53" fmla="*/ 1090 h 1342"/>
              <a:gd name="T54" fmla="*/ 288 w 2444"/>
              <a:gd name="T55" fmla="*/ 1162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44" h="1342">
                <a:moveTo>
                  <a:pt x="2380" y="1214"/>
                </a:moveTo>
                <a:lnTo>
                  <a:pt x="2380" y="1214"/>
                </a:lnTo>
                <a:lnTo>
                  <a:pt x="1408" y="1214"/>
                </a:lnTo>
                <a:cubicBezTo>
                  <a:pt x="1408" y="1244"/>
                  <a:pt x="1383" y="1269"/>
                  <a:pt x="1352" y="1269"/>
                </a:cubicBezTo>
                <a:lnTo>
                  <a:pt x="1060" y="1269"/>
                </a:lnTo>
                <a:cubicBezTo>
                  <a:pt x="1029" y="1269"/>
                  <a:pt x="1004" y="1244"/>
                  <a:pt x="1004" y="1214"/>
                </a:cubicBezTo>
                <a:lnTo>
                  <a:pt x="64" y="1214"/>
                </a:lnTo>
                <a:cubicBezTo>
                  <a:pt x="28" y="1214"/>
                  <a:pt x="0" y="1242"/>
                  <a:pt x="0" y="1278"/>
                </a:cubicBezTo>
                <a:cubicBezTo>
                  <a:pt x="0" y="1313"/>
                  <a:pt x="28" y="1342"/>
                  <a:pt x="64" y="1342"/>
                </a:cubicBezTo>
                <a:lnTo>
                  <a:pt x="2380" y="1342"/>
                </a:lnTo>
                <a:cubicBezTo>
                  <a:pt x="2416" y="1342"/>
                  <a:pt x="2444" y="1313"/>
                  <a:pt x="2444" y="1278"/>
                </a:cubicBezTo>
                <a:cubicBezTo>
                  <a:pt x="2444" y="1242"/>
                  <a:pt x="2416" y="1214"/>
                  <a:pt x="2380" y="1214"/>
                </a:cubicBezTo>
                <a:close/>
                <a:moveTo>
                  <a:pt x="342" y="99"/>
                </a:moveTo>
                <a:lnTo>
                  <a:pt x="342" y="99"/>
                </a:lnTo>
                <a:lnTo>
                  <a:pt x="2075" y="99"/>
                </a:lnTo>
                <a:lnTo>
                  <a:pt x="2075" y="1063"/>
                </a:lnTo>
                <a:lnTo>
                  <a:pt x="342" y="1063"/>
                </a:lnTo>
                <a:lnTo>
                  <a:pt x="342" y="99"/>
                </a:lnTo>
                <a:close/>
                <a:moveTo>
                  <a:pt x="288" y="1162"/>
                </a:moveTo>
                <a:lnTo>
                  <a:pt x="288" y="1162"/>
                </a:lnTo>
                <a:lnTo>
                  <a:pt x="2124" y="1162"/>
                </a:lnTo>
                <a:cubicBezTo>
                  <a:pt x="2163" y="1162"/>
                  <a:pt x="2191" y="1128"/>
                  <a:pt x="2191" y="1090"/>
                </a:cubicBezTo>
                <a:lnTo>
                  <a:pt x="2191" y="66"/>
                </a:lnTo>
                <a:cubicBezTo>
                  <a:pt x="2191" y="28"/>
                  <a:pt x="2163" y="0"/>
                  <a:pt x="2124" y="0"/>
                </a:cubicBezTo>
                <a:lnTo>
                  <a:pt x="288" y="0"/>
                </a:lnTo>
                <a:cubicBezTo>
                  <a:pt x="249" y="0"/>
                  <a:pt x="221" y="28"/>
                  <a:pt x="221" y="66"/>
                </a:cubicBezTo>
                <a:lnTo>
                  <a:pt x="221" y="1090"/>
                </a:lnTo>
                <a:cubicBezTo>
                  <a:pt x="221" y="1128"/>
                  <a:pt x="249" y="1162"/>
                  <a:pt x="288" y="116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Image result for phone icon vector">
            <a:extLst>
              <a:ext uri="{FF2B5EF4-FFF2-40B4-BE49-F238E27FC236}">
                <a16:creationId xmlns:a16="http://schemas.microsoft.com/office/drawing/2014/main" id="{9F1FFB83-D1B7-4518-AA3F-607099FEF362}"/>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837347" y="5335751"/>
            <a:ext cx="223776" cy="223776"/>
          </a:xfrm>
          <a:prstGeom prst="rect">
            <a:avLst/>
          </a:prstGeom>
          <a:noFill/>
          <a:extLst>
            <a:ext uri="{909E8E84-426E-40DD-AFC4-6F175D3DCCD1}">
              <a14:hiddenFill xmlns:a14="http://schemas.microsoft.com/office/drawing/2010/main">
                <a:solidFill>
                  <a:srgbClr val="FFFFFF"/>
                </a:solidFill>
              </a14:hiddenFill>
            </a:ext>
          </a:extLst>
        </p:spPr>
      </p:pic>
      <p:sp>
        <p:nvSpPr>
          <p:cNvPr id="97" name="Freeform 5">
            <a:extLst>
              <a:ext uri="{FF2B5EF4-FFF2-40B4-BE49-F238E27FC236}">
                <a16:creationId xmlns:a16="http://schemas.microsoft.com/office/drawing/2014/main" id="{6208A17A-004C-4EE7-934B-917BAD5277A2}"/>
              </a:ext>
            </a:extLst>
          </p:cNvPr>
          <p:cNvSpPr>
            <a:spLocks noEditPoints="1"/>
          </p:cNvSpPr>
          <p:nvPr/>
        </p:nvSpPr>
        <p:spPr bwMode="auto">
          <a:xfrm>
            <a:off x="5752192" y="1473120"/>
            <a:ext cx="306387" cy="792163"/>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Light" panose="020F0302020204030203" pitchFamily="34" charset="0"/>
            </a:endParaRPr>
          </a:p>
        </p:txBody>
      </p:sp>
      <p:sp>
        <p:nvSpPr>
          <p:cNvPr id="101" name="Freeform 5">
            <a:extLst>
              <a:ext uri="{FF2B5EF4-FFF2-40B4-BE49-F238E27FC236}">
                <a16:creationId xmlns:a16="http://schemas.microsoft.com/office/drawing/2014/main" id="{772CBB82-C588-4894-8468-2DB6F39347DB}"/>
              </a:ext>
            </a:extLst>
          </p:cNvPr>
          <p:cNvSpPr>
            <a:spLocks noChangeAspect="1" noEditPoints="1"/>
          </p:cNvSpPr>
          <p:nvPr/>
        </p:nvSpPr>
        <p:spPr bwMode="auto">
          <a:xfrm>
            <a:off x="5750464" y="1469755"/>
            <a:ext cx="307604" cy="795528"/>
          </a:xfrm>
          <a:custGeom>
            <a:avLst/>
            <a:gdLst>
              <a:gd name="T0" fmla="*/ 1031 w 1320"/>
              <a:gd name="T1" fmla="*/ 639 h 3437"/>
              <a:gd name="T2" fmla="*/ 1031 w 1320"/>
              <a:gd name="T3" fmla="*/ 639 h 3437"/>
              <a:gd name="T4" fmla="*/ 288 w 1320"/>
              <a:gd name="T5" fmla="*/ 639 h 3437"/>
              <a:gd name="T6" fmla="*/ 0 w 1320"/>
              <a:gd name="T7" fmla="*/ 927 h 3437"/>
              <a:gd name="T8" fmla="*/ 0 w 1320"/>
              <a:gd name="T9" fmla="*/ 1872 h 3437"/>
              <a:gd name="T10" fmla="*/ 125 w 1320"/>
              <a:gd name="T11" fmla="*/ 1998 h 3437"/>
              <a:gd name="T12" fmla="*/ 251 w 1320"/>
              <a:gd name="T13" fmla="*/ 1872 h 3437"/>
              <a:gd name="T14" fmla="*/ 251 w 1320"/>
              <a:gd name="T15" fmla="*/ 1078 h 3437"/>
              <a:gd name="T16" fmla="*/ 297 w 1320"/>
              <a:gd name="T17" fmla="*/ 1078 h 3437"/>
              <a:gd name="T18" fmla="*/ 297 w 1320"/>
              <a:gd name="T19" fmla="*/ 3271 h 3437"/>
              <a:gd name="T20" fmla="*/ 463 w 1320"/>
              <a:gd name="T21" fmla="*/ 3437 h 3437"/>
              <a:gd name="T22" fmla="*/ 628 w 1320"/>
              <a:gd name="T23" fmla="*/ 3271 h 3437"/>
              <a:gd name="T24" fmla="*/ 628 w 1320"/>
              <a:gd name="T25" fmla="*/ 1986 h 3437"/>
              <a:gd name="T26" fmla="*/ 687 w 1320"/>
              <a:gd name="T27" fmla="*/ 1986 h 3437"/>
              <a:gd name="T28" fmla="*/ 687 w 1320"/>
              <a:gd name="T29" fmla="*/ 3271 h 3437"/>
              <a:gd name="T30" fmla="*/ 852 w 1320"/>
              <a:gd name="T31" fmla="*/ 3437 h 3437"/>
              <a:gd name="T32" fmla="*/ 1018 w 1320"/>
              <a:gd name="T33" fmla="*/ 3271 h 3437"/>
              <a:gd name="T34" fmla="*/ 1018 w 1320"/>
              <a:gd name="T35" fmla="*/ 1078 h 3437"/>
              <a:gd name="T36" fmla="*/ 1068 w 1320"/>
              <a:gd name="T37" fmla="*/ 1078 h 3437"/>
              <a:gd name="T38" fmla="*/ 1068 w 1320"/>
              <a:gd name="T39" fmla="*/ 1872 h 3437"/>
              <a:gd name="T40" fmla="*/ 1194 w 1320"/>
              <a:gd name="T41" fmla="*/ 1998 h 3437"/>
              <a:gd name="T42" fmla="*/ 1320 w 1320"/>
              <a:gd name="T43" fmla="*/ 1872 h 3437"/>
              <a:gd name="T44" fmla="*/ 1320 w 1320"/>
              <a:gd name="T45" fmla="*/ 927 h 3437"/>
              <a:gd name="T46" fmla="*/ 1031 w 1320"/>
              <a:gd name="T47" fmla="*/ 639 h 3437"/>
              <a:gd name="T48" fmla="*/ 656 w 1320"/>
              <a:gd name="T49" fmla="*/ 576 h 3437"/>
              <a:gd name="T50" fmla="*/ 656 w 1320"/>
              <a:gd name="T51" fmla="*/ 576 h 3437"/>
              <a:gd name="T52" fmla="*/ 945 w 1320"/>
              <a:gd name="T53" fmla="*/ 288 h 3437"/>
              <a:gd name="T54" fmla="*/ 656 w 1320"/>
              <a:gd name="T55" fmla="*/ 0 h 3437"/>
              <a:gd name="T56" fmla="*/ 368 w 1320"/>
              <a:gd name="T57" fmla="*/ 288 h 3437"/>
              <a:gd name="T58" fmla="*/ 656 w 1320"/>
              <a:gd name="T59" fmla="*/ 576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0" h="3437">
                <a:moveTo>
                  <a:pt x="1031" y="639"/>
                </a:moveTo>
                <a:lnTo>
                  <a:pt x="1031" y="639"/>
                </a:lnTo>
                <a:lnTo>
                  <a:pt x="288" y="639"/>
                </a:lnTo>
                <a:cubicBezTo>
                  <a:pt x="129" y="639"/>
                  <a:pt x="0" y="768"/>
                  <a:pt x="0" y="927"/>
                </a:cubicBezTo>
                <a:lnTo>
                  <a:pt x="0" y="1872"/>
                </a:lnTo>
                <a:cubicBezTo>
                  <a:pt x="0" y="1942"/>
                  <a:pt x="56" y="1998"/>
                  <a:pt x="125" y="1998"/>
                </a:cubicBezTo>
                <a:cubicBezTo>
                  <a:pt x="195" y="1998"/>
                  <a:pt x="251" y="1942"/>
                  <a:pt x="251" y="1872"/>
                </a:cubicBezTo>
                <a:lnTo>
                  <a:pt x="251" y="1078"/>
                </a:lnTo>
                <a:lnTo>
                  <a:pt x="297" y="1078"/>
                </a:lnTo>
                <a:lnTo>
                  <a:pt x="297" y="3271"/>
                </a:lnTo>
                <a:cubicBezTo>
                  <a:pt x="297" y="3362"/>
                  <a:pt x="372" y="3437"/>
                  <a:pt x="463" y="3437"/>
                </a:cubicBezTo>
                <a:cubicBezTo>
                  <a:pt x="554" y="3437"/>
                  <a:pt x="628" y="3362"/>
                  <a:pt x="628" y="3271"/>
                </a:cubicBezTo>
                <a:lnTo>
                  <a:pt x="628" y="1986"/>
                </a:lnTo>
                <a:lnTo>
                  <a:pt x="687" y="1986"/>
                </a:lnTo>
                <a:lnTo>
                  <a:pt x="687" y="3271"/>
                </a:lnTo>
                <a:cubicBezTo>
                  <a:pt x="687" y="3362"/>
                  <a:pt x="761" y="3437"/>
                  <a:pt x="852" y="3437"/>
                </a:cubicBezTo>
                <a:cubicBezTo>
                  <a:pt x="944" y="3437"/>
                  <a:pt x="1018" y="3362"/>
                  <a:pt x="1018" y="3271"/>
                </a:cubicBezTo>
                <a:lnTo>
                  <a:pt x="1018" y="1078"/>
                </a:lnTo>
                <a:lnTo>
                  <a:pt x="1068" y="1078"/>
                </a:lnTo>
                <a:lnTo>
                  <a:pt x="1068" y="1872"/>
                </a:lnTo>
                <a:cubicBezTo>
                  <a:pt x="1068" y="1942"/>
                  <a:pt x="1125" y="1998"/>
                  <a:pt x="1194" y="1998"/>
                </a:cubicBezTo>
                <a:cubicBezTo>
                  <a:pt x="1264" y="1998"/>
                  <a:pt x="1320" y="1942"/>
                  <a:pt x="1320" y="1872"/>
                </a:cubicBezTo>
                <a:lnTo>
                  <a:pt x="1320" y="927"/>
                </a:lnTo>
                <a:cubicBezTo>
                  <a:pt x="1320" y="768"/>
                  <a:pt x="1191" y="639"/>
                  <a:pt x="1031" y="639"/>
                </a:cubicBezTo>
                <a:close/>
                <a:moveTo>
                  <a:pt x="656" y="576"/>
                </a:moveTo>
                <a:lnTo>
                  <a:pt x="656" y="576"/>
                </a:lnTo>
                <a:cubicBezTo>
                  <a:pt x="815" y="576"/>
                  <a:pt x="945" y="447"/>
                  <a:pt x="945" y="288"/>
                </a:cubicBezTo>
                <a:cubicBezTo>
                  <a:pt x="945" y="129"/>
                  <a:pt x="815" y="0"/>
                  <a:pt x="656" y="0"/>
                </a:cubicBezTo>
                <a:cubicBezTo>
                  <a:pt x="497" y="0"/>
                  <a:pt x="368" y="129"/>
                  <a:pt x="368" y="288"/>
                </a:cubicBezTo>
                <a:cubicBezTo>
                  <a:pt x="368" y="447"/>
                  <a:pt x="497" y="576"/>
                  <a:pt x="656" y="576"/>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Rectangle 115">
            <a:extLst>
              <a:ext uri="{FF2B5EF4-FFF2-40B4-BE49-F238E27FC236}">
                <a16:creationId xmlns:a16="http://schemas.microsoft.com/office/drawing/2014/main" id="{27896DCF-C62A-4564-B702-646E317A60A1}"/>
              </a:ext>
            </a:extLst>
          </p:cNvPr>
          <p:cNvSpPr/>
          <p:nvPr/>
        </p:nvSpPr>
        <p:spPr>
          <a:xfrm>
            <a:off x="6157278" y="1616698"/>
            <a:ext cx="1050221" cy="572464"/>
          </a:xfrm>
          <a:prstGeom prst="rect">
            <a:avLst/>
          </a:prstGeom>
        </p:spPr>
        <p:txBody>
          <a:bodyPr wrap="square" lIns="0" tIns="0" rIns="0" bIns="0">
            <a:spAutoFit/>
          </a:bodyPr>
          <a:lstStyle/>
          <a:p>
            <a:pPr>
              <a:lnSpc>
                <a:spcPct val="93000"/>
              </a:lnSpc>
              <a:spcAft>
                <a:spcPts val="1200"/>
              </a:spcAft>
            </a:pPr>
            <a:r>
              <a:rPr lang="en-US" sz="4000" kern="1000" cap="all" spc="-100" dirty="0">
                <a:solidFill>
                  <a:schemeClr val="accent2"/>
                </a:solidFill>
                <a:cs typeface="Lato Bold"/>
              </a:rPr>
              <a:t>1900</a:t>
            </a:r>
            <a:endParaRPr lang="en-US" sz="4000" kern="1000" cap="all" spc="-100" dirty="0">
              <a:solidFill>
                <a:schemeClr val="accent2"/>
              </a:solidFill>
              <a:latin typeface="+mn-lt"/>
              <a:cs typeface="Lato Bold"/>
            </a:endParaRPr>
          </a:p>
        </p:txBody>
      </p:sp>
      <p:sp>
        <p:nvSpPr>
          <p:cNvPr id="118" name="TextBox 117">
            <a:extLst>
              <a:ext uri="{FF2B5EF4-FFF2-40B4-BE49-F238E27FC236}">
                <a16:creationId xmlns:a16="http://schemas.microsoft.com/office/drawing/2014/main" id="{3C481BEA-8AF0-4A02-AEFD-B5E9ECAABBE0}"/>
              </a:ext>
            </a:extLst>
          </p:cNvPr>
          <p:cNvSpPr txBox="1"/>
          <p:nvPr/>
        </p:nvSpPr>
        <p:spPr>
          <a:xfrm>
            <a:off x="5571291" y="2240306"/>
            <a:ext cx="183645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Customers / year</a:t>
            </a:r>
          </a:p>
        </p:txBody>
      </p:sp>
      <p:sp>
        <p:nvSpPr>
          <p:cNvPr id="120" name="TextBox 119">
            <a:extLst>
              <a:ext uri="{FF2B5EF4-FFF2-40B4-BE49-F238E27FC236}">
                <a16:creationId xmlns:a16="http://schemas.microsoft.com/office/drawing/2014/main" id="{D3765322-95D6-408A-81B5-C16BC1C8C074}"/>
              </a:ext>
            </a:extLst>
          </p:cNvPr>
          <p:cNvSpPr txBox="1"/>
          <p:nvPr/>
        </p:nvSpPr>
        <p:spPr>
          <a:xfrm>
            <a:off x="8652452" y="4217867"/>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61%</a:t>
            </a:r>
          </a:p>
        </p:txBody>
      </p:sp>
      <p:sp>
        <p:nvSpPr>
          <p:cNvPr id="121" name="TextBox 120">
            <a:extLst>
              <a:ext uri="{FF2B5EF4-FFF2-40B4-BE49-F238E27FC236}">
                <a16:creationId xmlns:a16="http://schemas.microsoft.com/office/drawing/2014/main" id="{F4CF95A7-7151-48DA-9E36-16BDEC92D174}"/>
              </a:ext>
            </a:extLst>
          </p:cNvPr>
          <p:cNvSpPr txBox="1"/>
          <p:nvPr/>
        </p:nvSpPr>
        <p:spPr>
          <a:xfrm>
            <a:off x="9441619" y="4796939"/>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21%</a:t>
            </a:r>
          </a:p>
        </p:txBody>
      </p:sp>
      <p:sp>
        <p:nvSpPr>
          <p:cNvPr id="122" name="TextBox 121">
            <a:extLst>
              <a:ext uri="{FF2B5EF4-FFF2-40B4-BE49-F238E27FC236}">
                <a16:creationId xmlns:a16="http://schemas.microsoft.com/office/drawing/2014/main" id="{85BC3FA2-FCBC-463A-957E-D8C57579318C}"/>
              </a:ext>
            </a:extLst>
          </p:cNvPr>
          <p:cNvSpPr txBox="1"/>
          <p:nvPr/>
        </p:nvSpPr>
        <p:spPr>
          <a:xfrm>
            <a:off x="10286812" y="4917368"/>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16%</a:t>
            </a:r>
          </a:p>
        </p:txBody>
      </p:sp>
      <p:sp>
        <p:nvSpPr>
          <p:cNvPr id="123" name="TextBox 122">
            <a:extLst>
              <a:ext uri="{FF2B5EF4-FFF2-40B4-BE49-F238E27FC236}">
                <a16:creationId xmlns:a16="http://schemas.microsoft.com/office/drawing/2014/main" id="{EF2A051F-096E-4D22-91FE-DA05B0D493F1}"/>
              </a:ext>
            </a:extLst>
          </p:cNvPr>
          <p:cNvSpPr txBox="1"/>
          <p:nvPr/>
        </p:nvSpPr>
        <p:spPr>
          <a:xfrm>
            <a:off x="4982373" y="4258573"/>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57%</a:t>
            </a:r>
          </a:p>
        </p:txBody>
      </p:sp>
      <p:sp>
        <p:nvSpPr>
          <p:cNvPr id="124" name="TextBox 123">
            <a:extLst>
              <a:ext uri="{FF2B5EF4-FFF2-40B4-BE49-F238E27FC236}">
                <a16:creationId xmlns:a16="http://schemas.microsoft.com/office/drawing/2014/main" id="{40513AB0-FC43-46E8-9893-2CAA330AE8EC}"/>
              </a:ext>
            </a:extLst>
          </p:cNvPr>
          <p:cNvSpPr txBox="1"/>
          <p:nvPr/>
        </p:nvSpPr>
        <p:spPr>
          <a:xfrm>
            <a:off x="5846651" y="5009448"/>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9%</a:t>
            </a:r>
          </a:p>
        </p:txBody>
      </p:sp>
      <p:sp>
        <p:nvSpPr>
          <p:cNvPr id="125" name="TextBox 124">
            <a:extLst>
              <a:ext uri="{FF2B5EF4-FFF2-40B4-BE49-F238E27FC236}">
                <a16:creationId xmlns:a16="http://schemas.microsoft.com/office/drawing/2014/main" id="{59CA6529-4312-4AE4-874E-3791B3137BF9}"/>
              </a:ext>
            </a:extLst>
          </p:cNvPr>
          <p:cNvSpPr txBox="1"/>
          <p:nvPr/>
        </p:nvSpPr>
        <p:spPr>
          <a:xfrm>
            <a:off x="6655824" y="4451378"/>
            <a:ext cx="656238" cy="276999"/>
          </a:xfrm>
          <a:prstGeom prst="rect">
            <a:avLst/>
          </a:prstGeom>
          <a:noFill/>
        </p:spPr>
        <p:txBody>
          <a:bodyPr wrap="square" lIns="0" tIns="0" rIns="0" bIns="0" rtlCol="0">
            <a:spAutoFit/>
          </a:bodyPr>
          <a:lstStyle/>
          <a:p>
            <a:pPr algn="ctr"/>
            <a:r>
              <a:rPr lang="en-US" b="1" dirty="0">
                <a:solidFill>
                  <a:schemeClr val="accent1"/>
                </a:solidFill>
                <a:latin typeface="Agency FB" panose="020B0503020202020204" pitchFamily="34" charset="0"/>
              </a:rPr>
              <a:t>34%</a:t>
            </a:r>
          </a:p>
        </p:txBody>
      </p:sp>
      <p:sp>
        <p:nvSpPr>
          <p:cNvPr id="6" name="TextBox 5">
            <a:extLst>
              <a:ext uri="{FF2B5EF4-FFF2-40B4-BE49-F238E27FC236}">
                <a16:creationId xmlns:a16="http://schemas.microsoft.com/office/drawing/2014/main" id="{D4D31B45-9D84-48E8-ABB4-6062C6C9EC54}"/>
              </a:ext>
            </a:extLst>
          </p:cNvPr>
          <p:cNvSpPr txBox="1"/>
          <p:nvPr/>
        </p:nvSpPr>
        <p:spPr>
          <a:xfrm>
            <a:off x="37421" y="-50554"/>
            <a:ext cx="2193725" cy="307777"/>
          </a:xfrm>
          <a:prstGeom prst="rect">
            <a:avLst/>
          </a:prstGeom>
          <a:noFill/>
        </p:spPr>
        <p:txBody>
          <a:bodyPr wrap="square" rtlCol="0">
            <a:spAutoFit/>
          </a:bodyPr>
          <a:lstStyle/>
          <a:p>
            <a:r>
              <a:rPr lang="en-US" sz="1400" i="1" dirty="0"/>
              <a:t>I. Data cleaning and EDA</a:t>
            </a:r>
          </a:p>
        </p:txBody>
      </p:sp>
      <p:sp>
        <p:nvSpPr>
          <p:cNvPr id="115" name="TextBox 114">
            <a:extLst>
              <a:ext uri="{FF2B5EF4-FFF2-40B4-BE49-F238E27FC236}">
                <a16:creationId xmlns:a16="http://schemas.microsoft.com/office/drawing/2014/main" id="{6D3646AE-D7A2-4D1E-9783-0CD2E73DB35B}"/>
              </a:ext>
            </a:extLst>
          </p:cNvPr>
          <p:cNvSpPr txBox="1"/>
          <p:nvPr/>
        </p:nvSpPr>
        <p:spPr>
          <a:xfrm>
            <a:off x="2094748" y="1621877"/>
            <a:ext cx="632509" cy="461665"/>
          </a:xfrm>
          <a:prstGeom prst="rect">
            <a:avLst/>
          </a:prstGeom>
          <a:noFill/>
        </p:spPr>
        <p:txBody>
          <a:bodyPr wrap="square" rtlCol="0">
            <a:spAutoFit/>
          </a:bodyPr>
          <a:lstStyle/>
          <a:p>
            <a:r>
              <a:rPr lang="en-US" sz="2400" dirty="0">
                <a:solidFill>
                  <a:srgbClr val="FFC000"/>
                </a:solidFill>
                <a:latin typeface="Agency FB" panose="020B0503020202020204" pitchFamily="34" charset="0"/>
              </a:rPr>
              <a:t>97%</a:t>
            </a:r>
          </a:p>
        </p:txBody>
      </p:sp>
    </p:spTree>
    <p:extLst>
      <p:ext uri="{BB962C8B-B14F-4D97-AF65-F5344CB8AC3E}">
        <p14:creationId xmlns:p14="http://schemas.microsoft.com/office/powerpoint/2010/main" val="140555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70A8230-91A3-4D92-9B43-96173CB96EA3}"/>
              </a:ext>
            </a:extLst>
          </p:cNvPr>
          <p:cNvGraphicFramePr/>
          <p:nvPr>
            <p:extLst>
              <p:ext uri="{D42A27DB-BD31-4B8C-83A1-F6EECF244321}">
                <p14:modId xmlns:p14="http://schemas.microsoft.com/office/powerpoint/2010/main" val="326566"/>
              </p:ext>
            </p:extLst>
          </p:nvPr>
        </p:nvGraphicFramePr>
        <p:xfrm>
          <a:off x="741285" y="1204530"/>
          <a:ext cx="3639197" cy="16394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E343597-F996-46AD-AAFF-04691A309EDD}"/>
              </a:ext>
            </a:extLst>
          </p:cNvPr>
          <p:cNvSpPr txBox="1"/>
          <p:nvPr/>
        </p:nvSpPr>
        <p:spPr>
          <a:xfrm>
            <a:off x="1626193" y="2721997"/>
            <a:ext cx="206056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Churn rate vs Year</a:t>
            </a:r>
          </a:p>
        </p:txBody>
      </p:sp>
      <p:graphicFrame>
        <p:nvGraphicFramePr>
          <p:cNvPr id="8" name="Chart 7">
            <a:extLst>
              <a:ext uri="{FF2B5EF4-FFF2-40B4-BE49-F238E27FC236}">
                <a16:creationId xmlns:a16="http://schemas.microsoft.com/office/drawing/2014/main" id="{7D008CA5-0305-4BAD-9B65-616AEAF40221}"/>
              </a:ext>
            </a:extLst>
          </p:cNvPr>
          <p:cNvGraphicFramePr/>
          <p:nvPr>
            <p:extLst>
              <p:ext uri="{D42A27DB-BD31-4B8C-83A1-F6EECF244321}">
                <p14:modId xmlns:p14="http://schemas.microsoft.com/office/powerpoint/2010/main" val="1112643649"/>
              </p:ext>
            </p:extLst>
          </p:nvPr>
        </p:nvGraphicFramePr>
        <p:xfrm>
          <a:off x="419889" y="3474381"/>
          <a:ext cx="5055047" cy="161345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CC87EFEA-CE7C-488E-9909-E32E09100372}"/>
              </a:ext>
            </a:extLst>
          </p:cNvPr>
          <p:cNvSpPr txBox="1"/>
          <p:nvPr/>
        </p:nvSpPr>
        <p:spPr>
          <a:xfrm>
            <a:off x="1898418" y="4958776"/>
            <a:ext cx="258214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Churn rate vs # of Children</a:t>
            </a:r>
          </a:p>
        </p:txBody>
      </p:sp>
      <p:cxnSp>
        <p:nvCxnSpPr>
          <p:cNvPr id="10" name="Straight Connector 9">
            <a:extLst>
              <a:ext uri="{FF2B5EF4-FFF2-40B4-BE49-F238E27FC236}">
                <a16:creationId xmlns:a16="http://schemas.microsoft.com/office/drawing/2014/main" id="{75A52EC7-8DA6-48E9-8BB0-B2CA294C8CCE}"/>
              </a:ext>
            </a:extLst>
          </p:cNvPr>
          <p:cNvCxnSpPr>
            <a:cxnSpLocks/>
          </p:cNvCxnSpPr>
          <p:nvPr/>
        </p:nvCxnSpPr>
        <p:spPr>
          <a:xfrm>
            <a:off x="741285" y="852256"/>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1" name="Chart 10">
            <a:extLst>
              <a:ext uri="{FF2B5EF4-FFF2-40B4-BE49-F238E27FC236}">
                <a16:creationId xmlns:a16="http://schemas.microsoft.com/office/drawing/2014/main" id="{242D24EB-2000-4777-8759-C709064C98E2}"/>
              </a:ext>
            </a:extLst>
          </p:cNvPr>
          <p:cNvGraphicFramePr/>
          <p:nvPr>
            <p:extLst>
              <p:ext uri="{D42A27DB-BD31-4B8C-83A1-F6EECF244321}">
                <p14:modId xmlns:p14="http://schemas.microsoft.com/office/powerpoint/2010/main" val="1485292316"/>
              </p:ext>
            </p:extLst>
          </p:nvPr>
        </p:nvGraphicFramePr>
        <p:xfrm>
          <a:off x="4487233" y="1204530"/>
          <a:ext cx="3639197" cy="1639454"/>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A1D89007-AA4E-42A3-98BB-E053BAA32523}"/>
              </a:ext>
            </a:extLst>
          </p:cNvPr>
          <p:cNvSpPr txBox="1"/>
          <p:nvPr/>
        </p:nvSpPr>
        <p:spPr>
          <a:xfrm>
            <a:off x="5118011" y="2715802"/>
            <a:ext cx="206056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Churn rate vs Age</a:t>
            </a:r>
          </a:p>
        </p:txBody>
      </p:sp>
      <p:graphicFrame>
        <p:nvGraphicFramePr>
          <p:cNvPr id="13" name="Chart 12">
            <a:extLst>
              <a:ext uri="{FF2B5EF4-FFF2-40B4-BE49-F238E27FC236}">
                <a16:creationId xmlns:a16="http://schemas.microsoft.com/office/drawing/2014/main" id="{2C9097C7-4E26-488A-91E6-7DD800083CE2}"/>
              </a:ext>
            </a:extLst>
          </p:cNvPr>
          <p:cNvGraphicFramePr/>
          <p:nvPr>
            <p:extLst>
              <p:ext uri="{D42A27DB-BD31-4B8C-83A1-F6EECF244321}">
                <p14:modId xmlns:p14="http://schemas.microsoft.com/office/powerpoint/2010/main" val="62426641"/>
              </p:ext>
            </p:extLst>
          </p:nvPr>
        </p:nvGraphicFramePr>
        <p:xfrm>
          <a:off x="5785409" y="3463440"/>
          <a:ext cx="5055047" cy="1613450"/>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C71A9828-5578-45E0-A2C9-F797A100A130}"/>
              </a:ext>
            </a:extLst>
          </p:cNvPr>
          <p:cNvSpPr txBox="1"/>
          <p:nvPr/>
        </p:nvSpPr>
        <p:spPr>
          <a:xfrm>
            <a:off x="6975307" y="4958776"/>
            <a:ext cx="2582142"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Churn rate vs Tenure</a:t>
            </a:r>
          </a:p>
        </p:txBody>
      </p:sp>
      <p:graphicFrame>
        <p:nvGraphicFramePr>
          <p:cNvPr id="15" name="Chart 14">
            <a:extLst>
              <a:ext uri="{FF2B5EF4-FFF2-40B4-BE49-F238E27FC236}">
                <a16:creationId xmlns:a16="http://schemas.microsoft.com/office/drawing/2014/main" id="{E4D03E3F-34D8-40DE-AECA-8D9879BC7693}"/>
              </a:ext>
            </a:extLst>
          </p:cNvPr>
          <p:cNvGraphicFramePr/>
          <p:nvPr>
            <p:extLst>
              <p:ext uri="{D42A27DB-BD31-4B8C-83A1-F6EECF244321}">
                <p14:modId xmlns:p14="http://schemas.microsoft.com/office/powerpoint/2010/main" val="4175682600"/>
              </p:ext>
            </p:extLst>
          </p:nvPr>
        </p:nvGraphicFramePr>
        <p:xfrm>
          <a:off x="8126430" y="1173987"/>
          <a:ext cx="3639197" cy="1639454"/>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A9374F39-79AA-4832-BD2E-AC273DE49403}"/>
              </a:ext>
            </a:extLst>
          </p:cNvPr>
          <p:cNvSpPr txBox="1"/>
          <p:nvPr/>
        </p:nvSpPr>
        <p:spPr>
          <a:xfrm>
            <a:off x="8779894" y="2735061"/>
            <a:ext cx="2406266"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Churn rate vs Premium</a:t>
            </a:r>
          </a:p>
        </p:txBody>
      </p:sp>
      <p:sp>
        <p:nvSpPr>
          <p:cNvPr id="17" name="TextBox 16">
            <a:extLst>
              <a:ext uri="{FF2B5EF4-FFF2-40B4-BE49-F238E27FC236}">
                <a16:creationId xmlns:a16="http://schemas.microsoft.com/office/drawing/2014/main" id="{B2BB4F6D-7EAF-4176-815F-381367196141}"/>
              </a:ext>
            </a:extLst>
          </p:cNvPr>
          <p:cNvSpPr txBox="1"/>
          <p:nvPr/>
        </p:nvSpPr>
        <p:spPr>
          <a:xfrm>
            <a:off x="741285" y="88777"/>
            <a:ext cx="10737542" cy="830997"/>
          </a:xfrm>
          <a:prstGeom prst="rect">
            <a:avLst/>
          </a:prstGeom>
          <a:noFill/>
        </p:spPr>
        <p:txBody>
          <a:bodyPr wrap="square" rtlCol="0">
            <a:spAutoFit/>
          </a:bodyPr>
          <a:lstStyle/>
          <a:p>
            <a:r>
              <a:rPr lang="en-US" sz="2400" dirty="0"/>
              <a:t>Bivariate analysis gives an indication about some possible characteristics of churn behavior</a:t>
            </a:r>
          </a:p>
        </p:txBody>
      </p:sp>
      <p:sp>
        <p:nvSpPr>
          <p:cNvPr id="18" name="TextBox 17">
            <a:extLst>
              <a:ext uri="{FF2B5EF4-FFF2-40B4-BE49-F238E27FC236}">
                <a16:creationId xmlns:a16="http://schemas.microsoft.com/office/drawing/2014/main" id="{A1B831FC-1BC5-4472-8A56-44D7C881D8BA}"/>
              </a:ext>
            </a:extLst>
          </p:cNvPr>
          <p:cNvSpPr txBox="1"/>
          <p:nvPr/>
        </p:nvSpPr>
        <p:spPr>
          <a:xfrm>
            <a:off x="1898418" y="5585274"/>
            <a:ext cx="869940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gency FB" panose="020B0503020202020204" pitchFamily="34" charset="0"/>
              </a:rPr>
              <a:t>Age and # of children seem to show linear indication to churn</a:t>
            </a:r>
          </a:p>
          <a:p>
            <a:pPr marL="285750" indent="-285750">
              <a:buFont typeface="Arial" panose="020B0604020202020204" pitchFamily="34" charset="0"/>
              <a:buChar char="•"/>
            </a:pPr>
            <a:r>
              <a:rPr lang="en-US" dirty="0">
                <a:latin typeface="Agency FB" panose="020B0503020202020204" pitchFamily="34" charset="0"/>
              </a:rPr>
              <a:t>Churn rate is different for different years. There may be some thing different happening in years 2014,2015</a:t>
            </a:r>
          </a:p>
        </p:txBody>
      </p:sp>
      <p:sp>
        <p:nvSpPr>
          <p:cNvPr id="19" name="TextBox 18">
            <a:extLst>
              <a:ext uri="{FF2B5EF4-FFF2-40B4-BE49-F238E27FC236}">
                <a16:creationId xmlns:a16="http://schemas.microsoft.com/office/drawing/2014/main" id="{93A47241-0A0F-451D-9690-90D7FAA9E388}"/>
              </a:ext>
            </a:extLst>
          </p:cNvPr>
          <p:cNvSpPr txBox="1"/>
          <p:nvPr/>
        </p:nvSpPr>
        <p:spPr>
          <a:xfrm>
            <a:off x="37421" y="-50554"/>
            <a:ext cx="2193725" cy="307777"/>
          </a:xfrm>
          <a:prstGeom prst="rect">
            <a:avLst/>
          </a:prstGeom>
          <a:noFill/>
        </p:spPr>
        <p:txBody>
          <a:bodyPr wrap="square" rtlCol="0">
            <a:spAutoFit/>
          </a:bodyPr>
          <a:lstStyle/>
          <a:p>
            <a:r>
              <a:rPr lang="en-US" sz="1400" i="1" dirty="0"/>
              <a:t>I. Data cleaning and EDA</a:t>
            </a:r>
          </a:p>
        </p:txBody>
      </p:sp>
    </p:spTree>
    <p:extLst>
      <p:ext uri="{BB962C8B-B14F-4D97-AF65-F5344CB8AC3E}">
        <p14:creationId xmlns:p14="http://schemas.microsoft.com/office/powerpoint/2010/main" val="137801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5DB4B09-FCD1-4CFE-92B3-D8307F044148}"/>
              </a:ext>
            </a:extLst>
          </p:cNvPr>
          <p:cNvCxnSpPr>
            <a:cxnSpLocks/>
          </p:cNvCxnSpPr>
          <p:nvPr/>
        </p:nvCxnSpPr>
        <p:spPr>
          <a:xfrm>
            <a:off x="741285" y="852256"/>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242335D-66EC-44B9-8C97-1F3AC806C6DC}"/>
              </a:ext>
            </a:extLst>
          </p:cNvPr>
          <p:cNvSpPr txBox="1"/>
          <p:nvPr/>
        </p:nvSpPr>
        <p:spPr>
          <a:xfrm>
            <a:off x="741285" y="88777"/>
            <a:ext cx="10737542" cy="830997"/>
          </a:xfrm>
          <a:prstGeom prst="rect">
            <a:avLst/>
          </a:prstGeom>
          <a:noFill/>
        </p:spPr>
        <p:txBody>
          <a:bodyPr wrap="square" rtlCol="0">
            <a:spAutoFit/>
          </a:bodyPr>
          <a:lstStyle/>
          <a:p>
            <a:r>
              <a:rPr lang="en-US" sz="2400" dirty="0"/>
              <a:t>Feature engineering proved to be important in a dataset with minimum variables. Additional features will be useful for different models</a:t>
            </a:r>
          </a:p>
        </p:txBody>
      </p:sp>
      <p:sp>
        <p:nvSpPr>
          <p:cNvPr id="6" name="Freeform 8">
            <a:extLst>
              <a:ext uri="{FF2B5EF4-FFF2-40B4-BE49-F238E27FC236}">
                <a16:creationId xmlns:a16="http://schemas.microsoft.com/office/drawing/2014/main" id="{08459804-460B-436E-B1A1-E3A55F021706}"/>
              </a:ext>
            </a:extLst>
          </p:cNvPr>
          <p:cNvSpPr>
            <a:spLocks/>
          </p:cNvSpPr>
          <p:nvPr/>
        </p:nvSpPr>
        <p:spPr bwMode="auto">
          <a:xfrm>
            <a:off x="7800700" y="2713503"/>
            <a:ext cx="640080" cy="640080"/>
          </a:xfrm>
          <a:custGeom>
            <a:avLst/>
            <a:gdLst>
              <a:gd name="T0" fmla="*/ 1612 w 3223"/>
              <a:gd name="T1" fmla="*/ 0 h 3222"/>
              <a:gd name="T2" fmla="*/ 1612 w 3223"/>
              <a:gd name="T3" fmla="*/ 0 h 3222"/>
              <a:gd name="T4" fmla="*/ 0 w 3223"/>
              <a:gd name="T5" fmla="*/ 1611 h 3222"/>
              <a:gd name="T6" fmla="*/ 1612 w 3223"/>
              <a:gd name="T7" fmla="*/ 3222 h 3222"/>
              <a:gd name="T8" fmla="*/ 3223 w 3223"/>
              <a:gd name="T9" fmla="*/ 1611 h 3222"/>
              <a:gd name="T10" fmla="*/ 1612 w 3223"/>
              <a:gd name="T11" fmla="*/ 0 h 3222"/>
            </a:gdLst>
            <a:ahLst/>
            <a:cxnLst>
              <a:cxn ang="0">
                <a:pos x="T0" y="T1"/>
              </a:cxn>
              <a:cxn ang="0">
                <a:pos x="T2" y="T3"/>
              </a:cxn>
              <a:cxn ang="0">
                <a:pos x="T4" y="T5"/>
              </a:cxn>
              <a:cxn ang="0">
                <a:pos x="T6" y="T7"/>
              </a:cxn>
              <a:cxn ang="0">
                <a:pos x="T8" y="T9"/>
              </a:cxn>
              <a:cxn ang="0">
                <a:pos x="T10" y="T11"/>
              </a:cxn>
            </a:cxnLst>
            <a:rect l="0" t="0" r="r" b="b"/>
            <a:pathLst>
              <a:path w="3223" h="3222">
                <a:moveTo>
                  <a:pt x="1612" y="0"/>
                </a:moveTo>
                <a:lnTo>
                  <a:pt x="1612" y="0"/>
                </a:lnTo>
                <a:cubicBezTo>
                  <a:pt x="723" y="0"/>
                  <a:pt x="0" y="722"/>
                  <a:pt x="0" y="1611"/>
                </a:cubicBezTo>
                <a:cubicBezTo>
                  <a:pt x="0" y="2499"/>
                  <a:pt x="723" y="3222"/>
                  <a:pt x="1612" y="3222"/>
                </a:cubicBezTo>
                <a:cubicBezTo>
                  <a:pt x="2500" y="3222"/>
                  <a:pt x="3223" y="2499"/>
                  <a:pt x="3223" y="1611"/>
                </a:cubicBezTo>
                <a:cubicBezTo>
                  <a:pt x="3223" y="722"/>
                  <a:pt x="2500" y="0"/>
                  <a:pt x="161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9">
            <a:extLst>
              <a:ext uri="{FF2B5EF4-FFF2-40B4-BE49-F238E27FC236}">
                <a16:creationId xmlns:a16="http://schemas.microsoft.com/office/drawing/2014/main" id="{54A4F299-0254-4E10-A708-6E349782A9B7}"/>
              </a:ext>
            </a:extLst>
          </p:cNvPr>
          <p:cNvSpPr>
            <a:spLocks noEditPoints="1"/>
          </p:cNvSpPr>
          <p:nvPr/>
        </p:nvSpPr>
        <p:spPr bwMode="auto">
          <a:xfrm>
            <a:off x="7825936" y="2738188"/>
            <a:ext cx="579284" cy="540193"/>
          </a:xfrm>
          <a:custGeom>
            <a:avLst/>
            <a:gdLst>
              <a:gd name="T0" fmla="*/ 292 w 2917"/>
              <a:gd name="T1" fmla="*/ 619 h 2718"/>
              <a:gd name="T2" fmla="*/ 433 w 2917"/>
              <a:gd name="T3" fmla="*/ 563 h 2718"/>
              <a:gd name="T4" fmla="*/ 728 w 2917"/>
              <a:gd name="T5" fmla="*/ 306 h 2718"/>
              <a:gd name="T6" fmla="*/ 2506 w 2917"/>
              <a:gd name="T7" fmla="*/ 1505 h 2718"/>
              <a:gd name="T8" fmla="*/ 2411 w 2917"/>
              <a:gd name="T9" fmla="*/ 2257 h 2718"/>
              <a:gd name="T10" fmla="*/ 1000 w 2917"/>
              <a:gd name="T11" fmla="*/ 160 h 2718"/>
              <a:gd name="T12" fmla="*/ 1067 w 2917"/>
              <a:gd name="T13" fmla="*/ 102 h 2718"/>
              <a:gd name="T14" fmla="*/ 1031 w 2917"/>
              <a:gd name="T15" fmla="*/ 101 h 2718"/>
              <a:gd name="T16" fmla="*/ 843 w 2917"/>
              <a:gd name="T17" fmla="*/ 228 h 2718"/>
              <a:gd name="T18" fmla="*/ 561 w 2917"/>
              <a:gd name="T19" fmla="*/ 577 h 2718"/>
              <a:gd name="T20" fmla="*/ 238 w 2917"/>
              <a:gd name="T21" fmla="*/ 1827 h 2718"/>
              <a:gd name="T22" fmla="*/ 356 w 2917"/>
              <a:gd name="T23" fmla="*/ 2449 h 2718"/>
              <a:gd name="T24" fmla="*/ 876 w 2917"/>
              <a:gd name="T25" fmla="*/ 143 h 2718"/>
              <a:gd name="T26" fmla="*/ 1084 w 2917"/>
              <a:gd name="T27" fmla="*/ 62 h 2718"/>
              <a:gd name="T28" fmla="*/ 63 w 2917"/>
              <a:gd name="T29" fmla="*/ 1087 h 2718"/>
              <a:gd name="T30" fmla="*/ 1105 w 2917"/>
              <a:gd name="T31" fmla="*/ 65 h 2718"/>
              <a:gd name="T32" fmla="*/ 770 w 2917"/>
              <a:gd name="T33" fmla="*/ 183 h 2718"/>
              <a:gd name="T34" fmla="*/ 1791 w 2917"/>
              <a:gd name="T35" fmla="*/ 1032 h 2718"/>
              <a:gd name="T36" fmla="*/ 2910 w 2917"/>
              <a:gd name="T37" fmla="*/ 1456 h 2718"/>
              <a:gd name="T38" fmla="*/ 1744 w 2917"/>
              <a:gd name="T39" fmla="*/ 963 h 2718"/>
              <a:gd name="T40" fmla="*/ 1459 w 2917"/>
              <a:gd name="T41" fmla="*/ 912 h 2718"/>
              <a:gd name="T42" fmla="*/ 1818 w 2917"/>
              <a:gd name="T43" fmla="*/ 91 h 2718"/>
              <a:gd name="T44" fmla="*/ 1852 w 2917"/>
              <a:gd name="T45" fmla="*/ 320 h 2718"/>
              <a:gd name="T46" fmla="*/ 1554 w 2917"/>
              <a:gd name="T47" fmla="*/ 330 h 2718"/>
              <a:gd name="T48" fmla="*/ 1643 w 2917"/>
              <a:gd name="T49" fmla="*/ 582 h 2718"/>
              <a:gd name="T50" fmla="*/ 1280 w 2917"/>
              <a:gd name="T51" fmla="*/ 917 h 2718"/>
              <a:gd name="T52" fmla="*/ 1753 w 2917"/>
              <a:gd name="T53" fmla="*/ 940 h 2718"/>
              <a:gd name="T54" fmla="*/ 1082 w 2917"/>
              <a:gd name="T55" fmla="*/ 1059 h 2718"/>
              <a:gd name="T56" fmla="*/ 1657 w 2917"/>
              <a:gd name="T57" fmla="*/ 2697 h 2718"/>
              <a:gd name="T58" fmla="*/ 1987 w 2917"/>
              <a:gd name="T59" fmla="*/ 1151 h 2718"/>
              <a:gd name="T60" fmla="*/ 2377 w 2917"/>
              <a:gd name="T61" fmla="*/ 1211 h 2718"/>
              <a:gd name="T62" fmla="*/ 2865 w 2917"/>
              <a:gd name="T63" fmla="*/ 996 h 2718"/>
              <a:gd name="T64" fmla="*/ 1762 w 2917"/>
              <a:gd name="T65" fmla="*/ 977 h 2718"/>
              <a:gd name="T66" fmla="*/ 1163 w 2917"/>
              <a:gd name="T67" fmla="*/ 65 h 2718"/>
              <a:gd name="T68" fmla="*/ 1140 w 2917"/>
              <a:gd name="T69" fmla="*/ 352 h 2718"/>
              <a:gd name="T70" fmla="*/ 1237 w 2917"/>
              <a:gd name="T71" fmla="*/ 566 h 2718"/>
              <a:gd name="T72" fmla="*/ 1137 w 2917"/>
              <a:gd name="T73" fmla="*/ 372 h 2718"/>
              <a:gd name="T74" fmla="*/ 1752 w 2917"/>
              <a:gd name="T75" fmla="*/ 86 h 2718"/>
              <a:gd name="T76" fmla="*/ 1352 w 2917"/>
              <a:gd name="T77" fmla="*/ 636 h 2718"/>
              <a:gd name="T78" fmla="*/ 1238 w 2917"/>
              <a:gd name="T79" fmla="*/ 635 h 2718"/>
              <a:gd name="T80" fmla="*/ 1528 w 2917"/>
              <a:gd name="T81" fmla="*/ 116 h 2718"/>
              <a:gd name="T82" fmla="*/ 1811 w 2917"/>
              <a:gd name="T83" fmla="*/ 218 h 2718"/>
              <a:gd name="T84" fmla="*/ 1534 w 2917"/>
              <a:gd name="T85" fmla="*/ 139 h 2718"/>
              <a:gd name="T86" fmla="*/ 1809 w 2917"/>
              <a:gd name="T87" fmla="*/ 216 h 2718"/>
              <a:gd name="T88" fmla="*/ 1170 w 2917"/>
              <a:gd name="T89" fmla="*/ 639 h 2718"/>
              <a:gd name="T90" fmla="*/ 1208 w 2917"/>
              <a:gd name="T91" fmla="*/ 27 h 2718"/>
              <a:gd name="T92" fmla="*/ 105 w 2917"/>
              <a:gd name="T93" fmla="*/ 1160 h 2718"/>
              <a:gd name="T94" fmla="*/ 1281 w 2917"/>
              <a:gd name="T95" fmla="*/ 44 h 2718"/>
              <a:gd name="T96" fmla="*/ 1242 w 2917"/>
              <a:gd name="T97" fmla="*/ 78 h 2718"/>
              <a:gd name="T98" fmla="*/ 1331 w 2917"/>
              <a:gd name="T99" fmla="*/ 66 h 2718"/>
              <a:gd name="T100" fmla="*/ 1320 w 2917"/>
              <a:gd name="T101" fmla="*/ 57 h 2718"/>
              <a:gd name="T102" fmla="*/ 1267 w 2917"/>
              <a:gd name="T103" fmla="*/ 59 h 2718"/>
              <a:gd name="T104" fmla="*/ 1410 w 2917"/>
              <a:gd name="T105" fmla="*/ 123 h 2718"/>
              <a:gd name="T106" fmla="*/ 1182 w 2917"/>
              <a:gd name="T107" fmla="*/ 97 h 2718"/>
              <a:gd name="T108" fmla="*/ 1028 w 2917"/>
              <a:gd name="T109" fmla="*/ 305 h 2718"/>
              <a:gd name="T110" fmla="*/ 1276 w 2917"/>
              <a:gd name="T111" fmla="*/ 219 h 2718"/>
              <a:gd name="T112" fmla="*/ 1289 w 2917"/>
              <a:gd name="T113" fmla="*/ 205 h 2718"/>
              <a:gd name="T114" fmla="*/ 1165 w 2917"/>
              <a:gd name="T115" fmla="*/ 84 h 2718"/>
              <a:gd name="T116" fmla="*/ 1154 w 2917"/>
              <a:gd name="T117" fmla="*/ 75 h 2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7" h="2718">
                <a:moveTo>
                  <a:pt x="1008" y="145"/>
                </a:moveTo>
                <a:lnTo>
                  <a:pt x="1008" y="145"/>
                </a:lnTo>
                <a:cubicBezTo>
                  <a:pt x="1013" y="143"/>
                  <a:pt x="1013" y="142"/>
                  <a:pt x="1008" y="145"/>
                </a:cubicBezTo>
                <a:close/>
                <a:moveTo>
                  <a:pt x="615" y="310"/>
                </a:moveTo>
                <a:lnTo>
                  <a:pt x="615" y="310"/>
                </a:lnTo>
                <a:cubicBezTo>
                  <a:pt x="655" y="283"/>
                  <a:pt x="550" y="350"/>
                  <a:pt x="553" y="349"/>
                </a:cubicBezTo>
                <a:cubicBezTo>
                  <a:pt x="562" y="334"/>
                  <a:pt x="575" y="324"/>
                  <a:pt x="589" y="314"/>
                </a:cubicBezTo>
                <a:cubicBezTo>
                  <a:pt x="589" y="335"/>
                  <a:pt x="635" y="270"/>
                  <a:pt x="655" y="253"/>
                </a:cubicBezTo>
                <a:cubicBezTo>
                  <a:pt x="492" y="363"/>
                  <a:pt x="351" y="505"/>
                  <a:pt x="243" y="670"/>
                </a:cubicBezTo>
                <a:cubicBezTo>
                  <a:pt x="264" y="656"/>
                  <a:pt x="283" y="645"/>
                  <a:pt x="294" y="613"/>
                </a:cubicBezTo>
                <a:cubicBezTo>
                  <a:pt x="294" y="615"/>
                  <a:pt x="293" y="618"/>
                  <a:pt x="292" y="619"/>
                </a:cubicBezTo>
                <a:cubicBezTo>
                  <a:pt x="297" y="613"/>
                  <a:pt x="306" y="599"/>
                  <a:pt x="306" y="599"/>
                </a:cubicBezTo>
                <a:cubicBezTo>
                  <a:pt x="305" y="601"/>
                  <a:pt x="303" y="604"/>
                  <a:pt x="302" y="607"/>
                </a:cubicBezTo>
                <a:cubicBezTo>
                  <a:pt x="307" y="603"/>
                  <a:pt x="310" y="595"/>
                  <a:pt x="313" y="589"/>
                </a:cubicBezTo>
                <a:cubicBezTo>
                  <a:pt x="309" y="609"/>
                  <a:pt x="336" y="568"/>
                  <a:pt x="338" y="566"/>
                </a:cubicBezTo>
                <a:cubicBezTo>
                  <a:pt x="327" y="585"/>
                  <a:pt x="311" y="599"/>
                  <a:pt x="298" y="616"/>
                </a:cubicBezTo>
                <a:cubicBezTo>
                  <a:pt x="317" y="605"/>
                  <a:pt x="321" y="580"/>
                  <a:pt x="342" y="570"/>
                </a:cubicBezTo>
                <a:cubicBezTo>
                  <a:pt x="330" y="583"/>
                  <a:pt x="330" y="583"/>
                  <a:pt x="329" y="588"/>
                </a:cubicBezTo>
                <a:cubicBezTo>
                  <a:pt x="341" y="585"/>
                  <a:pt x="378" y="545"/>
                  <a:pt x="381" y="571"/>
                </a:cubicBezTo>
                <a:cubicBezTo>
                  <a:pt x="397" y="562"/>
                  <a:pt x="418" y="541"/>
                  <a:pt x="435" y="530"/>
                </a:cubicBezTo>
                <a:cubicBezTo>
                  <a:pt x="439" y="520"/>
                  <a:pt x="466" y="532"/>
                  <a:pt x="480" y="528"/>
                </a:cubicBezTo>
                <a:cubicBezTo>
                  <a:pt x="464" y="554"/>
                  <a:pt x="457" y="518"/>
                  <a:pt x="433" y="563"/>
                </a:cubicBezTo>
                <a:cubicBezTo>
                  <a:pt x="463" y="567"/>
                  <a:pt x="501" y="553"/>
                  <a:pt x="520" y="530"/>
                </a:cubicBezTo>
                <a:cubicBezTo>
                  <a:pt x="497" y="536"/>
                  <a:pt x="497" y="548"/>
                  <a:pt x="484" y="542"/>
                </a:cubicBezTo>
                <a:cubicBezTo>
                  <a:pt x="495" y="533"/>
                  <a:pt x="510" y="485"/>
                  <a:pt x="512" y="480"/>
                </a:cubicBezTo>
                <a:cubicBezTo>
                  <a:pt x="514" y="479"/>
                  <a:pt x="530" y="474"/>
                  <a:pt x="539" y="471"/>
                </a:cubicBezTo>
                <a:cubicBezTo>
                  <a:pt x="554" y="436"/>
                  <a:pt x="479" y="471"/>
                  <a:pt x="475" y="472"/>
                </a:cubicBezTo>
                <a:cubicBezTo>
                  <a:pt x="492" y="460"/>
                  <a:pt x="512" y="451"/>
                  <a:pt x="531" y="445"/>
                </a:cubicBezTo>
                <a:cubicBezTo>
                  <a:pt x="564" y="449"/>
                  <a:pt x="575" y="471"/>
                  <a:pt x="609" y="465"/>
                </a:cubicBezTo>
                <a:cubicBezTo>
                  <a:pt x="637" y="459"/>
                  <a:pt x="672" y="426"/>
                  <a:pt x="665" y="429"/>
                </a:cubicBezTo>
                <a:cubicBezTo>
                  <a:pt x="693" y="384"/>
                  <a:pt x="713" y="342"/>
                  <a:pt x="776" y="290"/>
                </a:cubicBezTo>
                <a:cubicBezTo>
                  <a:pt x="760" y="304"/>
                  <a:pt x="744" y="310"/>
                  <a:pt x="728" y="306"/>
                </a:cubicBezTo>
                <a:lnTo>
                  <a:pt x="728" y="306"/>
                </a:lnTo>
                <a:cubicBezTo>
                  <a:pt x="733" y="292"/>
                  <a:pt x="770" y="268"/>
                  <a:pt x="776" y="254"/>
                </a:cubicBezTo>
                <a:lnTo>
                  <a:pt x="776" y="254"/>
                </a:lnTo>
                <a:cubicBezTo>
                  <a:pt x="774" y="256"/>
                  <a:pt x="798" y="225"/>
                  <a:pt x="802" y="210"/>
                </a:cubicBezTo>
                <a:cubicBezTo>
                  <a:pt x="756" y="212"/>
                  <a:pt x="653" y="285"/>
                  <a:pt x="615" y="310"/>
                </a:cubicBezTo>
                <a:close/>
                <a:moveTo>
                  <a:pt x="917" y="162"/>
                </a:moveTo>
                <a:lnTo>
                  <a:pt x="917" y="162"/>
                </a:lnTo>
                <a:cubicBezTo>
                  <a:pt x="917" y="162"/>
                  <a:pt x="940" y="164"/>
                  <a:pt x="944" y="154"/>
                </a:cubicBezTo>
                <a:cubicBezTo>
                  <a:pt x="943" y="154"/>
                  <a:pt x="943" y="154"/>
                  <a:pt x="943" y="154"/>
                </a:cubicBezTo>
                <a:cubicBezTo>
                  <a:pt x="938" y="152"/>
                  <a:pt x="919" y="157"/>
                  <a:pt x="917" y="162"/>
                </a:cubicBezTo>
                <a:close/>
                <a:moveTo>
                  <a:pt x="2506" y="1505"/>
                </a:moveTo>
                <a:lnTo>
                  <a:pt x="2506" y="1505"/>
                </a:lnTo>
                <a:cubicBezTo>
                  <a:pt x="2506" y="1505"/>
                  <a:pt x="2506" y="1505"/>
                  <a:pt x="2506" y="1505"/>
                </a:cubicBezTo>
                <a:cubicBezTo>
                  <a:pt x="2505" y="1505"/>
                  <a:pt x="2505" y="1505"/>
                  <a:pt x="2505" y="1505"/>
                </a:cubicBezTo>
                <a:cubicBezTo>
                  <a:pt x="2498" y="1508"/>
                  <a:pt x="2484" y="1529"/>
                  <a:pt x="2502" y="1521"/>
                </a:cubicBezTo>
                <a:cubicBezTo>
                  <a:pt x="2514" y="1513"/>
                  <a:pt x="2515" y="1508"/>
                  <a:pt x="2506" y="1505"/>
                </a:cubicBezTo>
                <a:close/>
                <a:moveTo>
                  <a:pt x="2411" y="2174"/>
                </a:moveTo>
                <a:lnTo>
                  <a:pt x="2411" y="2174"/>
                </a:lnTo>
                <a:cubicBezTo>
                  <a:pt x="2411" y="2175"/>
                  <a:pt x="2410" y="2175"/>
                  <a:pt x="2410" y="2175"/>
                </a:cubicBezTo>
                <a:cubicBezTo>
                  <a:pt x="2385" y="2193"/>
                  <a:pt x="2278" y="2319"/>
                  <a:pt x="2278" y="2338"/>
                </a:cubicBezTo>
                <a:cubicBezTo>
                  <a:pt x="2276" y="2390"/>
                  <a:pt x="2236" y="2420"/>
                  <a:pt x="2237" y="2473"/>
                </a:cubicBezTo>
                <a:cubicBezTo>
                  <a:pt x="2312" y="2533"/>
                  <a:pt x="2386" y="2270"/>
                  <a:pt x="2407" y="2247"/>
                </a:cubicBezTo>
                <a:cubicBezTo>
                  <a:pt x="2406" y="2252"/>
                  <a:pt x="2407" y="2256"/>
                  <a:pt x="2411" y="2257"/>
                </a:cubicBezTo>
                <a:cubicBezTo>
                  <a:pt x="2422" y="2250"/>
                  <a:pt x="2424" y="2192"/>
                  <a:pt x="2415" y="2178"/>
                </a:cubicBezTo>
                <a:cubicBezTo>
                  <a:pt x="2416" y="2177"/>
                  <a:pt x="2416" y="2176"/>
                  <a:pt x="2411" y="2174"/>
                </a:cubicBezTo>
                <a:close/>
                <a:moveTo>
                  <a:pt x="843" y="228"/>
                </a:moveTo>
                <a:lnTo>
                  <a:pt x="843" y="228"/>
                </a:lnTo>
                <a:cubicBezTo>
                  <a:pt x="843" y="232"/>
                  <a:pt x="839" y="232"/>
                  <a:pt x="845" y="232"/>
                </a:cubicBezTo>
                <a:cubicBezTo>
                  <a:pt x="831" y="249"/>
                  <a:pt x="838" y="259"/>
                  <a:pt x="843" y="250"/>
                </a:cubicBezTo>
                <a:cubicBezTo>
                  <a:pt x="855" y="244"/>
                  <a:pt x="876" y="220"/>
                  <a:pt x="877" y="220"/>
                </a:cubicBezTo>
                <a:cubicBezTo>
                  <a:pt x="880" y="216"/>
                  <a:pt x="896" y="203"/>
                  <a:pt x="907" y="202"/>
                </a:cubicBezTo>
                <a:cubicBezTo>
                  <a:pt x="911" y="197"/>
                  <a:pt x="894" y="222"/>
                  <a:pt x="882" y="233"/>
                </a:cubicBezTo>
                <a:cubicBezTo>
                  <a:pt x="886" y="232"/>
                  <a:pt x="922" y="207"/>
                  <a:pt x="921" y="222"/>
                </a:cubicBezTo>
                <a:cubicBezTo>
                  <a:pt x="925" y="221"/>
                  <a:pt x="983" y="174"/>
                  <a:pt x="1000" y="160"/>
                </a:cubicBezTo>
                <a:cubicBezTo>
                  <a:pt x="972" y="162"/>
                  <a:pt x="1004" y="160"/>
                  <a:pt x="988" y="158"/>
                </a:cubicBezTo>
                <a:cubicBezTo>
                  <a:pt x="992" y="154"/>
                  <a:pt x="1027" y="147"/>
                  <a:pt x="995" y="151"/>
                </a:cubicBezTo>
                <a:cubicBezTo>
                  <a:pt x="1001" y="148"/>
                  <a:pt x="1005" y="146"/>
                  <a:pt x="1008" y="145"/>
                </a:cubicBezTo>
                <a:cubicBezTo>
                  <a:pt x="1006" y="145"/>
                  <a:pt x="1003" y="146"/>
                  <a:pt x="1000" y="147"/>
                </a:cubicBezTo>
                <a:cubicBezTo>
                  <a:pt x="1005" y="134"/>
                  <a:pt x="1023" y="149"/>
                  <a:pt x="1028" y="135"/>
                </a:cubicBezTo>
                <a:cubicBezTo>
                  <a:pt x="1024" y="136"/>
                  <a:pt x="1021" y="137"/>
                  <a:pt x="1017" y="137"/>
                </a:cubicBezTo>
                <a:cubicBezTo>
                  <a:pt x="1026" y="131"/>
                  <a:pt x="1054" y="124"/>
                  <a:pt x="1054" y="113"/>
                </a:cubicBezTo>
                <a:cubicBezTo>
                  <a:pt x="1048" y="114"/>
                  <a:pt x="1039" y="120"/>
                  <a:pt x="1033" y="116"/>
                </a:cubicBezTo>
                <a:cubicBezTo>
                  <a:pt x="1035" y="113"/>
                  <a:pt x="1036" y="111"/>
                  <a:pt x="1037" y="110"/>
                </a:cubicBezTo>
                <a:cubicBezTo>
                  <a:pt x="1037" y="118"/>
                  <a:pt x="1042" y="110"/>
                  <a:pt x="1042" y="107"/>
                </a:cubicBezTo>
                <a:cubicBezTo>
                  <a:pt x="1056" y="102"/>
                  <a:pt x="1067" y="102"/>
                  <a:pt x="1067" y="102"/>
                </a:cubicBezTo>
                <a:cubicBezTo>
                  <a:pt x="1053" y="104"/>
                  <a:pt x="1050" y="108"/>
                  <a:pt x="1059" y="115"/>
                </a:cubicBezTo>
                <a:cubicBezTo>
                  <a:pt x="1094" y="104"/>
                  <a:pt x="1072" y="103"/>
                  <a:pt x="1066" y="100"/>
                </a:cubicBezTo>
                <a:cubicBezTo>
                  <a:pt x="1100" y="83"/>
                  <a:pt x="1062" y="92"/>
                  <a:pt x="1063" y="91"/>
                </a:cubicBezTo>
                <a:cubicBezTo>
                  <a:pt x="1054" y="91"/>
                  <a:pt x="1049" y="96"/>
                  <a:pt x="1041" y="98"/>
                </a:cubicBezTo>
                <a:cubicBezTo>
                  <a:pt x="1046" y="95"/>
                  <a:pt x="1045" y="94"/>
                  <a:pt x="1039" y="96"/>
                </a:cubicBezTo>
                <a:cubicBezTo>
                  <a:pt x="1039" y="96"/>
                  <a:pt x="1038" y="96"/>
                  <a:pt x="1038" y="96"/>
                </a:cubicBezTo>
                <a:cubicBezTo>
                  <a:pt x="1058" y="91"/>
                  <a:pt x="1086" y="83"/>
                  <a:pt x="1086" y="84"/>
                </a:cubicBezTo>
                <a:cubicBezTo>
                  <a:pt x="1073" y="76"/>
                  <a:pt x="1011" y="89"/>
                  <a:pt x="1019" y="101"/>
                </a:cubicBezTo>
                <a:cubicBezTo>
                  <a:pt x="1019" y="101"/>
                  <a:pt x="1024" y="100"/>
                  <a:pt x="1032" y="98"/>
                </a:cubicBezTo>
                <a:cubicBezTo>
                  <a:pt x="1031" y="99"/>
                  <a:pt x="1029" y="100"/>
                  <a:pt x="1028" y="101"/>
                </a:cubicBezTo>
                <a:cubicBezTo>
                  <a:pt x="1029" y="101"/>
                  <a:pt x="1030" y="101"/>
                  <a:pt x="1031" y="101"/>
                </a:cubicBezTo>
                <a:cubicBezTo>
                  <a:pt x="1029" y="102"/>
                  <a:pt x="1013" y="106"/>
                  <a:pt x="1010" y="106"/>
                </a:cubicBezTo>
                <a:cubicBezTo>
                  <a:pt x="1024" y="98"/>
                  <a:pt x="999" y="101"/>
                  <a:pt x="983" y="121"/>
                </a:cubicBezTo>
                <a:cubicBezTo>
                  <a:pt x="995" y="119"/>
                  <a:pt x="985" y="123"/>
                  <a:pt x="981" y="130"/>
                </a:cubicBezTo>
                <a:cubicBezTo>
                  <a:pt x="989" y="122"/>
                  <a:pt x="994" y="121"/>
                  <a:pt x="997" y="127"/>
                </a:cubicBezTo>
                <a:cubicBezTo>
                  <a:pt x="1022" y="112"/>
                  <a:pt x="947" y="156"/>
                  <a:pt x="946" y="157"/>
                </a:cubicBezTo>
                <a:cubicBezTo>
                  <a:pt x="954" y="156"/>
                  <a:pt x="948" y="158"/>
                  <a:pt x="954" y="158"/>
                </a:cubicBezTo>
                <a:cubicBezTo>
                  <a:pt x="931" y="170"/>
                  <a:pt x="903" y="184"/>
                  <a:pt x="875" y="192"/>
                </a:cubicBezTo>
                <a:cubicBezTo>
                  <a:pt x="874" y="192"/>
                  <a:pt x="855" y="154"/>
                  <a:pt x="845" y="192"/>
                </a:cubicBezTo>
                <a:cubicBezTo>
                  <a:pt x="859" y="205"/>
                  <a:pt x="839" y="212"/>
                  <a:pt x="840" y="213"/>
                </a:cubicBezTo>
                <a:cubicBezTo>
                  <a:pt x="825" y="226"/>
                  <a:pt x="801" y="240"/>
                  <a:pt x="806" y="262"/>
                </a:cubicBezTo>
                <a:cubicBezTo>
                  <a:pt x="819" y="257"/>
                  <a:pt x="829" y="228"/>
                  <a:pt x="843" y="228"/>
                </a:cubicBezTo>
                <a:close/>
                <a:moveTo>
                  <a:pt x="83" y="1091"/>
                </a:moveTo>
                <a:lnTo>
                  <a:pt x="83" y="1091"/>
                </a:lnTo>
                <a:cubicBezTo>
                  <a:pt x="82" y="1092"/>
                  <a:pt x="81" y="1093"/>
                  <a:pt x="80" y="1093"/>
                </a:cubicBezTo>
                <a:cubicBezTo>
                  <a:pt x="86" y="1093"/>
                  <a:pt x="86" y="1092"/>
                  <a:pt x="83" y="1091"/>
                </a:cubicBezTo>
                <a:close/>
                <a:moveTo>
                  <a:pt x="541" y="524"/>
                </a:moveTo>
                <a:lnTo>
                  <a:pt x="541" y="524"/>
                </a:lnTo>
                <a:cubicBezTo>
                  <a:pt x="541" y="534"/>
                  <a:pt x="570" y="545"/>
                  <a:pt x="568" y="544"/>
                </a:cubicBezTo>
                <a:cubicBezTo>
                  <a:pt x="574" y="548"/>
                  <a:pt x="553" y="552"/>
                  <a:pt x="554" y="558"/>
                </a:cubicBezTo>
                <a:cubicBezTo>
                  <a:pt x="558" y="559"/>
                  <a:pt x="574" y="546"/>
                  <a:pt x="578" y="549"/>
                </a:cubicBezTo>
                <a:cubicBezTo>
                  <a:pt x="572" y="556"/>
                  <a:pt x="567" y="561"/>
                  <a:pt x="560" y="567"/>
                </a:cubicBezTo>
                <a:cubicBezTo>
                  <a:pt x="574" y="572"/>
                  <a:pt x="555" y="565"/>
                  <a:pt x="561" y="577"/>
                </a:cubicBezTo>
                <a:cubicBezTo>
                  <a:pt x="565" y="577"/>
                  <a:pt x="588" y="559"/>
                  <a:pt x="588" y="554"/>
                </a:cubicBezTo>
                <a:cubicBezTo>
                  <a:pt x="569" y="566"/>
                  <a:pt x="591" y="551"/>
                  <a:pt x="591" y="548"/>
                </a:cubicBezTo>
                <a:cubicBezTo>
                  <a:pt x="587" y="550"/>
                  <a:pt x="582" y="552"/>
                  <a:pt x="577" y="554"/>
                </a:cubicBezTo>
                <a:cubicBezTo>
                  <a:pt x="582" y="551"/>
                  <a:pt x="612" y="536"/>
                  <a:pt x="592" y="537"/>
                </a:cubicBezTo>
                <a:cubicBezTo>
                  <a:pt x="601" y="527"/>
                  <a:pt x="609" y="523"/>
                  <a:pt x="611" y="512"/>
                </a:cubicBezTo>
                <a:cubicBezTo>
                  <a:pt x="607" y="511"/>
                  <a:pt x="603" y="512"/>
                  <a:pt x="599" y="514"/>
                </a:cubicBezTo>
                <a:cubicBezTo>
                  <a:pt x="603" y="495"/>
                  <a:pt x="616" y="495"/>
                  <a:pt x="594" y="499"/>
                </a:cubicBezTo>
                <a:cubicBezTo>
                  <a:pt x="603" y="486"/>
                  <a:pt x="637" y="477"/>
                  <a:pt x="634" y="468"/>
                </a:cubicBezTo>
                <a:cubicBezTo>
                  <a:pt x="632" y="470"/>
                  <a:pt x="540" y="511"/>
                  <a:pt x="541" y="524"/>
                </a:cubicBezTo>
                <a:close/>
                <a:moveTo>
                  <a:pt x="238" y="1827"/>
                </a:moveTo>
                <a:lnTo>
                  <a:pt x="238" y="1827"/>
                </a:lnTo>
                <a:cubicBezTo>
                  <a:pt x="242" y="1792"/>
                  <a:pt x="202" y="1724"/>
                  <a:pt x="174" y="1769"/>
                </a:cubicBezTo>
                <a:cubicBezTo>
                  <a:pt x="184" y="1735"/>
                  <a:pt x="165" y="1741"/>
                  <a:pt x="155" y="1717"/>
                </a:cubicBezTo>
                <a:cubicBezTo>
                  <a:pt x="154" y="1725"/>
                  <a:pt x="153" y="1732"/>
                  <a:pt x="152" y="1739"/>
                </a:cubicBezTo>
                <a:cubicBezTo>
                  <a:pt x="153" y="1729"/>
                  <a:pt x="153" y="1718"/>
                  <a:pt x="153" y="1708"/>
                </a:cubicBezTo>
                <a:cubicBezTo>
                  <a:pt x="148" y="1714"/>
                  <a:pt x="144" y="1721"/>
                  <a:pt x="141" y="1729"/>
                </a:cubicBezTo>
                <a:cubicBezTo>
                  <a:pt x="167" y="1629"/>
                  <a:pt x="114" y="1560"/>
                  <a:pt x="81" y="1444"/>
                </a:cubicBezTo>
                <a:cubicBezTo>
                  <a:pt x="72" y="1412"/>
                  <a:pt x="77" y="1330"/>
                  <a:pt x="69" y="1354"/>
                </a:cubicBezTo>
                <a:cubicBezTo>
                  <a:pt x="57" y="1306"/>
                  <a:pt x="22" y="1306"/>
                  <a:pt x="29" y="1234"/>
                </a:cubicBezTo>
                <a:cubicBezTo>
                  <a:pt x="24" y="1243"/>
                  <a:pt x="19" y="1260"/>
                  <a:pt x="15" y="1275"/>
                </a:cubicBezTo>
                <a:cubicBezTo>
                  <a:pt x="5" y="1343"/>
                  <a:pt x="0" y="1413"/>
                  <a:pt x="0" y="1485"/>
                </a:cubicBezTo>
                <a:cubicBezTo>
                  <a:pt x="0" y="1853"/>
                  <a:pt x="134" y="2190"/>
                  <a:pt x="356" y="2449"/>
                </a:cubicBezTo>
                <a:cubicBezTo>
                  <a:pt x="334" y="2388"/>
                  <a:pt x="279" y="2294"/>
                  <a:pt x="371" y="2322"/>
                </a:cubicBezTo>
                <a:cubicBezTo>
                  <a:pt x="388" y="2263"/>
                  <a:pt x="356" y="2170"/>
                  <a:pt x="368" y="2118"/>
                </a:cubicBezTo>
                <a:cubicBezTo>
                  <a:pt x="525" y="2054"/>
                  <a:pt x="268" y="1794"/>
                  <a:pt x="238" y="1827"/>
                </a:cubicBezTo>
                <a:close/>
                <a:moveTo>
                  <a:pt x="830" y="167"/>
                </a:moveTo>
                <a:lnTo>
                  <a:pt x="830" y="167"/>
                </a:lnTo>
                <a:cubicBezTo>
                  <a:pt x="824" y="169"/>
                  <a:pt x="822" y="170"/>
                  <a:pt x="822" y="172"/>
                </a:cubicBezTo>
                <a:cubicBezTo>
                  <a:pt x="827" y="175"/>
                  <a:pt x="841" y="167"/>
                  <a:pt x="845" y="169"/>
                </a:cubicBezTo>
                <a:cubicBezTo>
                  <a:pt x="842" y="173"/>
                  <a:pt x="826" y="178"/>
                  <a:pt x="826" y="184"/>
                </a:cubicBezTo>
                <a:cubicBezTo>
                  <a:pt x="841" y="182"/>
                  <a:pt x="857" y="165"/>
                  <a:pt x="872" y="153"/>
                </a:cubicBezTo>
                <a:cubicBezTo>
                  <a:pt x="875" y="153"/>
                  <a:pt x="880" y="150"/>
                  <a:pt x="886" y="144"/>
                </a:cubicBezTo>
                <a:cubicBezTo>
                  <a:pt x="884" y="142"/>
                  <a:pt x="880" y="142"/>
                  <a:pt x="876" y="143"/>
                </a:cubicBezTo>
                <a:cubicBezTo>
                  <a:pt x="885" y="140"/>
                  <a:pt x="895" y="137"/>
                  <a:pt x="905" y="134"/>
                </a:cubicBezTo>
                <a:cubicBezTo>
                  <a:pt x="891" y="148"/>
                  <a:pt x="893" y="149"/>
                  <a:pt x="911" y="137"/>
                </a:cubicBezTo>
                <a:cubicBezTo>
                  <a:pt x="908" y="141"/>
                  <a:pt x="908" y="141"/>
                  <a:pt x="898" y="146"/>
                </a:cubicBezTo>
                <a:cubicBezTo>
                  <a:pt x="903" y="148"/>
                  <a:pt x="950" y="141"/>
                  <a:pt x="982" y="115"/>
                </a:cubicBezTo>
                <a:cubicBezTo>
                  <a:pt x="971" y="113"/>
                  <a:pt x="927" y="136"/>
                  <a:pt x="944" y="121"/>
                </a:cubicBezTo>
                <a:cubicBezTo>
                  <a:pt x="938" y="122"/>
                  <a:pt x="932" y="126"/>
                  <a:pt x="925" y="127"/>
                </a:cubicBezTo>
                <a:cubicBezTo>
                  <a:pt x="937" y="110"/>
                  <a:pt x="958" y="114"/>
                  <a:pt x="974" y="106"/>
                </a:cubicBezTo>
                <a:cubicBezTo>
                  <a:pt x="966" y="106"/>
                  <a:pt x="966" y="106"/>
                  <a:pt x="956" y="108"/>
                </a:cubicBezTo>
                <a:cubicBezTo>
                  <a:pt x="989" y="91"/>
                  <a:pt x="1051" y="75"/>
                  <a:pt x="1072" y="70"/>
                </a:cubicBezTo>
                <a:cubicBezTo>
                  <a:pt x="1054" y="85"/>
                  <a:pt x="1098" y="67"/>
                  <a:pt x="1105" y="65"/>
                </a:cubicBezTo>
                <a:cubicBezTo>
                  <a:pt x="1102" y="62"/>
                  <a:pt x="1094" y="61"/>
                  <a:pt x="1084" y="62"/>
                </a:cubicBezTo>
                <a:cubicBezTo>
                  <a:pt x="1086" y="62"/>
                  <a:pt x="1087" y="61"/>
                  <a:pt x="1088" y="61"/>
                </a:cubicBezTo>
                <a:cubicBezTo>
                  <a:pt x="1084" y="61"/>
                  <a:pt x="1081" y="62"/>
                  <a:pt x="1077" y="62"/>
                </a:cubicBezTo>
                <a:cubicBezTo>
                  <a:pt x="1082" y="61"/>
                  <a:pt x="1108" y="56"/>
                  <a:pt x="1108" y="56"/>
                </a:cubicBezTo>
                <a:cubicBezTo>
                  <a:pt x="1108" y="37"/>
                  <a:pt x="1109" y="65"/>
                  <a:pt x="1087" y="54"/>
                </a:cubicBezTo>
                <a:cubicBezTo>
                  <a:pt x="1087" y="54"/>
                  <a:pt x="1088" y="54"/>
                  <a:pt x="1089" y="53"/>
                </a:cubicBezTo>
                <a:cubicBezTo>
                  <a:pt x="1078" y="56"/>
                  <a:pt x="1067" y="59"/>
                  <a:pt x="1056" y="63"/>
                </a:cubicBezTo>
                <a:cubicBezTo>
                  <a:pt x="1036" y="69"/>
                  <a:pt x="1016" y="75"/>
                  <a:pt x="996" y="82"/>
                </a:cubicBezTo>
                <a:cubicBezTo>
                  <a:pt x="917" y="109"/>
                  <a:pt x="842" y="143"/>
                  <a:pt x="770" y="183"/>
                </a:cubicBezTo>
                <a:cubicBezTo>
                  <a:pt x="801" y="168"/>
                  <a:pt x="832" y="157"/>
                  <a:pt x="867" y="146"/>
                </a:cubicBezTo>
                <a:cubicBezTo>
                  <a:pt x="851" y="152"/>
                  <a:pt x="832" y="166"/>
                  <a:pt x="830" y="167"/>
                </a:cubicBezTo>
                <a:close/>
                <a:moveTo>
                  <a:pt x="63" y="1087"/>
                </a:moveTo>
                <a:lnTo>
                  <a:pt x="63" y="1087"/>
                </a:lnTo>
                <a:cubicBezTo>
                  <a:pt x="63" y="1086"/>
                  <a:pt x="63" y="1086"/>
                  <a:pt x="63" y="1085"/>
                </a:cubicBezTo>
                <a:cubicBezTo>
                  <a:pt x="56" y="1083"/>
                  <a:pt x="54" y="1084"/>
                  <a:pt x="63" y="1087"/>
                </a:cubicBezTo>
                <a:close/>
                <a:moveTo>
                  <a:pt x="559" y="456"/>
                </a:moveTo>
                <a:lnTo>
                  <a:pt x="559" y="456"/>
                </a:lnTo>
                <a:cubicBezTo>
                  <a:pt x="553" y="450"/>
                  <a:pt x="553" y="474"/>
                  <a:pt x="554" y="477"/>
                </a:cubicBezTo>
                <a:cubicBezTo>
                  <a:pt x="554" y="477"/>
                  <a:pt x="554" y="477"/>
                  <a:pt x="554" y="477"/>
                </a:cubicBezTo>
                <a:cubicBezTo>
                  <a:pt x="554" y="478"/>
                  <a:pt x="554" y="478"/>
                  <a:pt x="554" y="477"/>
                </a:cubicBezTo>
                <a:cubicBezTo>
                  <a:pt x="561" y="493"/>
                  <a:pt x="563" y="461"/>
                  <a:pt x="559" y="456"/>
                </a:cubicBezTo>
                <a:close/>
                <a:moveTo>
                  <a:pt x="1105" y="65"/>
                </a:moveTo>
                <a:lnTo>
                  <a:pt x="1105" y="65"/>
                </a:lnTo>
                <a:cubicBezTo>
                  <a:pt x="1106" y="65"/>
                  <a:pt x="1106" y="65"/>
                  <a:pt x="1106" y="65"/>
                </a:cubicBezTo>
                <a:cubicBezTo>
                  <a:pt x="1107" y="64"/>
                  <a:pt x="1107" y="64"/>
                  <a:pt x="1105" y="65"/>
                </a:cubicBezTo>
                <a:close/>
                <a:moveTo>
                  <a:pt x="2831" y="1649"/>
                </a:moveTo>
                <a:lnTo>
                  <a:pt x="2831" y="1649"/>
                </a:lnTo>
                <a:cubicBezTo>
                  <a:pt x="2830" y="1638"/>
                  <a:pt x="2828" y="1611"/>
                  <a:pt x="2824" y="1601"/>
                </a:cubicBezTo>
                <a:cubicBezTo>
                  <a:pt x="2805" y="1594"/>
                  <a:pt x="2841" y="1701"/>
                  <a:pt x="2831" y="1649"/>
                </a:cubicBezTo>
                <a:cubicBezTo>
                  <a:pt x="2832" y="1650"/>
                  <a:pt x="2831" y="1649"/>
                  <a:pt x="2831" y="1649"/>
                </a:cubicBezTo>
                <a:close/>
                <a:moveTo>
                  <a:pt x="658" y="250"/>
                </a:moveTo>
                <a:lnTo>
                  <a:pt x="658" y="250"/>
                </a:lnTo>
                <a:cubicBezTo>
                  <a:pt x="657" y="251"/>
                  <a:pt x="656" y="252"/>
                  <a:pt x="655" y="253"/>
                </a:cubicBezTo>
                <a:cubicBezTo>
                  <a:pt x="692" y="228"/>
                  <a:pt x="730" y="205"/>
                  <a:pt x="770" y="183"/>
                </a:cubicBezTo>
                <a:cubicBezTo>
                  <a:pt x="735" y="199"/>
                  <a:pt x="700" y="220"/>
                  <a:pt x="658" y="250"/>
                </a:cubicBezTo>
                <a:close/>
                <a:moveTo>
                  <a:pt x="1780" y="968"/>
                </a:moveTo>
                <a:lnTo>
                  <a:pt x="1780" y="968"/>
                </a:lnTo>
                <a:cubicBezTo>
                  <a:pt x="1782" y="957"/>
                  <a:pt x="1759" y="949"/>
                  <a:pt x="1751" y="948"/>
                </a:cubicBezTo>
                <a:cubicBezTo>
                  <a:pt x="1750" y="949"/>
                  <a:pt x="1751" y="949"/>
                  <a:pt x="1751" y="949"/>
                </a:cubicBezTo>
                <a:cubicBezTo>
                  <a:pt x="1743" y="950"/>
                  <a:pt x="1780" y="972"/>
                  <a:pt x="1780" y="968"/>
                </a:cubicBezTo>
                <a:close/>
                <a:moveTo>
                  <a:pt x="1791" y="1032"/>
                </a:moveTo>
                <a:lnTo>
                  <a:pt x="1791" y="1032"/>
                </a:lnTo>
                <a:cubicBezTo>
                  <a:pt x="1791" y="1032"/>
                  <a:pt x="1791" y="1032"/>
                  <a:pt x="1791" y="1032"/>
                </a:cubicBezTo>
                <a:cubicBezTo>
                  <a:pt x="1796" y="1037"/>
                  <a:pt x="1829" y="1041"/>
                  <a:pt x="1830" y="1033"/>
                </a:cubicBezTo>
                <a:cubicBezTo>
                  <a:pt x="1830" y="1030"/>
                  <a:pt x="1789" y="1028"/>
                  <a:pt x="1791" y="1032"/>
                </a:cubicBezTo>
                <a:cubicBezTo>
                  <a:pt x="1791" y="1032"/>
                  <a:pt x="1791" y="1031"/>
                  <a:pt x="1791" y="1032"/>
                </a:cubicBezTo>
                <a:close/>
                <a:moveTo>
                  <a:pt x="1524" y="562"/>
                </a:moveTo>
                <a:lnTo>
                  <a:pt x="1524" y="562"/>
                </a:lnTo>
                <a:cubicBezTo>
                  <a:pt x="1519" y="569"/>
                  <a:pt x="1512" y="566"/>
                  <a:pt x="1510" y="570"/>
                </a:cubicBezTo>
                <a:cubicBezTo>
                  <a:pt x="1500" y="593"/>
                  <a:pt x="1531" y="569"/>
                  <a:pt x="1527" y="572"/>
                </a:cubicBezTo>
                <a:cubicBezTo>
                  <a:pt x="1529" y="570"/>
                  <a:pt x="1538" y="562"/>
                  <a:pt x="1524" y="562"/>
                </a:cubicBezTo>
                <a:close/>
                <a:moveTo>
                  <a:pt x="1986" y="1006"/>
                </a:moveTo>
                <a:lnTo>
                  <a:pt x="1986" y="1006"/>
                </a:lnTo>
                <a:cubicBezTo>
                  <a:pt x="1975" y="1006"/>
                  <a:pt x="1965" y="1015"/>
                  <a:pt x="1957" y="1019"/>
                </a:cubicBezTo>
                <a:cubicBezTo>
                  <a:pt x="1939" y="1026"/>
                  <a:pt x="2001" y="1034"/>
                  <a:pt x="1986" y="1006"/>
                </a:cubicBezTo>
                <a:close/>
                <a:moveTo>
                  <a:pt x="2910" y="1456"/>
                </a:moveTo>
                <a:lnTo>
                  <a:pt x="2910" y="1456"/>
                </a:lnTo>
                <a:cubicBezTo>
                  <a:pt x="2911" y="1457"/>
                  <a:pt x="2910" y="1456"/>
                  <a:pt x="2910" y="1456"/>
                </a:cubicBezTo>
                <a:cubicBezTo>
                  <a:pt x="2900" y="1444"/>
                  <a:pt x="2902" y="1409"/>
                  <a:pt x="2886" y="1400"/>
                </a:cubicBezTo>
                <a:cubicBezTo>
                  <a:pt x="2882" y="1402"/>
                  <a:pt x="2887" y="1497"/>
                  <a:pt x="2900" y="1503"/>
                </a:cubicBezTo>
                <a:cubicBezTo>
                  <a:pt x="2911" y="1509"/>
                  <a:pt x="2917" y="1464"/>
                  <a:pt x="2910" y="1456"/>
                </a:cubicBezTo>
                <a:close/>
                <a:moveTo>
                  <a:pt x="1761" y="1004"/>
                </a:moveTo>
                <a:lnTo>
                  <a:pt x="1761" y="1004"/>
                </a:lnTo>
                <a:cubicBezTo>
                  <a:pt x="1759" y="999"/>
                  <a:pt x="1761" y="980"/>
                  <a:pt x="1762" y="977"/>
                </a:cubicBezTo>
                <a:cubicBezTo>
                  <a:pt x="1760" y="968"/>
                  <a:pt x="1754" y="965"/>
                  <a:pt x="1744" y="963"/>
                </a:cubicBezTo>
                <a:cubicBezTo>
                  <a:pt x="1745" y="963"/>
                  <a:pt x="1745" y="963"/>
                  <a:pt x="1744" y="963"/>
                </a:cubicBezTo>
                <a:cubicBezTo>
                  <a:pt x="1744" y="963"/>
                  <a:pt x="1744" y="963"/>
                  <a:pt x="1744" y="963"/>
                </a:cubicBezTo>
                <a:cubicBezTo>
                  <a:pt x="1704" y="955"/>
                  <a:pt x="1746" y="997"/>
                  <a:pt x="1761" y="1004"/>
                </a:cubicBezTo>
                <a:close/>
                <a:moveTo>
                  <a:pt x="1463" y="948"/>
                </a:moveTo>
                <a:lnTo>
                  <a:pt x="1463" y="948"/>
                </a:lnTo>
                <a:cubicBezTo>
                  <a:pt x="1517" y="933"/>
                  <a:pt x="1450" y="878"/>
                  <a:pt x="1459" y="912"/>
                </a:cubicBezTo>
                <a:cubicBezTo>
                  <a:pt x="1460" y="917"/>
                  <a:pt x="1454" y="951"/>
                  <a:pt x="1463" y="948"/>
                </a:cubicBezTo>
                <a:close/>
                <a:moveTo>
                  <a:pt x="2820" y="1533"/>
                </a:moveTo>
                <a:lnTo>
                  <a:pt x="2820" y="1533"/>
                </a:lnTo>
                <a:cubicBezTo>
                  <a:pt x="2811" y="1542"/>
                  <a:pt x="2816" y="1579"/>
                  <a:pt x="2822" y="1589"/>
                </a:cubicBezTo>
                <a:cubicBezTo>
                  <a:pt x="2837" y="1589"/>
                  <a:pt x="2821" y="1536"/>
                  <a:pt x="2820" y="1533"/>
                </a:cubicBezTo>
                <a:close/>
                <a:moveTo>
                  <a:pt x="1459" y="912"/>
                </a:moveTo>
                <a:lnTo>
                  <a:pt x="1459" y="912"/>
                </a:lnTo>
                <a:cubicBezTo>
                  <a:pt x="1458" y="909"/>
                  <a:pt x="1459" y="913"/>
                  <a:pt x="1459" y="912"/>
                </a:cubicBezTo>
                <a:close/>
                <a:moveTo>
                  <a:pt x="2899" y="1030"/>
                </a:moveTo>
                <a:lnTo>
                  <a:pt x="2899" y="1030"/>
                </a:lnTo>
                <a:cubicBezTo>
                  <a:pt x="2746" y="554"/>
                  <a:pt x="2358" y="182"/>
                  <a:pt x="1872" y="51"/>
                </a:cubicBezTo>
                <a:cubicBezTo>
                  <a:pt x="1890" y="58"/>
                  <a:pt x="1888" y="59"/>
                  <a:pt x="1902" y="65"/>
                </a:cubicBezTo>
                <a:cubicBezTo>
                  <a:pt x="1893" y="65"/>
                  <a:pt x="1881" y="59"/>
                  <a:pt x="1900" y="75"/>
                </a:cubicBezTo>
                <a:cubicBezTo>
                  <a:pt x="1897" y="74"/>
                  <a:pt x="1894" y="74"/>
                  <a:pt x="1891" y="74"/>
                </a:cubicBezTo>
                <a:cubicBezTo>
                  <a:pt x="1894" y="75"/>
                  <a:pt x="1919" y="88"/>
                  <a:pt x="1930" y="99"/>
                </a:cubicBezTo>
                <a:cubicBezTo>
                  <a:pt x="1894" y="78"/>
                  <a:pt x="1826" y="49"/>
                  <a:pt x="1801" y="74"/>
                </a:cubicBezTo>
                <a:cubicBezTo>
                  <a:pt x="1816" y="80"/>
                  <a:pt x="1832" y="88"/>
                  <a:pt x="1846" y="95"/>
                </a:cubicBezTo>
                <a:cubicBezTo>
                  <a:pt x="1839" y="95"/>
                  <a:pt x="1823" y="92"/>
                  <a:pt x="1818" y="91"/>
                </a:cubicBezTo>
                <a:cubicBezTo>
                  <a:pt x="1831" y="99"/>
                  <a:pt x="1848" y="106"/>
                  <a:pt x="1861" y="113"/>
                </a:cubicBezTo>
                <a:cubicBezTo>
                  <a:pt x="1858" y="125"/>
                  <a:pt x="1879" y="128"/>
                  <a:pt x="1898" y="137"/>
                </a:cubicBezTo>
                <a:cubicBezTo>
                  <a:pt x="1858" y="132"/>
                  <a:pt x="1937" y="170"/>
                  <a:pt x="1933" y="169"/>
                </a:cubicBezTo>
                <a:cubicBezTo>
                  <a:pt x="1911" y="171"/>
                  <a:pt x="1911" y="177"/>
                  <a:pt x="1926" y="186"/>
                </a:cubicBezTo>
                <a:cubicBezTo>
                  <a:pt x="1950" y="185"/>
                  <a:pt x="1951" y="188"/>
                  <a:pt x="1929" y="193"/>
                </a:cubicBezTo>
                <a:cubicBezTo>
                  <a:pt x="1915" y="186"/>
                  <a:pt x="1900" y="179"/>
                  <a:pt x="1885" y="173"/>
                </a:cubicBezTo>
                <a:cubicBezTo>
                  <a:pt x="1934" y="197"/>
                  <a:pt x="1895" y="178"/>
                  <a:pt x="1870" y="184"/>
                </a:cubicBezTo>
                <a:cubicBezTo>
                  <a:pt x="1877" y="211"/>
                  <a:pt x="1941" y="226"/>
                  <a:pt x="1963" y="246"/>
                </a:cubicBezTo>
                <a:cubicBezTo>
                  <a:pt x="1952" y="249"/>
                  <a:pt x="1895" y="237"/>
                  <a:pt x="1890" y="246"/>
                </a:cubicBezTo>
                <a:cubicBezTo>
                  <a:pt x="1898" y="250"/>
                  <a:pt x="1905" y="257"/>
                  <a:pt x="1910" y="264"/>
                </a:cubicBezTo>
                <a:cubicBezTo>
                  <a:pt x="1899" y="276"/>
                  <a:pt x="1823" y="281"/>
                  <a:pt x="1852" y="320"/>
                </a:cubicBezTo>
                <a:cubicBezTo>
                  <a:pt x="1835" y="328"/>
                  <a:pt x="1804" y="296"/>
                  <a:pt x="1787" y="290"/>
                </a:cubicBezTo>
                <a:cubicBezTo>
                  <a:pt x="1797" y="306"/>
                  <a:pt x="1825" y="327"/>
                  <a:pt x="1841" y="333"/>
                </a:cubicBezTo>
                <a:cubicBezTo>
                  <a:pt x="1815" y="336"/>
                  <a:pt x="1796" y="331"/>
                  <a:pt x="1810" y="363"/>
                </a:cubicBezTo>
                <a:cubicBezTo>
                  <a:pt x="1810" y="375"/>
                  <a:pt x="1787" y="366"/>
                  <a:pt x="1780" y="364"/>
                </a:cubicBezTo>
                <a:cubicBezTo>
                  <a:pt x="1777" y="379"/>
                  <a:pt x="1796" y="372"/>
                  <a:pt x="1799" y="385"/>
                </a:cubicBezTo>
                <a:lnTo>
                  <a:pt x="1799" y="385"/>
                </a:lnTo>
                <a:cubicBezTo>
                  <a:pt x="1765" y="381"/>
                  <a:pt x="1742" y="364"/>
                  <a:pt x="1718" y="339"/>
                </a:cubicBezTo>
                <a:cubicBezTo>
                  <a:pt x="1738" y="342"/>
                  <a:pt x="1787" y="356"/>
                  <a:pt x="1797" y="326"/>
                </a:cubicBezTo>
                <a:cubicBezTo>
                  <a:pt x="1769" y="298"/>
                  <a:pt x="1636" y="267"/>
                  <a:pt x="1628" y="289"/>
                </a:cubicBezTo>
                <a:cubicBezTo>
                  <a:pt x="1619" y="272"/>
                  <a:pt x="1543" y="317"/>
                  <a:pt x="1519" y="339"/>
                </a:cubicBezTo>
                <a:cubicBezTo>
                  <a:pt x="1527" y="335"/>
                  <a:pt x="1548" y="319"/>
                  <a:pt x="1554" y="330"/>
                </a:cubicBezTo>
                <a:cubicBezTo>
                  <a:pt x="1518" y="348"/>
                  <a:pt x="1515" y="392"/>
                  <a:pt x="1481" y="414"/>
                </a:cubicBezTo>
                <a:cubicBezTo>
                  <a:pt x="1399" y="467"/>
                  <a:pt x="1431" y="563"/>
                  <a:pt x="1499" y="493"/>
                </a:cubicBezTo>
                <a:cubicBezTo>
                  <a:pt x="1521" y="508"/>
                  <a:pt x="1544" y="624"/>
                  <a:pt x="1583" y="550"/>
                </a:cubicBezTo>
                <a:cubicBezTo>
                  <a:pt x="1596" y="525"/>
                  <a:pt x="1605" y="484"/>
                  <a:pt x="1593" y="470"/>
                </a:cubicBezTo>
                <a:cubicBezTo>
                  <a:pt x="1564" y="435"/>
                  <a:pt x="1617" y="408"/>
                  <a:pt x="1618" y="381"/>
                </a:cubicBezTo>
                <a:cubicBezTo>
                  <a:pt x="1619" y="340"/>
                  <a:pt x="1713" y="395"/>
                  <a:pt x="1628" y="417"/>
                </a:cubicBezTo>
                <a:cubicBezTo>
                  <a:pt x="1600" y="497"/>
                  <a:pt x="1719" y="468"/>
                  <a:pt x="1744" y="468"/>
                </a:cubicBezTo>
                <a:cubicBezTo>
                  <a:pt x="1730" y="481"/>
                  <a:pt x="1682" y="476"/>
                  <a:pt x="1673" y="495"/>
                </a:cubicBezTo>
                <a:cubicBezTo>
                  <a:pt x="1681" y="514"/>
                  <a:pt x="1695" y="522"/>
                  <a:pt x="1703" y="545"/>
                </a:cubicBezTo>
                <a:cubicBezTo>
                  <a:pt x="1684" y="555"/>
                  <a:pt x="1671" y="511"/>
                  <a:pt x="1657" y="530"/>
                </a:cubicBezTo>
                <a:cubicBezTo>
                  <a:pt x="1643" y="548"/>
                  <a:pt x="1680" y="583"/>
                  <a:pt x="1643" y="582"/>
                </a:cubicBezTo>
                <a:cubicBezTo>
                  <a:pt x="1647" y="593"/>
                  <a:pt x="1555" y="603"/>
                  <a:pt x="1547" y="601"/>
                </a:cubicBezTo>
                <a:cubicBezTo>
                  <a:pt x="1538" y="599"/>
                  <a:pt x="1526" y="606"/>
                  <a:pt x="1506" y="606"/>
                </a:cubicBezTo>
                <a:cubicBezTo>
                  <a:pt x="1505" y="599"/>
                  <a:pt x="1502" y="533"/>
                  <a:pt x="1493" y="530"/>
                </a:cubicBezTo>
                <a:cubicBezTo>
                  <a:pt x="1460" y="564"/>
                  <a:pt x="1487" y="612"/>
                  <a:pt x="1448" y="611"/>
                </a:cubicBezTo>
                <a:cubicBezTo>
                  <a:pt x="1433" y="628"/>
                  <a:pt x="1400" y="635"/>
                  <a:pt x="1379" y="650"/>
                </a:cubicBezTo>
                <a:cubicBezTo>
                  <a:pt x="1312" y="697"/>
                  <a:pt x="1296" y="703"/>
                  <a:pt x="1229" y="712"/>
                </a:cubicBezTo>
                <a:cubicBezTo>
                  <a:pt x="1229" y="721"/>
                  <a:pt x="1277" y="772"/>
                  <a:pt x="1288" y="795"/>
                </a:cubicBezTo>
                <a:cubicBezTo>
                  <a:pt x="1332" y="838"/>
                  <a:pt x="1133" y="821"/>
                  <a:pt x="1131" y="823"/>
                </a:cubicBezTo>
                <a:cubicBezTo>
                  <a:pt x="1088" y="825"/>
                  <a:pt x="1103" y="941"/>
                  <a:pt x="1085" y="970"/>
                </a:cubicBezTo>
                <a:cubicBezTo>
                  <a:pt x="1098" y="995"/>
                  <a:pt x="1158" y="997"/>
                  <a:pt x="1183" y="992"/>
                </a:cubicBezTo>
                <a:cubicBezTo>
                  <a:pt x="1249" y="978"/>
                  <a:pt x="1260" y="976"/>
                  <a:pt x="1280" y="917"/>
                </a:cubicBezTo>
                <a:cubicBezTo>
                  <a:pt x="1307" y="850"/>
                  <a:pt x="1400" y="852"/>
                  <a:pt x="1448" y="826"/>
                </a:cubicBezTo>
                <a:cubicBezTo>
                  <a:pt x="1492" y="803"/>
                  <a:pt x="1521" y="858"/>
                  <a:pt x="1552" y="883"/>
                </a:cubicBezTo>
                <a:cubicBezTo>
                  <a:pt x="1581" y="906"/>
                  <a:pt x="1620" y="922"/>
                  <a:pt x="1595" y="922"/>
                </a:cubicBezTo>
                <a:cubicBezTo>
                  <a:pt x="1627" y="936"/>
                  <a:pt x="1599" y="953"/>
                  <a:pt x="1609" y="970"/>
                </a:cubicBezTo>
                <a:cubicBezTo>
                  <a:pt x="1616" y="984"/>
                  <a:pt x="1657" y="920"/>
                  <a:pt x="1621" y="922"/>
                </a:cubicBezTo>
                <a:cubicBezTo>
                  <a:pt x="1628" y="921"/>
                  <a:pt x="1645" y="921"/>
                  <a:pt x="1661" y="920"/>
                </a:cubicBezTo>
                <a:cubicBezTo>
                  <a:pt x="1643" y="892"/>
                  <a:pt x="1508" y="851"/>
                  <a:pt x="1532" y="796"/>
                </a:cubicBezTo>
                <a:cubicBezTo>
                  <a:pt x="1603" y="782"/>
                  <a:pt x="1676" y="919"/>
                  <a:pt x="1727" y="917"/>
                </a:cubicBezTo>
                <a:cubicBezTo>
                  <a:pt x="1636" y="923"/>
                  <a:pt x="1733" y="957"/>
                  <a:pt x="1736" y="955"/>
                </a:cubicBezTo>
                <a:cubicBezTo>
                  <a:pt x="1737" y="952"/>
                  <a:pt x="1717" y="949"/>
                  <a:pt x="1725" y="940"/>
                </a:cubicBezTo>
                <a:cubicBezTo>
                  <a:pt x="1722" y="943"/>
                  <a:pt x="1749" y="944"/>
                  <a:pt x="1753" y="940"/>
                </a:cubicBezTo>
                <a:cubicBezTo>
                  <a:pt x="1753" y="931"/>
                  <a:pt x="1740" y="916"/>
                  <a:pt x="1745" y="905"/>
                </a:cubicBezTo>
                <a:cubicBezTo>
                  <a:pt x="1774" y="910"/>
                  <a:pt x="1822" y="890"/>
                  <a:pt x="1860" y="889"/>
                </a:cubicBezTo>
                <a:cubicBezTo>
                  <a:pt x="1844" y="911"/>
                  <a:pt x="1771" y="920"/>
                  <a:pt x="1836" y="958"/>
                </a:cubicBezTo>
                <a:cubicBezTo>
                  <a:pt x="1851" y="1028"/>
                  <a:pt x="1984" y="968"/>
                  <a:pt x="2018" y="968"/>
                </a:cubicBezTo>
                <a:cubicBezTo>
                  <a:pt x="1995" y="1095"/>
                  <a:pt x="2059" y="1121"/>
                  <a:pt x="1884" y="1120"/>
                </a:cubicBezTo>
                <a:cubicBezTo>
                  <a:pt x="1854" y="1120"/>
                  <a:pt x="1768" y="1087"/>
                  <a:pt x="1745" y="1092"/>
                </a:cubicBezTo>
                <a:cubicBezTo>
                  <a:pt x="1678" y="1106"/>
                  <a:pt x="1717" y="1202"/>
                  <a:pt x="1618" y="1138"/>
                </a:cubicBezTo>
                <a:cubicBezTo>
                  <a:pt x="1581" y="1114"/>
                  <a:pt x="1538" y="1088"/>
                  <a:pt x="1491" y="1079"/>
                </a:cubicBezTo>
                <a:cubicBezTo>
                  <a:pt x="1485" y="1057"/>
                  <a:pt x="1517" y="1024"/>
                  <a:pt x="1506" y="1002"/>
                </a:cubicBezTo>
                <a:cubicBezTo>
                  <a:pt x="1477" y="1015"/>
                  <a:pt x="1352" y="1000"/>
                  <a:pt x="1300" y="1006"/>
                </a:cubicBezTo>
                <a:cubicBezTo>
                  <a:pt x="1215" y="1016"/>
                  <a:pt x="1142" y="1011"/>
                  <a:pt x="1082" y="1059"/>
                </a:cubicBezTo>
                <a:cubicBezTo>
                  <a:pt x="1045" y="1089"/>
                  <a:pt x="1046" y="1130"/>
                  <a:pt x="1017" y="1159"/>
                </a:cubicBezTo>
                <a:cubicBezTo>
                  <a:pt x="992" y="1185"/>
                  <a:pt x="962" y="1178"/>
                  <a:pt x="937" y="1198"/>
                </a:cubicBezTo>
                <a:cubicBezTo>
                  <a:pt x="821" y="1291"/>
                  <a:pt x="856" y="1360"/>
                  <a:pt x="821" y="1474"/>
                </a:cubicBezTo>
                <a:cubicBezTo>
                  <a:pt x="790" y="1577"/>
                  <a:pt x="810" y="1584"/>
                  <a:pt x="845" y="1658"/>
                </a:cubicBezTo>
                <a:cubicBezTo>
                  <a:pt x="916" y="1812"/>
                  <a:pt x="997" y="1824"/>
                  <a:pt x="1155" y="1834"/>
                </a:cubicBezTo>
                <a:cubicBezTo>
                  <a:pt x="1209" y="1837"/>
                  <a:pt x="1337" y="1745"/>
                  <a:pt x="1353" y="1841"/>
                </a:cubicBezTo>
                <a:cubicBezTo>
                  <a:pt x="1362" y="1892"/>
                  <a:pt x="1445" y="1824"/>
                  <a:pt x="1450" y="1865"/>
                </a:cubicBezTo>
                <a:cubicBezTo>
                  <a:pt x="1517" y="1883"/>
                  <a:pt x="1444" y="1986"/>
                  <a:pt x="1466" y="2028"/>
                </a:cubicBezTo>
                <a:cubicBezTo>
                  <a:pt x="1490" y="2073"/>
                  <a:pt x="1643" y="2247"/>
                  <a:pt x="1562" y="2288"/>
                </a:cubicBezTo>
                <a:cubicBezTo>
                  <a:pt x="1444" y="2350"/>
                  <a:pt x="1598" y="2457"/>
                  <a:pt x="1590" y="2518"/>
                </a:cubicBezTo>
                <a:cubicBezTo>
                  <a:pt x="1581" y="2585"/>
                  <a:pt x="1680" y="2651"/>
                  <a:pt x="1657" y="2697"/>
                </a:cubicBezTo>
                <a:cubicBezTo>
                  <a:pt x="1749" y="2718"/>
                  <a:pt x="1866" y="2675"/>
                  <a:pt x="1944" y="2610"/>
                </a:cubicBezTo>
                <a:cubicBezTo>
                  <a:pt x="1970" y="2587"/>
                  <a:pt x="1993" y="2567"/>
                  <a:pt x="1999" y="2532"/>
                </a:cubicBezTo>
                <a:cubicBezTo>
                  <a:pt x="2006" y="2524"/>
                  <a:pt x="2076" y="2500"/>
                  <a:pt x="2067" y="2482"/>
                </a:cubicBezTo>
                <a:cubicBezTo>
                  <a:pt x="2079" y="2456"/>
                  <a:pt x="2062" y="2428"/>
                  <a:pt x="2070" y="2413"/>
                </a:cubicBezTo>
                <a:cubicBezTo>
                  <a:pt x="2099" y="2356"/>
                  <a:pt x="2310" y="2283"/>
                  <a:pt x="2233" y="2183"/>
                </a:cubicBezTo>
                <a:cubicBezTo>
                  <a:pt x="2131" y="2051"/>
                  <a:pt x="2323" y="1898"/>
                  <a:pt x="2388" y="1793"/>
                </a:cubicBezTo>
                <a:cubicBezTo>
                  <a:pt x="2406" y="1764"/>
                  <a:pt x="2495" y="1584"/>
                  <a:pt x="2457" y="1544"/>
                </a:cubicBezTo>
                <a:cubicBezTo>
                  <a:pt x="2436" y="1551"/>
                  <a:pt x="2416" y="1571"/>
                  <a:pt x="2393" y="1580"/>
                </a:cubicBezTo>
                <a:cubicBezTo>
                  <a:pt x="2352" y="1596"/>
                  <a:pt x="2321" y="1589"/>
                  <a:pt x="2286" y="1594"/>
                </a:cubicBezTo>
                <a:cubicBezTo>
                  <a:pt x="2295" y="1556"/>
                  <a:pt x="2262" y="1530"/>
                  <a:pt x="2225" y="1512"/>
                </a:cubicBezTo>
                <a:cubicBezTo>
                  <a:pt x="2157" y="1486"/>
                  <a:pt x="2018" y="1226"/>
                  <a:pt x="1987" y="1151"/>
                </a:cubicBezTo>
                <a:cubicBezTo>
                  <a:pt x="1998" y="1171"/>
                  <a:pt x="2012" y="1188"/>
                  <a:pt x="2029" y="1202"/>
                </a:cubicBezTo>
                <a:cubicBezTo>
                  <a:pt x="2042" y="1190"/>
                  <a:pt x="2032" y="1171"/>
                  <a:pt x="2036" y="1154"/>
                </a:cubicBezTo>
                <a:cubicBezTo>
                  <a:pt x="2047" y="1196"/>
                  <a:pt x="2068" y="1210"/>
                  <a:pt x="2094" y="1250"/>
                </a:cubicBezTo>
                <a:cubicBezTo>
                  <a:pt x="2120" y="1289"/>
                  <a:pt x="2156" y="1357"/>
                  <a:pt x="2190" y="1387"/>
                </a:cubicBezTo>
                <a:cubicBezTo>
                  <a:pt x="2235" y="1429"/>
                  <a:pt x="2278" y="1582"/>
                  <a:pt x="2334" y="1547"/>
                </a:cubicBezTo>
                <a:cubicBezTo>
                  <a:pt x="2374" y="1521"/>
                  <a:pt x="2424" y="1481"/>
                  <a:pt x="2454" y="1445"/>
                </a:cubicBezTo>
                <a:cubicBezTo>
                  <a:pt x="2473" y="1422"/>
                  <a:pt x="2543" y="1337"/>
                  <a:pt x="2533" y="1301"/>
                </a:cubicBezTo>
                <a:cubicBezTo>
                  <a:pt x="2528" y="1285"/>
                  <a:pt x="2558" y="1228"/>
                  <a:pt x="2540" y="1220"/>
                </a:cubicBezTo>
                <a:cubicBezTo>
                  <a:pt x="2503" y="1203"/>
                  <a:pt x="2478" y="1190"/>
                  <a:pt x="2460" y="1148"/>
                </a:cubicBezTo>
                <a:cubicBezTo>
                  <a:pt x="2410" y="1257"/>
                  <a:pt x="2426" y="1212"/>
                  <a:pt x="2376" y="1174"/>
                </a:cubicBezTo>
                <a:cubicBezTo>
                  <a:pt x="2363" y="1181"/>
                  <a:pt x="2364" y="1193"/>
                  <a:pt x="2377" y="1211"/>
                </a:cubicBezTo>
                <a:cubicBezTo>
                  <a:pt x="2340" y="1184"/>
                  <a:pt x="2328" y="1117"/>
                  <a:pt x="2286" y="1095"/>
                </a:cubicBezTo>
                <a:cubicBezTo>
                  <a:pt x="2307" y="1080"/>
                  <a:pt x="2479" y="1152"/>
                  <a:pt x="2472" y="1138"/>
                </a:cubicBezTo>
                <a:cubicBezTo>
                  <a:pt x="2484" y="1163"/>
                  <a:pt x="2564" y="1145"/>
                  <a:pt x="2576" y="1124"/>
                </a:cubicBezTo>
                <a:cubicBezTo>
                  <a:pt x="2629" y="1112"/>
                  <a:pt x="2600" y="1098"/>
                  <a:pt x="2638" y="1121"/>
                </a:cubicBezTo>
                <a:cubicBezTo>
                  <a:pt x="2637" y="1140"/>
                  <a:pt x="2679" y="1156"/>
                  <a:pt x="2690" y="1141"/>
                </a:cubicBezTo>
                <a:cubicBezTo>
                  <a:pt x="2690" y="1160"/>
                  <a:pt x="2670" y="1188"/>
                  <a:pt x="2714" y="1191"/>
                </a:cubicBezTo>
                <a:cubicBezTo>
                  <a:pt x="2726" y="1178"/>
                  <a:pt x="2728" y="1164"/>
                  <a:pt x="2720" y="1147"/>
                </a:cubicBezTo>
                <a:cubicBezTo>
                  <a:pt x="2761" y="1203"/>
                  <a:pt x="2807" y="1452"/>
                  <a:pt x="2865" y="1468"/>
                </a:cubicBezTo>
                <a:cubicBezTo>
                  <a:pt x="2889" y="1411"/>
                  <a:pt x="2875" y="1350"/>
                  <a:pt x="2860" y="1292"/>
                </a:cubicBezTo>
                <a:cubicBezTo>
                  <a:pt x="2841" y="1213"/>
                  <a:pt x="2855" y="1111"/>
                  <a:pt x="2859" y="1026"/>
                </a:cubicBezTo>
                <a:cubicBezTo>
                  <a:pt x="2866" y="1044"/>
                  <a:pt x="2866" y="999"/>
                  <a:pt x="2865" y="996"/>
                </a:cubicBezTo>
                <a:cubicBezTo>
                  <a:pt x="2864" y="998"/>
                  <a:pt x="2864" y="993"/>
                  <a:pt x="2863" y="991"/>
                </a:cubicBezTo>
                <a:cubicBezTo>
                  <a:pt x="2877" y="997"/>
                  <a:pt x="2889" y="1012"/>
                  <a:pt x="2899" y="1030"/>
                </a:cubicBezTo>
                <a:close/>
                <a:moveTo>
                  <a:pt x="1601" y="968"/>
                </a:moveTo>
                <a:lnTo>
                  <a:pt x="1601" y="968"/>
                </a:lnTo>
                <a:cubicBezTo>
                  <a:pt x="1590" y="968"/>
                  <a:pt x="1535" y="972"/>
                  <a:pt x="1541" y="982"/>
                </a:cubicBezTo>
                <a:cubicBezTo>
                  <a:pt x="1572" y="1035"/>
                  <a:pt x="1611" y="969"/>
                  <a:pt x="1601" y="968"/>
                </a:cubicBezTo>
                <a:cubicBezTo>
                  <a:pt x="1602" y="968"/>
                  <a:pt x="1602" y="968"/>
                  <a:pt x="1601" y="968"/>
                </a:cubicBezTo>
                <a:close/>
                <a:moveTo>
                  <a:pt x="1762" y="977"/>
                </a:moveTo>
                <a:lnTo>
                  <a:pt x="1762" y="977"/>
                </a:lnTo>
                <a:cubicBezTo>
                  <a:pt x="1762" y="977"/>
                  <a:pt x="1762" y="977"/>
                  <a:pt x="1762" y="978"/>
                </a:cubicBezTo>
                <a:cubicBezTo>
                  <a:pt x="1762" y="976"/>
                  <a:pt x="1762" y="975"/>
                  <a:pt x="1762" y="977"/>
                </a:cubicBezTo>
                <a:close/>
                <a:moveTo>
                  <a:pt x="1461" y="873"/>
                </a:moveTo>
                <a:lnTo>
                  <a:pt x="1461" y="873"/>
                </a:lnTo>
                <a:cubicBezTo>
                  <a:pt x="1461" y="875"/>
                  <a:pt x="1461" y="872"/>
                  <a:pt x="1461" y="873"/>
                </a:cubicBezTo>
                <a:close/>
                <a:moveTo>
                  <a:pt x="1477" y="853"/>
                </a:moveTo>
                <a:lnTo>
                  <a:pt x="1477" y="853"/>
                </a:lnTo>
                <a:cubicBezTo>
                  <a:pt x="1469" y="857"/>
                  <a:pt x="1461" y="863"/>
                  <a:pt x="1461" y="873"/>
                </a:cubicBezTo>
                <a:cubicBezTo>
                  <a:pt x="1461" y="879"/>
                  <a:pt x="1469" y="887"/>
                  <a:pt x="1473" y="891"/>
                </a:cubicBezTo>
                <a:cubicBezTo>
                  <a:pt x="1471" y="889"/>
                  <a:pt x="1487" y="858"/>
                  <a:pt x="1477" y="853"/>
                </a:cubicBezTo>
                <a:close/>
                <a:moveTo>
                  <a:pt x="1157" y="65"/>
                </a:moveTo>
                <a:lnTo>
                  <a:pt x="1157" y="65"/>
                </a:lnTo>
                <a:cubicBezTo>
                  <a:pt x="1157" y="65"/>
                  <a:pt x="1159" y="65"/>
                  <a:pt x="1163" y="65"/>
                </a:cubicBezTo>
                <a:cubicBezTo>
                  <a:pt x="1163" y="65"/>
                  <a:pt x="1163" y="65"/>
                  <a:pt x="1163" y="65"/>
                </a:cubicBezTo>
                <a:cubicBezTo>
                  <a:pt x="1161" y="65"/>
                  <a:pt x="1159" y="65"/>
                  <a:pt x="1157" y="65"/>
                </a:cubicBezTo>
                <a:close/>
                <a:moveTo>
                  <a:pt x="1280" y="435"/>
                </a:moveTo>
                <a:lnTo>
                  <a:pt x="1280" y="435"/>
                </a:lnTo>
                <a:cubicBezTo>
                  <a:pt x="1288" y="424"/>
                  <a:pt x="1277" y="415"/>
                  <a:pt x="1271" y="428"/>
                </a:cubicBezTo>
                <a:cubicBezTo>
                  <a:pt x="1270" y="430"/>
                  <a:pt x="1271" y="449"/>
                  <a:pt x="1280" y="435"/>
                </a:cubicBezTo>
                <a:close/>
                <a:moveTo>
                  <a:pt x="1232" y="348"/>
                </a:moveTo>
                <a:lnTo>
                  <a:pt x="1232" y="348"/>
                </a:lnTo>
                <a:cubicBezTo>
                  <a:pt x="1223" y="343"/>
                  <a:pt x="1212" y="349"/>
                  <a:pt x="1205" y="346"/>
                </a:cubicBezTo>
                <a:lnTo>
                  <a:pt x="1205" y="346"/>
                </a:lnTo>
                <a:cubicBezTo>
                  <a:pt x="1195" y="345"/>
                  <a:pt x="1151" y="337"/>
                  <a:pt x="1140" y="352"/>
                </a:cubicBezTo>
                <a:cubicBezTo>
                  <a:pt x="1143" y="355"/>
                  <a:pt x="1147" y="356"/>
                  <a:pt x="1153" y="355"/>
                </a:cubicBezTo>
                <a:cubicBezTo>
                  <a:pt x="1149" y="361"/>
                  <a:pt x="1143" y="367"/>
                  <a:pt x="1137" y="372"/>
                </a:cubicBezTo>
                <a:cubicBezTo>
                  <a:pt x="1158" y="385"/>
                  <a:pt x="1241" y="393"/>
                  <a:pt x="1232" y="348"/>
                </a:cubicBezTo>
                <a:close/>
                <a:moveTo>
                  <a:pt x="1260" y="505"/>
                </a:moveTo>
                <a:lnTo>
                  <a:pt x="1260" y="505"/>
                </a:lnTo>
                <a:cubicBezTo>
                  <a:pt x="1248" y="500"/>
                  <a:pt x="1239" y="516"/>
                  <a:pt x="1236" y="525"/>
                </a:cubicBezTo>
                <a:cubicBezTo>
                  <a:pt x="1234" y="529"/>
                  <a:pt x="1256" y="503"/>
                  <a:pt x="1260" y="505"/>
                </a:cubicBezTo>
                <a:close/>
                <a:moveTo>
                  <a:pt x="1237" y="566"/>
                </a:moveTo>
                <a:lnTo>
                  <a:pt x="1237" y="566"/>
                </a:lnTo>
                <a:cubicBezTo>
                  <a:pt x="1191" y="539"/>
                  <a:pt x="1167" y="639"/>
                  <a:pt x="1170" y="639"/>
                </a:cubicBezTo>
                <a:cubicBezTo>
                  <a:pt x="1187" y="636"/>
                  <a:pt x="1273" y="587"/>
                  <a:pt x="1237" y="566"/>
                </a:cubicBezTo>
                <a:close/>
                <a:moveTo>
                  <a:pt x="1352" y="636"/>
                </a:moveTo>
                <a:lnTo>
                  <a:pt x="1352" y="636"/>
                </a:lnTo>
                <a:cubicBezTo>
                  <a:pt x="1351" y="642"/>
                  <a:pt x="1352" y="637"/>
                  <a:pt x="1352" y="636"/>
                </a:cubicBezTo>
                <a:close/>
                <a:moveTo>
                  <a:pt x="78" y="1020"/>
                </a:moveTo>
                <a:lnTo>
                  <a:pt x="78" y="1020"/>
                </a:lnTo>
                <a:cubicBezTo>
                  <a:pt x="70" y="1022"/>
                  <a:pt x="71" y="1062"/>
                  <a:pt x="67" y="1066"/>
                </a:cubicBezTo>
                <a:cubicBezTo>
                  <a:pt x="66" y="1064"/>
                  <a:pt x="64" y="1063"/>
                  <a:pt x="63" y="1062"/>
                </a:cubicBezTo>
                <a:cubicBezTo>
                  <a:pt x="64" y="1069"/>
                  <a:pt x="63" y="1079"/>
                  <a:pt x="63" y="1085"/>
                </a:cubicBezTo>
                <a:cubicBezTo>
                  <a:pt x="69" y="1086"/>
                  <a:pt x="79" y="1089"/>
                  <a:pt x="83" y="1091"/>
                </a:cubicBezTo>
                <a:cubicBezTo>
                  <a:pt x="93" y="1076"/>
                  <a:pt x="80" y="1023"/>
                  <a:pt x="78" y="1020"/>
                </a:cubicBezTo>
                <a:close/>
                <a:moveTo>
                  <a:pt x="1137" y="372"/>
                </a:moveTo>
                <a:lnTo>
                  <a:pt x="1137" y="372"/>
                </a:lnTo>
                <a:cubicBezTo>
                  <a:pt x="1137" y="372"/>
                  <a:pt x="1140" y="364"/>
                  <a:pt x="1137" y="372"/>
                </a:cubicBezTo>
                <a:close/>
                <a:moveTo>
                  <a:pt x="1746" y="73"/>
                </a:moveTo>
                <a:lnTo>
                  <a:pt x="1746" y="73"/>
                </a:lnTo>
                <a:cubicBezTo>
                  <a:pt x="1726" y="72"/>
                  <a:pt x="1726" y="72"/>
                  <a:pt x="1725" y="71"/>
                </a:cubicBezTo>
                <a:cubicBezTo>
                  <a:pt x="1726" y="71"/>
                  <a:pt x="1726" y="71"/>
                  <a:pt x="1726" y="71"/>
                </a:cubicBezTo>
                <a:cubicBezTo>
                  <a:pt x="1722" y="69"/>
                  <a:pt x="1705" y="70"/>
                  <a:pt x="1705" y="70"/>
                </a:cubicBezTo>
                <a:cubicBezTo>
                  <a:pt x="1713" y="77"/>
                  <a:pt x="1728" y="76"/>
                  <a:pt x="1741" y="82"/>
                </a:cubicBezTo>
                <a:cubicBezTo>
                  <a:pt x="1738" y="82"/>
                  <a:pt x="1738" y="82"/>
                  <a:pt x="1737" y="82"/>
                </a:cubicBezTo>
                <a:cubicBezTo>
                  <a:pt x="1737" y="83"/>
                  <a:pt x="1752" y="87"/>
                  <a:pt x="1753" y="86"/>
                </a:cubicBezTo>
                <a:cubicBezTo>
                  <a:pt x="1752" y="86"/>
                  <a:pt x="1752" y="86"/>
                  <a:pt x="1752" y="86"/>
                </a:cubicBezTo>
                <a:cubicBezTo>
                  <a:pt x="1757" y="86"/>
                  <a:pt x="1753" y="86"/>
                  <a:pt x="1751" y="84"/>
                </a:cubicBezTo>
                <a:cubicBezTo>
                  <a:pt x="1753" y="85"/>
                  <a:pt x="1755" y="85"/>
                  <a:pt x="1758" y="85"/>
                </a:cubicBezTo>
                <a:cubicBezTo>
                  <a:pt x="1758" y="86"/>
                  <a:pt x="1758" y="86"/>
                  <a:pt x="1759" y="86"/>
                </a:cubicBezTo>
                <a:cubicBezTo>
                  <a:pt x="1759" y="85"/>
                  <a:pt x="1754" y="83"/>
                  <a:pt x="1751" y="82"/>
                </a:cubicBezTo>
                <a:cubicBezTo>
                  <a:pt x="1758" y="81"/>
                  <a:pt x="1768" y="84"/>
                  <a:pt x="1771" y="82"/>
                </a:cubicBezTo>
                <a:cubicBezTo>
                  <a:pt x="1769" y="79"/>
                  <a:pt x="1766" y="80"/>
                  <a:pt x="1764" y="79"/>
                </a:cubicBezTo>
                <a:cubicBezTo>
                  <a:pt x="1767" y="79"/>
                  <a:pt x="1770" y="80"/>
                  <a:pt x="1772" y="81"/>
                </a:cubicBezTo>
                <a:cubicBezTo>
                  <a:pt x="1768" y="78"/>
                  <a:pt x="1773" y="81"/>
                  <a:pt x="1776" y="79"/>
                </a:cubicBezTo>
                <a:cubicBezTo>
                  <a:pt x="1774" y="79"/>
                  <a:pt x="1772" y="79"/>
                  <a:pt x="1770" y="78"/>
                </a:cubicBezTo>
                <a:cubicBezTo>
                  <a:pt x="1788" y="79"/>
                  <a:pt x="1726" y="66"/>
                  <a:pt x="1746" y="73"/>
                </a:cubicBezTo>
                <a:close/>
                <a:moveTo>
                  <a:pt x="1352" y="636"/>
                </a:moveTo>
                <a:lnTo>
                  <a:pt x="1352" y="636"/>
                </a:lnTo>
                <a:cubicBezTo>
                  <a:pt x="1352" y="636"/>
                  <a:pt x="1304" y="588"/>
                  <a:pt x="1310" y="587"/>
                </a:cubicBezTo>
                <a:cubicBezTo>
                  <a:pt x="1305" y="580"/>
                  <a:pt x="1311" y="538"/>
                  <a:pt x="1288" y="557"/>
                </a:cubicBezTo>
                <a:cubicBezTo>
                  <a:pt x="1337" y="491"/>
                  <a:pt x="1312" y="540"/>
                  <a:pt x="1289" y="518"/>
                </a:cubicBezTo>
                <a:cubicBezTo>
                  <a:pt x="1291" y="517"/>
                  <a:pt x="1306" y="503"/>
                  <a:pt x="1299" y="502"/>
                </a:cubicBezTo>
                <a:cubicBezTo>
                  <a:pt x="1268" y="502"/>
                  <a:pt x="1234" y="538"/>
                  <a:pt x="1249" y="564"/>
                </a:cubicBezTo>
                <a:cubicBezTo>
                  <a:pt x="1255" y="564"/>
                  <a:pt x="1258" y="552"/>
                  <a:pt x="1267" y="552"/>
                </a:cubicBezTo>
                <a:cubicBezTo>
                  <a:pt x="1265" y="557"/>
                  <a:pt x="1255" y="573"/>
                  <a:pt x="1257" y="576"/>
                </a:cubicBezTo>
                <a:cubicBezTo>
                  <a:pt x="1262" y="576"/>
                  <a:pt x="1280" y="574"/>
                  <a:pt x="1283" y="577"/>
                </a:cubicBezTo>
                <a:cubicBezTo>
                  <a:pt x="1276" y="584"/>
                  <a:pt x="1257" y="604"/>
                  <a:pt x="1250" y="616"/>
                </a:cubicBezTo>
                <a:cubicBezTo>
                  <a:pt x="1251" y="615"/>
                  <a:pt x="1253" y="618"/>
                  <a:pt x="1238" y="635"/>
                </a:cubicBezTo>
                <a:cubicBezTo>
                  <a:pt x="1232" y="641"/>
                  <a:pt x="1273" y="647"/>
                  <a:pt x="1281" y="647"/>
                </a:cubicBezTo>
                <a:cubicBezTo>
                  <a:pt x="1264" y="653"/>
                  <a:pt x="1233" y="653"/>
                  <a:pt x="1225" y="676"/>
                </a:cubicBezTo>
                <a:cubicBezTo>
                  <a:pt x="1225" y="676"/>
                  <a:pt x="1343" y="663"/>
                  <a:pt x="1343" y="659"/>
                </a:cubicBezTo>
                <a:cubicBezTo>
                  <a:pt x="1308" y="637"/>
                  <a:pt x="1347" y="658"/>
                  <a:pt x="1352" y="636"/>
                </a:cubicBezTo>
                <a:cubicBezTo>
                  <a:pt x="1352" y="636"/>
                  <a:pt x="1352" y="636"/>
                  <a:pt x="1352" y="636"/>
                </a:cubicBezTo>
                <a:lnTo>
                  <a:pt x="1352" y="636"/>
                </a:lnTo>
                <a:close/>
                <a:moveTo>
                  <a:pt x="1375" y="66"/>
                </a:moveTo>
                <a:lnTo>
                  <a:pt x="1375" y="66"/>
                </a:lnTo>
                <a:cubicBezTo>
                  <a:pt x="1364" y="69"/>
                  <a:pt x="1366" y="66"/>
                  <a:pt x="1358" y="74"/>
                </a:cubicBezTo>
                <a:cubicBezTo>
                  <a:pt x="1361" y="74"/>
                  <a:pt x="1409" y="81"/>
                  <a:pt x="1404" y="84"/>
                </a:cubicBezTo>
                <a:cubicBezTo>
                  <a:pt x="1420" y="82"/>
                  <a:pt x="1478" y="180"/>
                  <a:pt x="1528" y="116"/>
                </a:cubicBezTo>
                <a:cubicBezTo>
                  <a:pt x="1593" y="108"/>
                  <a:pt x="1633" y="97"/>
                  <a:pt x="1690" y="93"/>
                </a:cubicBezTo>
                <a:cubicBezTo>
                  <a:pt x="1670" y="85"/>
                  <a:pt x="1698" y="83"/>
                  <a:pt x="1703" y="81"/>
                </a:cubicBezTo>
                <a:cubicBezTo>
                  <a:pt x="1685" y="58"/>
                  <a:pt x="1706" y="67"/>
                  <a:pt x="1741" y="62"/>
                </a:cubicBezTo>
                <a:cubicBezTo>
                  <a:pt x="1739" y="61"/>
                  <a:pt x="1737" y="60"/>
                  <a:pt x="1735" y="59"/>
                </a:cubicBezTo>
                <a:cubicBezTo>
                  <a:pt x="1756" y="62"/>
                  <a:pt x="1756" y="62"/>
                  <a:pt x="1847" y="62"/>
                </a:cubicBezTo>
                <a:cubicBezTo>
                  <a:pt x="1822" y="50"/>
                  <a:pt x="1808" y="44"/>
                  <a:pt x="1799" y="33"/>
                </a:cubicBezTo>
                <a:cubicBezTo>
                  <a:pt x="1698" y="11"/>
                  <a:pt x="1593" y="0"/>
                  <a:pt x="1485" y="0"/>
                </a:cubicBezTo>
                <a:cubicBezTo>
                  <a:pt x="1422" y="0"/>
                  <a:pt x="1359" y="4"/>
                  <a:pt x="1298" y="11"/>
                </a:cubicBezTo>
                <a:cubicBezTo>
                  <a:pt x="1255" y="53"/>
                  <a:pt x="1364" y="32"/>
                  <a:pt x="1375" y="66"/>
                </a:cubicBezTo>
                <a:close/>
                <a:moveTo>
                  <a:pt x="1811" y="218"/>
                </a:moveTo>
                <a:lnTo>
                  <a:pt x="1811" y="218"/>
                </a:lnTo>
                <a:cubicBezTo>
                  <a:pt x="1822" y="230"/>
                  <a:pt x="1842" y="229"/>
                  <a:pt x="1854" y="237"/>
                </a:cubicBezTo>
                <a:cubicBezTo>
                  <a:pt x="1841" y="228"/>
                  <a:pt x="1825" y="223"/>
                  <a:pt x="1811" y="218"/>
                </a:cubicBezTo>
                <a:close/>
                <a:moveTo>
                  <a:pt x="1555" y="183"/>
                </a:moveTo>
                <a:lnTo>
                  <a:pt x="1555" y="183"/>
                </a:lnTo>
                <a:cubicBezTo>
                  <a:pt x="1555" y="183"/>
                  <a:pt x="1555" y="183"/>
                  <a:pt x="1555" y="183"/>
                </a:cubicBezTo>
                <a:lnTo>
                  <a:pt x="1555" y="183"/>
                </a:lnTo>
                <a:cubicBezTo>
                  <a:pt x="1566" y="184"/>
                  <a:pt x="1568" y="178"/>
                  <a:pt x="1573" y="178"/>
                </a:cubicBezTo>
                <a:cubicBezTo>
                  <a:pt x="1576" y="177"/>
                  <a:pt x="1574" y="177"/>
                  <a:pt x="1567" y="176"/>
                </a:cubicBezTo>
                <a:cubicBezTo>
                  <a:pt x="1565" y="174"/>
                  <a:pt x="1543" y="160"/>
                  <a:pt x="1543" y="157"/>
                </a:cubicBezTo>
                <a:cubicBezTo>
                  <a:pt x="1552" y="154"/>
                  <a:pt x="1564" y="160"/>
                  <a:pt x="1569" y="150"/>
                </a:cubicBezTo>
                <a:cubicBezTo>
                  <a:pt x="1571" y="146"/>
                  <a:pt x="1532" y="138"/>
                  <a:pt x="1534" y="139"/>
                </a:cubicBezTo>
                <a:cubicBezTo>
                  <a:pt x="1526" y="146"/>
                  <a:pt x="1533" y="152"/>
                  <a:pt x="1521" y="149"/>
                </a:cubicBezTo>
                <a:cubicBezTo>
                  <a:pt x="1521" y="150"/>
                  <a:pt x="1520" y="150"/>
                  <a:pt x="1520" y="150"/>
                </a:cubicBezTo>
                <a:cubicBezTo>
                  <a:pt x="1521" y="154"/>
                  <a:pt x="1522" y="159"/>
                  <a:pt x="1525" y="163"/>
                </a:cubicBezTo>
                <a:cubicBezTo>
                  <a:pt x="1515" y="158"/>
                  <a:pt x="1505" y="157"/>
                  <a:pt x="1498" y="153"/>
                </a:cubicBezTo>
                <a:cubicBezTo>
                  <a:pt x="1495" y="155"/>
                  <a:pt x="1500" y="174"/>
                  <a:pt x="1505" y="175"/>
                </a:cubicBezTo>
                <a:cubicBezTo>
                  <a:pt x="1512" y="159"/>
                  <a:pt x="1531" y="208"/>
                  <a:pt x="1536" y="197"/>
                </a:cubicBezTo>
                <a:cubicBezTo>
                  <a:pt x="1538" y="194"/>
                  <a:pt x="1542" y="177"/>
                  <a:pt x="1541" y="172"/>
                </a:cubicBezTo>
                <a:cubicBezTo>
                  <a:pt x="1539" y="159"/>
                  <a:pt x="1552" y="179"/>
                  <a:pt x="1555" y="183"/>
                </a:cubicBezTo>
                <a:close/>
                <a:moveTo>
                  <a:pt x="1811" y="218"/>
                </a:moveTo>
                <a:lnTo>
                  <a:pt x="1811" y="218"/>
                </a:lnTo>
                <a:cubicBezTo>
                  <a:pt x="1811" y="218"/>
                  <a:pt x="1810" y="217"/>
                  <a:pt x="1809" y="216"/>
                </a:cubicBezTo>
                <a:cubicBezTo>
                  <a:pt x="1798" y="202"/>
                  <a:pt x="1782" y="140"/>
                  <a:pt x="1769" y="142"/>
                </a:cubicBezTo>
                <a:cubicBezTo>
                  <a:pt x="1759" y="196"/>
                  <a:pt x="1783" y="208"/>
                  <a:pt x="1811" y="218"/>
                </a:cubicBezTo>
                <a:close/>
                <a:moveTo>
                  <a:pt x="1686" y="125"/>
                </a:moveTo>
                <a:lnTo>
                  <a:pt x="1686" y="125"/>
                </a:lnTo>
                <a:cubicBezTo>
                  <a:pt x="1688" y="120"/>
                  <a:pt x="1673" y="122"/>
                  <a:pt x="1672" y="118"/>
                </a:cubicBezTo>
                <a:cubicBezTo>
                  <a:pt x="1671" y="118"/>
                  <a:pt x="1630" y="94"/>
                  <a:pt x="1656" y="124"/>
                </a:cubicBezTo>
                <a:cubicBezTo>
                  <a:pt x="1654" y="124"/>
                  <a:pt x="1652" y="122"/>
                  <a:pt x="1649" y="121"/>
                </a:cubicBezTo>
                <a:cubicBezTo>
                  <a:pt x="1654" y="132"/>
                  <a:pt x="1677" y="123"/>
                  <a:pt x="1686" y="125"/>
                </a:cubicBezTo>
                <a:close/>
                <a:moveTo>
                  <a:pt x="1170" y="639"/>
                </a:moveTo>
                <a:lnTo>
                  <a:pt x="1170" y="639"/>
                </a:lnTo>
                <a:cubicBezTo>
                  <a:pt x="1170" y="639"/>
                  <a:pt x="1165" y="640"/>
                  <a:pt x="1170" y="639"/>
                </a:cubicBezTo>
                <a:close/>
                <a:moveTo>
                  <a:pt x="1125" y="58"/>
                </a:moveTo>
                <a:lnTo>
                  <a:pt x="1125" y="58"/>
                </a:lnTo>
                <a:cubicBezTo>
                  <a:pt x="1126" y="56"/>
                  <a:pt x="1129" y="55"/>
                  <a:pt x="1132" y="56"/>
                </a:cubicBezTo>
                <a:cubicBezTo>
                  <a:pt x="1132" y="55"/>
                  <a:pt x="1131" y="55"/>
                  <a:pt x="1131" y="55"/>
                </a:cubicBezTo>
                <a:cubicBezTo>
                  <a:pt x="1148" y="36"/>
                  <a:pt x="1110" y="68"/>
                  <a:pt x="1125" y="58"/>
                </a:cubicBezTo>
                <a:close/>
                <a:moveTo>
                  <a:pt x="1177" y="35"/>
                </a:moveTo>
                <a:lnTo>
                  <a:pt x="1177" y="35"/>
                </a:lnTo>
                <a:cubicBezTo>
                  <a:pt x="1182" y="35"/>
                  <a:pt x="1185" y="35"/>
                  <a:pt x="1181" y="33"/>
                </a:cubicBezTo>
                <a:cubicBezTo>
                  <a:pt x="1183" y="32"/>
                  <a:pt x="1185" y="31"/>
                  <a:pt x="1187" y="30"/>
                </a:cubicBezTo>
                <a:cubicBezTo>
                  <a:pt x="1194" y="29"/>
                  <a:pt x="1201" y="30"/>
                  <a:pt x="1208" y="27"/>
                </a:cubicBezTo>
                <a:cubicBezTo>
                  <a:pt x="1207" y="27"/>
                  <a:pt x="1207" y="28"/>
                  <a:pt x="1208" y="27"/>
                </a:cubicBezTo>
                <a:cubicBezTo>
                  <a:pt x="1208" y="26"/>
                  <a:pt x="1208" y="26"/>
                  <a:pt x="1207" y="26"/>
                </a:cubicBezTo>
                <a:cubicBezTo>
                  <a:pt x="1193" y="28"/>
                  <a:pt x="1179" y="31"/>
                  <a:pt x="1164" y="34"/>
                </a:cubicBezTo>
                <a:cubicBezTo>
                  <a:pt x="1166" y="35"/>
                  <a:pt x="1167" y="35"/>
                  <a:pt x="1168" y="35"/>
                </a:cubicBezTo>
                <a:cubicBezTo>
                  <a:pt x="1123" y="63"/>
                  <a:pt x="1149" y="50"/>
                  <a:pt x="1177" y="35"/>
                </a:cubicBezTo>
                <a:close/>
                <a:moveTo>
                  <a:pt x="61" y="1060"/>
                </a:moveTo>
                <a:lnTo>
                  <a:pt x="61" y="1060"/>
                </a:lnTo>
                <a:cubicBezTo>
                  <a:pt x="62" y="1061"/>
                  <a:pt x="62" y="1061"/>
                  <a:pt x="63" y="1062"/>
                </a:cubicBezTo>
                <a:cubicBezTo>
                  <a:pt x="63" y="1061"/>
                  <a:pt x="62" y="1060"/>
                  <a:pt x="62" y="1058"/>
                </a:cubicBezTo>
                <a:cubicBezTo>
                  <a:pt x="62" y="1059"/>
                  <a:pt x="62" y="1060"/>
                  <a:pt x="61" y="1060"/>
                </a:cubicBezTo>
                <a:close/>
                <a:moveTo>
                  <a:pt x="105" y="1160"/>
                </a:moveTo>
                <a:lnTo>
                  <a:pt x="105" y="1160"/>
                </a:lnTo>
                <a:cubicBezTo>
                  <a:pt x="65" y="1184"/>
                  <a:pt x="144" y="1160"/>
                  <a:pt x="105" y="1160"/>
                </a:cubicBezTo>
                <a:close/>
                <a:moveTo>
                  <a:pt x="1202" y="59"/>
                </a:moveTo>
                <a:lnTo>
                  <a:pt x="1202" y="59"/>
                </a:lnTo>
                <a:cubicBezTo>
                  <a:pt x="1206" y="59"/>
                  <a:pt x="1209" y="56"/>
                  <a:pt x="1212" y="58"/>
                </a:cubicBezTo>
                <a:cubicBezTo>
                  <a:pt x="1211" y="58"/>
                  <a:pt x="1209" y="58"/>
                  <a:pt x="1208" y="59"/>
                </a:cubicBezTo>
                <a:cubicBezTo>
                  <a:pt x="1213" y="59"/>
                  <a:pt x="1218" y="56"/>
                  <a:pt x="1224" y="58"/>
                </a:cubicBezTo>
                <a:cubicBezTo>
                  <a:pt x="1221" y="58"/>
                  <a:pt x="1218" y="58"/>
                  <a:pt x="1214" y="59"/>
                </a:cubicBezTo>
                <a:cubicBezTo>
                  <a:pt x="1221" y="60"/>
                  <a:pt x="1239" y="58"/>
                  <a:pt x="1236" y="57"/>
                </a:cubicBezTo>
                <a:cubicBezTo>
                  <a:pt x="1244" y="55"/>
                  <a:pt x="1267" y="56"/>
                  <a:pt x="1270" y="49"/>
                </a:cubicBezTo>
                <a:cubicBezTo>
                  <a:pt x="1287" y="46"/>
                  <a:pt x="1293" y="50"/>
                  <a:pt x="1280" y="44"/>
                </a:cubicBezTo>
                <a:cubicBezTo>
                  <a:pt x="1281" y="44"/>
                  <a:pt x="1281" y="44"/>
                  <a:pt x="1281" y="44"/>
                </a:cubicBezTo>
                <a:cubicBezTo>
                  <a:pt x="1274" y="45"/>
                  <a:pt x="1271" y="45"/>
                  <a:pt x="1273" y="43"/>
                </a:cubicBezTo>
                <a:cubicBezTo>
                  <a:pt x="1269" y="41"/>
                  <a:pt x="1265" y="41"/>
                  <a:pt x="1260" y="42"/>
                </a:cubicBezTo>
                <a:cubicBezTo>
                  <a:pt x="1242" y="43"/>
                  <a:pt x="1206" y="52"/>
                  <a:pt x="1213" y="56"/>
                </a:cubicBezTo>
                <a:cubicBezTo>
                  <a:pt x="1209" y="57"/>
                  <a:pt x="1205" y="56"/>
                  <a:pt x="1202" y="59"/>
                </a:cubicBezTo>
                <a:close/>
                <a:moveTo>
                  <a:pt x="63" y="1053"/>
                </a:moveTo>
                <a:lnTo>
                  <a:pt x="63" y="1053"/>
                </a:lnTo>
                <a:cubicBezTo>
                  <a:pt x="63" y="1054"/>
                  <a:pt x="63" y="1055"/>
                  <a:pt x="63" y="1055"/>
                </a:cubicBezTo>
                <a:cubicBezTo>
                  <a:pt x="66" y="1054"/>
                  <a:pt x="65" y="1054"/>
                  <a:pt x="63" y="1053"/>
                </a:cubicBezTo>
                <a:close/>
                <a:moveTo>
                  <a:pt x="1232" y="74"/>
                </a:moveTo>
                <a:lnTo>
                  <a:pt x="1232" y="74"/>
                </a:lnTo>
                <a:cubicBezTo>
                  <a:pt x="1220" y="80"/>
                  <a:pt x="1241" y="77"/>
                  <a:pt x="1242" y="78"/>
                </a:cubicBezTo>
                <a:cubicBezTo>
                  <a:pt x="1231" y="83"/>
                  <a:pt x="1253" y="82"/>
                  <a:pt x="1248" y="79"/>
                </a:cubicBezTo>
                <a:cubicBezTo>
                  <a:pt x="1253" y="80"/>
                  <a:pt x="1257" y="80"/>
                  <a:pt x="1262" y="78"/>
                </a:cubicBezTo>
                <a:cubicBezTo>
                  <a:pt x="1252" y="84"/>
                  <a:pt x="1304" y="86"/>
                  <a:pt x="1286" y="78"/>
                </a:cubicBezTo>
                <a:cubicBezTo>
                  <a:pt x="1294" y="75"/>
                  <a:pt x="1314" y="86"/>
                  <a:pt x="1319" y="78"/>
                </a:cubicBezTo>
                <a:lnTo>
                  <a:pt x="1319" y="78"/>
                </a:lnTo>
                <a:cubicBezTo>
                  <a:pt x="1321" y="76"/>
                  <a:pt x="1320" y="77"/>
                  <a:pt x="1318" y="77"/>
                </a:cubicBezTo>
                <a:cubicBezTo>
                  <a:pt x="1318" y="77"/>
                  <a:pt x="1326" y="74"/>
                  <a:pt x="1329" y="73"/>
                </a:cubicBezTo>
                <a:cubicBezTo>
                  <a:pt x="1324" y="74"/>
                  <a:pt x="1327" y="69"/>
                  <a:pt x="1326" y="69"/>
                </a:cubicBezTo>
                <a:cubicBezTo>
                  <a:pt x="1327" y="68"/>
                  <a:pt x="1329" y="68"/>
                  <a:pt x="1330" y="68"/>
                </a:cubicBezTo>
                <a:cubicBezTo>
                  <a:pt x="1329" y="68"/>
                  <a:pt x="1328" y="68"/>
                  <a:pt x="1328" y="67"/>
                </a:cubicBezTo>
                <a:cubicBezTo>
                  <a:pt x="1330" y="67"/>
                  <a:pt x="1330" y="67"/>
                  <a:pt x="1331" y="66"/>
                </a:cubicBezTo>
                <a:cubicBezTo>
                  <a:pt x="1329" y="66"/>
                  <a:pt x="1327" y="66"/>
                  <a:pt x="1324" y="66"/>
                </a:cubicBezTo>
                <a:cubicBezTo>
                  <a:pt x="1327" y="65"/>
                  <a:pt x="1329" y="65"/>
                  <a:pt x="1331" y="65"/>
                </a:cubicBezTo>
                <a:cubicBezTo>
                  <a:pt x="1325" y="63"/>
                  <a:pt x="1329" y="66"/>
                  <a:pt x="1317" y="66"/>
                </a:cubicBezTo>
                <a:cubicBezTo>
                  <a:pt x="1333" y="60"/>
                  <a:pt x="1327" y="64"/>
                  <a:pt x="1311" y="63"/>
                </a:cubicBezTo>
                <a:cubicBezTo>
                  <a:pt x="1315" y="62"/>
                  <a:pt x="1320" y="61"/>
                  <a:pt x="1324" y="60"/>
                </a:cubicBezTo>
                <a:cubicBezTo>
                  <a:pt x="1321" y="60"/>
                  <a:pt x="1321" y="60"/>
                  <a:pt x="1321" y="59"/>
                </a:cubicBezTo>
                <a:cubicBezTo>
                  <a:pt x="1322" y="59"/>
                  <a:pt x="1323" y="59"/>
                  <a:pt x="1324" y="59"/>
                </a:cubicBezTo>
                <a:cubicBezTo>
                  <a:pt x="1324" y="59"/>
                  <a:pt x="1323" y="58"/>
                  <a:pt x="1322" y="58"/>
                </a:cubicBezTo>
                <a:cubicBezTo>
                  <a:pt x="1323" y="58"/>
                  <a:pt x="1323" y="58"/>
                  <a:pt x="1324" y="58"/>
                </a:cubicBezTo>
                <a:cubicBezTo>
                  <a:pt x="1321" y="58"/>
                  <a:pt x="1319" y="58"/>
                  <a:pt x="1316" y="58"/>
                </a:cubicBezTo>
                <a:cubicBezTo>
                  <a:pt x="1319" y="57"/>
                  <a:pt x="1319" y="57"/>
                  <a:pt x="1320" y="57"/>
                </a:cubicBezTo>
                <a:cubicBezTo>
                  <a:pt x="1318" y="57"/>
                  <a:pt x="1317" y="57"/>
                  <a:pt x="1315" y="56"/>
                </a:cubicBezTo>
                <a:cubicBezTo>
                  <a:pt x="1316" y="56"/>
                  <a:pt x="1316" y="56"/>
                  <a:pt x="1318" y="56"/>
                </a:cubicBezTo>
                <a:cubicBezTo>
                  <a:pt x="1312" y="56"/>
                  <a:pt x="1307" y="59"/>
                  <a:pt x="1301" y="57"/>
                </a:cubicBezTo>
                <a:cubicBezTo>
                  <a:pt x="1300" y="53"/>
                  <a:pt x="1304" y="56"/>
                  <a:pt x="1312" y="53"/>
                </a:cubicBezTo>
                <a:cubicBezTo>
                  <a:pt x="1317" y="53"/>
                  <a:pt x="1299" y="52"/>
                  <a:pt x="1299" y="52"/>
                </a:cubicBezTo>
                <a:cubicBezTo>
                  <a:pt x="1310" y="50"/>
                  <a:pt x="1296" y="46"/>
                  <a:pt x="1292" y="47"/>
                </a:cubicBezTo>
                <a:cubicBezTo>
                  <a:pt x="1307" y="53"/>
                  <a:pt x="1272" y="50"/>
                  <a:pt x="1265" y="54"/>
                </a:cubicBezTo>
                <a:cubicBezTo>
                  <a:pt x="1268" y="55"/>
                  <a:pt x="1273" y="52"/>
                  <a:pt x="1277" y="53"/>
                </a:cubicBezTo>
                <a:cubicBezTo>
                  <a:pt x="1275" y="53"/>
                  <a:pt x="1275" y="55"/>
                  <a:pt x="1278" y="55"/>
                </a:cubicBezTo>
                <a:cubicBezTo>
                  <a:pt x="1272" y="55"/>
                  <a:pt x="1267" y="53"/>
                  <a:pt x="1262" y="56"/>
                </a:cubicBezTo>
                <a:cubicBezTo>
                  <a:pt x="1266" y="58"/>
                  <a:pt x="1251" y="55"/>
                  <a:pt x="1267" y="59"/>
                </a:cubicBezTo>
                <a:cubicBezTo>
                  <a:pt x="1249" y="64"/>
                  <a:pt x="1277" y="64"/>
                  <a:pt x="1278" y="64"/>
                </a:cubicBezTo>
                <a:cubicBezTo>
                  <a:pt x="1268" y="66"/>
                  <a:pt x="1261" y="65"/>
                  <a:pt x="1257" y="64"/>
                </a:cubicBezTo>
                <a:cubicBezTo>
                  <a:pt x="1250" y="55"/>
                  <a:pt x="1254" y="71"/>
                  <a:pt x="1234" y="66"/>
                </a:cubicBezTo>
                <a:cubicBezTo>
                  <a:pt x="1249" y="60"/>
                  <a:pt x="1249" y="63"/>
                  <a:pt x="1254" y="57"/>
                </a:cubicBezTo>
                <a:cubicBezTo>
                  <a:pt x="1241" y="56"/>
                  <a:pt x="1218" y="73"/>
                  <a:pt x="1206" y="69"/>
                </a:cubicBezTo>
                <a:cubicBezTo>
                  <a:pt x="1235" y="57"/>
                  <a:pt x="1199" y="60"/>
                  <a:pt x="1198" y="63"/>
                </a:cubicBezTo>
                <a:cubicBezTo>
                  <a:pt x="1208" y="64"/>
                  <a:pt x="1160" y="64"/>
                  <a:pt x="1193" y="70"/>
                </a:cubicBezTo>
                <a:cubicBezTo>
                  <a:pt x="1188" y="72"/>
                  <a:pt x="1185" y="74"/>
                  <a:pt x="1182" y="74"/>
                </a:cubicBezTo>
                <a:cubicBezTo>
                  <a:pt x="1154" y="87"/>
                  <a:pt x="1223" y="73"/>
                  <a:pt x="1232" y="74"/>
                </a:cubicBezTo>
                <a:close/>
                <a:moveTo>
                  <a:pt x="1410" y="123"/>
                </a:moveTo>
                <a:lnTo>
                  <a:pt x="1410" y="123"/>
                </a:lnTo>
                <a:cubicBezTo>
                  <a:pt x="1398" y="113"/>
                  <a:pt x="1374" y="127"/>
                  <a:pt x="1362" y="128"/>
                </a:cubicBezTo>
                <a:cubicBezTo>
                  <a:pt x="1370" y="124"/>
                  <a:pt x="1377" y="121"/>
                  <a:pt x="1385" y="118"/>
                </a:cubicBezTo>
                <a:cubicBezTo>
                  <a:pt x="1385" y="115"/>
                  <a:pt x="1385" y="114"/>
                  <a:pt x="1384" y="113"/>
                </a:cubicBezTo>
                <a:cubicBezTo>
                  <a:pt x="1389" y="113"/>
                  <a:pt x="1394" y="112"/>
                  <a:pt x="1398" y="108"/>
                </a:cubicBezTo>
                <a:cubicBezTo>
                  <a:pt x="1371" y="87"/>
                  <a:pt x="1353" y="111"/>
                  <a:pt x="1328" y="98"/>
                </a:cubicBezTo>
                <a:cubicBezTo>
                  <a:pt x="1347" y="84"/>
                  <a:pt x="1322" y="93"/>
                  <a:pt x="1317" y="93"/>
                </a:cubicBezTo>
                <a:cubicBezTo>
                  <a:pt x="1338" y="83"/>
                  <a:pt x="1311" y="91"/>
                  <a:pt x="1306" y="92"/>
                </a:cubicBezTo>
                <a:cubicBezTo>
                  <a:pt x="1322" y="87"/>
                  <a:pt x="1322" y="87"/>
                  <a:pt x="1324" y="85"/>
                </a:cubicBezTo>
                <a:cubicBezTo>
                  <a:pt x="1303" y="88"/>
                  <a:pt x="1296" y="81"/>
                  <a:pt x="1276" y="86"/>
                </a:cubicBezTo>
                <a:cubicBezTo>
                  <a:pt x="1278" y="85"/>
                  <a:pt x="1280" y="84"/>
                  <a:pt x="1282" y="83"/>
                </a:cubicBezTo>
                <a:cubicBezTo>
                  <a:pt x="1251" y="83"/>
                  <a:pt x="1209" y="83"/>
                  <a:pt x="1182" y="97"/>
                </a:cubicBezTo>
                <a:cubicBezTo>
                  <a:pt x="1197" y="108"/>
                  <a:pt x="1166" y="99"/>
                  <a:pt x="1152" y="106"/>
                </a:cubicBezTo>
                <a:cubicBezTo>
                  <a:pt x="1148" y="115"/>
                  <a:pt x="1157" y="117"/>
                  <a:pt x="1155" y="117"/>
                </a:cubicBezTo>
                <a:cubicBezTo>
                  <a:pt x="1174" y="115"/>
                  <a:pt x="1068" y="174"/>
                  <a:pt x="1060" y="182"/>
                </a:cubicBezTo>
                <a:cubicBezTo>
                  <a:pt x="1064" y="188"/>
                  <a:pt x="1084" y="177"/>
                  <a:pt x="1085" y="177"/>
                </a:cubicBezTo>
                <a:cubicBezTo>
                  <a:pt x="1081" y="185"/>
                  <a:pt x="1073" y="190"/>
                  <a:pt x="1063" y="191"/>
                </a:cubicBezTo>
                <a:cubicBezTo>
                  <a:pt x="1050" y="194"/>
                  <a:pt x="938" y="249"/>
                  <a:pt x="916" y="282"/>
                </a:cubicBezTo>
                <a:cubicBezTo>
                  <a:pt x="932" y="276"/>
                  <a:pt x="924" y="278"/>
                  <a:pt x="935" y="280"/>
                </a:cubicBezTo>
                <a:cubicBezTo>
                  <a:pt x="918" y="304"/>
                  <a:pt x="885" y="314"/>
                  <a:pt x="868" y="348"/>
                </a:cubicBezTo>
                <a:cubicBezTo>
                  <a:pt x="874" y="347"/>
                  <a:pt x="879" y="348"/>
                  <a:pt x="885" y="349"/>
                </a:cubicBezTo>
                <a:cubicBezTo>
                  <a:pt x="880" y="356"/>
                  <a:pt x="877" y="368"/>
                  <a:pt x="877" y="376"/>
                </a:cubicBezTo>
                <a:cubicBezTo>
                  <a:pt x="893" y="380"/>
                  <a:pt x="1052" y="269"/>
                  <a:pt x="1028" y="305"/>
                </a:cubicBezTo>
                <a:cubicBezTo>
                  <a:pt x="1057" y="308"/>
                  <a:pt x="1094" y="288"/>
                  <a:pt x="1118" y="274"/>
                </a:cubicBezTo>
                <a:cubicBezTo>
                  <a:pt x="1115" y="295"/>
                  <a:pt x="1196" y="283"/>
                  <a:pt x="1208" y="268"/>
                </a:cubicBezTo>
                <a:cubicBezTo>
                  <a:pt x="1204" y="267"/>
                  <a:pt x="1178" y="263"/>
                  <a:pt x="1175" y="261"/>
                </a:cubicBezTo>
                <a:cubicBezTo>
                  <a:pt x="1195" y="249"/>
                  <a:pt x="1212" y="259"/>
                  <a:pt x="1194" y="249"/>
                </a:cubicBezTo>
                <a:cubicBezTo>
                  <a:pt x="1201" y="248"/>
                  <a:pt x="1214" y="248"/>
                  <a:pt x="1204" y="242"/>
                </a:cubicBezTo>
                <a:cubicBezTo>
                  <a:pt x="1217" y="237"/>
                  <a:pt x="1211" y="276"/>
                  <a:pt x="1220" y="263"/>
                </a:cubicBezTo>
                <a:cubicBezTo>
                  <a:pt x="1244" y="269"/>
                  <a:pt x="1225" y="234"/>
                  <a:pt x="1223" y="232"/>
                </a:cubicBezTo>
                <a:cubicBezTo>
                  <a:pt x="1225" y="230"/>
                  <a:pt x="1238" y="223"/>
                  <a:pt x="1239" y="222"/>
                </a:cubicBezTo>
                <a:cubicBezTo>
                  <a:pt x="1241" y="225"/>
                  <a:pt x="1239" y="231"/>
                  <a:pt x="1240" y="238"/>
                </a:cubicBezTo>
                <a:cubicBezTo>
                  <a:pt x="1264" y="239"/>
                  <a:pt x="1245" y="214"/>
                  <a:pt x="1254" y="216"/>
                </a:cubicBezTo>
                <a:cubicBezTo>
                  <a:pt x="1252" y="228"/>
                  <a:pt x="1271" y="224"/>
                  <a:pt x="1276" y="219"/>
                </a:cubicBezTo>
                <a:cubicBezTo>
                  <a:pt x="1274" y="213"/>
                  <a:pt x="1272" y="216"/>
                  <a:pt x="1270" y="211"/>
                </a:cubicBezTo>
                <a:cubicBezTo>
                  <a:pt x="1278" y="209"/>
                  <a:pt x="1285" y="206"/>
                  <a:pt x="1289" y="205"/>
                </a:cubicBezTo>
                <a:cubicBezTo>
                  <a:pt x="1295" y="199"/>
                  <a:pt x="1321" y="195"/>
                  <a:pt x="1306" y="183"/>
                </a:cubicBezTo>
                <a:cubicBezTo>
                  <a:pt x="1309" y="179"/>
                  <a:pt x="1352" y="175"/>
                  <a:pt x="1325" y="170"/>
                </a:cubicBezTo>
                <a:cubicBezTo>
                  <a:pt x="1334" y="165"/>
                  <a:pt x="1346" y="164"/>
                  <a:pt x="1326" y="165"/>
                </a:cubicBezTo>
                <a:cubicBezTo>
                  <a:pt x="1335" y="159"/>
                  <a:pt x="1411" y="125"/>
                  <a:pt x="1411" y="124"/>
                </a:cubicBezTo>
                <a:cubicBezTo>
                  <a:pt x="1405" y="118"/>
                  <a:pt x="1408" y="122"/>
                  <a:pt x="1410" y="123"/>
                </a:cubicBezTo>
                <a:close/>
                <a:moveTo>
                  <a:pt x="1289" y="205"/>
                </a:moveTo>
                <a:lnTo>
                  <a:pt x="1289" y="205"/>
                </a:lnTo>
                <a:cubicBezTo>
                  <a:pt x="1288" y="205"/>
                  <a:pt x="1288" y="205"/>
                  <a:pt x="1288" y="205"/>
                </a:cubicBezTo>
                <a:cubicBezTo>
                  <a:pt x="1291" y="204"/>
                  <a:pt x="1291" y="204"/>
                  <a:pt x="1289" y="205"/>
                </a:cubicBezTo>
                <a:close/>
                <a:moveTo>
                  <a:pt x="1347" y="459"/>
                </a:moveTo>
                <a:lnTo>
                  <a:pt x="1347" y="459"/>
                </a:lnTo>
                <a:cubicBezTo>
                  <a:pt x="1343" y="459"/>
                  <a:pt x="1329" y="470"/>
                  <a:pt x="1331" y="473"/>
                </a:cubicBezTo>
                <a:cubicBezTo>
                  <a:pt x="1331" y="473"/>
                  <a:pt x="1335" y="476"/>
                  <a:pt x="1336" y="476"/>
                </a:cubicBezTo>
                <a:cubicBezTo>
                  <a:pt x="1341" y="478"/>
                  <a:pt x="1352" y="463"/>
                  <a:pt x="1347" y="459"/>
                </a:cubicBezTo>
                <a:close/>
                <a:moveTo>
                  <a:pt x="1192" y="62"/>
                </a:moveTo>
                <a:lnTo>
                  <a:pt x="1192" y="62"/>
                </a:lnTo>
                <a:cubicBezTo>
                  <a:pt x="1192" y="58"/>
                  <a:pt x="1188" y="60"/>
                  <a:pt x="1184" y="63"/>
                </a:cubicBezTo>
                <a:cubicBezTo>
                  <a:pt x="1190" y="63"/>
                  <a:pt x="1194" y="62"/>
                  <a:pt x="1192" y="62"/>
                </a:cubicBezTo>
                <a:close/>
                <a:moveTo>
                  <a:pt x="1165" y="84"/>
                </a:moveTo>
                <a:lnTo>
                  <a:pt x="1165" y="84"/>
                </a:lnTo>
                <a:cubicBezTo>
                  <a:pt x="1160" y="84"/>
                  <a:pt x="1160" y="84"/>
                  <a:pt x="1159" y="84"/>
                </a:cubicBezTo>
                <a:cubicBezTo>
                  <a:pt x="1167" y="81"/>
                  <a:pt x="1176" y="78"/>
                  <a:pt x="1169" y="76"/>
                </a:cubicBezTo>
                <a:cubicBezTo>
                  <a:pt x="1169" y="76"/>
                  <a:pt x="1179" y="74"/>
                  <a:pt x="1182" y="74"/>
                </a:cubicBezTo>
                <a:cubicBezTo>
                  <a:pt x="1180" y="74"/>
                  <a:pt x="1179" y="73"/>
                  <a:pt x="1179" y="71"/>
                </a:cubicBezTo>
                <a:cubicBezTo>
                  <a:pt x="1172" y="75"/>
                  <a:pt x="1178" y="68"/>
                  <a:pt x="1184" y="63"/>
                </a:cubicBezTo>
                <a:cubicBezTo>
                  <a:pt x="1177" y="64"/>
                  <a:pt x="1168" y="65"/>
                  <a:pt x="1163" y="65"/>
                </a:cubicBezTo>
                <a:cubicBezTo>
                  <a:pt x="1155" y="66"/>
                  <a:pt x="1155" y="67"/>
                  <a:pt x="1153" y="68"/>
                </a:cubicBezTo>
                <a:cubicBezTo>
                  <a:pt x="1158" y="68"/>
                  <a:pt x="1158" y="68"/>
                  <a:pt x="1159" y="68"/>
                </a:cubicBezTo>
                <a:cubicBezTo>
                  <a:pt x="1154" y="69"/>
                  <a:pt x="1154" y="69"/>
                  <a:pt x="1153" y="70"/>
                </a:cubicBezTo>
                <a:cubicBezTo>
                  <a:pt x="1161" y="69"/>
                  <a:pt x="1159" y="71"/>
                  <a:pt x="1148" y="75"/>
                </a:cubicBezTo>
                <a:cubicBezTo>
                  <a:pt x="1150" y="75"/>
                  <a:pt x="1152" y="75"/>
                  <a:pt x="1154" y="75"/>
                </a:cubicBezTo>
                <a:cubicBezTo>
                  <a:pt x="1153" y="75"/>
                  <a:pt x="1152" y="76"/>
                  <a:pt x="1151" y="76"/>
                </a:cubicBezTo>
                <a:cubicBezTo>
                  <a:pt x="1154" y="76"/>
                  <a:pt x="1156" y="75"/>
                  <a:pt x="1158" y="75"/>
                </a:cubicBezTo>
                <a:cubicBezTo>
                  <a:pt x="1151" y="78"/>
                  <a:pt x="1151" y="78"/>
                  <a:pt x="1150" y="79"/>
                </a:cubicBezTo>
                <a:cubicBezTo>
                  <a:pt x="1152" y="78"/>
                  <a:pt x="1154" y="78"/>
                  <a:pt x="1156" y="78"/>
                </a:cubicBezTo>
                <a:cubicBezTo>
                  <a:pt x="1138" y="82"/>
                  <a:pt x="1148" y="94"/>
                  <a:pt x="1165" y="84"/>
                </a:cubicBezTo>
                <a:close/>
                <a:moveTo>
                  <a:pt x="1182" y="74"/>
                </a:moveTo>
                <a:lnTo>
                  <a:pt x="1182" y="74"/>
                </a:lnTo>
                <a:cubicBezTo>
                  <a:pt x="1182" y="74"/>
                  <a:pt x="1182" y="74"/>
                  <a:pt x="1182" y="74"/>
                </a:cubicBezTo>
                <a:cubicBezTo>
                  <a:pt x="1182" y="74"/>
                  <a:pt x="1182" y="74"/>
                  <a:pt x="1182" y="74"/>
                </a:cubicBezTo>
                <a:cubicBezTo>
                  <a:pt x="1182" y="74"/>
                  <a:pt x="1182" y="74"/>
                  <a:pt x="1182" y="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9" name="Straight Connector 8">
            <a:extLst>
              <a:ext uri="{FF2B5EF4-FFF2-40B4-BE49-F238E27FC236}">
                <a16:creationId xmlns:a16="http://schemas.microsoft.com/office/drawing/2014/main" id="{2DCA7590-4CAB-4749-90DA-1C257A85C2A1}"/>
              </a:ext>
            </a:extLst>
          </p:cNvPr>
          <p:cNvCxnSpPr/>
          <p:nvPr/>
        </p:nvCxnSpPr>
        <p:spPr>
          <a:xfrm>
            <a:off x="6156960" y="967509"/>
            <a:ext cx="0" cy="411018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Plus Sign 14">
            <a:extLst>
              <a:ext uri="{FF2B5EF4-FFF2-40B4-BE49-F238E27FC236}">
                <a16:creationId xmlns:a16="http://schemas.microsoft.com/office/drawing/2014/main" id="{8F77FEE3-CB69-4F53-A73B-46EBF3C73AC4}"/>
              </a:ext>
            </a:extLst>
          </p:cNvPr>
          <p:cNvSpPr/>
          <p:nvPr/>
        </p:nvSpPr>
        <p:spPr>
          <a:xfrm>
            <a:off x="8748628" y="2820767"/>
            <a:ext cx="498856" cy="42555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ED33D84-39A2-406C-BC5A-124D429EC7CD}"/>
              </a:ext>
            </a:extLst>
          </p:cNvPr>
          <p:cNvSpPr txBox="1"/>
          <p:nvPr/>
        </p:nvSpPr>
        <p:spPr>
          <a:xfrm>
            <a:off x="6417444" y="1395933"/>
            <a:ext cx="5035742"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gency FB" panose="020B0503020202020204" pitchFamily="34" charset="0"/>
              </a:rPr>
              <a:t>Connecting the customer zip code to the database helped linking the state and city which is easier to model when compared to Zip code</a:t>
            </a:r>
          </a:p>
        </p:txBody>
      </p:sp>
      <p:graphicFrame>
        <p:nvGraphicFramePr>
          <p:cNvPr id="22" name="Content Placeholder 4">
            <a:extLst>
              <a:ext uri="{FF2B5EF4-FFF2-40B4-BE49-F238E27FC236}">
                <a16:creationId xmlns:a16="http://schemas.microsoft.com/office/drawing/2014/main" id="{B01CFCC0-3065-4BE5-AD77-EDAB2AE4871A}"/>
              </a:ext>
            </a:extLst>
          </p:cNvPr>
          <p:cNvGraphicFramePr>
            <a:graphicFrameLocks/>
          </p:cNvGraphicFramePr>
          <p:nvPr>
            <p:extLst>
              <p:ext uri="{D42A27DB-BD31-4B8C-83A1-F6EECF244321}">
                <p14:modId xmlns:p14="http://schemas.microsoft.com/office/powerpoint/2010/main" val="247765677"/>
              </p:ext>
            </p:extLst>
          </p:nvPr>
        </p:nvGraphicFramePr>
        <p:xfrm>
          <a:off x="6590359" y="3917932"/>
          <a:ext cx="2143760" cy="1112520"/>
        </p:xfrm>
        <a:graphic>
          <a:graphicData uri="http://schemas.openxmlformats.org/drawingml/2006/table">
            <a:tbl>
              <a:tblPr>
                <a:tableStyleId>{5C22544A-7EE6-4342-B048-85BDC9FD1C3A}</a:tableStyleId>
              </a:tblPr>
              <a:tblGrid>
                <a:gridCol w="603041">
                  <a:extLst>
                    <a:ext uri="{9D8B030D-6E8A-4147-A177-3AD203B41FA5}">
                      <a16:colId xmlns:a16="http://schemas.microsoft.com/office/drawing/2014/main" val="20000"/>
                    </a:ext>
                  </a:extLst>
                </a:gridCol>
                <a:gridCol w="626584">
                  <a:extLst>
                    <a:ext uri="{9D8B030D-6E8A-4147-A177-3AD203B41FA5}">
                      <a16:colId xmlns:a16="http://schemas.microsoft.com/office/drawing/2014/main" val="20001"/>
                    </a:ext>
                  </a:extLst>
                </a:gridCol>
                <a:gridCol w="914135">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100" b="1" kern="1200" dirty="0">
                          <a:solidFill>
                            <a:schemeClr val="bg1"/>
                          </a:solidFill>
                          <a:latin typeface="Arial" panose="020B0604020202020204" pitchFamily="34" charset="0"/>
                          <a:ea typeface="+mn-ea"/>
                          <a:cs typeface="Arial" panose="020B0604020202020204" pitchFamily="34" charset="0"/>
                        </a:rPr>
                        <a:t>Zip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p>
                      <a:r>
                        <a:rPr lang="en-US" sz="1100" b="1" dirty="0">
                          <a:solidFill>
                            <a:schemeClr val="bg1"/>
                          </a:solidFill>
                          <a:latin typeface="Arial" panose="020B0604020202020204" pitchFamily="34" charset="0"/>
                          <a:cs typeface="Arial" panose="020B0604020202020204" pitchFamily="34" charset="0"/>
                        </a:rPr>
                        <a:t>Churn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100" b="1" dirty="0">
                          <a:solidFill>
                            <a:schemeClr val="bg1"/>
                          </a:solidFill>
                          <a:latin typeface="Arial" panose="020B0604020202020204" pitchFamily="34" charset="0"/>
                          <a:cs typeface="Arial" panose="020B0604020202020204" pitchFamily="34" charset="0"/>
                        </a:rPr>
                        <a:t>Risk </a:t>
                      </a:r>
                      <a:r>
                        <a:rPr lang="en-US" sz="1100" b="1" dirty="0" err="1">
                          <a:solidFill>
                            <a:schemeClr val="bg1"/>
                          </a:solidFill>
                          <a:latin typeface="Arial" panose="020B0604020202020204" pitchFamily="34" charset="0"/>
                          <a:cs typeface="Arial" panose="020B0604020202020204" pitchFamily="34" charset="0"/>
                        </a:rPr>
                        <a:t>ind</a:t>
                      </a:r>
                      <a:endParaRPr lang="en-US" sz="1100" b="1"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70840">
                <a:tc>
                  <a:txBody>
                    <a:bodyPr/>
                    <a:lstStyle/>
                    <a:p>
                      <a:r>
                        <a:rPr lang="en-US" sz="1100" dirty="0">
                          <a:solidFill>
                            <a:schemeClr val="bg1">
                              <a:lumMod val="65000"/>
                            </a:schemeClr>
                          </a:solidFill>
                          <a:latin typeface="Arial" panose="020B0604020202020204" pitchFamily="34" charset="0"/>
                          <a:cs typeface="Arial" panose="020B0604020202020204" pitchFamily="34" charset="0"/>
                        </a:rPr>
                        <a:t>15001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chemeClr val="bg1">
                              <a:lumMod val="65000"/>
                            </a:schemeClr>
                          </a:solidFill>
                          <a:latin typeface="Arial" panose="020B0604020202020204" pitchFamily="34" charset="0"/>
                          <a:cs typeface="Arial" panose="020B060402020202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chemeClr val="bg1">
                              <a:lumMod val="65000"/>
                            </a:schemeClr>
                          </a:solidFill>
                          <a:latin typeface="Arial" panose="020B0604020202020204" pitchFamily="34" charset="0"/>
                          <a:cs typeface="Arial" panose="020B0604020202020204" pitchFamily="34" charset="0"/>
                        </a:rPr>
                        <a:t>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100" dirty="0">
                          <a:solidFill>
                            <a:schemeClr val="bg1">
                              <a:lumMod val="65000"/>
                            </a:schemeClr>
                          </a:solidFill>
                          <a:latin typeface="Arial" panose="020B0604020202020204" pitchFamily="34" charset="0"/>
                          <a:cs typeface="Arial" panose="020B0604020202020204" pitchFamily="34" charset="0"/>
                        </a:rPr>
                        <a:t>85062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chemeClr val="bg1">
                              <a:lumMod val="65000"/>
                            </a:schemeClr>
                          </a:solidFill>
                          <a:latin typeface="Arial" panose="020B0604020202020204" pitchFamily="34" charset="0"/>
                          <a:cs typeface="Arial" panose="020B0604020202020204" pitchFamily="34"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chemeClr val="bg1">
                              <a:lumMod val="65000"/>
                            </a:schemeClr>
                          </a:solidFill>
                          <a:latin typeface="Arial" panose="020B0604020202020204" pitchFamily="34" charset="0"/>
                          <a:cs typeface="Arial" panose="020B0604020202020204" pitchFamily="34" charset="0"/>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4" name="TextBox 23">
            <a:extLst>
              <a:ext uri="{FF2B5EF4-FFF2-40B4-BE49-F238E27FC236}">
                <a16:creationId xmlns:a16="http://schemas.microsoft.com/office/drawing/2014/main" id="{C718E75F-406B-4F92-A9D5-6D2DB96D9EC9}"/>
              </a:ext>
            </a:extLst>
          </p:cNvPr>
          <p:cNvSpPr txBox="1"/>
          <p:nvPr/>
        </p:nvSpPr>
        <p:spPr>
          <a:xfrm>
            <a:off x="8144872" y="846793"/>
            <a:ext cx="1944008"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Geospatial analysis</a:t>
            </a:r>
          </a:p>
        </p:txBody>
      </p:sp>
      <p:sp>
        <p:nvSpPr>
          <p:cNvPr id="25" name="TextBox 24">
            <a:extLst>
              <a:ext uri="{FF2B5EF4-FFF2-40B4-BE49-F238E27FC236}">
                <a16:creationId xmlns:a16="http://schemas.microsoft.com/office/drawing/2014/main" id="{9F977AA6-F41B-4139-9D39-15DDBB12B094}"/>
              </a:ext>
            </a:extLst>
          </p:cNvPr>
          <p:cNvSpPr txBox="1"/>
          <p:nvPr/>
        </p:nvSpPr>
        <p:spPr>
          <a:xfrm>
            <a:off x="2246992" y="919774"/>
            <a:ext cx="2142127"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Variable enhancement</a:t>
            </a:r>
          </a:p>
        </p:txBody>
      </p:sp>
      <p:sp>
        <p:nvSpPr>
          <p:cNvPr id="26" name="TextBox 25">
            <a:extLst>
              <a:ext uri="{FF2B5EF4-FFF2-40B4-BE49-F238E27FC236}">
                <a16:creationId xmlns:a16="http://schemas.microsoft.com/office/drawing/2014/main" id="{90D47757-DFBE-47EF-8ED6-675CA4E0F57A}"/>
              </a:ext>
            </a:extLst>
          </p:cNvPr>
          <p:cNvSpPr txBox="1"/>
          <p:nvPr/>
        </p:nvSpPr>
        <p:spPr>
          <a:xfrm>
            <a:off x="860735" y="1401365"/>
            <a:ext cx="50357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gency FB" panose="020B0503020202020204" pitchFamily="34" charset="0"/>
              </a:rPr>
              <a:t>Categorical variables were converted to indicator variables in order to study if there are interaction effects. For ex. The effect of a particular variable occurring more in a year</a:t>
            </a:r>
          </a:p>
          <a:p>
            <a:pPr marL="285750" indent="-285750">
              <a:buFont typeface="Arial" panose="020B0604020202020204" pitchFamily="34" charset="0"/>
              <a:buChar char="•"/>
            </a:pPr>
            <a:r>
              <a:rPr lang="en-US" dirty="0">
                <a:latin typeface="Agency FB" panose="020B0503020202020204" pitchFamily="34" charset="0"/>
              </a:rPr>
              <a:t>Math transformation was used to get best representation of features</a:t>
            </a:r>
          </a:p>
          <a:p>
            <a:pPr marL="285750" indent="-285750">
              <a:buFont typeface="Arial" panose="020B0604020202020204" pitchFamily="34" charset="0"/>
              <a:buChar char="•"/>
            </a:pPr>
            <a:r>
              <a:rPr lang="en-US" dirty="0">
                <a:latin typeface="Agency FB" panose="020B0503020202020204" pitchFamily="34" charset="0"/>
              </a:rPr>
              <a:t>Additional features were extracted as well</a:t>
            </a:r>
          </a:p>
        </p:txBody>
      </p:sp>
      <p:sp>
        <p:nvSpPr>
          <p:cNvPr id="27" name="TextBox 26">
            <a:extLst>
              <a:ext uri="{FF2B5EF4-FFF2-40B4-BE49-F238E27FC236}">
                <a16:creationId xmlns:a16="http://schemas.microsoft.com/office/drawing/2014/main" id="{BD843E91-D1D1-4042-BA54-B0FF5B534863}"/>
              </a:ext>
            </a:extLst>
          </p:cNvPr>
          <p:cNvSpPr txBox="1"/>
          <p:nvPr/>
        </p:nvSpPr>
        <p:spPr>
          <a:xfrm>
            <a:off x="1637724" y="4074082"/>
            <a:ext cx="3481759"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Tanh   Square   Cube  Log  Exponential</a:t>
            </a:r>
          </a:p>
        </p:txBody>
      </p:sp>
      <p:sp>
        <p:nvSpPr>
          <p:cNvPr id="28" name="TextBox 27">
            <a:extLst>
              <a:ext uri="{FF2B5EF4-FFF2-40B4-BE49-F238E27FC236}">
                <a16:creationId xmlns:a16="http://schemas.microsoft.com/office/drawing/2014/main" id="{D03ACCE8-3259-408E-A4A1-DC986945402C}"/>
              </a:ext>
            </a:extLst>
          </p:cNvPr>
          <p:cNvSpPr txBox="1"/>
          <p:nvPr/>
        </p:nvSpPr>
        <p:spPr>
          <a:xfrm>
            <a:off x="1637724" y="3351072"/>
            <a:ext cx="3481759"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Year 2015 * Claims</a:t>
            </a:r>
          </a:p>
        </p:txBody>
      </p:sp>
      <p:sp>
        <p:nvSpPr>
          <p:cNvPr id="29" name="Plus Sign 28">
            <a:extLst>
              <a:ext uri="{FF2B5EF4-FFF2-40B4-BE49-F238E27FC236}">
                <a16:creationId xmlns:a16="http://schemas.microsoft.com/office/drawing/2014/main" id="{A55EB198-4E00-4909-BDA5-F075AD2AB37F}"/>
              </a:ext>
            </a:extLst>
          </p:cNvPr>
          <p:cNvSpPr/>
          <p:nvPr/>
        </p:nvSpPr>
        <p:spPr>
          <a:xfrm>
            <a:off x="3129175" y="3751182"/>
            <a:ext cx="498856" cy="425551"/>
          </a:xfrm>
          <a:prstGeom prst="mathPlus">
            <a:avLst/>
          </a:prstGeom>
          <a:solidFill>
            <a:srgbClr val="8E4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lus Sign 29">
            <a:extLst>
              <a:ext uri="{FF2B5EF4-FFF2-40B4-BE49-F238E27FC236}">
                <a16:creationId xmlns:a16="http://schemas.microsoft.com/office/drawing/2014/main" id="{F458A7AB-EBBF-4027-80DE-96DBE6E0FFC1}"/>
              </a:ext>
            </a:extLst>
          </p:cNvPr>
          <p:cNvSpPr/>
          <p:nvPr/>
        </p:nvSpPr>
        <p:spPr>
          <a:xfrm>
            <a:off x="3129175" y="4474192"/>
            <a:ext cx="498856" cy="425551"/>
          </a:xfrm>
          <a:prstGeom prst="mathPlus">
            <a:avLst/>
          </a:prstGeom>
          <a:solidFill>
            <a:srgbClr val="8E4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BD1D3F7-6E75-4EE8-8F02-5B5FE6D6B329}"/>
              </a:ext>
            </a:extLst>
          </p:cNvPr>
          <p:cNvSpPr txBox="1"/>
          <p:nvPr/>
        </p:nvSpPr>
        <p:spPr>
          <a:xfrm>
            <a:off x="1539302" y="4877636"/>
            <a:ext cx="3916429"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Tenure/Len at residence = CLTV indicator</a:t>
            </a:r>
          </a:p>
        </p:txBody>
      </p:sp>
      <p:sp>
        <p:nvSpPr>
          <p:cNvPr id="32" name="Arrow: Right 31">
            <a:extLst>
              <a:ext uri="{FF2B5EF4-FFF2-40B4-BE49-F238E27FC236}">
                <a16:creationId xmlns:a16="http://schemas.microsoft.com/office/drawing/2014/main" id="{43CF5F96-D1DB-40CD-8D58-56DE207DBA78}"/>
              </a:ext>
            </a:extLst>
          </p:cNvPr>
          <p:cNvSpPr/>
          <p:nvPr/>
        </p:nvSpPr>
        <p:spPr>
          <a:xfrm rot="7997511">
            <a:off x="8417367" y="3435986"/>
            <a:ext cx="379542" cy="260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90840E6-A632-4D96-A8AA-0A4E36FB4C45}"/>
              </a:ext>
            </a:extLst>
          </p:cNvPr>
          <p:cNvSpPr txBox="1"/>
          <p:nvPr/>
        </p:nvSpPr>
        <p:spPr>
          <a:xfrm>
            <a:off x="37421" y="-50554"/>
            <a:ext cx="2193725" cy="307777"/>
          </a:xfrm>
          <a:prstGeom prst="rect">
            <a:avLst/>
          </a:prstGeom>
          <a:noFill/>
        </p:spPr>
        <p:txBody>
          <a:bodyPr wrap="square" rtlCol="0">
            <a:spAutoFit/>
          </a:bodyPr>
          <a:lstStyle/>
          <a:p>
            <a:r>
              <a:rPr lang="en-US" sz="1400" i="1" dirty="0"/>
              <a:t>I. Data cleaning and EDA</a:t>
            </a:r>
          </a:p>
        </p:txBody>
      </p:sp>
      <p:sp>
        <p:nvSpPr>
          <p:cNvPr id="34" name="TextBox 33">
            <a:extLst>
              <a:ext uri="{FF2B5EF4-FFF2-40B4-BE49-F238E27FC236}">
                <a16:creationId xmlns:a16="http://schemas.microsoft.com/office/drawing/2014/main" id="{40AB1E46-8666-49C1-B161-DD75787C538B}"/>
              </a:ext>
            </a:extLst>
          </p:cNvPr>
          <p:cNvSpPr txBox="1"/>
          <p:nvPr/>
        </p:nvSpPr>
        <p:spPr>
          <a:xfrm>
            <a:off x="6417444" y="5662761"/>
            <a:ext cx="5709453" cy="400110"/>
          </a:xfrm>
          <a:prstGeom prst="rect">
            <a:avLst/>
          </a:prstGeom>
          <a:noFill/>
        </p:spPr>
        <p:txBody>
          <a:bodyPr wrap="square" rtlCol="0">
            <a:spAutoFit/>
          </a:bodyPr>
          <a:lstStyle/>
          <a:p>
            <a:pPr algn="ctr"/>
            <a:r>
              <a:rPr lang="en-US" sz="2000" b="1" dirty="0">
                <a:solidFill>
                  <a:schemeClr val="accent2">
                    <a:lumMod val="75000"/>
                  </a:schemeClr>
                </a:solidFill>
                <a:latin typeface="Agency FB" panose="020B0503020202020204" pitchFamily="34" charset="0"/>
              </a:rPr>
              <a:t>Additional variables created – State, City risk indicator</a:t>
            </a:r>
          </a:p>
        </p:txBody>
      </p:sp>
      <p:sp>
        <p:nvSpPr>
          <p:cNvPr id="35" name="Trapezoid 34">
            <a:extLst>
              <a:ext uri="{FF2B5EF4-FFF2-40B4-BE49-F238E27FC236}">
                <a16:creationId xmlns:a16="http://schemas.microsoft.com/office/drawing/2014/main" id="{B14033FB-592B-41A1-812A-B060B05B772C}"/>
              </a:ext>
            </a:extLst>
          </p:cNvPr>
          <p:cNvSpPr/>
          <p:nvPr/>
        </p:nvSpPr>
        <p:spPr>
          <a:xfrm>
            <a:off x="9887887" y="4349608"/>
            <a:ext cx="838200" cy="838200"/>
          </a:xfrm>
          <a:prstGeom prst="trapezoi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gency FB" panose="020B0503020202020204" pitchFamily="34" charset="0"/>
            </a:endParaRPr>
          </a:p>
        </p:txBody>
      </p:sp>
      <p:sp>
        <p:nvSpPr>
          <p:cNvPr id="36" name="Snip Single Corner Rectangle 4">
            <a:extLst>
              <a:ext uri="{FF2B5EF4-FFF2-40B4-BE49-F238E27FC236}">
                <a16:creationId xmlns:a16="http://schemas.microsoft.com/office/drawing/2014/main" id="{19750579-3BBF-4986-AEED-A11123A69DE0}"/>
              </a:ext>
            </a:extLst>
          </p:cNvPr>
          <p:cNvSpPr/>
          <p:nvPr/>
        </p:nvSpPr>
        <p:spPr>
          <a:xfrm rot="12657277">
            <a:off x="10447030" y="4080105"/>
            <a:ext cx="1271441" cy="1209954"/>
          </a:xfrm>
          <a:prstGeom prst="snip1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gency FB" panose="020B0503020202020204" pitchFamily="34" charset="0"/>
            </a:endParaRPr>
          </a:p>
        </p:txBody>
      </p:sp>
      <p:sp>
        <p:nvSpPr>
          <p:cNvPr id="37" name="Parallelogram 36">
            <a:extLst>
              <a:ext uri="{FF2B5EF4-FFF2-40B4-BE49-F238E27FC236}">
                <a16:creationId xmlns:a16="http://schemas.microsoft.com/office/drawing/2014/main" id="{B5E16A72-C8FA-4017-A45B-83190E8ED42A}"/>
              </a:ext>
            </a:extLst>
          </p:cNvPr>
          <p:cNvSpPr/>
          <p:nvPr/>
        </p:nvSpPr>
        <p:spPr>
          <a:xfrm>
            <a:off x="9167424" y="4349608"/>
            <a:ext cx="914904" cy="838200"/>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gency FB" panose="020B0503020202020204" pitchFamily="34" charset="0"/>
            </a:endParaRPr>
          </a:p>
        </p:txBody>
      </p:sp>
      <p:sp>
        <p:nvSpPr>
          <p:cNvPr id="38" name="Parallelogram 37">
            <a:extLst>
              <a:ext uri="{FF2B5EF4-FFF2-40B4-BE49-F238E27FC236}">
                <a16:creationId xmlns:a16="http://schemas.microsoft.com/office/drawing/2014/main" id="{BF37F5AA-2DFE-4A37-ADA1-33B200F0F3F1}"/>
              </a:ext>
            </a:extLst>
          </p:cNvPr>
          <p:cNvSpPr/>
          <p:nvPr/>
        </p:nvSpPr>
        <p:spPr>
          <a:xfrm>
            <a:off x="9369235" y="3839280"/>
            <a:ext cx="1467511" cy="498663"/>
          </a:xfrm>
          <a:prstGeom prst="parallelogram">
            <a:avLst>
              <a:gd name="adj" fmla="val 6188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gency FB" panose="020B0503020202020204" pitchFamily="34" charset="0"/>
            </a:endParaRPr>
          </a:p>
        </p:txBody>
      </p:sp>
      <p:cxnSp>
        <p:nvCxnSpPr>
          <p:cNvPr id="39" name="Straight Connector 38">
            <a:extLst>
              <a:ext uri="{FF2B5EF4-FFF2-40B4-BE49-F238E27FC236}">
                <a16:creationId xmlns:a16="http://schemas.microsoft.com/office/drawing/2014/main" id="{35FFA1A7-D67F-4D2A-A5B5-8ED31BFF956E}"/>
              </a:ext>
            </a:extLst>
          </p:cNvPr>
          <p:cNvCxnSpPr>
            <a:stCxn id="40" idx="2"/>
            <a:endCxn id="44" idx="2"/>
          </p:cNvCxnSpPr>
          <p:nvPr/>
        </p:nvCxnSpPr>
        <p:spPr>
          <a:xfrm flipV="1">
            <a:off x="10136422" y="4197208"/>
            <a:ext cx="6501" cy="503904"/>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4933A432-57D5-42A4-A8E6-6919A85B58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3452" y="4365291"/>
            <a:ext cx="205939" cy="335821"/>
          </a:xfrm>
          <a:prstGeom prst="rect">
            <a:avLst/>
          </a:prstGeom>
        </p:spPr>
      </p:pic>
      <p:pic>
        <p:nvPicPr>
          <p:cNvPr id="41" name="Picture 40">
            <a:extLst>
              <a:ext uri="{FF2B5EF4-FFF2-40B4-BE49-F238E27FC236}">
                <a16:creationId xmlns:a16="http://schemas.microsoft.com/office/drawing/2014/main" id="{3FC6B061-6992-469F-8FF5-B052B45935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8427" y="4449184"/>
            <a:ext cx="281424" cy="281424"/>
          </a:xfrm>
          <a:prstGeom prst="rect">
            <a:avLst/>
          </a:prstGeom>
        </p:spPr>
      </p:pic>
      <p:pic>
        <p:nvPicPr>
          <p:cNvPr id="42" name="Picture 41">
            <a:extLst>
              <a:ext uri="{FF2B5EF4-FFF2-40B4-BE49-F238E27FC236}">
                <a16:creationId xmlns:a16="http://schemas.microsoft.com/office/drawing/2014/main" id="{8D437E1B-4E75-435A-949C-23CCBA5AE8E5}"/>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0223314" y="4824229"/>
            <a:ext cx="281424" cy="281424"/>
          </a:xfrm>
          <a:prstGeom prst="rect">
            <a:avLst/>
          </a:prstGeom>
        </p:spPr>
      </p:pic>
      <p:pic>
        <p:nvPicPr>
          <p:cNvPr id="43" name="Picture 42">
            <a:extLst>
              <a:ext uri="{FF2B5EF4-FFF2-40B4-BE49-F238E27FC236}">
                <a16:creationId xmlns:a16="http://schemas.microsoft.com/office/drawing/2014/main" id="{0BE67291-6981-4880-BC52-3279B32A88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4063" y="4525384"/>
            <a:ext cx="281424" cy="281424"/>
          </a:xfrm>
          <a:prstGeom prst="rect">
            <a:avLst/>
          </a:prstGeom>
        </p:spPr>
      </p:pic>
      <p:pic>
        <p:nvPicPr>
          <p:cNvPr id="44" name="Picture 43">
            <a:extLst>
              <a:ext uri="{FF2B5EF4-FFF2-40B4-BE49-F238E27FC236}">
                <a16:creationId xmlns:a16="http://schemas.microsoft.com/office/drawing/2014/main" id="{6C0C55B6-F037-4FBD-80CB-D93B4F4B42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2211" y="3915784"/>
            <a:ext cx="281424" cy="281424"/>
          </a:xfrm>
          <a:prstGeom prst="rect">
            <a:avLst/>
          </a:prstGeom>
        </p:spPr>
      </p:pic>
      <p:cxnSp>
        <p:nvCxnSpPr>
          <p:cNvPr id="45" name="Straight Connector 44">
            <a:extLst>
              <a:ext uri="{FF2B5EF4-FFF2-40B4-BE49-F238E27FC236}">
                <a16:creationId xmlns:a16="http://schemas.microsoft.com/office/drawing/2014/main" id="{160E0983-8A52-4D8F-9CB0-45996001D42B}"/>
              </a:ext>
            </a:extLst>
          </p:cNvPr>
          <p:cNvCxnSpPr>
            <a:stCxn id="40" idx="2"/>
            <a:endCxn id="42" idx="2"/>
          </p:cNvCxnSpPr>
          <p:nvPr/>
        </p:nvCxnSpPr>
        <p:spPr>
          <a:xfrm>
            <a:off x="10136422" y="4701112"/>
            <a:ext cx="227604" cy="404541"/>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233C230-FB2E-4661-B23E-BFBE91953E0C}"/>
              </a:ext>
            </a:extLst>
          </p:cNvPr>
          <p:cNvCxnSpPr>
            <a:stCxn id="40" idx="2"/>
            <a:endCxn id="49" idx="0"/>
          </p:cNvCxnSpPr>
          <p:nvPr/>
        </p:nvCxnSpPr>
        <p:spPr>
          <a:xfrm>
            <a:off x="10136422" y="4701112"/>
            <a:ext cx="980868" cy="14748"/>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6EED3C-558C-4F2F-A8BF-F7E987638662}"/>
              </a:ext>
            </a:extLst>
          </p:cNvPr>
          <p:cNvCxnSpPr>
            <a:stCxn id="40" idx="2"/>
            <a:endCxn id="43" idx="2"/>
          </p:cNvCxnSpPr>
          <p:nvPr/>
        </p:nvCxnSpPr>
        <p:spPr>
          <a:xfrm flipH="1">
            <a:off x="9594775" y="4701112"/>
            <a:ext cx="541647" cy="105696"/>
          </a:xfrm>
          <a:prstGeom prst="line">
            <a:avLst/>
          </a:prstGeom>
          <a:ln w="127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8A6E350-A1AE-47FF-99D0-DB44E4BF389B}"/>
              </a:ext>
            </a:extLst>
          </p:cNvPr>
          <p:cNvSpPr/>
          <p:nvPr/>
        </p:nvSpPr>
        <p:spPr>
          <a:xfrm rot="18009663">
            <a:off x="8940623" y="4784041"/>
            <a:ext cx="265335" cy="24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gency FB" panose="020B0503020202020204" pitchFamily="34" charset="0"/>
            </a:endParaRPr>
          </a:p>
        </p:txBody>
      </p:sp>
      <p:sp>
        <p:nvSpPr>
          <p:cNvPr id="49" name="TextBox 48">
            <a:extLst>
              <a:ext uri="{FF2B5EF4-FFF2-40B4-BE49-F238E27FC236}">
                <a16:creationId xmlns:a16="http://schemas.microsoft.com/office/drawing/2014/main" id="{01020997-58E2-4D19-AB9C-0B84C464EA7A}"/>
              </a:ext>
            </a:extLst>
          </p:cNvPr>
          <p:cNvSpPr txBox="1"/>
          <p:nvPr/>
        </p:nvSpPr>
        <p:spPr>
          <a:xfrm>
            <a:off x="10923968" y="4715860"/>
            <a:ext cx="386644" cy="253916"/>
          </a:xfrm>
          <a:prstGeom prst="rect">
            <a:avLst/>
          </a:prstGeom>
          <a:noFill/>
        </p:spPr>
        <p:txBody>
          <a:bodyPr wrap="square" rtlCol="0">
            <a:spAutoFit/>
          </a:bodyPr>
          <a:lstStyle/>
          <a:p>
            <a:r>
              <a:rPr lang="en-US" sz="1050" dirty="0">
                <a:latin typeface="Agency FB" panose="020B0503020202020204" pitchFamily="34" charset="0"/>
              </a:rPr>
              <a:t>Zip A</a:t>
            </a:r>
            <a:endParaRPr lang="en-IN" sz="1050" dirty="0">
              <a:latin typeface="Agency FB" panose="020B0503020202020204" pitchFamily="34" charset="0"/>
            </a:endParaRPr>
          </a:p>
        </p:txBody>
      </p:sp>
      <p:sp>
        <p:nvSpPr>
          <p:cNvPr id="50" name="TextBox 49">
            <a:extLst>
              <a:ext uri="{FF2B5EF4-FFF2-40B4-BE49-F238E27FC236}">
                <a16:creationId xmlns:a16="http://schemas.microsoft.com/office/drawing/2014/main" id="{828241FD-F34A-426C-A610-E63C2C8EA4CA}"/>
              </a:ext>
            </a:extLst>
          </p:cNvPr>
          <p:cNvSpPr txBox="1"/>
          <p:nvPr/>
        </p:nvSpPr>
        <p:spPr>
          <a:xfrm>
            <a:off x="10164426" y="5150788"/>
            <a:ext cx="389850" cy="253916"/>
          </a:xfrm>
          <a:prstGeom prst="rect">
            <a:avLst/>
          </a:prstGeom>
          <a:noFill/>
        </p:spPr>
        <p:txBody>
          <a:bodyPr wrap="square" rtlCol="0">
            <a:spAutoFit/>
          </a:bodyPr>
          <a:lstStyle/>
          <a:p>
            <a:r>
              <a:rPr lang="en-US" sz="1050" dirty="0">
                <a:latin typeface="Agency FB" panose="020B0503020202020204" pitchFamily="34" charset="0"/>
              </a:rPr>
              <a:t>Zip B</a:t>
            </a:r>
            <a:endParaRPr lang="en-IN" sz="1050" dirty="0">
              <a:latin typeface="Agency FB" panose="020B0503020202020204" pitchFamily="34" charset="0"/>
            </a:endParaRPr>
          </a:p>
        </p:txBody>
      </p:sp>
      <p:sp>
        <p:nvSpPr>
          <p:cNvPr id="51" name="TextBox 50">
            <a:extLst>
              <a:ext uri="{FF2B5EF4-FFF2-40B4-BE49-F238E27FC236}">
                <a16:creationId xmlns:a16="http://schemas.microsoft.com/office/drawing/2014/main" id="{F387AD78-8DF6-4C46-AA98-06607E0C7BAD}"/>
              </a:ext>
            </a:extLst>
          </p:cNvPr>
          <p:cNvSpPr txBox="1"/>
          <p:nvPr/>
        </p:nvSpPr>
        <p:spPr>
          <a:xfrm>
            <a:off x="9354487" y="4747816"/>
            <a:ext cx="389850" cy="253916"/>
          </a:xfrm>
          <a:prstGeom prst="rect">
            <a:avLst/>
          </a:prstGeom>
          <a:noFill/>
        </p:spPr>
        <p:txBody>
          <a:bodyPr wrap="square" rtlCol="0">
            <a:spAutoFit/>
          </a:bodyPr>
          <a:lstStyle/>
          <a:p>
            <a:r>
              <a:rPr lang="en-US" sz="1050" dirty="0">
                <a:latin typeface="Agency FB" panose="020B0503020202020204" pitchFamily="34" charset="0"/>
              </a:rPr>
              <a:t>Zip C</a:t>
            </a:r>
            <a:endParaRPr lang="en-IN" sz="1050" dirty="0">
              <a:latin typeface="Agency FB" panose="020B0503020202020204" pitchFamily="34" charset="0"/>
            </a:endParaRPr>
          </a:p>
        </p:txBody>
      </p:sp>
      <p:sp>
        <p:nvSpPr>
          <p:cNvPr id="52" name="TextBox 51">
            <a:extLst>
              <a:ext uri="{FF2B5EF4-FFF2-40B4-BE49-F238E27FC236}">
                <a16:creationId xmlns:a16="http://schemas.microsoft.com/office/drawing/2014/main" id="{95D078CB-94AC-49F4-BB5E-DD0E41D9D1A6}"/>
              </a:ext>
            </a:extLst>
          </p:cNvPr>
          <p:cNvSpPr txBox="1"/>
          <p:nvPr/>
        </p:nvSpPr>
        <p:spPr>
          <a:xfrm>
            <a:off x="9666581" y="3983356"/>
            <a:ext cx="389850" cy="253916"/>
          </a:xfrm>
          <a:prstGeom prst="rect">
            <a:avLst/>
          </a:prstGeom>
          <a:noFill/>
        </p:spPr>
        <p:txBody>
          <a:bodyPr wrap="square" rtlCol="0">
            <a:spAutoFit/>
          </a:bodyPr>
          <a:lstStyle/>
          <a:p>
            <a:r>
              <a:rPr lang="en-US" sz="1050" dirty="0">
                <a:latin typeface="Agency FB" panose="020B0503020202020204" pitchFamily="34" charset="0"/>
              </a:rPr>
              <a:t>Zip D</a:t>
            </a:r>
            <a:endParaRPr lang="en-IN" sz="1050" dirty="0">
              <a:latin typeface="Agency FB" panose="020B0503020202020204" pitchFamily="34" charset="0"/>
            </a:endParaRPr>
          </a:p>
        </p:txBody>
      </p:sp>
      <p:sp>
        <p:nvSpPr>
          <p:cNvPr id="53" name="TextBox 52">
            <a:extLst>
              <a:ext uri="{FF2B5EF4-FFF2-40B4-BE49-F238E27FC236}">
                <a16:creationId xmlns:a16="http://schemas.microsoft.com/office/drawing/2014/main" id="{5A5DD0C4-5E2F-4EB1-BA80-5124476CD919}"/>
              </a:ext>
            </a:extLst>
          </p:cNvPr>
          <p:cNvSpPr txBox="1"/>
          <p:nvPr/>
        </p:nvSpPr>
        <p:spPr>
          <a:xfrm rot="3381496">
            <a:off x="10273446" y="4883760"/>
            <a:ext cx="303288" cy="230832"/>
          </a:xfrm>
          <a:prstGeom prst="rect">
            <a:avLst/>
          </a:prstGeom>
          <a:noFill/>
        </p:spPr>
        <p:txBody>
          <a:bodyPr wrap="square" rtlCol="0">
            <a:spAutoFit/>
          </a:bodyPr>
          <a:lstStyle/>
          <a:p>
            <a:r>
              <a:rPr lang="en-US" sz="900" dirty="0">
                <a:latin typeface="Agency FB" panose="020B0503020202020204" pitchFamily="34" charset="0"/>
              </a:rPr>
              <a:t>9.8</a:t>
            </a:r>
            <a:endParaRPr lang="en-IN" sz="900" dirty="0">
              <a:latin typeface="Agency FB" panose="020B0503020202020204" pitchFamily="34" charset="0"/>
            </a:endParaRPr>
          </a:p>
        </p:txBody>
      </p:sp>
      <p:sp>
        <p:nvSpPr>
          <p:cNvPr id="54" name="TextBox 53">
            <a:extLst>
              <a:ext uri="{FF2B5EF4-FFF2-40B4-BE49-F238E27FC236}">
                <a16:creationId xmlns:a16="http://schemas.microsoft.com/office/drawing/2014/main" id="{350E049E-8D4C-49FF-A7B0-42D253A988D7}"/>
              </a:ext>
            </a:extLst>
          </p:cNvPr>
          <p:cNvSpPr txBox="1"/>
          <p:nvPr/>
        </p:nvSpPr>
        <p:spPr>
          <a:xfrm>
            <a:off x="10421287" y="4520183"/>
            <a:ext cx="301686" cy="230832"/>
          </a:xfrm>
          <a:prstGeom prst="rect">
            <a:avLst/>
          </a:prstGeom>
          <a:noFill/>
        </p:spPr>
        <p:txBody>
          <a:bodyPr wrap="square" rtlCol="0">
            <a:spAutoFit/>
          </a:bodyPr>
          <a:lstStyle/>
          <a:p>
            <a:r>
              <a:rPr lang="en-US" sz="900" dirty="0">
                <a:latin typeface="Agency FB" panose="020B0503020202020204" pitchFamily="34" charset="0"/>
              </a:rPr>
              <a:t>4.8</a:t>
            </a:r>
            <a:endParaRPr lang="en-IN" sz="900" dirty="0">
              <a:latin typeface="Agency FB" panose="020B0503020202020204" pitchFamily="34" charset="0"/>
            </a:endParaRPr>
          </a:p>
        </p:txBody>
      </p:sp>
      <p:sp>
        <p:nvSpPr>
          <p:cNvPr id="55" name="TextBox 54">
            <a:extLst>
              <a:ext uri="{FF2B5EF4-FFF2-40B4-BE49-F238E27FC236}">
                <a16:creationId xmlns:a16="http://schemas.microsoft.com/office/drawing/2014/main" id="{7FF39FC1-0D38-457F-A556-84B818B072BA}"/>
              </a:ext>
            </a:extLst>
          </p:cNvPr>
          <p:cNvSpPr txBox="1"/>
          <p:nvPr/>
        </p:nvSpPr>
        <p:spPr>
          <a:xfrm rot="20967590">
            <a:off x="9731033" y="4563387"/>
            <a:ext cx="293670" cy="230832"/>
          </a:xfrm>
          <a:prstGeom prst="rect">
            <a:avLst/>
          </a:prstGeom>
          <a:noFill/>
        </p:spPr>
        <p:txBody>
          <a:bodyPr wrap="square" rtlCol="0">
            <a:spAutoFit/>
          </a:bodyPr>
          <a:lstStyle/>
          <a:p>
            <a:r>
              <a:rPr lang="en-US" sz="900" dirty="0">
                <a:latin typeface="Agency FB" panose="020B0503020202020204" pitchFamily="34" charset="0"/>
              </a:rPr>
              <a:t>1.2</a:t>
            </a:r>
            <a:endParaRPr lang="en-IN" sz="1000" dirty="0">
              <a:latin typeface="Agency FB" panose="020B0503020202020204" pitchFamily="34" charset="0"/>
            </a:endParaRPr>
          </a:p>
        </p:txBody>
      </p:sp>
      <p:sp>
        <p:nvSpPr>
          <p:cNvPr id="56" name="TextBox 55">
            <a:extLst>
              <a:ext uri="{FF2B5EF4-FFF2-40B4-BE49-F238E27FC236}">
                <a16:creationId xmlns:a16="http://schemas.microsoft.com/office/drawing/2014/main" id="{643CB778-D5CE-4BCD-AB22-0A687531ADE0}"/>
              </a:ext>
            </a:extLst>
          </p:cNvPr>
          <p:cNvSpPr txBox="1"/>
          <p:nvPr/>
        </p:nvSpPr>
        <p:spPr>
          <a:xfrm>
            <a:off x="10085411" y="4134702"/>
            <a:ext cx="276038" cy="230832"/>
          </a:xfrm>
          <a:prstGeom prst="rect">
            <a:avLst/>
          </a:prstGeom>
          <a:noFill/>
        </p:spPr>
        <p:txBody>
          <a:bodyPr wrap="square" rtlCol="0">
            <a:spAutoFit/>
          </a:bodyPr>
          <a:lstStyle/>
          <a:p>
            <a:r>
              <a:rPr lang="en-US" sz="900" dirty="0">
                <a:latin typeface="Agency FB" panose="020B0503020202020204" pitchFamily="34" charset="0"/>
              </a:rPr>
              <a:t>2.1</a:t>
            </a:r>
            <a:endParaRPr lang="en-IN" sz="900" dirty="0">
              <a:latin typeface="Agency FB" panose="020B0503020202020204" pitchFamily="34" charset="0"/>
            </a:endParaRPr>
          </a:p>
        </p:txBody>
      </p:sp>
      <p:sp>
        <p:nvSpPr>
          <p:cNvPr id="57" name="Freeform 62">
            <a:extLst>
              <a:ext uri="{FF2B5EF4-FFF2-40B4-BE49-F238E27FC236}">
                <a16:creationId xmlns:a16="http://schemas.microsoft.com/office/drawing/2014/main" id="{DE7A00EC-1434-44DD-80F7-9EE51DFB5FD3}"/>
              </a:ext>
            </a:extLst>
          </p:cNvPr>
          <p:cNvSpPr>
            <a:spLocks noEditPoints="1"/>
          </p:cNvSpPr>
          <p:nvPr/>
        </p:nvSpPr>
        <p:spPr bwMode="auto">
          <a:xfrm>
            <a:off x="9662081" y="2863116"/>
            <a:ext cx="516331" cy="389623"/>
          </a:xfrm>
          <a:custGeom>
            <a:avLst/>
            <a:gdLst>
              <a:gd name="T0" fmla="*/ 1697 w 2153"/>
              <a:gd name="T1" fmla="*/ 1502 h 1622"/>
              <a:gd name="T2" fmla="*/ 1697 w 2153"/>
              <a:gd name="T3" fmla="*/ 1502 h 1622"/>
              <a:gd name="T4" fmla="*/ 1349 w 2153"/>
              <a:gd name="T5" fmla="*/ 1174 h 1622"/>
              <a:gd name="T6" fmla="*/ 1697 w 2153"/>
              <a:gd name="T7" fmla="*/ 843 h 1622"/>
              <a:gd name="T8" fmla="*/ 2043 w 2153"/>
              <a:gd name="T9" fmla="*/ 1174 h 1622"/>
              <a:gd name="T10" fmla="*/ 1697 w 2153"/>
              <a:gd name="T11" fmla="*/ 1502 h 1622"/>
              <a:gd name="T12" fmla="*/ 456 w 2153"/>
              <a:gd name="T13" fmla="*/ 1502 h 1622"/>
              <a:gd name="T14" fmla="*/ 456 w 2153"/>
              <a:gd name="T15" fmla="*/ 1502 h 1622"/>
              <a:gd name="T16" fmla="*/ 110 w 2153"/>
              <a:gd name="T17" fmla="*/ 1174 h 1622"/>
              <a:gd name="T18" fmla="*/ 456 w 2153"/>
              <a:gd name="T19" fmla="*/ 843 h 1622"/>
              <a:gd name="T20" fmla="*/ 804 w 2153"/>
              <a:gd name="T21" fmla="*/ 1174 h 1622"/>
              <a:gd name="T22" fmla="*/ 456 w 2153"/>
              <a:gd name="T23" fmla="*/ 1502 h 1622"/>
              <a:gd name="T24" fmla="*/ 1944 w 2153"/>
              <a:gd name="T25" fmla="*/ 397 h 1622"/>
              <a:gd name="T26" fmla="*/ 1944 w 2153"/>
              <a:gd name="T27" fmla="*/ 397 h 1622"/>
              <a:gd name="T28" fmla="*/ 1834 w 2153"/>
              <a:gd name="T29" fmla="*/ 211 h 1622"/>
              <a:gd name="T30" fmla="*/ 1578 w 2153"/>
              <a:gd name="T31" fmla="*/ 0 h 1622"/>
              <a:gd name="T32" fmla="*/ 1316 w 2153"/>
              <a:gd name="T33" fmla="*/ 257 h 1622"/>
              <a:gd name="T34" fmla="*/ 1252 w 2153"/>
              <a:gd name="T35" fmla="*/ 409 h 1622"/>
              <a:gd name="T36" fmla="*/ 1252 w 2153"/>
              <a:gd name="T37" fmla="*/ 441 h 1622"/>
              <a:gd name="T38" fmla="*/ 1076 w 2153"/>
              <a:gd name="T39" fmla="*/ 422 h 1622"/>
              <a:gd name="T40" fmla="*/ 901 w 2153"/>
              <a:gd name="T41" fmla="*/ 441 h 1622"/>
              <a:gd name="T42" fmla="*/ 901 w 2153"/>
              <a:gd name="T43" fmla="*/ 409 h 1622"/>
              <a:gd name="T44" fmla="*/ 837 w 2153"/>
              <a:gd name="T45" fmla="*/ 257 h 1622"/>
              <a:gd name="T46" fmla="*/ 574 w 2153"/>
              <a:gd name="T47" fmla="*/ 0 h 1622"/>
              <a:gd name="T48" fmla="*/ 319 w 2153"/>
              <a:gd name="T49" fmla="*/ 211 h 1622"/>
              <a:gd name="T50" fmla="*/ 209 w 2153"/>
              <a:gd name="T51" fmla="*/ 397 h 1622"/>
              <a:gd name="T52" fmla="*/ 0 w 2153"/>
              <a:gd name="T53" fmla="*/ 1174 h 1622"/>
              <a:gd name="T54" fmla="*/ 456 w 2153"/>
              <a:gd name="T55" fmla="*/ 1622 h 1622"/>
              <a:gd name="T56" fmla="*/ 912 w 2153"/>
              <a:gd name="T57" fmla="*/ 1183 h 1622"/>
              <a:gd name="T58" fmla="*/ 908 w 2153"/>
              <a:gd name="T59" fmla="*/ 914 h 1622"/>
              <a:gd name="T60" fmla="*/ 1076 w 2153"/>
              <a:gd name="T61" fmla="*/ 922 h 1622"/>
              <a:gd name="T62" fmla="*/ 1245 w 2153"/>
              <a:gd name="T63" fmla="*/ 914 h 1622"/>
              <a:gd name="T64" fmla="*/ 1241 w 2153"/>
              <a:gd name="T65" fmla="*/ 1183 h 1622"/>
              <a:gd name="T66" fmla="*/ 1697 w 2153"/>
              <a:gd name="T67" fmla="*/ 1622 h 1622"/>
              <a:gd name="T68" fmla="*/ 2153 w 2153"/>
              <a:gd name="T69" fmla="*/ 1174 h 1622"/>
              <a:gd name="T70" fmla="*/ 1944 w 2153"/>
              <a:gd name="T71" fmla="*/ 39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53" h="1622">
                <a:moveTo>
                  <a:pt x="1697" y="1502"/>
                </a:moveTo>
                <a:lnTo>
                  <a:pt x="1697" y="1502"/>
                </a:lnTo>
                <a:cubicBezTo>
                  <a:pt x="1505" y="1502"/>
                  <a:pt x="1349" y="1356"/>
                  <a:pt x="1349" y="1174"/>
                </a:cubicBezTo>
                <a:cubicBezTo>
                  <a:pt x="1349" y="992"/>
                  <a:pt x="1505" y="843"/>
                  <a:pt x="1697" y="843"/>
                </a:cubicBezTo>
                <a:cubicBezTo>
                  <a:pt x="1888" y="843"/>
                  <a:pt x="2043" y="992"/>
                  <a:pt x="2043" y="1174"/>
                </a:cubicBezTo>
                <a:cubicBezTo>
                  <a:pt x="2043" y="1356"/>
                  <a:pt x="1888" y="1502"/>
                  <a:pt x="1697" y="1502"/>
                </a:cubicBezTo>
                <a:close/>
                <a:moveTo>
                  <a:pt x="456" y="1502"/>
                </a:moveTo>
                <a:lnTo>
                  <a:pt x="456" y="1502"/>
                </a:lnTo>
                <a:cubicBezTo>
                  <a:pt x="265" y="1502"/>
                  <a:pt x="110" y="1356"/>
                  <a:pt x="110" y="1174"/>
                </a:cubicBezTo>
                <a:cubicBezTo>
                  <a:pt x="110" y="992"/>
                  <a:pt x="265" y="843"/>
                  <a:pt x="456" y="843"/>
                </a:cubicBezTo>
                <a:cubicBezTo>
                  <a:pt x="648" y="843"/>
                  <a:pt x="804" y="992"/>
                  <a:pt x="804" y="1174"/>
                </a:cubicBezTo>
                <a:cubicBezTo>
                  <a:pt x="804" y="1356"/>
                  <a:pt x="648" y="1502"/>
                  <a:pt x="456" y="1502"/>
                </a:cubicBezTo>
                <a:close/>
                <a:moveTo>
                  <a:pt x="1944" y="397"/>
                </a:moveTo>
                <a:lnTo>
                  <a:pt x="1944" y="397"/>
                </a:lnTo>
                <a:cubicBezTo>
                  <a:pt x="1934" y="324"/>
                  <a:pt x="1894" y="258"/>
                  <a:pt x="1834" y="211"/>
                </a:cubicBezTo>
                <a:cubicBezTo>
                  <a:pt x="1806" y="90"/>
                  <a:pt x="1702" y="0"/>
                  <a:pt x="1578" y="0"/>
                </a:cubicBezTo>
                <a:cubicBezTo>
                  <a:pt x="1439" y="0"/>
                  <a:pt x="1324" y="113"/>
                  <a:pt x="1316" y="257"/>
                </a:cubicBezTo>
                <a:cubicBezTo>
                  <a:pt x="1279" y="300"/>
                  <a:pt x="1257" y="353"/>
                  <a:pt x="1252" y="409"/>
                </a:cubicBezTo>
                <a:lnTo>
                  <a:pt x="1252" y="441"/>
                </a:lnTo>
                <a:cubicBezTo>
                  <a:pt x="1202" y="430"/>
                  <a:pt x="1142" y="422"/>
                  <a:pt x="1076" y="422"/>
                </a:cubicBezTo>
                <a:cubicBezTo>
                  <a:pt x="1010" y="422"/>
                  <a:pt x="951" y="430"/>
                  <a:pt x="901" y="441"/>
                </a:cubicBezTo>
                <a:lnTo>
                  <a:pt x="901" y="409"/>
                </a:lnTo>
                <a:cubicBezTo>
                  <a:pt x="896" y="353"/>
                  <a:pt x="873" y="300"/>
                  <a:pt x="837" y="257"/>
                </a:cubicBezTo>
                <a:cubicBezTo>
                  <a:pt x="829" y="113"/>
                  <a:pt x="714" y="0"/>
                  <a:pt x="574" y="0"/>
                </a:cubicBezTo>
                <a:cubicBezTo>
                  <a:pt x="451" y="0"/>
                  <a:pt x="346" y="90"/>
                  <a:pt x="319" y="211"/>
                </a:cubicBezTo>
                <a:cubicBezTo>
                  <a:pt x="259" y="258"/>
                  <a:pt x="219" y="324"/>
                  <a:pt x="209" y="397"/>
                </a:cubicBezTo>
                <a:cubicBezTo>
                  <a:pt x="209" y="397"/>
                  <a:pt x="0" y="1066"/>
                  <a:pt x="0" y="1174"/>
                </a:cubicBezTo>
                <a:cubicBezTo>
                  <a:pt x="0" y="1420"/>
                  <a:pt x="206" y="1622"/>
                  <a:pt x="456" y="1622"/>
                </a:cubicBezTo>
                <a:cubicBezTo>
                  <a:pt x="704" y="1622"/>
                  <a:pt x="907" y="1426"/>
                  <a:pt x="912" y="1183"/>
                </a:cubicBezTo>
                <a:lnTo>
                  <a:pt x="908" y="914"/>
                </a:lnTo>
                <a:cubicBezTo>
                  <a:pt x="956" y="919"/>
                  <a:pt x="1014" y="922"/>
                  <a:pt x="1076" y="922"/>
                </a:cubicBezTo>
                <a:cubicBezTo>
                  <a:pt x="1139" y="922"/>
                  <a:pt x="1197" y="919"/>
                  <a:pt x="1245" y="914"/>
                </a:cubicBezTo>
                <a:lnTo>
                  <a:pt x="1241" y="1183"/>
                </a:lnTo>
                <a:cubicBezTo>
                  <a:pt x="1246" y="1426"/>
                  <a:pt x="1449" y="1622"/>
                  <a:pt x="1697" y="1622"/>
                </a:cubicBezTo>
                <a:cubicBezTo>
                  <a:pt x="1947" y="1622"/>
                  <a:pt x="2153" y="1420"/>
                  <a:pt x="2153" y="1174"/>
                </a:cubicBezTo>
                <a:cubicBezTo>
                  <a:pt x="2153" y="1066"/>
                  <a:pt x="1944" y="397"/>
                  <a:pt x="1944" y="397"/>
                </a:cubicBezTo>
                <a:close/>
              </a:path>
            </a:pathLst>
          </a:custGeom>
          <a:solidFill>
            <a:srgbClr val="E4831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Arrow: Right 57">
            <a:extLst>
              <a:ext uri="{FF2B5EF4-FFF2-40B4-BE49-F238E27FC236}">
                <a16:creationId xmlns:a16="http://schemas.microsoft.com/office/drawing/2014/main" id="{5B83448B-244E-4237-8016-AA86E32CD004}"/>
              </a:ext>
            </a:extLst>
          </p:cNvPr>
          <p:cNvSpPr/>
          <p:nvPr/>
        </p:nvSpPr>
        <p:spPr>
          <a:xfrm rot="2639110">
            <a:off x="9260329" y="3448206"/>
            <a:ext cx="379542" cy="260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87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39AF8F-99D0-4F40-B89C-3F2FEB4305A3}"/>
              </a:ext>
            </a:extLst>
          </p:cNvPr>
          <p:cNvCxnSpPr>
            <a:cxnSpLocks/>
          </p:cNvCxnSpPr>
          <p:nvPr/>
        </p:nvCxnSpPr>
        <p:spPr>
          <a:xfrm>
            <a:off x="741285" y="852256"/>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606E3CF-8095-4586-9E51-6BE787108666}"/>
              </a:ext>
            </a:extLst>
          </p:cNvPr>
          <p:cNvSpPr txBox="1"/>
          <p:nvPr/>
        </p:nvSpPr>
        <p:spPr>
          <a:xfrm>
            <a:off x="741285" y="88777"/>
            <a:ext cx="10737542" cy="830997"/>
          </a:xfrm>
          <a:prstGeom prst="rect">
            <a:avLst/>
          </a:prstGeom>
          <a:noFill/>
        </p:spPr>
        <p:txBody>
          <a:bodyPr wrap="square" rtlCol="0">
            <a:spAutoFit/>
          </a:bodyPr>
          <a:lstStyle/>
          <a:p>
            <a:r>
              <a:rPr lang="en-US" sz="2400" dirty="0"/>
              <a:t>For logistic problems, categorical variables are said to have highest predictive power. To access variable importance and validate hypothesis we use weight of evidence</a:t>
            </a:r>
          </a:p>
        </p:txBody>
      </p:sp>
      <p:cxnSp>
        <p:nvCxnSpPr>
          <p:cNvPr id="7" name="Straight Connector 6">
            <a:extLst>
              <a:ext uri="{FF2B5EF4-FFF2-40B4-BE49-F238E27FC236}">
                <a16:creationId xmlns:a16="http://schemas.microsoft.com/office/drawing/2014/main" id="{E5F44F22-5FED-448B-8F02-1FC5EC5E1A07}"/>
              </a:ext>
            </a:extLst>
          </p:cNvPr>
          <p:cNvCxnSpPr/>
          <p:nvPr/>
        </p:nvCxnSpPr>
        <p:spPr>
          <a:xfrm>
            <a:off x="6482080" y="1536470"/>
            <a:ext cx="0" cy="411018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F0E68026-61F7-4849-9659-7343AE4EF691}"/>
              </a:ext>
            </a:extLst>
          </p:cNvPr>
          <p:cNvGraphicFramePr>
            <a:graphicFrameLocks noGrp="1"/>
          </p:cNvGraphicFramePr>
          <p:nvPr>
            <p:extLst>
              <p:ext uri="{D42A27DB-BD31-4B8C-83A1-F6EECF244321}">
                <p14:modId xmlns:p14="http://schemas.microsoft.com/office/powerpoint/2010/main" val="1810554413"/>
              </p:ext>
            </p:extLst>
          </p:nvPr>
        </p:nvGraphicFramePr>
        <p:xfrm>
          <a:off x="7081519" y="1615736"/>
          <a:ext cx="4397307" cy="3728425"/>
        </p:xfrm>
        <a:graphic>
          <a:graphicData uri="http://schemas.openxmlformats.org/drawingml/2006/table">
            <a:tbl>
              <a:tblPr/>
              <a:tblGrid>
                <a:gridCol w="2698053">
                  <a:extLst>
                    <a:ext uri="{9D8B030D-6E8A-4147-A177-3AD203B41FA5}">
                      <a16:colId xmlns:a16="http://schemas.microsoft.com/office/drawing/2014/main" val="2661664007"/>
                    </a:ext>
                  </a:extLst>
                </a:gridCol>
                <a:gridCol w="1699254">
                  <a:extLst>
                    <a:ext uri="{9D8B030D-6E8A-4147-A177-3AD203B41FA5}">
                      <a16:colId xmlns:a16="http://schemas.microsoft.com/office/drawing/2014/main" val="1701543190"/>
                    </a:ext>
                  </a:extLst>
                </a:gridCol>
              </a:tblGrid>
              <a:tr h="34243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100" b="1" i="0" u="none" strike="noStrike" dirty="0">
                          <a:solidFill>
                            <a:srgbClr val="112277"/>
                          </a:solidFill>
                          <a:effectLst/>
                          <a:latin typeface="Arial" panose="020B0604020202020204" pitchFamily="34" charset="0"/>
                        </a:rPr>
                        <a:t>Variable</a:t>
                      </a:r>
                    </a:p>
                  </a:txBody>
                  <a:tcPr marL="45720" marR="7767" marT="7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DF2F9"/>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b"/>
                      <a:r>
                        <a:rPr lang="en-US" sz="1100" b="1" i="0" u="none" strike="noStrike" dirty="0">
                          <a:solidFill>
                            <a:srgbClr val="112277"/>
                          </a:solidFill>
                          <a:effectLst/>
                          <a:latin typeface="Arial" panose="020B0604020202020204" pitchFamily="34" charset="0"/>
                        </a:rPr>
                        <a:t>Variable importance</a:t>
                      </a:r>
                    </a:p>
                  </a:txBody>
                  <a:tcPr marL="45720" marR="7767" marT="77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DF2F9"/>
                    </a:solidFill>
                  </a:tcPr>
                </a:tc>
                <a:extLst>
                  <a:ext uri="{0D108BD9-81ED-4DB2-BD59-A6C34878D82A}">
                    <a16:rowId xmlns:a16="http://schemas.microsoft.com/office/drawing/2014/main" val="1164178298"/>
                  </a:ext>
                </a:extLst>
              </a:tr>
              <a:tr h="225733">
                <a:tc>
                  <a:txBody>
                    <a:bodyPr/>
                    <a:lstStyle/>
                    <a:p>
                      <a:pPr algn="ctr" fontAlgn="b"/>
                      <a:r>
                        <a:rPr lang="en-US" sz="1400" b="0" i="0" u="none" strike="noStrike" dirty="0">
                          <a:solidFill>
                            <a:srgbClr val="000000"/>
                          </a:solidFill>
                          <a:effectLst/>
                          <a:latin typeface="Agency FB" panose="020B0503020202020204" pitchFamily="34" charset="0"/>
                        </a:rPr>
                        <a:t>High Credit rating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3132541"/>
                  </a:ext>
                </a:extLst>
              </a:tr>
              <a:tr h="225733">
                <a:tc>
                  <a:txBody>
                    <a:bodyPr/>
                    <a:lstStyle/>
                    <a:p>
                      <a:pPr algn="ctr" fontAlgn="b"/>
                      <a:r>
                        <a:rPr lang="en-US" sz="1400" b="0" i="0" u="none" strike="noStrike" dirty="0">
                          <a:solidFill>
                            <a:srgbClr val="000000"/>
                          </a:solidFill>
                          <a:effectLst/>
                          <a:latin typeface="Agency FB" panose="020B0503020202020204" pitchFamily="34" charset="0"/>
                        </a:rPr>
                        <a:t>Low Credit rating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80829991"/>
                  </a:ext>
                </a:extLst>
              </a:tr>
              <a:tr h="225733">
                <a:tc>
                  <a:txBody>
                    <a:bodyPr/>
                    <a:lstStyle/>
                    <a:p>
                      <a:pPr algn="ctr" fontAlgn="b"/>
                      <a:r>
                        <a:rPr lang="en-US" sz="1400" b="0" i="0" u="none" strike="noStrike" dirty="0">
                          <a:solidFill>
                            <a:srgbClr val="000000"/>
                          </a:solidFill>
                          <a:effectLst/>
                          <a:latin typeface="Agency FB" panose="020B0503020202020204" pitchFamily="34" charset="0"/>
                        </a:rPr>
                        <a:t>Zip 2 mile risk rate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60439978"/>
                  </a:ext>
                </a:extLst>
              </a:tr>
              <a:tr h="225733">
                <a:tc>
                  <a:txBody>
                    <a:bodyPr/>
                    <a:lstStyle/>
                    <a:p>
                      <a:pPr algn="ctr" fontAlgn="b"/>
                      <a:r>
                        <a:rPr lang="en-US" sz="1400" b="0" i="0" u="none" strike="noStrike" dirty="0">
                          <a:solidFill>
                            <a:srgbClr val="000000"/>
                          </a:solidFill>
                          <a:effectLst/>
                          <a:latin typeface="Agency FB" panose="020B0503020202020204" pitchFamily="34" charset="0"/>
                        </a:rPr>
                        <a:t>Broker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06373009"/>
                  </a:ext>
                </a:extLst>
              </a:tr>
              <a:tr h="225733">
                <a:tc>
                  <a:txBody>
                    <a:bodyPr/>
                    <a:lstStyle/>
                    <a:p>
                      <a:pPr algn="ctr" fontAlgn="b"/>
                      <a:r>
                        <a:rPr lang="en-US" sz="1400" b="0" i="0" u="none" strike="noStrike" dirty="0" err="1">
                          <a:solidFill>
                            <a:srgbClr val="000000"/>
                          </a:solidFill>
                          <a:effectLst/>
                          <a:latin typeface="Agency FB" panose="020B0503020202020204" pitchFamily="34" charset="0"/>
                        </a:rPr>
                        <a:t>Low.Risk.City</a:t>
                      </a:r>
                      <a:endParaRPr lang="en-US" sz="1400" b="0" i="0" u="none" strike="noStrike" dirty="0">
                        <a:solidFill>
                          <a:srgbClr val="000000"/>
                        </a:solidFill>
                        <a:effectLst/>
                        <a:latin typeface="Agency FB" panose="020B0503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79859415"/>
                  </a:ext>
                </a:extLst>
              </a:tr>
              <a:tr h="225733">
                <a:tc>
                  <a:txBody>
                    <a:bodyPr/>
                    <a:lstStyle/>
                    <a:p>
                      <a:pPr algn="ctr" fontAlgn="b"/>
                      <a:r>
                        <a:rPr lang="en-US" sz="1400" b="0" i="0" u="none" strike="noStrike" dirty="0" err="1">
                          <a:solidFill>
                            <a:srgbClr val="000000"/>
                          </a:solidFill>
                          <a:effectLst/>
                          <a:latin typeface="Agency FB" panose="020B0503020202020204" pitchFamily="34" charset="0"/>
                        </a:rPr>
                        <a:t>High.Zip</a:t>
                      </a:r>
                      <a:endParaRPr lang="en-US" sz="1400" b="0" i="0" u="none" strike="noStrike" dirty="0">
                        <a:solidFill>
                          <a:srgbClr val="000000"/>
                        </a:solidFill>
                        <a:effectLst/>
                        <a:latin typeface="Agency FB" panose="020B0503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76408646"/>
                  </a:ext>
                </a:extLst>
              </a:tr>
              <a:tr h="225733">
                <a:tc>
                  <a:txBody>
                    <a:bodyPr/>
                    <a:lstStyle/>
                    <a:p>
                      <a:pPr algn="ctr" fontAlgn="b"/>
                      <a:r>
                        <a:rPr lang="en-US" sz="1400" b="0" i="0" u="none" strike="noStrike" dirty="0" err="1">
                          <a:solidFill>
                            <a:srgbClr val="000000"/>
                          </a:solidFill>
                          <a:effectLst/>
                          <a:latin typeface="Agency FB" panose="020B0503020202020204" pitchFamily="34" charset="0"/>
                        </a:rPr>
                        <a:t>Low.Zip</a:t>
                      </a:r>
                      <a:endParaRPr lang="en-US" sz="1400" b="0" i="0" u="none" strike="noStrike" dirty="0">
                        <a:solidFill>
                          <a:srgbClr val="000000"/>
                        </a:solidFill>
                        <a:effectLst/>
                        <a:latin typeface="Agency FB" panose="020B0503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422876979"/>
                  </a:ext>
                </a:extLst>
              </a:tr>
              <a:tr h="225733">
                <a:tc>
                  <a:txBody>
                    <a:bodyPr/>
                    <a:lstStyle/>
                    <a:p>
                      <a:pPr algn="ctr" fontAlgn="b"/>
                      <a:r>
                        <a:rPr lang="en-US" sz="1400" b="0" i="0" u="none" strike="noStrike" dirty="0">
                          <a:solidFill>
                            <a:srgbClr val="000000"/>
                          </a:solidFill>
                          <a:effectLst/>
                          <a:latin typeface="Agency FB" panose="020B0503020202020204" pitchFamily="34" charset="0"/>
                        </a:rPr>
                        <a:t>Phone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42033880"/>
                  </a:ext>
                </a:extLst>
              </a:tr>
              <a:tr h="225733">
                <a:tc>
                  <a:txBody>
                    <a:bodyPr/>
                    <a:lstStyle/>
                    <a:p>
                      <a:pPr algn="ctr" fontAlgn="b"/>
                      <a:r>
                        <a:rPr lang="en-US" sz="1400" b="0" i="0" u="none" strike="noStrike" dirty="0">
                          <a:solidFill>
                            <a:srgbClr val="000000"/>
                          </a:solidFill>
                          <a:effectLst/>
                          <a:latin typeface="Agency FB" panose="020B0503020202020204" pitchFamily="34" charset="0"/>
                        </a:rPr>
                        <a:t>Low_risk_2mile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68752401"/>
                  </a:ext>
                </a:extLst>
              </a:tr>
              <a:tr h="225733">
                <a:tc>
                  <a:txBody>
                    <a:bodyPr/>
                    <a:lstStyle/>
                    <a:p>
                      <a:pPr algn="ctr" fontAlgn="b"/>
                      <a:r>
                        <a:rPr lang="en-US" sz="1400" b="0" i="0" u="none" strike="noStrike" dirty="0" err="1">
                          <a:solidFill>
                            <a:srgbClr val="000000"/>
                          </a:solidFill>
                          <a:effectLst/>
                          <a:latin typeface="Agency FB" panose="020B0503020202020204" pitchFamily="34" charset="0"/>
                        </a:rPr>
                        <a:t>High.Risk.City</a:t>
                      </a:r>
                      <a:endParaRPr lang="en-US" sz="1400" b="0" i="0" u="none" strike="noStrike" dirty="0">
                        <a:solidFill>
                          <a:srgbClr val="000000"/>
                        </a:solidFill>
                        <a:effectLst/>
                        <a:latin typeface="Agency FB" panose="020B0503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34953825"/>
                  </a:ext>
                </a:extLst>
              </a:tr>
              <a:tr h="225733">
                <a:tc>
                  <a:txBody>
                    <a:bodyPr/>
                    <a:lstStyle/>
                    <a:p>
                      <a:pPr algn="ctr" fontAlgn="b"/>
                      <a:r>
                        <a:rPr lang="en-US" sz="1400" b="0" i="0" u="none" strike="noStrike" dirty="0">
                          <a:solidFill>
                            <a:srgbClr val="000000"/>
                          </a:solidFill>
                          <a:effectLst/>
                          <a:latin typeface="Agency FB" panose="020B0503020202020204" pitchFamily="34" charset="0"/>
                        </a:rPr>
                        <a:t>No of children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81881211"/>
                  </a:ext>
                </a:extLst>
              </a:tr>
              <a:tr h="225733">
                <a:tc>
                  <a:txBody>
                    <a:bodyPr/>
                    <a:lstStyle/>
                    <a:p>
                      <a:pPr algn="ctr" fontAlgn="b"/>
                      <a:r>
                        <a:rPr lang="en-US" sz="1400" b="0" i="0" u="none" strike="noStrike" dirty="0">
                          <a:solidFill>
                            <a:srgbClr val="000000"/>
                          </a:solidFill>
                          <a:effectLst/>
                          <a:latin typeface="Agency FB" panose="020B0503020202020204" pitchFamily="34" charset="0"/>
                        </a:rPr>
                        <a:t>High_risk_2mile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a:solidFill>
                            <a:srgbClr val="000000"/>
                          </a:solidFill>
                          <a:effectLst/>
                          <a:latin typeface="Agency FB" panose="020B0503020202020204" pitchFamily="34" charset="0"/>
                        </a:rPr>
                        <a:t>0.06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77153166"/>
                  </a:ext>
                </a:extLst>
              </a:tr>
              <a:tr h="225733">
                <a:tc>
                  <a:txBody>
                    <a:bodyPr/>
                    <a:lstStyle/>
                    <a:p>
                      <a:pPr algn="ctr" fontAlgn="b"/>
                      <a:r>
                        <a:rPr lang="en-US" sz="1400" b="0" i="0" u="none" strike="noStrike" dirty="0">
                          <a:solidFill>
                            <a:srgbClr val="000000"/>
                          </a:solidFill>
                          <a:effectLst/>
                          <a:latin typeface="Agency FB" panose="020B0503020202020204" pitchFamily="34" charset="0"/>
                        </a:rPr>
                        <a:t>PA 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a:solidFill>
                            <a:srgbClr val="000000"/>
                          </a:solidFill>
                          <a:effectLst/>
                          <a:latin typeface="Agency FB" panose="020B0503020202020204" pitchFamily="34" charset="0"/>
                        </a:rPr>
                        <a:t>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36256943"/>
                  </a:ext>
                </a:extLst>
              </a:tr>
              <a:tr h="225733">
                <a:tc>
                  <a:txBody>
                    <a:bodyPr/>
                    <a:lstStyle/>
                    <a:p>
                      <a:pPr algn="ctr" fontAlgn="b"/>
                      <a:r>
                        <a:rPr lang="en-US" sz="1400" b="0" i="0" u="none" strike="noStrike" dirty="0">
                          <a:solidFill>
                            <a:srgbClr val="000000"/>
                          </a:solidFill>
                          <a:effectLst/>
                          <a:latin typeface="Agency FB" panose="020B0503020202020204" pitchFamily="34" charset="0"/>
                        </a:rPr>
                        <a:t>VA 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a:solidFill>
                            <a:srgbClr val="000000"/>
                          </a:solidFill>
                          <a:effectLst/>
                          <a:latin typeface="Agency FB" panose="020B0503020202020204" pitchFamily="34" charset="0"/>
                        </a:rPr>
                        <a:t>0.04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112796900"/>
                  </a:ext>
                </a:extLst>
              </a:tr>
              <a:tr h="225733">
                <a:tc>
                  <a:txBody>
                    <a:bodyPr/>
                    <a:lstStyle/>
                    <a:p>
                      <a:pPr algn="ctr" fontAlgn="b"/>
                      <a:r>
                        <a:rPr lang="en-US" sz="1400" b="0" i="0" u="none" strike="noStrike" dirty="0">
                          <a:solidFill>
                            <a:srgbClr val="000000"/>
                          </a:solidFill>
                          <a:effectLst/>
                          <a:latin typeface="Agency FB" panose="020B0503020202020204" pitchFamily="34" charset="0"/>
                        </a:rPr>
                        <a:t>X2016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a:solidFill>
                            <a:srgbClr val="000000"/>
                          </a:solidFill>
                          <a:effectLst/>
                          <a:latin typeface="Agency FB" panose="020B0503020202020204" pitchFamily="34" charset="0"/>
                        </a:rPr>
                        <a:t>0.03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4819727"/>
                  </a:ext>
                </a:extLst>
              </a:tr>
            </a:tbl>
          </a:graphicData>
        </a:graphic>
      </p:graphicFrame>
      <p:graphicFrame>
        <p:nvGraphicFramePr>
          <p:cNvPr id="13" name="Chart 12">
            <a:extLst>
              <a:ext uri="{FF2B5EF4-FFF2-40B4-BE49-F238E27FC236}">
                <a16:creationId xmlns:a16="http://schemas.microsoft.com/office/drawing/2014/main" id="{6FBB9B5F-06E0-482E-8678-E8D8F00BCD6C}"/>
              </a:ext>
            </a:extLst>
          </p:cNvPr>
          <p:cNvGraphicFramePr/>
          <p:nvPr>
            <p:extLst>
              <p:ext uri="{D42A27DB-BD31-4B8C-83A1-F6EECF244321}">
                <p14:modId xmlns:p14="http://schemas.microsoft.com/office/powerpoint/2010/main" val="3470099278"/>
              </p:ext>
            </p:extLst>
          </p:nvPr>
        </p:nvGraphicFramePr>
        <p:xfrm>
          <a:off x="1117600" y="1149000"/>
          <a:ext cx="5364480" cy="4360333"/>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78AEB3AF-CCB0-46A7-9D34-C74D315FB170}"/>
              </a:ext>
            </a:extLst>
          </p:cNvPr>
          <p:cNvSpPr txBox="1"/>
          <p:nvPr/>
        </p:nvSpPr>
        <p:spPr>
          <a:xfrm>
            <a:off x="1898418" y="5585274"/>
            <a:ext cx="869940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gency FB" panose="020B0503020202020204" pitchFamily="34" charset="0"/>
              </a:rPr>
              <a:t>Credit history, the type of sales channel and the zip code churn risk seem to be good indicators</a:t>
            </a:r>
          </a:p>
          <a:p>
            <a:pPr marL="285750" indent="-285750">
              <a:buFont typeface="Arial" panose="020B0604020202020204" pitchFamily="34" charset="0"/>
              <a:buChar char="•"/>
            </a:pPr>
            <a:r>
              <a:rPr lang="en-US" dirty="0">
                <a:latin typeface="Agency FB" panose="020B0503020202020204" pitchFamily="34" charset="0"/>
              </a:rPr>
              <a:t>The variable importance further validates the hypothesis that we have formulated</a:t>
            </a:r>
          </a:p>
        </p:txBody>
      </p:sp>
      <p:sp>
        <p:nvSpPr>
          <p:cNvPr id="8" name="TextBox 7">
            <a:extLst>
              <a:ext uri="{FF2B5EF4-FFF2-40B4-BE49-F238E27FC236}">
                <a16:creationId xmlns:a16="http://schemas.microsoft.com/office/drawing/2014/main" id="{6D6059CC-5BEF-4110-A649-FFA22CE6A8D5}"/>
              </a:ext>
            </a:extLst>
          </p:cNvPr>
          <p:cNvSpPr txBox="1"/>
          <p:nvPr/>
        </p:nvSpPr>
        <p:spPr>
          <a:xfrm>
            <a:off x="37421" y="-50554"/>
            <a:ext cx="2193725" cy="307777"/>
          </a:xfrm>
          <a:prstGeom prst="rect">
            <a:avLst/>
          </a:prstGeom>
          <a:noFill/>
        </p:spPr>
        <p:txBody>
          <a:bodyPr wrap="square" rtlCol="0">
            <a:spAutoFit/>
          </a:bodyPr>
          <a:lstStyle/>
          <a:p>
            <a:r>
              <a:rPr lang="en-US" sz="1400" i="1" dirty="0"/>
              <a:t>I. Data cleaning and EDA</a:t>
            </a:r>
          </a:p>
        </p:txBody>
      </p:sp>
      <p:cxnSp>
        <p:nvCxnSpPr>
          <p:cNvPr id="10" name="Straight Connector 9">
            <a:extLst>
              <a:ext uri="{FF2B5EF4-FFF2-40B4-BE49-F238E27FC236}">
                <a16:creationId xmlns:a16="http://schemas.microsoft.com/office/drawing/2014/main" id="{978F13B1-3419-4B68-95E0-5AFDC2105903}"/>
              </a:ext>
            </a:extLst>
          </p:cNvPr>
          <p:cNvCxnSpPr>
            <a:cxnSpLocks/>
          </p:cNvCxnSpPr>
          <p:nvPr/>
        </p:nvCxnSpPr>
        <p:spPr>
          <a:xfrm>
            <a:off x="2166151" y="5397265"/>
            <a:ext cx="4074851"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2384974-20C5-4FB5-9C05-DB2BEEDAA7A1}"/>
              </a:ext>
            </a:extLst>
          </p:cNvPr>
          <p:cNvSpPr txBox="1"/>
          <p:nvPr/>
        </p:nvSpPr>
        <p:spPr>
          <a:xfrm>
            <a:off x="3280288" y="5344161"/>
            <a:ext cx="1819922" cy="307777"/>
          </a:xfrm>
          <a:prstGeom prst="rect">
            <a:avLst/>
          </a:prstGeom>
          <a:noFill/>
        </p:spPr>
        <p:txBody>
          <a:bodyPr wrap="square" rtlCol="0">
            <a:spAutoFit/>
          </a:bodyPr>
          <a:lstStyle/>
          <a:p>
            <a:pPr algn="ctr"/>
            <a:r>
              <a:rPr lang="en-US" sz="1400" b="1" dirty="0">
                <a:latin typeface="Agency FB" panose="020B0503020202020204" pitchFamily="34" charset="0"/>
              </a:rPr>
              <a:t>Churn rate</a:t>
            </a:r>
          </a:p>
        </p:txBody>
      </p:sp>
    </p:spTree>
    <p:extLst>
      <p:ext uri="{BB962C8B-B14F-4D97-AF65-F5344CB8AC3E}">
        <p14:creationId xmlns:p14="http://schemas.microsoft.com/office/powerpoint/2010/main" val="415455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0A1FF07-4BAE-439D-BD86-0DDF33D84E6F}"/>
              </a:ext>
            </a:extLst>
          </p:cNvPr>
          <p:cNvSpPr/>
          <p:nvPr/>
        </p:nvSpPr>
        <p:spPr>
          <a:xfrm>
            <a:off x="1402080" y="2537833"/>
            <a:ext cx="4124960" cy="1243761"/>
          </a:xfrm>
          <a:prstGeom prst="rect">
            <a:avLst/>
          </a:prstGeom>
          <a:solidFill>
            <a:schemeClr val="accent1">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7DA5428-44EE-4911-AA6E-D196A695222E}"/>
              </a:ext>
            </a:extLst>
          </p:cNvPr>
          <p:cNvSpPr/>
          <p:nvPr/>
        </p:nvSpPr>
        <p:spPr>
          <a:xfrm>
            <a:off x="4555576" y="2537833"/>
            <a:ext cx="971464" cy="1243761"/>
          </a:xfrm>
          <a:prstGeom prst="rect">
            <a:avLst/>
          </a:prstGeom>
          <a:solidFill>
            <a:schemeClr val="accent3">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2EC7981-03B0-4C57-B4FC-F54F370231E2}"/>
              </a:ext>
            </a:extLst>
          </p:cNvPr>
          <p:cNvSpPr/>
          <p:nvPr/>
        </p:nvSpPr>
        <p:spPr>
          <a:xfrm>
            <a:off x="1402080" y="4311476"/>
            <a:ext cx="4070512" cy="1243761"/>
          </a:xfrm>
          <a:prstGeom prst="rect">
            <a:avLst/>
          </a:prstGeom>
          <a:solidFill>
            <a:schemeClr val="accent1">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A34CD8-D0F1-4DE1-B0F3-02F3738687C8}"/>
              </a:ext>
            </a:extLst>
          </p:cNvPr>
          <p:cNvSpPr/>
          <p:nvPr/>
        </p:nvSpPr>
        <p:spPr>
          <a:xfrm>
            <a:off x="3580216" y="4311477"/>
            <a:ext cx="971464" cy="1243761"/>
          </a:xfrm>
          <a:prstGeom prst="rect">
            <a:avLst/>
          </a:prstGeom>
          <a:solidFill>
            <a:schemeClr val="accent3">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8E97430-7A50-4B5B-8E80-D9768C682FAD}"/>
              </a:ext>
            </a:extLst>
          </p:cNvPr>
          <p:cNvSpPr/>
          <p:nvPr/>
        </p:nvSpPr>
        <p:spPr>
          <a:xfrm>
            <a:off x="6390640" y="4315833"/>
            <a:ext cx="4114800" cy="1243761"/>
          </a:xfrm>
          <a:prstGeom prst="rect">
            <a:avLst/>
          </a:prstGeom>
          <a:solidFill>
            <a:schemeClr val="accent1">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D8B8D59-5CED-4B06-B72D-A8BA068C776B}"/>
              </a:ext>
            </a:extLst>
          </p:cNvPr>
          <p:cNvSpPr/>
          <p:nvPr/>
        </p:nvSpPr>
        <p:spPr>
          <a:xfrm>
            <a:off x="6404696" y="4315833"/>
            <a:ext cx="971464" cy="1243761"/>
          </a:xfrm>
          <a:prstGeom prst="rect">
            <a:avLst/>
          </a:prstGeom>
          <a:solidFill>
            <a:schemeClr val="accent3">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26EC192-2531-4C6B-B2BC-0ADC8C5148B7}"/>
              </a:ext>
            </a:extLst>
          </p:cNvPr>
          <p:cNvSpPr/>
          <p:nvPr/>
        </p:nvSpPr>
        <p:spPr>
          <a:xfrm>
            <a:off x="6380480" y="2527673"/>
            <a:ext cx="4124960" cy="1243761"/>
          </a:xfrm>
          <a:prstGeom prst="rect">
            <a:avLst/>
          </a:prstGeom>
          <a:solidFill>
            <a:schemeClr val="accent1">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03B0B38-64FC-4D81-83E0-AC25528880AE}"/>
              </a:ext>
            </a:extLst>
          </p:cNvPr>
          <p:cNvSpPr/>
          <p:nvPr/>
        </p:nvSpPr>
        <p:spPr>
          <a:xfrm>
            <a:off x="7380056" y="2527673"/>
            <a:ext cx="971464" cy="1243761"/>
          </a:xfrm>
          <a:prstGeom prst="rect">
            <a:avLst/>
          </a:prstGeom>
          <a:solidFill>
            <a:schemeClr val="accent3">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hart 4">
            <a:extLst>
              <a:ext uri="{FF2B5EF4-FFF2-40B4-BE49-F238E27FC236}">
                <a16:creationId xmlns:a16="http://schemas.microsoft.com/office/drawing/2014/main" id="{01AAA853-36C6-49DC-B868-F4B9918CADE9}"/>
              </a:ext>
            </a:extLst>
          </p:cNvPr>
          <p:cNvGraphicFramePr/>
          <p:nvPr>
            <p:extLst>
              <p:ext uri="{D42A27DB-BD31-4B8C-83A1-F6EECF244321}">
                <p14:modId xmlns:p14="http://schemas.microsoft.com/office/powerpoint/2010/main" val="4008381938"/>
              </p:ext>
            </p:extLst>
          </p:nvPr>
        </p:nvGraphicFramePr>
        <p:xfrm>
          <a:off x="905137" y="2537833"/>
          <a:ext cx="5056201" cy="1590764"/>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4A1EC0DB-88C3-43CD-BD09-18F6C00AF023}"/>
              </a:ext>
            </a:extLst>
          </p:cNvPr>
          <p:cNvCxnSpPr>
            <a:cxnSpLocks/>
          </p:cNvCxnSpPr>
          <p:nvPr/>
        </p:nvCxnSpPr>
        <p:spPr>
          <a:xfrm>
            <a:off x="741285" y="852256"/>
            <a:ext cx="1091065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E72BDE4-0B66-4066-A75D-C59EA51C571C}"/>
              </a:ext>
            </a:extLst>
          </p:cNvPr>
          <p:cNvSpPr txBox="1"/>
          <p:nvPr/>
        </p:nvSpPr>
        <p:spPr>
          <a:xfrm>
            <a:off x="741285" y="88777"/>
            <a:ext cx="10737542" cy="830997"/>
          </a:xfrm>
          <a:prstGeom prst="rect">
            <a:avLst/>
          </a:prstGeom>
          <a:noFill/>
        </p:spPr>
        <p:txBody>
          <a:bodyPr wrap="square" rtlCol="0">
            <a:spAutoFit/>
          </a:bodyPr>
          <a:lstStyle/>
          <a:p>
            <a:r>
              <a:rPr lang="en-US" sz="2400" dirty="0"/>
              <a:t>Some assumptions that were imposed while building the logistic model and these shaped our training testing and validation routine</a:t>
            </a:r>
          </a:p>
        </p:txBody>
      </p:sp>
      <p:sp>
        <p:nvSpPr>
          <p:cNvPr id="4" name="TextBox 3">
            <a:extLst>
              <a:ext uri="{FF2B5EF4-FFF2-40B4-BE49-F238E27FC236}">
                <a16:creationId xmlns:a16="http://schemas.microsoft.com/office/drawing/2014/main" id="{861474BC-A268-4B06-848C-10B0BF57FAD2}"/>
              </a:ext>
            </a:extLst>
          </p:cNvPr>
          <p:cNvSpPr txBox="1"/>
          <p:nvPr/>
        </p:nvSpPr>
        <p:spPr>
          <a:xfrm>
            <a:off x="766926" y="941632"/>
            <a:ext cx="10711901"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gency FB" panose="020B0503020202020204" pitchFamily="34" charset="0"/>
              </a:rPr>
              <a:t>The predictors have no influence due to the year, i.e. independent of year, all predictors must be statistically significant in determining churn</a:t>
            </a:r>
          </a:p>
          <a:p>
            <a:pPr marL="285750" indent="-285750">
              <a:buFont typeface="Arial" panose="020B0604020202020204" pitchFamily="34" charset="0"/>
              <a:buChar char="•"/>
            </a:pPr>
            <a:r>
              <a:rPr lang="en-US" dirty="0">
                <a:latin typeface="Agency FB" panose="020B0503020202020204" pitchFamily="34" charset="0"/>
              </a:rPr>
              <a:t>The Zip code risk score that is formulated has remained constant over Kangaroo’s time of operation</a:t>
            </a:r>
          </a:p>
          <a:p>
            <a:pPr marL="285750" indent="-285750">
              <a:buFont typeface="Arial" panose="020B0604020202020204" pitchFamily="34" charset="0"/>
              <a:buChar char="•"/>
            </a:pPr>
            <a:r>
              <a:rPr lang="en-US" dirty="0">
                <a:latin typeface="Agency FB" panose="020B0503020202020204" pitchFamily="34" charset="0"/>
              </a:rPr>
              <a:t>The data seen is a year snapshot of customer policies. The same customer does not appear in subsequent years.</a:t>
            </a:r>
          </a:p>
        </p:txBody>
      </p:sp>
      <p:graphicFrame>
        <p:nvGraphicFramePr>
          <p:cNvPr id="11" name="Chart 10">
            <a:extLst>
              <a:ext uri="{FF2B5EF4-FFF2-40B4-BE49-F238E27FC236}">
                <a16:creationId xmlns:a16="http://schemas.microsoft.com/office/drawing/2014/main" id="{C4FB716D-553F-403F-9980-D5B74DB64A20}"/>
              </a:ext>
            </a:extLst>
          </p:cNvPr>
          <p:cNvGraphicFramePr/>
          <p:nvPr>
            <p:extLst>
              <p:ext uri="{D42A27DB-BD31-4B8C-83A1-F6EECF244321}">
                <p14:modId xmlns:p14="http://schemas.microsoft.com/office/powerpoint/2010/main" val="4235155841"/>
              </p:ext>
            </p:extLst>
          </p:nvPr>
        </p:nvGraphicFramePr>
        <p:xfrm>
          <a:off x="905137" y="4311477"/>
          <a:ext cx="5056201" cy="15907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BE90B07B-C3AC-4772-B8A8-DB8B61A4EEC0}"/>
              </a:ext>
            </a:extLst>
          </p:cNvPr>
          <p:cNvGraphicFramePr/>
          <p:nvPr>
            <p:extLst>
              <p:ext uri="{D42A27DB-BD31-4B8C-83A1-F6EECF244321}">
                <p14:modId xmlns:p14="http://schemas.microsoft.com/office/powerpoint/2010/main" val="1709094690"/>
              </p:ext>
            </p:extLst>
          </p:nvPr>
        </p:nvGraphicFramePr>
        <p:xfrm>
          <a:off x="5961338" y="2537833"/>
          <a:ext cx="5056201" cy="15907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184E0563-0097-4A3B-8D6B-6EBB16841199}"/>
              </a:ext>
            </a:extLst>
          </p:cNvPr>
          <p:cNvGraphicFramePr/>
          <p:nvPr>
            <p:extLst>
              <p:ext uri="{D42A27DB-BD31-4B8C-83A1-F6EECF244321}">
                <p14:modId xmlns:p14="http://schemas.microsoft.com/office/powerpoint/2010/main" val="3673203526"/>
              </p:ext>
            </p:extLst>
          </p:nvPr>
        </p:nvGraphicFramePr>
        <p:xfrm>
          <a:off x="5961338" y="4311477"/>
          <a:ext cx="5056201" cy="1590764"/>
        </p:xfrm>
        <a:graphic>
          <a:graphicData uri="http://schemas.openxmlformats.org/drawingml/2006/chart">
            <c:chart xmlns:c="http://schemas.openxmlformats.org/drawingml/2006/chart" xmlns:r="http://schemas.openxmlformats.org/officeDocument/2006/relationships" r:id="rId5"/>
          </a:graphicData>
        </a:graphic>
      </p:graphicFrame>
      <p:sp>
        <p:nvSpPr>
          <p:cNvPr id="23" name="Rectangle 22">
            <a:extLst>
              <a:ext uri="{FF2B5EF4-FFF2-40B4-BE49-F238E27FC236}">
                <a16:creationId xmlns:a16="http://schemas.microsoft.com/office/drawing/2014/main" id="{9BCADEC2-E3E6-4D41-87FB-B774123AB639}"/>
              </a:ext>
            </a:extLst>
          </p:cNvPr>
          <p:cNvSpPr/>
          <p:nvPr/>
        </p:nvSpPr>
        <p:spPr>
          <a:xfrm>
            <a:off x="3049739" y="5860778"/>
            <a:ext cx="312378" cy="341640"/>
          </a:xfrm>
          <a:prstGeom prst="rect">
            <a:avLst/>
          </a:prstGeom>
          <a:solidFill>
            <a:srgbClr val="F6CA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BC42903-8FDB-4054-8D74-486B8ECCE0DD}"/>
              </a:ext>
            </a:extLst>
          </p:cNvPr>
          <p:cNvSpPr/>
          <p:nvPr/>
        </p:nvSpPr>
        <p:spPr>
          <a:xfrm>
            <a:off x="8124211" y="5860778"/>
            <a:ext cx="312378" cy="341640"/>
          </a:xfrm>
          <a:prstGeom prst="rect">
            <a:avLst/>
          </a:prstGeom>
          <a:solidFill>
            <a:srgbClr val="D0A4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3924B1B7-22ED-465A-8285-33BDAE3225A8}"/>
              </a:ext>
            </a:extLst>
          </p:cNvPr>
          <p:cNvSpPr txBox="1"/>
          <p:nvPr/>
        </p:nvSpPr>
        <p:spPr>
          <a:xfrm>
            <a:off x="3075716" y="5858224"/>
            <a:ext cx="2005893" cy="369332"/>
          </a:xfrm>
          <a:prstGeom prst="rect">
            <a:avLst/>
          </a:prstGeom>
          <a:noFill/>
        </p:spPr>
        <p:txBody>
          <a:bodyPr wrap="square" rtlCol="0">
            <a:spAutoFit/>
          </a:bodyPr>
          <a:lstStyle/>
          <a:p>
            <a:pPr algn="ctr"/>
            <a:r>
              <a:rPr lang="en-US" b="1" dirty="0">
                <a:latin typeface="Agency FB" panose="020B0503020202020204" pitchFamily="34" charset="0"/>
              </a:rPr>
              <a:t>Model Training</a:t>
            </a:r>
          </a:p>
        </p:txBody>
      </p:sp>
      <p:sp>
        <p:nvSpPr>
          <p:cNvPr id="26" name="TextBox 25">
            <a:extLst>
              <a:ext uri="{FF2B5EF4-FFF2-40B4-BE49-F238E27FC236}">
                <a16:creationId xmlns:a16="http://schemas.microsoft.com/office/drawing/2014/main" id="{AE0604C4-94E8-4D8C-AA12-48E859ECBD8C}"/>
              </a:ext>
            </a:extLst>
          </p:cNvPr>
          <p:cNvSpPr txBox="1"/>
          <p:nvPr/>
        </p:nvSpPr>
        <p:spPr>
          <a:xfrm>
            <a:off x="8144531" y="5858224"/>
            <a:ext cx="2005893" cy="369332"/>
          </a:xfrm>
          <a:prstGeom prst="rect">
            <a:avLst/>
          </a:prstGeom>
          <a:noFill/>
        </p:spPr>
        <p:txBody>
          <a:bodyPr wrap="square" rtlCol="0">
            <a:spAutoFit/>
          </a:bodyPr>
          <a:lstStyle/>
          <a:p>
            <a:pPr algn="ctr"/>
            <a:r>
              <a:rPr lang="en-US" b="1" dirty="0">
                <a:latin typeface="Agency FB" panose="020B0503020202020204" pitchFamily="34" charset="0"/>
              </a:rPr>
              <a:t>Model Evaluation</a:t>
            </a:r>
          </a:p>
        </p:txBody>
      </p:sp>
      <p:sp>
        <p:nvSpPr>
          <p:cNvPr id="27" name="TextBox 26">
            <a:extLst>
              <a:ext uri="{FF2B5EF4-FFF2-40B4-BE49-F238E27FC236}">
                <a16:creationId xmlns:a16="http://schemas.microsoft.com/office/drawing/2014/main" id="{4AA8BC94-79FF-46AF-BF59-78467D6EA3E1}"/>
              </a:ext>
            </a:extLst>
          </p:cNvPr>
          <p:cNvSpPr txBox="1"/>
          <p:nvPr/>
        </p:nvSpPr>
        <p:spPr>
          <a:xfrm>
            <a:off x="4958391" y="1888729"/>
            <a:ext cx="2275529" cy="369332"/>
          </a:xfrm>
          <a:prstGeom prst="rect">
            <a:avLst/>
          </a:prstGeom>
          <a:noFill/>
        </p:spPr>
        <p:txBody>
          <a:bodyPr wrap="square" rtlCol="0">
            <a:spAutoFit/>
          </a:bodyPr>
          <a:lstStyle/>
          <a:p>
            <a:pPr algn="ctr"/>
            <a:r>
              <a:rPr lang="en-US" b="1" dirty="0">
                <a:latin typeface="Agency FB" panose="020B0503020202020204" pitchFamily="34" charset="0"/>
              </a:rPr>
              <a:t>TRAINING AND VALIDATION</a:t>
            </a:r>
          </a:p>
        </p:txBody>
      </p:sp>
      <p:sp>
        <p:nvSpPr>
          <p:cNvPr id="28" name="TextBox 27">
            <a:extLst>
              <a:ext uri="{FF2B5EF4-FFF2-40B4-BE49-F238E27FC236}">
                <a16:creationId xmlns:a16="http://schemas.microsoft.com/office/drawing/2014/main" id="{2EDB86D4-8872-4BD3-8DB8-C0820F981230}"/>
              </a:ext>
            </a:extLst>
          </p:cNvPr>
          <p:cNvSpPr txBox="1"/>
          <p:nvPr/>
        </p:nvSpPr>
        <p:spPr>
          <a:xfrm>
            <a:off x="2577269" y="2141206"/>
            <a:ext cx="2005893" cy="369332"/>
          </a:xfrm>
          <a:prstGeom prst="rect">
            <a:avLst/>
          </a:prstGeom>
          <a:noFill/>
        </p:spPr>
        <p:txBody>
          <a:bodyPr wrap="square" rtlCol="0">
            <a:spAutoFit/>
          </a:bodyPr>
          <a:lstStyle/>
          <a:p>
            <a:pPr algn="ctr"/>
            <a:r>
              <a:rPr lang="en-US" b="1" dirty="0">
                <a:latin typeface="Agency FB" panose="020B0503020202020204" pitchFamily="34" charset="0"/>
              </a:rPr>
              <a:t>Training step 1</a:t>
            </a:r>
          </a:p>
        </p:txBody>
      </p:sp>
      <p:sp>
        <p:nvSpPr>
          <p:cNvPr id="29" name="TextBox 28">
            <a:extLst>
              <a:ext uri="{FF2B5EF4-FFF2-40B4-BE49-F238E27FC236}">
                <a16:creationId xmlns:a16="http://schemas.microsoft.com/office/drawing/2014/main" id="{FF915D39-B763-4AB2-B523-30BE8A43D9FF}"/>
              </a:ext>
            </a:extLst>
          </p:cNvPr>
          <p:cNvSpPr txBox="1"/>
          <p:nvPr/>
        </p:nvSpPr>
        <p:spPr>
          <a:xfrm>
            <a:off x="7486491" y="2141206"/>
            <a:ext cx="2005893" cy="369332"/>
          </a:xfrm>
          <a:prstGeom prst="rect">
            <a:avLst/>
          </a:prstGeom>
          <a:noFill/>
        </p:spPr>
        <p:txBody>
          <a:bodyPr wrap="square" rtlCol="0">
            <a:spAutoFit/>
          </a:bodyPr>
          <a:lstStyle/>
          <a:p>
            <a:pPr algn="ctr"/>
            <a:r>
              <a:rPr lang="en-US" b="1" dirty="0">
                <a:latin typeface="Agency FB" panose="020B0503020202020204" pitchFamily="34" charset="0"/>
              </a:rPr>
              <a:t>Validation step 2</a:t>
            </a:r>
          </a:p>
        </p:txBody>
      </p:sp>
      <p:sp>
        <p:nvSpPr>
          <p:cNvPr id="30" name="TextBox 29">
            <a:extLst>
              <a:ext uri="{FF2B5EF4-FFF2-40B4-BE49-F238E27FC236}">
                <a16:creationId xmlns:a16="http://schemas.microsoft.com/office/drawing/2014/main" id="{0C0B778B-E1F8-448C-9483-1EDABCAEE563}"/>
              </a:ext>
            </a:extLst>
          </p:cNvPr>
          <p:cNvSpPr txBox="1"/>
          <p:nvPr/>
        </p:nvSpPr>
        <p:spPr>
          <a:xfrm>
            <a:off x="2407389" y="3991769"/>
            <a:ext cx="2005893" cy="369332"/>
          </a:xfrm>
          <a:prstGeom prst="rect">
            <a:avLst/>
          </a:prstGeom>
          <a:noFill/>
        </p:spPr>
        <p:txBody>
          <a:bodyPr wrap="square" rtlCol="0">
            <a:spAutoFit/>
          </a:bodyPr>
          <a:lstStyle/>
          <a:p>
            <a:pPr algn="ctr"/>
            <a:r>
              <a:rPr lang="en-US" b="1" dirty="0">
                <a:latin typeface="Agency FB" panose="020B0503020202020204" pitchFamily="34" charset="0"/>
              </a:rPr>
              <a:t>Validation step 1</a:t>
            </a:r>
          </a:p>
        </p:txBody>
      </p:sp>
      <p:sp>
        <p:nvSpPr>
          <p:cNvPr id="32" name="TextBox 31">
            <a:extLst>
              <a:ext uri="{FF2B5EF4-FFF2-40B4-BE49-F238E27FC236}">
                <a16:creationId xmlns:a16="http://schemas.microsoft.com/office/drawing/2014/main" id="{3E8A257B-0021-4FE9-8C5B-77ACD636DB85}"/>
              </a:ext>
            </a:extLst>
          </p:cNvPr>
          <p:cNvSpPr txBox="1"/>
          <p:nvPr/>
        </p:nvSpPr>
        <p:spPr>
          <a:xfrm>
            <a:off x="7486491" y="3972270"/>
            <a:ext cx="2005893" cy="369332"/>
          </a:xfrm>
          <a:prstGeom prst="rect">
            <a:avLst/>
          </a:prstGeom>
          <a:noFill/>
        </p:spPr>
        <p:txBody>
          <a:bodyPr wrap="square" rtlCol="0">
            <a:spAutoFit/>
          </a:bodyPr>
          <a:lstStyle/>
          <a:p>
            <a:pPr algn="ctr"/>
            <a:r>
              <a:rPr lang="en-US" b="1" dirty="0">
                <a:latin typeface="Agency FB" panose="020B0503020202020204" pitchFamily="34" charset="0"/>
              </a:rPr>
              <a:t>Validation step 3</a:t>
            </a:r>
          </a:p>
        </p:txBody>
      </p:sp>
      <p:sp>
        <p:nvSpPr>
          <p:cNvPr id="33" name="Rectangle 32">
            <a:extLst>
              <a:ext uri="{FF2B5EF4-FFF2-40B4-BE49-F238E27FC236}">
                <a16:creationId xmlns:a16="http://schemas.microsoft.com/office/drawing/2014/main" id="{3BAEFB2C-5B47-4C19-9B12-068EE6B4C4BF}"/>
              </a:ext>
            </a:extLst>
          </p:cNvPr>
          <p:cNvSpPr/>
          <p:nvPr/>
        </p:nvSpPr>
        <p:spPr>
          <a:xfrm>
            <a:off x="1046480" y="1888729"/>
            <a:ext cx="9845040" cy="4389627"/>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662B582-732C-471D-B362-738B090A54B3}"/>
              </a:ext>
            </a:extLst>
          </p:cNvPr>
          <p:cNvSpPr txBox="1"/>
          <p:nvPr/>
        </p:nvSpPr>
        <p:spPr>
          <a:xfrm>
            <a:off x="37421" y="-50554"/>
            <a:ext cx="2193725" cy="307777"/>
          </a:xfrm>
          <a:prstGeom prst="rect">
            <a:avLst/>
          </a:prstGeom>
          <a:noFill/>
        </p:spPr>
        <p:txBody>
          <a:bodyPr wrap="square" rtlCol="0">
            <a:spAutoFit/>
          </a:bodyPr>
          <a:lstStyle/>
          <a:p>
            <a:r>
              <a:rPr lang="en-US" sz="1400" i="1" dirty="0"/>
              <a:t>II. Model building</a:t>
            </a:r>
          </a:p>
        </p:txBody>
      </p:sp>
    </p:spTree>
    <p:extLst>
      <p:ext uri="{BB962C8B-B14F-4D97-AF65-F5344CB8AC3E}">
        <p14:creationId xmlns:p14="http://schemas.microsoft.com/office/powerpoint/2010/main" val="15213757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Custom 43">
    <a:dk1>
      <a:srgbClr val="A2A2A2"/>
    </a:dk1>
    <a:lt1>
      <a:srgbClr val="626262"/>
    </a:lt1>
    <a:dk2>
      <a:srgbClr val="FFFFFF"/>
    </a:dk2>
    <a:lt2>
      <a:srgbClr val="D8D8D8"/>
    </a:lt2>
    <a:accent1>
      <a:srgbClr val="8DCACD"/>
    </a:accent1>
    <a:accent2>
      <a:srgbClr val="2C8F92"/>
    </a:accent2>
    <a:accent3>
      <a:srgbClr val="B1EFF3"/>
    </a:accent3>
    <a:accent4>
      <a:srgbClr val="A5A5A5"/>
    </a:accent4>
    <a:accent5>
      <a:srgbClr val="55DCE3"/>
    </a:accent5>
    <a:accent6>
      <a:srgbClr val="F79646"/>
    </a:accent6>
    <a:hlink>
      <a:srgbClr val="0000FF"/>
    </a:hlink>
    <a:folHlink>
      <a:srgbClr val="800080"/>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43">
    <a:dk1>
      <a:srgbClr val="A2A2A2"/>
    </a:dk1>
    <a:lt1>
      <a:srgbClr val="626262"/>
    </a:lt1>
    <a:dk2>
      <a:srgbClr val="FFFFFF"/>
    </a:dk2>
    <a:lt2>
      <a:srgbClr val="D8D8D8"/>
    </a:lt2>
    <a:accent1>
      <a:srgbClr val="8DCACD"/>
    </a:accent1>
    <a:accent2>
      <a:srgbClr val="2C8F92"/>
    </a:accent2>
    <a:accent3>
      <a:srgbClr val="B1EFF3"/>
    </a:accent3>
    <a:accent4>
      <a:srgbClr val="A5A5A5"/>
    </a:accent4>
    <a:accent5>
      <a:srgbClr val="55DCE3"/>
    </a:accent5>
    <a:accent6>
      <a:srgbClr val="F79646"/>
    </a:accent6>
    <a:hlink>
      <a:srgbClr val="0000FF"/>
    </a:hlink>
    <a:folHlink>
      <a:srgbClr val="800080"/>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43">
    <a:dk1>
      <a:srgbClr val="A2A2A2"/>
    </a:dk1>
    <a:lt1>
      <a:srgbClr val="626262"/>
    </a:lt1>
    <a:dk2>
      <a:srgbClr val="FFFFFF"/>
    </a:dk2>
    <a:lt2>
      <a:srgbClr val="D8D8D8"/>
    </a:lt2>
    <a:accent1>
      <a:srgbClr val="8DCACD"/>
    </a:accent1>
    <a:accent2>
      <a:srgbClr val="2C8F92"/>
    </a:accent2>
    <a:accent3>
      <a:srgbClr val="B1EFF3"/>
    </a:accent3>
    <a:accent4>
      <a:srgbClr val="A5A5A5"/>
    </a:accent4>
    <a:accent5>
      <a:srgbClr val="55DCE3"/>
    </a:accent5>
    <a:accent6>
      <a:srgbClr val="F79646"/>
    </a:accent6>
    <a:hlink>
      <a:srgbClr val="0000FF"/>
    </a:hlink>
    <a:folHlink>
      <a:srgbClr val="800080"/>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43">
    <a:dk1>
      <a:srgbClr val="A2A2A2"/>
    </a:dk1>
    <a:lt1>
      <a:srgbClr val="626262"/>
    </a:lt1>
    <a:dk2>
      <a:srgbClr val="FFFFFF"/>
    </a:dk2>
    <a:lt2>
      <a:srgbClr val="D8D8D8"/>
    </a:lt2>
    <a:accent1>
      <a:srgbClr val="8DCACD"/>
    </a:accent1>
    <a:accent2>
      <a:srgbClr val="2C8F92"/>
    </a:accent2>
    <a:accent3>
      <a:srgbClr val="B1EFF3"/>
    </a:accent3>
    <a:accent4>
      <a:srgbClr val="A5A5A5"/>
    </a:accent4>
    <a:accent5>
      <a:srgbClr val="55DCE3"/>
    </a:accent5>
    <a:accent6>
      <a:srgbClr val="F79646"/>
    </a:accent6>
    <a:hlink>
      <a:srgbClr val="0000FF"/>
    </a:hlink>
    <a:folHlink>
      <a:srgbClr val="800080"/>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Custom 43">
    <a:dk1>
      <a:srgbClr val="A2A2A2"/>
    </a:dk1>
    <a:lt1>
      <a:srgbClr val="626262"/>
    </a:lt1>
    <a:dk2>
      <a:srgbClr val="FFFFFF"/>
    </a:dk2>
    <a:lt2>
      <a:srgbClr val="D8D8D8"/>
    </a:lt2>
    <a:accent1>
      <a:srgbClr val="8DCACD"/>
    </a:accent1>
    <a:accent2>
      <a:srgbClr val="2C8F92"/>
    </a:accent2>
    <a:accent3>
      <a:srgbClr val="B1EFF3"/>
    </a:accent3>
    <a:accent4>
      <a:srgbClr val="A5A5A5"/>
    </a:accent4>
    <a:accent5>
      <a:srgbClr val="55DCE3"/>
    </a:accent5>
    <a:accent6>
      <a:srgbClr val="F79646"/>
    </a:accent6>
    <a:hlink>
      <a:srgbClr val="0000FF"/>
    </a:hlink>
    <a:folHlink>
      <a:srgbClr val="800080"/>
    </a:folHlink>
  </a:clrScheme>
  <a:fontScheme name="Custom 31">
    <a:majorFont>
      <a:latin typeface="Lato Bold"/>
      <a:ea typeface=""/>
      <a:cs typeface=""/>
    </a:majorFont>
    <a:minorFont>
      <a:latin typeface="Lato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1385</TotalTime>
  <Words>1404</Words>
  <Application>Microsoft Office PowerPoint</Application>
  <PresentationFormat>Widescreen</PresentationFormat>
  <Paragraphs>340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Agency FB</vt:lpstr>
      <vt:lpstr>Arial</vt:lpstr>
      <vt:lpstr>Calibri</vt:lpstr>
      <vt:lpstr>Calibri Light</vt:lpstr>
      <vt:lpstr>Lato Black</vt:lpstr>
      <vt:lpstr>Lato Bold</vt:lpstr>
      <vt:lpstr>Lato Light</vt:lpstr>
      <vt:lpstr>Retrospect</vt:lpstr>
      <vt:lpstr>Predictive modelling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Zubair</dc:creator>
  <cp:lastModifiedBy>Roshan Zubair Mohammad</cp:lastModifiedBy>
  <cp:revision>75</cp:revision>
  <dcterms:created xsi:type="dcterms:W3CDTF">2014-09-12T02:11:56Z</dcterms:created>
  <dcterms:modified xsi:type="dcterms:W3CDTF">2017-11-26T03:06:46Z</dcterms:modified>
</cp:coreProperties>
</file>