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3"/>
  </p:notesMasterIdLst>
  <p:sldIdLst>
    <p:sldId id="277" r:id="rId2"/>
    <p:sldId id="279" r:id="rId3"/>
    <p:sldId id="276" r:id="rId4"/>
    <p:sldId id="258" r:id="rId5"/>
    <p:sldId id="260" r:id="rId6"/>
    <p:sldId id="280" r:id="rId7"/>
    <p:sldId id="288" r:id="rId8"/>
    <p:sldId id="286" r:id="rId9"/>
    <p:sldId id="285" r:id="rId10"/>
    <p:sldId id="273" r:id="rId11"/>
    <p:sldId id="261" r:id="rId12"/>
    <p:sldId id="262" r:id="rId13"/>
    <p:sldId id="274" r:id="rId14"/>
    <p:sldId id="264" r:id="rId15"/>
    <p:sldId id="265" r:id="rId16"/>
    <p:sldId id="287" r:id="rId17"/>
    <p:sldId id="267" r:id="rId18"/>
    <p:sldId id="270" r:id="rId19"/>
    <p:sldId id="271" r:id="rId20"/>
    <p:sldId id="284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831" autoAdjust="0"/>
  </p:normalViewPr>
  <p:slideViewPr>
    <p:cSldViewPr>
      <p:cViewPr>
        <p:scale>
          <a:sx n="66" d="100"/>
          <a:sy n="66" d="100"/>
        </p:scale>
        <p:origin x="-1506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ECC39-2A6E-4453-A125-EF64DA2D003E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A2EE-72EB-4735-B921-7A433F403C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BA2EE-72EB-4735-B921-7A433F403C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8BFB-D123-428F-9C02-33DC02513AC9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53A7-C5E9-4563-9B7B-334BFBD7A739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BFAD-3B3B-4F3A-857B-F3F93770482B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AE58-8B3D-432C-A860-B1B3611D39F7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1584-7087-4F8C-BBBA-2ED49E472E40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2D20-5DAD-43D4-9E2A-E54AA8295434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B083-0EC2-4B95-8C8C-CC1BD7DB3739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5354-F5C3-436C-B790-AF9E6CD63FF3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6885-9891-4037-A0BB-45397406F03B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CCCB-22FE-44E6-BFB4-AD7CBE8CD49F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8EDA-07CA-4144-9CBB-D50527B0D527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F6A10E-FC56-4D81-87BD-1842E3C6A87B}" type="datetime1">
              <a:rPr lang="en-US" smtClean="0"/>
              <a:pPr/>
              <a:t>6/3/2016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COMPARISON BETWEEN DIFFERENT FEATURE EXTRACTION TEECHNIQUES FOR SR SYSTEM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EDA861-35D1-441D-8B0C-06A97C8E95B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805766" cy="207170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</a:br>
            <a:r>
              <a:rPr lang="en-US" sz="3100" dirty="0" smtClean="0">
                <a:solidFill>
                  <a:srgbClr val="FF0000"/>
                </a:solidFill>
                <a:latin typeface="Arial Black" pitchFamily="34" charset="0"/>
              </a:rPr>
              <a:t>COMPARISON BETWEEN DIFFERENT FEATURE EXTRACTION TECHNIQUES FOR SPEAKER IDENTIFICATION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714620"/>
            <a:ext cx="8410604" cy="34575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l">
              <a:defRPr/>
            </a:pPr>
            <a:r>
              <a:rPr lang="en-US" sz="1800" dirty="0" smtClean="0">
                <a:solidFill>
                  <a:schemeClr val="bg1"/>
                </a:solidFill>
                <a:latin typeface="Britannic Bold" pitchFamily="34" charset="0"/>
                <a:cs typeface="Andalus" pitchFamily="2" charset="-78"/>
              </a:rPr>
              <a:t> By : -    </a:t>
            </a:r>
            <a:r>
              <a:rPr lang="en-US" sz="1800" dirty="0" smtClean="0">
                <a:solidFill>
                  <a:srgbClr val="0070C0"/>
                </a:solidFill>
                <a:latin typeface="Britannic Bold" pitchFamily="34" charset="0"/>
                <a:cs typeface="Andalus" pitchFamily="2" charset="-78"/>
              </a:rPr>
              <a:t>                    </a:t>
            </a:r>
            <a:r>
              <a:rPr lang="en-US" sz="1800" dirty="0" smtClean="0">
                <a:solidFill>
                  <a:srgbClr val="FF0066"/>
                </a:solidFill>
                <a:latin typeface="Century Schoolbook" pitchFamily="18" charset="0"/>
                <a:cs typeface="Andalus" pitchFamily="2" charset="-78"/>
              </a:rPr>
              <a:t>AYUSHI VAISHNAVA(B120203014)</a:t>
            </a:r>
          </a:p>
          <a:p>
            <a:pPr algn="l">
              <a:defRPr/>
            </a:pPr>
            <a:r>
              <a:rPr lang="en-US" sz="1800" dirty="0" smtClean="0">
                <a:solidFill>
                  <a:srgbClr val="FF0066"/>
                </a:solidFill>
                <a:latin typeface="Century Schoolbook" pitchFamily="18" charset="0"/>
                <a:cs typeface="Andalus" pitchFamily="2" charset="-78"/>
              </a:rPr>
              <a:t>                                   BORSE ROSHNI RAJENDRA(B120203031)</a:t>
            </a:r>
          </a:p>
          <a:p>
            <a:pPr algn="l">
              <a:defRPr/>
            </a:pPr>
            <a:r>
              <a:rPr lang="en-US" sz="1800" dirty="0" smtClean="0">
                <a:solidFill>
                  <a:srgbClr val="FF0066"/>
                </a:solidFill>
                <a:latin typeface="Century Schoolbook" pitchFamily="18" charset="0"/>
                <a:cs typeface="Andalus" pitchFamily="2" charset="-78"/>
              </a:rPr>
              <a:t>                                   SARODE PALLAVI MAROTI(B120203189)</a:t>
            </a:r>
            <a:endParaRPr lang="en-US" sz="1800" dirty="0" smtClean="0">
              <a:solidFill>
                <a:srgbClr val="FF0066"/>
              </a:solidFill>
              <a:latin typeface="Century Schoolbook" pitchFamily="18" charset="0"/>
            </a:endParaRPr>
          </a:p>
          <a:p>
            <a:pPr algn="l">
              <a:defRPr/>
            </a:pPr>
            <a:r>
              <a:rPr lang="en-US" sz="1800" dirty="0" smtClean="0">
                <a:solidFill>
                  <a:schemeClr val="bg1"/>
                </a:solidFill>
                <a:latin typeface="Britannic Bold" pitchFamily="34" charset="0"/>
                <a:cs typeface="Andalus" pitchFamily="2" charset="-78"/>
              </a:rPr>
              <a:t> Internal Guide : -       </a:t>
            </a:r>
            <a:r>
              <a:rPr lang="en-US" sz="1800" dirty="0" smtClean="0">
                <a:solidFill>
                  <a:srgbClr val="FF0066"/>
                </a:solidFill>
                <a:latin typeface="Century Schoolbook" pitchFamily="18" charset="0"/>
              </a:rPr>
              <a:t>Prof. (Mrs) B.V.PATHAK</a:t>
            </a:r>
            <a:endParaRPr lang="en-US" sz="1800" dirty="0" smtClean="0">
              <a:solidFill>
                <a:srgbClr val="FF0066"/>
              </a:solidFill>
              <a:latin typeface="Century Schoolbook" pitchFamily="18" charset="0"/>
              <a:cs typeface="Andalus" pitchFamily="2" charset="-78"/>
            </a:endParaRPr>
          </a:p>
          <a:p>
            <a:pPr algn="l">
              <a:defRPr/>
            </a:pPr>
            <a:r>
              <a:rPr lang="en-US" sz="1800" dirty="0" smtClean="0">
                <a:solidFill>
                  <a:schemeClr val="bg1"/>
                </a:solidFill>
                <a:latin typeface="Britannic Bold" pitchFamily="34" charset="0"/>
                <a:cs typeface="Andalus" pitchFamily="2" charset="-78"/>
              </a:rPr>
              <a:t> Sponsor  :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                SELF SPONSORED</a:t>
            </a:r>
          </a:p>
          <a:p>
            <a:pPr algn="l">
              <a:defRPr/>
            </a:pPr>
            <a:r>
              <a:rPr lang="en-US" sz="1800" dirty="0" smtClean="0">
                <a:solidFill>
                  <a:schemeClr val="bg1"/>
                </a:solidFill>
                <a:latin typeface="Britannic Bold" pitchFamily="34" charset="0"/>
                <a:cs typeface="Andalus" pitchFamily="2" charset="-78"/>
              </a:rPr>
              <a:t>Academic  Year: -       </a:t>
            </a:r>
            <a:r>
              <a:rPr lang="en-US" sz="1800" dirty="0" smtClean="0">
                <a:solidFill>
                  <a:srgbClr val="FF0066"/>
                </a:solidFill>
                <a:latin typeface="Century Schoolbook" pitchFamily="18" charset="0"/>
              </a:rPr>
              <a:t>2015-16</a:t>
            </a:r>
          </a:p>
          <a:p>
            <a:pPr algn="l">
              <a:defRPr/>
            </a:pPr>
            <a:endParaRPr lang="en-US" sz="1800" dirty="0" smtClean="0">
              <a:solidFill>
                <a:srgbClr val="FF0066"/>
              </a:solidFill>
              <a:latin typeface="Century Schoolbook" pitchFamily="18" charset="0"/>
            </a:endParaRPr>
          </a:p>
          <a:p>
            <a:pPr algn="l">
              <a:defRPr/>
            </a:pP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sz="18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Department  of  Electronics &amp; Telecommunication  </a:t>
            </a:r>
          </a:p>
          <a:p>
            <a:pPr algn="l">
              <a:defRPr/>
            </a:pPr>
            <a:r>
              <a:rPr lang="en-US" sz="18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      M.K.S.S.S’s Cummins College of </a:t>
            </a:r>
            <a:r>
              <a:rPr lang="en-US" sz="18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Engineering </a:t>
            </a:r>
            <a:r>
              <a:rPr lang="en-US" sz="1800" dirty="0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Karvenagar , Pune-411052</a:t>
            </a:r>
          </a:p>
          <a:p>
            <a:pPr algn="l">
              <a:defRPr/>
            </a:pP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10F0E-3CB7-4C85-AD25-6299C3F5104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FEATURE EXTRACTION TECHNIQUES</a:t>
            </a:r>
            <a:r>
              <a:rPr lang="en-US" sz="2800" dirty="0" smtClean="0">
                <a:latin typeface="Arial Black" pitchFamily="34" charset="0"/>
              </a:rPr>
              <a:t>-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1-LINEAR PREDICTIVE CODING (LPC)</a:t>
            </a:r>
          </a:p>
          <a:p>
            <a:endParaRPr lang="en-US" sz="2400" dirty="0" smtClean="0"/>
          </a:p>
          <a:p>
            <a:r>
              <a:rPr lang="en-US" sz="2400" dirty="0" smtClean="0"/>
              <a:t>2-MEL-FREQUENCY CEPSTRAL COEFFICIENTS (MFCC)</a:t>
            </a:r>
          </a:p>
          <a:p>
            <a:endParaRPr lang="en-US" sz="2400" dirty="0" smtClean="0"/>
          </a:p>
          <a:p>
            <a:r>
              <a:rPr lang="en-US" sz="2400" dirty="0" smtClean="0"/>
              <a:t>3-PERPETUAL LINEAR PREDICTION(PLP)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>
                <a:latin typeface="Arial Black" pitchFamily="34" charset="0"/>
              </a:rPr>
              <a:t>BLOCK DIAGRAMS –</a:t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/>
            </a:r>
            <a:br>
              <a:rPr lang="en-IN" sz="3200" dirty="0" smtClean="0">
                <a:latin typeface="Arial Black" pitchFamily="34" charset="0"/>
              </a:rPr>
            </a:br>
            <a:r>
              <a:rPr lang="en-IN" sz="3200" dirty="0" smtClean="0">
                <a:latin typeface="Arial Black" pitchFamily="34" charset="0"/>
              </a:rPr>
              <a:t>1.</a:t>
            </a:r>
            <a:r>
              <a:rPr lang="en-IN" sz="2700" dirty="0" smtClean="0">
                <a:latin typeface="Arial Black" pitchFamily="34" charset="0"/>
              </a:rPr>
              <a:t>LPC-</a:t>
            </a:r>
            <a:endParaRPr lang="en-IN" sz="2700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19338"/>
            <a:ext cx="6786610" cy="368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2.MFCC-</a:t>
            </a:r>
            <a:endParaRPr lang="en-IN" sz="2400" dirty="0">
              <a:latin typeface="Arial Black" pitchFamily="34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428868"/>
            <a:ext cx="6662653" cy="255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Black" pitchFamily="34" charset="0"/>
              </a:rPr>
              <a:t>3.PLP-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196" y="1935163"/>
            <a:ext cx="398960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Modelling </a:t>
            </a:r>
            <a:r>
              <a:rPr lang="en-IN" sz="2800" b="1" dirty="0" smtClean="0"/>
              <a:t>Techniques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5857916"/>
          </a:xfrm>
        </p:spPr>
        <p:txBody>
          <a:bodyPr>
            <a:normAutofit/>
          </a:bodyPr>
          <a:lstStyle/>
          <a:p>
            <a:r>
              <a:rPr lang="en-IN" b="1" dirty="0" smtClean="0"/>
              <a:t>Vector Quantization (VQ)</a:t>
            </a:r>
          </a:p>
          <a:p>
            <a:pPr>
              <a:buNone/>
            </a:pPr>
            <a:r>
              <a:rPr lang="en-IN" sz="2800" dirty="0" smtClean="0"/>
              <a:t>  Used in generation of codebook.</a:t>
            </a:r>
          </a:p>
          <a:p>
            <a:pPr>
              <a:buNone/>
            </a:pPr>
            <a:endParaRPr lang="en-IN" sz="2800" dirty="0" smtClean="0"/>
          </a:p>
          <a:p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/>
            </a:r>
            <a:br>
              <a:rPr lang="en-IN" sz="2800" b="1" dirty="0" smtClean="0"/>
            </a:br>
            <a:endParaRPr lang="en-IN" sz="28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 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TECHNIQUES OF FEATURE MATCHING-</a:t>
            </a:r>
            <a:br>
              <a:rPr lang="en-IN" b="1" dirty="0" smtClean="0"/>
            </a:b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Distance Measure</a:t>
            </a:r>
          </a:p>
          <a:p>
            <a:r>
              <a:rPr lang="en-IN" sz="2400" dirty="0" smtClean="0"/>
              <a:t>The Euclidean distance between two points P = (p1, p2…</a:t>
            </a:r>
            <a:r>
              <a:rPr lang="en-IN" sz="2400" dirty="0" err="1" smtClean="0"/>
              <a:t>pn</a:t>
            </a:r>
            <a:r>
              <a:rPr lang="en-IN" sz="2400" dirty="0" smtClean="0"/>
              <a:t>) and Q = (q1, q2...</a:t>
            </a:r>
            <a:r>
              <a:rPr lang="en-IN" sz="2400" dirty="0" err="1" smtClean="0"/>
              <a:t>qn</a:t>
            </a:r>
            <a:r>
              <a:rPr lang="en-IN" sz="2400" dirty="0" smtClean="0"/>
              <a:t>),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" sz="2400" dirty="0" smtClean="0"/>
          </a:p>
          <a:p>
            <a:r>
              <a:rPr lang="en-IN" sz="2400" dirty="0" smtClean="0"/>
              <a:t>The speaker with the lowest distortion distance is chosen to be identified as the unknown person.</a:t>
            </a:r>
          </a:p>
          <a:p>
            <a:endParaRPr lang="e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635798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TABLE-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TECHNIQUES FOR SI 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618" y="2132856"/>
            <a:ext cx="805683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80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Arial Black" pitchFamily="34" charset="0"/>
              </a:rPr>
              <a:t>APPLICATIONS: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/>
          </a:bodyPr>
          <a:lstStyle/>
          <a:p>
            <a:endParaRPr lang="en" b="1" dirty="0" smtClean="0"/>
          </a:p>
          <a:p>
            <a:r>
              <a:rPr lang="en-IN" sz="2800" dirty="0" smtClean="0"/>
              <a:t>Voice dialling </a:t>
            </a:r>
          </a:p>
          <a:p>
            <a:r>
              <a:rPr lang="en-IN" sz="2800" dirty="0" smtClean="0"/>
              <a:t>Telephone shopping</a:t>
            </a:r>
          </a:p>
          <a:p>
            <a:r>
              <a:rPr lang="en-IN" sz="2800" dirty="0" smtClean="0"/>
              <a:t>Database access services</a:t>
            </a:r>
          </a:p>
          <a:p>
            <a:r>
              <a:rPr lang="en-IN" sz="2800" dirty="0" smtClean="0"/>
              <a:t>Information and reservation services</a:t>
            </a:r>
          </a:p>
          <a:p>
            <a:r>
              <a:rPr lang="en-IN" sz="2800" dirty="0" smtClean="0"/>
              <a:t>Security control for confidential information </a:t>
            </a:r>
          </a:p>
          <a:p>
            <a:pPr>
              <a:buNone/>
            </a:pPr>
            <a:endParaRPr lang="en-IN" sz="2800" dirty="0" smtClean="0"/>
          </a:p>
          <a:p>
            <a:endParaRPr lang="en-I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CONCLUSION</a:t>
            </a:r>
            <a:r>
              <a:rPr lang="en-US" sz="3600" dirty="0" smtClean="0">
                <a:latin typeface="Arial Black" pitchFamily="34" charset="0"/>
              </a:rPr>
              <a:t>: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We </a:t>
            </a:r>
            <a:r>
              <a:rPr lang="en-US" sz="2400" dirty="0" smtClean="0"/>
              <a:t>have implemented all 3 feature </a:t>
            </a:r>
            <a:r>
              <a:rPr lang="en-US" sz="2400" dirty="0" smtClean="0"/>
              <a:t>extraction techniques namely MFCC,LPC and </a:t>
            </a:r>
            <a:r>
              <a:rPr lang="en-US" sz="2400" dirty="0" smtClean="0"/>
              <a:t>PLP</a:t>
            </a:r>
            <a:r>
              <a:rPr lang="en-US" sz="2400" dirty="0" smtClean="0"/>
              <a:t> </a:t>
            </a:r>
            <a:r>
              <a:rPr lang="en-US" sz="2400" dirty="0" smtClean="0"/>
              <a:t>and matching all using Euclidian distance 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concluded that MFCC is the most efficient method as compared to other 2 techniques.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BIBILOGRAPHY-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tantia" pitchFamily="18" charset="0"/>
              </a:rPr>
              <a:t>[1]Dr. </a:t>
            </a:r>
            <a:r>
              <a:rPr lang="en-US" sz="2000" dirty="0" err="1" smtClean="0">
                <a:latin typeface="Constantia" pitchFamily="18" charset="0"/>
              </a:rPr>
              <a:t>Shaila</a:t>
            </a:r>
            <a:r>
              <a:rPr lang="en-US" sz="2000" dirty="0" smtClean="0">
                <a:latin typeface="Constantia" pitchFamily="18" charset="0"/>
              </a:rPr>
              <a:t> D. </a:t>
            </a:r>
            <a:r>
              <a:rPr lang="en-US" sz="2000" dirty="0" err="1" smtClean="0">
                <a:latin typeface="Constantia" pitchFamily="18" charset="0"/>
              </a:rPr>
              <a:t>Apte</a:t>
            </a:r>
            <a:r>
              <a:rPr lang="en-US" sz="2000" dirty="0" smtClean="0">
                <a:latin typeface="Constantia" pitchFamily="18" charset="0"/>
              </a:rPr>
              <a:t>-Speech and Audio Processing , Wiley India Second Edition</a:t>
            </a:r>
          </a:p>
          <a:p>
            <a:pPr>
              <a:buNone/>
            </a:pPr>
            <a:r>
              <a:rPr lang="en-US" sz="2000" dirty="0" smtClean="0">
                <a:latin typeface="Constantia" pitchFamily="18" charset="0"/>
              </a:rPr>
              <a:t>[2]Campbell, J.P., Jr. “Speaker recognition a tutorial” Proceedings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IEEE, vol. 85, no. 9, Oct 1997.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 J. He, L. Liu and G. Palm, “A discriminative training algorithm for VQ-based speaker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Vibha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Tiwari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“MFCC and its applications in speaker recognition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”.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[5]H. B.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Chauhan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Prof. B. A.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Tanawala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-“Comparative Study of MFCC and LPC Algorithms for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Gujrati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Isolated Word Recognition”.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[6]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Pravinkumar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Premakanthan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Wasb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B.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Mikhael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-” SPEAKER VERIFICATION/RECOGNITION AND THE IMPORTANCE OF SELECTIVE FEATURE EXTRACTION: REVIEW”</a:t>
            </a:r>
          </a:p>
          <a:p>
            <a:endParaRPr lang="en-US" sz="2000" dirty="0" smtClean="0">
              <a:latin typeface="Constantia" pitchFamily="18" charset="0"/>
            </a:endParaRP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F05E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</a:t>
            </a:r>
            <a:r>
              <a:rPr lang="en-US" sz="3100" dirty="0" smtClean="0">
                <a:solidFill>
                  <a:srgbClr val="0F05E1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Contents</a:t>
            </a:r>
            <a:endParaRPr lang="en-US" sz="3100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908720"/>
            <a:ext cx="8153400" cy="5257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Literature Survey</a:t>
            </a:r>
            <a:endParaRPr lang="en-US" sz="2400" dirty="0" smtClean="0">
              <a:solidFill>
                <a:srgbClr val="CC0066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Feature </a:t>
            </a: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Extraction </a:t>
            </a: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echniques</a:t>
            </a:r>
            <a:endParaRPr lang="en-US" sz="2400" dirty="0" smtClean="0">
              <a:solidFill>
                <a:srgbClr val="CC0066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Block </a:t>
            </a: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Diagrams</a:t>
            </a:r>
            <a:endParaRPr lang="en-US" sz="2400" dirty="0" smtClean="0">
              <a:solidFill>
                <a:srgbClr val="CC0066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Matching </a:t>
            </a: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echnique</a:t>
            </a:r>
            <a:endParaRPr lang="en-US" sz="2400" dirty="0" smtClean="0">
              <a:solidFill>
                <a:srgbClr val="CC0066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Result Table</a:t>
            </a:r>
            <a:endParaRPr lang="en-US" sz="2400" dirty="0" smtClean="0">
              <a:solidFill>
                <a:srgbClr val="CC0066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Applications</a:t>
            </a:r>
            <a:endParaRPr lang="en-US" sz="2400" dirty="0" smtClean="0">
              <a:solidFill>
                <a:srgbClr val="CC0066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References </a:t>
            </a: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/ Bibliography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CC0066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Work Plan</a:t>
            </a:r>
            <a:endParaRPr lang="en-US" sz="2400" dirty="0">
              <a:solidFill>
                <a:srgbClr val="CC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11760" y="6165304"/>
            <a:ext cx="3981400" cy="518160"/>
          </a:xfrm>
        </p:spPr>
        <p:txBody>
          <a:bodyPr/>
          <a:lstStyle/>
          <a:p>
            <a:pPr algn="l">
              <a:defRPr/>
            </a:pPr>
            <a:r>
              <a:rPr lang="en-US" sz="1100" dirty="0" smtClean="0"/>
              <a:t>COMPARISON BETWEEN DIFFERENT FEATURE EXTRACTION </a:t>
            </a:r>
            <a:r>
              <a:rPr lang="en-US" sz="1100" dirty="0" smtClean="0"/>
              <a:t>TECHNIQUES </a:t>
            </a:r>
            <a:r>
              <a:rPr lang="en-US" sz="1100" dirty="0" smtClean="0"/>
              <a:t>FOR </a:t>
            </a:r>
            <a:r>
              <a:rPr lang="en-US" sz="1100" dirty="0" smtClean="0"/>
              <a:t>SI SYSTEM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3AF03-57CF-42EF-9472-76F16587AF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8572560" cy="603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91672" y="1142984"/>
            <a:ext cx="51949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 !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143932" cy="71435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Black" pitchFamily="34" charset="0"/>
              </a:rPr>
              <a:t>1)INTRODUCTION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cs typeface="Times New Roman" pitchFamily="18" charset="0"/>
              </a:rPr>
              <a:t>Speaker Recognition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Identification of person from characteristics of voices.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cs typeface="Times New Roman" pitchFamily="18" charset="0"/>
              </a:rPr>
              <a:t>i.e</a:t>
            </a:r>
            <a:r>
              <a:rPr lang="en-US" sz="2400" dirty="0" smtClean="0">
                <a:cs typeface="Times New Roman" pitchFamily="18" charset="0"/>
              </a:rPr>
              <a:t> Voice </a:t>
            </a:r>
            <a:r>
              <a:rPr lang="en-US" sz="2400" dirty="0" smtClean="0">
                <a:cs typeface="Times New Roman" pitchFamily="18" charset="0"/>
              </a:rPr>
              <a:t>Biometrics</a:t>
            </a:r>
          </a:p>
          <a:p>
            <a:pPr>
              <a:buFont typeface="Wingdings" pitchFamily="2" charset="2"/>
              <a:buChar char="§"/>
            </a:pPr>
            <a:endParaRPr lang="en-IN" sz="2400" b="1" dirty="0" smtClean="0"/>
          </a:p>
          <a:p>
            <a:pPr>
              <a:buNone/>
            </a:pPr>
            <a:r>
              <a:rPr lang="en-IN" b="1" dirty="0" smtClean="0"/>
              <a:t>Speaker </a:t>
            </a:r>
            <a:r>
              <a:rPr lang="en-IN" b="1" dirty="0" smtClean="0"/>
              <a:t>verification</a:t>
            </a:r>
            <a:r>
              <a:rPr lang="en-IN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Its a one-to-one match  process.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err="1" smtClean="0"/>
              <a:t>Eg</a:t>
            </a:r>
            <a:r>
              <a:rPr lang="en-IN" sz="2400" dirty="0" smtClean="0"/>
              <a:t> : In passport presentation.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b="1" dirty="0" smtClean="0"/>
              <a:t>Speaker identification 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Its a one-to-many process.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err="1" smtClean="0"/>
              <a:t>Eg</a:t>
            </a:r>
            <a:r>
              <a:rPr lang="en-IN" sz="2400" dirty="0" smtClean="0"/>
              <a:t>: </a:t>
            </a:r>
            <a:r>
              <a:rPr lang="en-IN" sz="2400" dirty="0" smtClean="0"/>
              <a:t>fingerprint </a:t>
            </a:r>
            <a:r>
              <a:rPr lang="en-IN" sz="2400" dirty="0" smtClean="0"/>
              <a:t>recognition</a:t>
            </a:r>
          </a:p>
          <a:p>
            <a:pPr>
              <a:buFont typeface="Wingdings" pitchFamily="2" charset="2"/>
              <a:buChar char="§"/>
            </a:pP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3808" y="6165304"/>
            <a:ext cx="3352800" cy="340147"/>
          </a:xfrm>
        </p:spPr>
        <p:txBody>
          <a:bodyPr/>
          <a:lstStyle/>
          <a:p>
            <a:r>
              <a:rPr lang="en-US" dirty="0" smtClean="0"/>
              <a:t> COMPARISON </a:t>
            </a:r>
            <a:r>
              <a:rPr lang="en-US" dirty="0" smtClean="0"/>
              <a:t>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Components of a speaker Recognition system </a:t>
            </a:r>
            <a:endParaRPr lang="en-IN" sz="36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5163"/>
            <a:ext cx="9144000" cy="394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37312"/>
            <a:ext cx="3352800" cy="365125"/>
          </a:xfrm>
        </p:spPr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Arial Black" pitchFamily="34" charset="0"/>
              </a:rPr>
              <a:t>TEXT-DEPENDENT </a:t>
            </a:r>
            <a:r>
              <a:rPr lang="en-IN" sz="2800" b="1" dirty="0" err="1" smtClean="0">
                <a:latin typeface="Arial Black" pitchFamily="34" charset="0"/>
              </a:rPr>
              <a:t>vs</a:t>
            </a:r>
            <a:r>
              <a:rPr lang="en-IN" sz="2800" b="1" dirty="0" smtClean="0">
                <a:latin typeface="Arial Black" pitchFamily="34" charset="0"/>
              </a:rPr>
              <a:t> TEXT-INDEPENDENT </a:t>
            </a:r>
            <a:endParaRPr lang="en-IN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1. </a:t>
            </a:r>
            <a:r>
              <a:rPr lang="en-IN" b="1" dirty="0" smtClean="0"/>
              <a:t>Text-Dependent: </a:t>
            </a:r>
          </a:p>
          <a:p>
            <a:pPr>
              <a:buNone/>
            </a:pPr>
            <a:r>
              <a:rPr lang="en-IN" sz="2400" b="1" dirty="0" smtClean="0"/>
              <a:t>             For </a:t>
            </a:r>
            <a:r>
              <a:rPr lang="en-IN" sz="2400" b="1" dirty="0" err="1" smtClean="0"/>
              <a:t>enrollment</a:t>
            </a:r>
            <a:r>
              <a:rPr lang="en-IN" sz="2400" b="1" dirty="0" smtClean="0"/>
              <a:t> &amp; testing - text is same.</a:t>
            </a:r>
          </a:p>
          <a:p>
            <a:endParaRPr lang="en-IN" b="1" dirty="0" smtClean="0"/>
          </a:p>
          <a:p>
            <a:r>
              <a:rPr lang="en-IN" dirty="0" smtClean="0"/>
              <a:t>2. </a:t>
            </a:r>
            <a:r>
              <a:rPr lang="en-IN" b="1" dirty="0" smtClean="0"/>
              <a:t>Text-Independent:   </a:t>
            </a:r>
          </a:p>
          <a:p>
            <a:pPr>
              <a:buNone/>
            </a:pPr>
            <a:r>
              <a:rPr lang="en-IN" sz="2400" b="1" dirty="0" smtClean="0"/>
              <a:t>             For </a:t>
            </a:r>
            <a:r>
              <a:rPr lang="en-IN" sz="2400" b="1" dirty="0" err="1" smtClean="0"/>
              <a:t>enrollment</a:t>
            </a:r>
            <a:r>
              <a:rPr lang="en-IN" sz="2400" b="1" dirty="0" smtClean="0"/>
              <a:t> &amp; testing – text is different</a:t>
            </a:r>
            <a:r>
              <a:rPr lang="en-IN" b="1" dirty="0" smtClean="0"/>
              <a:t>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9792" y="6237312"/>
            <a:ext cx="3352800" cy="365125"/>
          </a:xfrm>
        </p:spPr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2) OBJECTIVE-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proposed work consists of truncating a recorded voice signal, framing it, passing it through a window function, calculating the Short Term FFT, extracting its features and matching it with a stored template.</a:t>
            </a:r>
          </a:p>
          <a:p>
            <a:r>
              <a:rPr lang="en-US" sz="2400" dirty="0" smtClean="0"/>
              <a:t>Perceptual Linear Prediction (PLP), Linear Predictive Coding (LPC) and Mel frequency Cepstral Coefficients (MFCC) are applied for feature extraction </a:t>
            </a:r>
            <a:r>
              <a:rPr lang="en-US" sz="2400" dirty="0" smtClean="0"/>
              <a:t>purpose followed by codebook generation </a:t>
            </a:r>
            <a:r>
              <a:rPr lang="en-US" sz="2400" dirty="0" smtClean="0"/>
              <a:t>and Euclidean Distance is applied for matching purposes.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LITERATURE  SURVEY-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[ 1]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MFCC &amp; LPC is feature extraction techniques ,VQ &amp; Euclidean distance is used for matching.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[2] MFCC &amp; LPC is feature extraction techniques.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[3] MFCC &amp; DWT are feature extraction techniques , Euclidean distance used for matching.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[4]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MFCC is feature extraction techniques ,VQ &amp; Euclidean distance &amp;DTW is used for matching.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TECHNIQUES FOR SI 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71451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3284984"/>
            <a:ext cx="8148959" cy="289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980728"/>
            <a:ext cx="82296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PRE-PROCESSING-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FRAMING-</a:t>
            </a:r>
          </a:p>
          <a:p>
            <a:pPr>
              <a:buNone/>
            </a:pPr>
            <a:r>
              <a:rPr lang="en-US" sz="2400" dirty="0" smtClean="0"/>
              <a:t>-Split speech into frames to achieve stationarity.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WINDOWING-</a:t>
            </a:r>
          </a:p>
          <a:p>
            <a:pPr>
              <a:buNone/>
            </a:pPr>
            <a:r>
              <a:rPr lang="en-US" sz="2400" dirty="0" smtClean="0"/>
              <a:t>-To avoid discontinuity.</a:t>
            </a:r>
          </a:p>
          <a:p>
            <a:pPr>
              <a:buNone/>
            </a:pPr>
            <a:r>
              <a:rPr lang="en-US" sz="2400" dirty="0" smtClean="0"/>
              <a:t>-Hamming Window is used .</a:t>
            </a:r>
            <a:endParaRPr lang="en-IN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COMPARISON BETWEEN DIFFERENT FEATURE EXTRACTION </a:t>
            </a:r>
            <a:r>
              <a:rPr lang="en-US" dirty="0" smtClean="0"/>
              <a:t>TECHNIQUES </a:t>
            </a:r>
            <a:r>
              <a:rPr lang="en-US" dirty="0" smtClean="0"/>
              <a:t>FOR </a:t>
            </a:r>
            <a:r>
              <a:rPr lang="en-US" dirty="0" smtClean="0"/>
              <a:t>SI </a:t>
            </a:r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A861-35D1-441D-8B0C-06A97C8E95B9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2302</TotalTime>
  <Words>755</Words>
  <Application>Microsoft Office PowerPoint</Application>
  <PresentationFormat>On-screen Show (4:3)</PresentationFormat>
  <Paragraphs>148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     COMPARISON BETWEEN DIFFERENT FEATURE EXTRACTION TECHNIQUES FOR SPEAKER IDENTIFICATION SYSTEM</vt:lpstr>
      <vt:lpstr>                    Contents</vt:lpstr>
      <vt:lpstr>1)INTRODUCTION</vt:lpstr>
      <vt:lpstr> Components of a speaker Recognition system </vt:lpstr>
      <vt:lpstr>TEXT-DEPENDENT vs TEXT-INDEPENDENT </vt:lpstr>
      <vt:lpstr>2) OBJECTIVE-</vt:lpstr>
      <vt:lpstr>LITERATURE  SURVEY-</vt:lpstr>
      <vt:lpstr> </vt:lpstr>
      <vt:lpstr>PRE-PROCESSING-</vt:lpstr>
      <vt:lpstr>FEATURE EXTRACTION TECHNIQUES-</vt:lpstr>
      <vt:lpstr>BLOCK DIAGRAMS –  1.LPC-</vt:lpstr>
      <vt:lpstr>2.MFCC-</vt:lpstr>
      <vt:lpstr>3.PLP-</vt:lpstr>
      <vt:lpstr>Modelling Techniques</vt:lpstr>
      <vt:lpstr>     TECHNIQUES OF FEATURE MATCHING- </vt:lpstr>
      <vt:lpstr>RESULT TABLE-</vt:lpstr>
      <vt:lpstr>APPLICATIONS:</vt:lpstr>
      <vt:lpstr>CONCLUSION:</vt:lpstr>
      <vt:lpstr>BIBILOGRAPHY-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87</cp:revision>
  <dcterms:created xsi:type="dcterms:W3CDTF">2015-10-07T05:34:03Z</dcterms:created>
  <dcterms:modified xsi:type="dcterms:W3CDTF">2016-06-04T02:59:21Z</dcterms:modified>
</cp:coreProperties>
</file>