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58" r:id="rId5"/>
    <p:sldId id="259" r:id="rId6"/>
    <p:sldId id="260" r:id="rId7"/>
    <p:sldId id="261" r:id="rId8"/>
    <p:sldId id="262" r:id="rId9"/>
    <p:sldId id="265" r:id="rId10"/>
    <p:sldId id="264"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032E3A-5F88-174E-8081-56E93A14084B}" v="279" dt="2024-12-11T23:05:09.0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12/11/2024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895600"/>
          </a:xfrm>
        </p:spPr>
        <p:txBody>
          <a:bodyPr>
            <a:normAutofit/>
          </a:bodyPr>
          <a:lstStyle/>
          <a:p>
            <a:r>
              <a:rPr lang="en-US" sz="3600" b="1" dirty="0">
                <a:latin typeface="Calibri"/>
                <a:ea typeface="+mj-lt"/>
                <a:cs typeface="+mj-lt"/>
              </a:rPr>
              <a:t>Improving Traffic Flow Predictions with SGCN-LSTM: A Hybrid Model for Spatial and Temporal Dependencies</a:t>
            </a:r>
            <a:br>
              <a:rPr lang="en-US" sz="3600" b="1" dirty="0">
                <a:latin typeface="Calibri"/>
                <a:ea typeface="+mj-lt"/>
                <a:cs typeface="+mj-lt"/>
              </a:rPr>
            </a:br>
            <a:br>
              <a:rPr lang="en-US" sz="3600" b="1" dirty="0">
                <a:latin typeface="Calibri"/>
                <a:ea typeface="+mj-lt"/>
                <a:cs typeface="+mj-lt"/>
              </a:rPr>
            </a:br>
            <a:r>
              <a:rPr lang="en-US" sz="3600" b="1" dirty="0">
                <a:latin typeface="Aptos Display"/>
                <a:ea typeface="Calibri"/>
                <a:cs typeface="Calibri"/>
              </a:rPr>
              <a:t>-</a:t>
            </a:r>
            <a:r>
              <a:rPr lang="en-US" sz="2800" dirty="0">
                <a:latin typeface="Calibri"/>
                <a:ea typeface="+mj-lt"/>
                <a:cs typeface="+mj-lt"/>
              </a:rPr>
              <a:t>A Hybrid Approach to Smart Mobility</a:t>
            </a:r>
            <a:endParaRPr lang="en-US" sz="2800" b="1" dirty="0">
              <a:latin typeface="Calibri"/>
              <a:ea typeface="Calibri"/>
              <a:cs typeface="Calibri"/>
            </a:endParaRPr>
          </a:p>
        </p:txBody>
      </p:sp>
      <p:sp>
        <p:nvSpPr>
          <p:cNvPr id="5" name="Speech Bubble: Oval 4">
            <a:extLst>
              <a:ext uri="{FF2B5EF4-FFF2-40B4-BE49-F238E27FC236}">
                <a16:creationId xmlns:a16="http://schemas.microsoft.com/office/drawing/2014/main" id="{84CCDF79-C5A5-472C-8369-AEC3728DF59A}"/>
              </a:ext>
            </a:extLst>
          </p:cNvPr>
          <p:cNvSpPr/>
          <p:nvPr/>
        </p:nvSpPr>
        <p:spPr>
          <a:xfrm>
            <a:off x="7732889" y="4255911"/>
            <a:ext cx="3691466" cy="2190044"/>
          </a:xfrm>
          <a:prstGeom prst="wedgeEllipse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90000"/>
              </a:lnSpc>
              <a:spcBef>
                <a:spcPts val="1000"/>
              </a:spcBef>
            </a:pPr>
            <a:r>
              <a:rPr lang="en-US" sz="2400" dirty="0">
                <a:solidFill>
                  <a:schemeClr val="bg1"/>
                </a:solidFill>
              </a:rPr>
              <a:t>Roshini Joga </a:t>
            </a:r>
          </a:p>
          <a:p>
            <a:pPr algn="ctr">
              <a:lnSpc>
                <a:spcPct val="90000"/>
              </a:lnSpc>
              <a:spcBef>
                <a:spcPts val="1000"/>
              </a:spcBef>
            </a:pPr>
            <a:r>
              <a:rPr lang="en-US" sz="2400">
                <a:solidFill>
                  <a:schemeClr val="bg1"/>
                </a:solidFill>
              </a:rPr>
              <a:t>018221736</a:t>
            </a:r>
          </a:p>
          <a:p>
            <a:pPr algn="ct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0B7E9-2879-996B-D861-554885F858C0}"/>
              </a:ext>
            </a:extLst>
          </p:cNvPr>
          <p:cNvSpPr>
            <a:spLocks noGrp="1"/>
          </p:cNvSpPr>
          <p:nvPr>
            <p:ph type="title"/>
          </p:nvPr>
        </p:nvSpPr>
        <p:spPr/>
        <p:txBody>
          <a:bodyPr/>
          <a:lstStyle/>
          <a:p>
            <a:r>
              <a:rPr lang="en-US" dirty="0">
                <a:ea typeface="+mj-lt"/>
                <a:cs typeface="+mj-lt"/>
              </a:rPr>
              <a:t>Real-World Applications</a:t>
            </a:r>
            <a:endParaRPr lang="en-US" dirty="0"/>
          </a:p>
        </p:txBody>
      </p:sp>
      <p:sp>
        <p:nvSpPr>
          <p:cNvPr id="3" name="Content Placeholder 2">
            <a:extLst>
              <a:ext uri="{FF2B5EF4-FFF2-40B4-BE49-F238E27FC236}">
                <a16:creationId xmlns:a16="http://schemas.microsoft.com/office/drawing/2014/main" id="{861EE046-BD9E-C281-B397-A851F20527FA}"/>
              </a:ext>
            </a:extLst>
          </p:cNvPr>
          <p:cNvSpPr>
            <a:spLocks noGrp="1"/>
          </p:cNvSpPr>
          <p:nvPr>
            <p:ph idx="1"/>
          </p:nvPr>
        </p:nvSpPr>
        <p:spPr/>
        <p:txBody>
          <a:bodyPr vert="horz" lIns="91440" tIns="45720" rIns="91440" bIns="45720" rtlCol="0" anchor="t">
            <a:normAutofit/>
          </a:bodyPr>
          <a:lstStyle/>
          <a:p>
            <a:r>
              <a:rPr lang="en-US">
                <a:ea typeface="+mn-lt"/>
                <a:cs typeface="+mn-lt"/>
              </a:rPr>
              <a:t>Optimize traffic signals.</a:t>
            </a:r>
          </a:p>
          <a:p>
            <a:r>
              <a:rPr lang="en-US" dirty="0">
                <a:ea typeface="+mn-lt"/>
                <a:cs typeface="+mn-lt"/>
              </a:rPr>
              <a:t>Provide real-time navigation updates.</a:t>
            </a:r>
            <a:endParaRPr lang="en-US" dirty="0"/>
          </a:p>
          <a:p>
            <a:r>
              <a:rPr lang="en-US">
                <a:ea typeface="+mn-lt"/>
                <a:cs typeface="+mn-lt"/>
              </a:rPr>
              <a:t>Aid urban planning with data-driven insights.</a:t>
            </a:r>
          </a:p>
          <a:p>
            <a:r>
              <a:rPr lang="en-US" dirty="0">
                <a:ea typeface="+mn-lt"/>
                <a:cs typeface="+mn-lt"/>
              </a:rPr>
              <a:t>Assist emergency services in avoiding congestion.</a:t>
            </a:r>
            <a:endParaRPr lang="en-US" dirty="0"/>
          </a:p>
          <a:p>
            <a:endParaRPr lang="en-US" dirty="0"/>
          </a:p>
        </p:txBody>
      </p:sp>
    </p:spTree>
    <p:extLst>
      <p:ext uri="{BB962C8B-B14F-4D97-AF65-F5344CB8AC3E}">
        <p14:creationId xmlns:p14="http://schemas.microsoft.com/office/powerpoint/2010/main" val="493898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0D81B-EFC8-521A-3C2C-153DC63D513F}"/>
              </a:ext>
            </a:extLst>
          </p:cNvPr>
          <p:cNvSpPr>
            <a:spLocks noGrp="1"/>
          </p:cNvSpPr>
          <p:nvPr>
            <p:ph type="title"/>
          </p:nvPr>
        </p:nvSpPr>
        <p:spPr/>
        <p:txBody>
          <a:bodyPr/>
          <a:lstStyle/>
          <a:p>
            <a:r>
              <a:rPr lang="en-US" dirty="0"/>
              <a:t>FUTURE WORK: </a:t>
            </a:r>
          </a:p>
        </p:txBody>
      </p:sp>
      <p:sp>
        <p:nvSpPr>
          <p:cNvPr id="3" name="Content Placeholder 2">
            <a:extLst>
              <a:ext uri="{FF2B5EF4-FFF2-40B4-BE49-F238E27FC236}">
                <a16:creationId xmlns:a16="http://schemas.microsoft.com/office/drawing/2014/main" id="{A343E058-3021-B9D6-EAED-77A32DBAD799}"/>
              </a:ext>
            </a:extLst>
          </p:cNvPr>
          <p:cNvSpPr>
            <a:spLocks noGrp="1"/>
          </p:cNvSpPr>
          <p:nvPr>
            <p:ph idx="1"/>
          </p:nvPr>
        </p:nvSpPr>
        <p:spPr/>
        <p:txBody>
          <a:bodyPr vert="horz" lIns="91440" tIns="45720" rIns="91440" bIns="45720" rtlCol="0" anchor="t">
            <a:normAutofit/>
          </a:bodyPr>
          <a:lstStyle/>
          <a:p>
            <a:r>
              <a:rPr lang="en-US" dirty="0">
                <a:ea typeface="+mn-lt"/>
                <a:cs typeface="+mn-lt"/>
              </a:rPr>
              <a:t>Aimed to further evaluate the SGCN-LSTM’s capabilities by testing its performance on a wider range of time intervals within the PEMS-BAY dataset, such as 15-minute, 30-minute, and 60-minute intervals.</a:t>
            </a:r>
          </a:p>
          <a:p>
            <a:r>
              <a:rPr lang="en-US" dirty="0">
                <a:ea typeface="+mn-lt"/>
                <a:cs typeface="+mn-lt"/>
              </a:rPr>
              <a:t>Expand analysis to other traffic flow metrics, such as traffic volume, to assess the model’s generalization capabilities.</a:t>
            </a:r>
            <a:endParaRPr lang="en-US" dirty="0"/>
          </a:p>
        </p:txBody>
      </p:sp>
    </p:spTree>
    <p:extLst>
      <p:ext uri="{BB962C8B-B14F-4D97-AF65-F5344CB8AC3E}">
        <p14:creationId xmlns:p14="http://schemas.microsoft.com/office/powerpoint/2010/main" val="1428978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CE7B0-9B58-E8D7-0F9E-C7F26DBFC5B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8D474EF-F4CB-4070-864D-F53C64FC80A6}"/>
              </a:ext>
            </a:extLst>
          </p:cNvPr>
          <p:cNvSpPr>
            <a:spLocks noGrp="1"/>
          </p:cNvSpPr>
          <p:nvPr>
            <p:ph idx="1"/>
          </p:nvPr>
        </p:nvSpPr>
        <p:spPr/>
        <p:txBody>
          <a:bodyPr vert="horz" lIns="91440" tIns="45720" rIns="91440" bIns="45720" rtlCol="0" anchor="t">
            <a:normAutofit/>
          </a:bodyPr>
          <a:lstStyle/>
          <a:p>
            <a:r>
              <a:rPr lang="en-US" sz="1800" dirty="0">
                <a:ea typeface="+mn-lt"/>
                <a:cs typeface="+mn-lt"/>
              </a:rPr>
              <a:t>[1] A. A. Mohammed, K. Ambak, A. M. Mosa, and D. </a:t>
            </a:r>
            <a:r>
              <a:rPr lang="en-US" sz="1800" err="1">
                <a:ea typeface="+mn-lt"/>
                <a:cs typeface="+mn-lt"/>
              </a:rPr>
              <a:t>Syamsunur</a:t>
            </a:r>
            <a:r>
              <a:rPr lang="en-US" sz="1800" dirty="0">
                <a:ea typeface="+mn-lt"/>
                <a:cs typeface="+mn-lt"/>
              </a:rPr>
              <a:t>, “A Review of Traffic Accidents and Related Practices Worldwide,” The Open Transportation Journal, vol. 13, no. 1, 2019, Available: https://www.opentransportationjournal.com/VOLUME/ 13/PAGE/65/FULLTEXT/ </a:t>
            </a:r>
            <a:endParaRPr lang="en-US" sz="1800"/>
          </a:p>
          <a:p>
            <a:r>
              <a:rPr lang="en-US" sz="1800" dirty="0">
                <a:ea typeface="+mn-lt"/>
                <a:cs typeface="+mn-lt"/>
              </a:rPr>
              <a:t>[2] O. J. Adeyemi, A. A. Arif, and R. Paul, “Exploring the relationship of rush hour period and fatal and non-fatal crash injuries in the U.S.: A systematic review and meta-analysis,” Accident Analysis &amp; Prevention, vol. 163, p. 106462, Dec. 2021, </a:t>
            </a:r>
            <a:r>
              <a:rPr lang="en-US" sz="1800" err="1">
                <a:ea typeface="+mn-lt"/>
                <a:cs typeface="+mn-lt"/>
              </a:rPr>
              <a:t>doi</a:t>
            </a:r>
            <a:r>
              <a:rPr lang="en-US" sz="1800" dirty="0">
                <a:ea typeface="+mn-lt"/>
                <a:cs typeface="+mn-lt"/>
              </a:rPr>
              <a:t>: https://doi.org/10.1016/j.aap.2021.106462. </a:t>
            </a:r>
            <a:endParaRPr lang="en-US" sz="1800"/>
          </a:p>
          <a:p>
            <a:r>
              <a:rPr lang="en-US" sz="1800" dirty="0">
                <a:ea typeface="+mn-lt"/>
                <a:cs typeface="+mn-lt"/>
              </a:rPr>
              <a:t>[3] M. M. Hamed, H. R. Al-</a:t>
            </a:r>
            <a:r>
              <a:rPr lang="en-US" sz="1800" err="1">
                <a:ea typeface="+mn-lt"/>
                <a:cs typeface="+mn-lt"/>
              </a:rPr>
              <a:t>Masaeid</a:t>
            </a:r>
            <a:r>
              <a:rPr lang="en-US" sz="1800" dirty="0">
                <a:ea typeface="+mn-lt"/>
                <a:cs typeface="+mn-lt"/>
              </a:rPr>
              <a:t>, and Z. M. B. Said, “Short-Term Prediction of Traffic Volume in Urban Arterials,” Journal of Transportation Engineering, vol. 121, no. 3, pp. 249–254, May 1995, </a:t>
            </a:r>
            <a:r>
              <a:rPr lang="en-US" sz="1800" err="1">
                <a:ea typeface="+mn-lt"/>
                <a:cs typeface="+mn-lt"/>
              </a:rPr>
              <a:t>doi</a:t>
            </a:r>
            <a:r>
              <a:rPr lang="en-US" sz="1800" dirty="0">
                <a:ea typeface="+mn-lt"/>
                <a:cs typeface="+mn-lt"/>
              </a:rPr>
              <a:t>: https://doi.org/10.1061/(asce)0733-947x(1995)121:3(2 49). </a:t>
            </a:r>
          </a:p>
          <a:p>
            <a:r>
              <a:rPr lang="en-US" sz="1800" dirty="0">
                <a:ea typeface="+mn-lt"/>
                <a:cs typeface="+mn-lt"/>
              </a:rPr>
              <a:t>[4] W. Jiang and L. Zhang, "Geospatial data to images: A deep-learning framework for traffic forecasting," in Tsinghua Science and Technology, vol. 24, no. 1, pp. 52-64, Feb. 2019, </a:t>
            </a:r>
            <a:r>
              <a:rPr lang="en-US" sz="1800" err="1">
                <a:ea typeface="+mn-lt"/>
                <a:cs typeface="+mn-lt"/>
              </a:rPr>
              <a:t>doi</a:t>
            </a:r>
            <a:r>
              <a:rPr lang="en-US" sz="1800" dirty="0">
                <a:ea typeface="+mn-lt"/>
                <a:cs typeface="+mn-lt"/>
              </a:rPr>
              <a:t>: 10.26599/TST.2018.9010033.</a:t>
            </a:r>
            <a:endParaRPr lang="en-US" sz="1800"/>
          </a:p>
        </p:txBody>
      </p:sp>
    </p:spTree>
    <p:extLst>
      <p:ext uri="{BB962C8B-B14F-4D97-AF65-F5344CB8AC3E}">
        <p14:creationId xmlns:p14="http://schemas.microsoft.com/office/powerpoint/2010/main" val="2480732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3B6FB-1AF3-1B68-4C33-FDEF447C9433}"/>
              </a:ext>
            </a:extLst>
          </p:cNvPr>
          <p:cNvSpPr>
            <a:spLocks noGrp="1"/>
          </p:cNvSpPr>
          <p:nvPr>
            <p:ph type="title"/>
          </p:nvPr>
        </p:nvSpPr>
        <p:spPr/>
        <p:txBody>
          <a:bodyPr/>
          <a:lstStyle/>
          <a:p>
            <a:r>
              <a:rPr lang="en-US" dirty="0"/>
              <a:t>PROBLEM STATEMENT: </a:t>
            </a:r>
          </a:p>
        </p:txBody>
      </p:sp>
      <p:sp>
        <p:nvSpPr>
          <p:cNvPr id="3" name="Content Placeholder 2">
            <a:extLst>
              <a:ext uri="{FF2B5EF4-FFF2-40B4-BE49-F238E27FC236}">
                <a16:creationId xmlns:a16="http://schemas.microsoft.com/office/drawing/2014/main" id="{2B3605A7-DE5A-DA0F-ABB8-755A1DF923F9}"/>
              </a:ext>
            </a:extLst>
          </p:cNvPr>
          <p:cNvSpPr>
            <a:spLocks noGrp="1"/>
          </p:cNvSpPr>
          <p:nvPr>
            <p:ph idx="1"/>
          </p:nvPr>
        </p:nvSpPr>
        <p:spPr/>
        <p:txBody>
          <a:bodyPr vert="horz" lIns="91440" tIns="45720" rIns="91440" bIns="45720" rtlCol="0" anchor="t">
            <a:normAutofit/>
          </a:bodyPr>
          <a:lstStyle/>
          <a:p>
            <a:r>
              <a:rPr lang="en-US" dirty="0">
                <a:ea typeface="+mn-lt"/>
                <a:cs typeface="+mn-lt"/>
              </a:rPr>
              <a:t>Traffic congestion causes delays, accidents, and environmental costs. SGCN-LSTM offers a hybrid model combining GCNs and LSTMs for accurate, efficient traffic predictions.</a:t>
            </a:r>
            <a:endParaRPr lang="en-US" dirty="0"/>
          </a:p>
          <a:p>
            <a:r>
              <a:rPr lang="en-US" dirty="0">
                <a:ea typeface="+mn-lt"/>
                <a:cs typeface="+mn-lt"/>
              </a:rPr>
              <a:t>Large amounts of traffic can lead to negative effects such as increased car accidents, air pollution, and significant time wasted. Understanding traffic speeds on any given road segment can be highly beneficial for traffic management strategists seeking to reduce congestion.</a:t>
            </a:r>
          </a:p>
          <a:p>
            <a:endParaRPr lang="en-US" dirty="0"/>
          </a:p>
          <a:p>
            <a:endParaRPr lang="en-US" dirty="0"/>
          </a:p>
          <a:p>
            <a:endParaRPr lang="en-US" dirty="0"/>
          </a:p>
        </p:txBody>
      </p:sp>
    </p:spTree>
    <p:extLst>
      <p:ext uri="{BB962C8B-B14F-4D97-AF65-F5344CB8AC3E}">
        <p14:creationId xmlns:p14="http://schemas.microsoft.com/office/powerpoint/2010/main" val="1850394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87BA6-D5E0-8269-3199-2A9EF3B8CEA8}"/>
              </a:ext>
            </a:extLst>
          </p:cNvPr>
          <p:cNvSpPr>
            <a:spLocks noGrp="1"/>
          </p:cNvSpPr>
          <p:nvPr>
            <p:ph type="title"/>
          </p:nvPr>
        </p:nvSpPr>
        <p:spPr/>
        <p:txBody>
          <a:bodyPr/>
          <a:lstStyle/>
          <a:p>
            <a:r>
              <a:rPr lang="en-US" dirty="0"/>
              <a:t>Existing Solutions and Limitations:</a:t>
            </a:r>
          </a:p>
        </p:txBody>
      </p:sp>
      <p:sp>
        <p:nvSpPr>
          <p:cNvPr id="3" name="Content Placeholder 2">
            <a:extLst>
              <a:ext uri="{FF2B5EF4-FFF2-40B4-BE49-F238E27FC236}">
                <a16:creationId xmlns:a16="http://schemas.microsoft.com/office/drawing/2014/main" id="{11F55952-EC9F-74C7-06E7-718C706B0F21}"/>
              </a:ext>
            </a:extLst>
          </p:cNvPr>
          <p:cNvSpPr>
            <a:spLocks noGrp="1"/>
          </p:cNvSpPr>
          <p:nvPr>
            <p:ph idx="1"/>
          </p:nvPr>
        </p:nvSpPr>
        <p:spPr/>
        <p:txBody>
          <a:bodyPr vert="horz" lIns="91440" tIns="45720" rIns="91440" bIns="45720" rtlCol="0" anchor="t">
            <a:normAutofit/>
          </a:bodyPr>
          <a:lstStyle/>
          <a:p>
            <a:r>
              <a:rPr lang="en-US" dirty="0">
                <a:ea typeface="+mn-lt"/>
                <a:cs typeface="+mn-lt"/>
              </a:rPr>
              <a:t>Traditional methods fail to capture complex spatial-temporal dependencies.</a:t>
            </a:r>
            <a:endParaRPr lang="en-US" dirty="0"/>
          </a:p>
          <a:p>
            <a:r>
              <a:rPr lang="en-US" dirty="0">
                <a:ea typeface="+mn-lt"/>
                <a:cs typeface="+mn-lt"/>
              </a:rPr>
              <a:t>STGCN: Accurate but computationally expensive.</a:t>
            </a:r>
            <a:endParaRPr lang="en-US"/>
          </a:p>
          <a:p>
            <a:r>
              <a:rPr lang="en-US" dirty="0">
                <a:ea typeface="+mn-lt"/>
                <a:cs typeface="+mn-lt"/>
              </a:rPr>
              <a:t>A3T-GCN: Attention mechanism balances features but struggles with scalability.</a:t>
            </a:r>
            <a:endParaRPr lang="en-US" dirty="0"/>
          </a:p>
        </p:txBody>
      </p:sp>
    </p:spTree>
    <p:extLst>
      <p:ext uri="{BB962C8B-B14F-4D97-AF65-F5344CB8AC3E}">
        <p14:creationId xmlns:p14="http://schemas.microsoft.com/office/powerpoint/2010/main" val="1022713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3FECB-9B28-6CB3-90E4-3909AEB7C3A1}"/>
              </a:ext>
            </a:extLst>
          </p:cNvPr>
          <p:cNvSpPr>
            <a:spLocks noGrp="1"/>
          </p:cNvSpPr>
          <p:nvPr>
            <p:ph type="title"/>
          </p:nvPr>
        </p:nvSpPr>
        <p:spPr/>
        <p:txBody>
          <a:bodyPr/>
          <a:lstStyle/>
          <a:p>
            <a:r>
              <a:rPr lang="en-US" dirty="0"/>
              <a:t>PROPOSED SOLUTION: </a:t>
            </a:r>
          </a:p>
        </p:txBody>
      </p:sp>
      <p:sp>
        <p:nvSpPr>
          <p:cNvPr id="3" name="Content Placeholder 2">
            <a:extLst>
              <a:ext uri="{FF2B5EF4-FFF2-40B4-BE49-F238E27FC236}">
                <a16:creationId xmlns:a16="http://schemas.microsoft.com/office/drawing/2014/main" id="{48FCAA61-68AB-9430-C0E0-CC114EFA5FEA}"/>
              </a:ext>
            </a:extLst>
          </p:cNvPr>
          <p:cNvSpPr>
            <a:spLocks noGrp="1"/>
          </p:cNvSpPr>
          <p:nvPr>
            <p:ph idx="1"/>
          </p:nvPr>
        </p:nvSpPr>
        <p:spPr>
          <a:xfrm>
            <a:off x="838200" y="1588559"/>
            <a:ext cx="10515600" cy="4588404"/>
          </a:xfrm>
        </p:spPr>
        <p:txBody>
          <a:bodyPr vert="horz" lIns="91440" tIns="45720" rIns="91440" bIns="45720" rtlCol="0" anchor="t">
            <a:normAutofit fontScale="92500" lnSpcReduction="10000"/>
          </a:bodyPr>
          <a:lstStyle/>
          <a:p>
            <a:r>
              <a:rPr lang="en-US" dirty="0">
                <a:ea typeface="+mn-lt"/>
                <a:cs typeface="+mn-lt"/>
              </a:rPr>
              <a:t>The proposed SGCN-LSTM model addresses limitations in previous traffic prediction models by efficiently integrating spatial and temporal dependencies while reducing computational demands. It enhances performance through Signal-Enhanced Graph Convolutional Networks (SGCN) and Long Short-Term Memory (LSTM) networks, dynamically establishing node-level correlations using graph adjacency learning and attention mechanisms. Unlike static adjacency matrices, the model updates node correlations adaptively, improving accuracy and scalability. </a:t>
            </a:r>
          </a:p>
          <a:p>
            <a:r>
              <a:rPr lang="en-US" dirty="0">
                <a:ea typeface="+mn-lt"/>
                <a:cs typeface="+mn-lt"/>
              </a:rPr>
              <a:t>By combining the spatial handling of GCNs and the temporal dynamics of LSTMs, the model delivers reliable predictions with reduced error. This hybrid approach is optimized for practical deployment, especially in large-scale metropolitan traffic systems.</a:t>
            </a:r>
            <a:endParaRPr lang="en-US"/>
          </a:p>
        </p:txBody>
      </p:sp>
    </p:spTree>
    <p:extLst>
      <p:ext uri="{BB962C8B-B14F-4D97-AF65-F5344CB8AC3E}">
        <p14:creationId xmlns:p14="http://schemas.microsoft.com/office/powerpoint/2010/main" val="3818195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9B88F-815C-101C-E407-C87490F1B818}"/>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8F21706A-AF90-6977-79FC-EC3ED9E79843}"/>
              </a:ext>
            </a:extLst>
          </p:cNvPr>
          <p:cNvSpPr>
            <a:spLocks noGrp="1"/>
          </p:cNvSpPr>
          <p:nvPr>
            <p:ph idx="1"/>
          </p:nvPr>
        </p:nvSpPr>
        <p:spPr/>
        <p:txBody>
          <a:bodyPr vert="horz" lIns="91440" tIns="45720" rIns="91440" bIns="45720" rtlCol="0" anchor="t">
            <a:normAutofit/>
          </a:bodyPr>
          <a:lstStyle/>
          <a:p>
            <a:r>
              <a:rPr lang="en-US" dirty="0">
                <a:ea typeface="+mn-lt"/>
                <a:cs typeface="+mn-lt"/>
              </a:rPr>
              <a:t>2.1 Dataset PEMS-BAY is a widely recognized public traffic dataset containing temporal traffic data for road segments in the Bay Area</a:t>
            </a:r>
            <a:endParaRPr lang="en-US" dirty="0"/>
          </a:p>
          <a:p>
            <a:r>
              <a:rPr lang="en-US" dirty="0">
                <a:ea typeface="+mn-lt"/>
                <a:cs typeface="+mn-lt"/>
              </a:rPr>
              <a:t>2.2 Graph Preprocessing and Feature Embedding</a:t>
            </a:r>
          </a:p>
          <a:p>
            <a:r>
              <a:rPr lang="en-US" dirty="0">
                <a:ea typeface="+mn-lt"/>
                <a:cs typeface="+mn-lt"/>
              </a:rPr>
              <a:t>2.3 Graph to Signal Conversion</a:t>
            </a:r>
          </a:p>
          <a:p>
            <a:r>
              <a:rPr lang="en-US" dirty="0">
                <a:ea typeface="+mn-lt"/>
                <a:cs typeface="+mn-lt"/>
              </a:rPr>
              <a:t>2.4 The SGCN-LSTM Model Architecture</a:t>
            </a:r>
            <a:endParaRPr lang="en-US" dirty="0"/>
          </a:p>
          <a:p>
            <a:r>
              <a:rPr lang="en-US" dirty="0">
                <a:ea typeface="+mn-lt"/>
                <a:cs typeface="+mn-lt"/>
              </a:rPr>
              <a:t>2.5 Training and Validation</a:t>
            </a:r>
            <a:endParaRPr lang="en-US" dirty="0"/>
          </a:p>
          <a:p>
            <a:endParaRPr lang="en-US" dirty="0"/>
          </a:p>
          <a:p>
            <a:endParaRPr lang="en-US" dirty="0"/>
          </a:p>
        </p:txBody>
      </p:sp>
    </p:spTree>
    <p:extLst>
      <p:ext uri="{BB962C8B-B14F-4D97-AF65-F5344CB8AC3E}">
        <p14:creationId xmlns:p14="http://schemas.microsoft.com/office/powerpoint/2010/main" val="3170299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C9A76-A302-3E18-ED92-7EA379CCFC04}"/>
              </a:ext>
            </a:extLst>
          </p:cNvPr>
          <p:cNvSpPr>
            <a:spLocks noGrp="1"/>
          </p:cNvSpPr>
          <p:nvPr>
            <p:ph type="title"/>
          </p:nvPr>
        </p:nvSpPr>
        <p:spPr>
          <a:xfrm>
            <a:off x="420511" y="4440414"/>
            <a:ext cx="5401733" cy="2059340"/>
          </a:xfrm>
        </p:spPr>
        <p:txBody>
          <a:bodyPr>
            <a:normAutofit/>
          </a:bodyPr>
          <a:lstStyle/>
          <a:p>
            <a:r>
              <a:rPr lang="en-US" sz="2000" dirty="0">
                <a:ea typeface="+mj-lt"/>
                <a:cs typeface="+mj-lt"/>
              </a:rPr>
              <a:t>This figure shows the average traffic speed (in MPH) over 5-minute intervals for a 10-hour period, comparing the actual recorded speeds (in blue) against the model's predicted speeds (in orange). </a:t>
            </a:r>
            <a:endParaRPr lang="en-US" sz="2000"/>
          </a:p>
        </p:txBody>
      </p:sp>
      <p:pic>
        <p:nvPicPr>
          <p:cNvPr id="4" name="Content Placeholder 3" descr="A graph of traffic speed&#10;&#10;Description automatically generated">
            <a:extLst>
              <a:ext uri="{FF2B5EF4-FFF2-40B4-BE49-F238E27FC236}">
                <a16:creationId xmlns:a16="http://schemas.microsoft.com/office/drawing/2014/main" id="{FE5D6F9E-D551-63F9-2D4C-24495098CB83}"/>
              </a:ext>
            </a:extLst>
          </p:cNvPr>
          <p:cNvPicPr>
            <a:picLocks noGrp="1" noChangeAspect="1"/>
          </p:cNvPicPr>
          <p:nvPr>
            <p:ph idx="1"/>
          </p:nvPr>
        </p:nvPicPr>
        <p:blipFill>
          <a:blip r:embed="rId2"/>
          <a:stretch>
            <a:fillRect/>
          </a:stretch>
        </p:blipFill>
        <p:spPr>
          <a:xfrm>
            <a:off x="421892" y="620542"/>
            <a:ext cx="5670459" cy="3832082"/>
          </a:xfrm>
        </p:spPr>
      </p:pic>
      <p:pic>
        <p:nvPicPr>
          <p:cNvPr id="5" name="Picture 4" descr="A graph of traffic speeds&#10;&#10;Description automatically generated">
            <a:extLst>
              <a:ext uri="{FF2B5EF4-FFF2-40B4-BE49-F238E27FC236}">
                <a16:creationId xmlns:a16="http://schemas.microsoft.com/office/drawing/2014/main" id="{BCDAC73E-E8D2-76BD-E84C-8B3C078CEF01}"/>
              </a:ext>
            </a:extLst>
          </p:cNvPr>
          <p:cNvPicPr>
            <a:picLocks noChangeAspect="1"/>
          </p:cNvPicPr>
          <p:nvPr/>
        </p:nvPicPr>
        <p:blipFill>
          <a:blip r:embed="rId3"/>
          <a:stretch>
            <a:fillRect/>
          </a:stretch>
        </p:blipFill>
        <p:spPr>
          <a:xfrm>
            <a:off x="6233718" y="812800"/>
            <a:ext cx="5131942" cy="4985657"/>
          </a:xfrm>
          <a:prstGeom prst="rect">
            <a:avLst/>
          </a:prstGeom>
        </p:spPr>
      </p:pic>
    </p:spTree>
    <p:extLst>
      <p:ext uri="{BB962C8B-B14F-4D97-AF65-F5344CB8AC3E}">
        <p14:creationId xmlns:p14="http://schemas.microsoft.com/office/powerpoint/2010/main" val="2577167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F39E1-FC18-DF50-9EE7-FECECCEBB72F}"/>
              </a:ext>
            </a:extLst>
          </p:cNvPr>
          <p:cNvSpPr>
            <a:spLocks noGrp="1"/>
          </p:cNvSpPr>
          <p:nvPr>
            <p:ph type="title"/>
          </p:nvPr>
        </p:nvSpPr>
        <p:spPr>
          <a:xfrm>
            <a:off x="386644" y="167569"/>
            <a:ext cx="10775245" cy="1088496"/>
          </a:xfrm>
        </p:spPr>
        <p:txBody>
          <a:bodyPr/>
          <a:lstStyle/>
          <a:p>
            <a:r>
              <a:rPr lang="en-US" dirty="0"/>
              <a:t>RESULTS: </a:t>
            </a:r>
          </a:p>
        </p:txBody>
      </p:sp>
      <p:pic>
        <p:nvPicPr>
          <p:cNvPr id="4" name="Content Placeholder 3" descr="A graph with blue and orange lines&#10;&#10;Description automatically generated">
            <a:extLst>
              <a:ext uri="{FF2B5EF4-FFF2-40B4-BE49-F238E27FC236}">
                <a16:creationId xmlns:a16="http://schemas.microsoft.com/office/drawing/2014/main" id="{AEAA0DE7-A1D3-5AC6-CFBB-7F6DDAD4C54E}"/>
              </a:ext>
            </a:extLst>
          </p:cNvPr>
          <p:cNvPicPr>
            <a:picLocks noGrp="1" noChangeAspect="1"/>
          </p:cNvPicPr>
          <p:nvPr>
            <p:ph idx="1"/>
          </p:nvPr>
        </p:nvPicPr>
        <p:blipFill>
          <a:blip r:embed="rId2"/>
          <a:stretch>
            <a:fillRect/>
          </a:stretch>
        </p:blipFill>
        <p:spPr>
          <a:xfrm>
            <a:off x="209458" y="1255908"/>
            <a:ext cx="5563642" cy="4687986"/>
          </a:xfrm>
        </p:spPr>
      </p:pic>
      <p:pic>
        <p:nvPicPr>
          <p:cNvPr id="6" name="Picture 5" descr="A graph of a distribution error&#10;&#10;Description automatically generated">
            <a:extLst>
              <a:ext uri="{FF2B5EF4-FFF2-40B4-BE49-F238E27FC236}">
                <a16:creationId xmlns:a16="http://schemas.microsoft.com/office/drawing/2014/main" id="{1D0AC531-475E-940B-22C2-5051899D5444}"/>
              </a:ext>
            </a:extLst>
          </p:cNvPr>
          <p:cNvPicPr>
            <a:picLocks noChangeAspect="1"/>
          </p:cNvPicPr>
          <p:nvPr/>
        </p:nvPicPr>
        <p:blipFill>
          <a:blip r:embed="rId3"/>
          <a:stretch>
            <a:fillRect/>
          </a:stretch>
        </p:blipFill>
        <p:spPr>
          <a:xfrm>
            <a:off x="6014156" y="1258711"/>
            <a:ext cx="5588000" cy="4675127"/>
          </a:xfrm>
          <a:prstGeom prst="rect">
            <a:avLst/>
          </a:prstGeom>
        </p:spPr>
      </p:pic>
    </p:spTree>
    <p:extLst>
      <p:ext uri="{BB962C8B-B14F-4D97-AF65-F5344CB8AC3E}">
        <p14:creationId xmlns:p14="http://schemas.microsoft.com/office/powerpoint/2010/main" val="438994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4F4DD-9113-A361-B11A-3B00B6B480C7}"/>
              </a:ext>
            </a:extLst>
          </p:cNvPr>
          <p:cNvSpPr>
            <a:spLocks noGrp="1"/>
          </p:cNvSpPr>
          <p:nvPr>
            <p:ph type="title"/>
          </p:nvPr>
        </p:nvSpPr>
        <p:spPr/>
        <p:txBody>
          <a:bodyPr/>
          <a:lstStyle/>
          <a:p>
            <a:r>
              <a:rPr lang="en-US" dirty="0"/>
              <a:t>PERFORMANCE ANALYSIS:</a:t>
            </a:r>
          </a:p>
        </p:txBody>
      </p:sp>
      <p:sp>
        <p:nvSpPr>
          <p:cNvPr id="3" name="Content Placeholder 2">
            <a:extLst>
              <a:ext uri="{FF2B5EF4-FFF2-40B4-BE49-F238E27FC236}">
                <a16:creationId xmlns:a16="http://schemas.microsoft.com/office/drawing/2014/main" id="{0B12C7A4-3D48-AB77-7D0F-F59E91C5505A}"/>
              </a:ext>
            </a:extLst>
          </p:cNvPr>
          <p:cNvSpPr>
            <a:spLocks noGrp="1"/>
          </p:cNvSpPr>
          <p:nvPr>
            <p:ph idx="1"/>
          </p:nvPr>
        </p:nvSpPr>
        <p:spPr/>
        <p:txBody>
          <a:bodyPr vert="horz" lIns="91440" tIns="45720" rIns="91440" bIns="45720" rtlCol="0" anchor="t">
            <a:normAutofit/>
          </a:bodyPr>
          <a:lstStyle/>
          <a:p>
            <a:r>
              <a:rPr lang="en-US" dirty="0">
                <a:ea typeface="+mn-lt"/>
                <a:cs typeface="+mn-lt"/>
              </a:rPr>
              <a:t>PEMS-BAY Dataset:</a:t>
            </a:r>
            <a:endParaRPr lang="en-US" dirty="0"/>
          </a:p>
          <a:p>
            <a:r>
              <a:rPr lang="en-US" dirty="0">
                <a:ea typeface="+mn-lt"/>
                <a:cs typeface="+mn-lt"/>
              </a:rPr>
              <a:t>- MAE: 0.4347</a:t>
            </a:r>
            <a:endParaRPr lang="en-US" dirty="0"/>
          </a:p>
          <a:p>
            <a:r>
              <a:rPr lang="en-US" dirty="0">
                <a:ea typeface="+mn-lt"/>
                <a:cs typeface="+mn-lt"/>
              </a:rPr>
              <a:t>- RMSE: 0.7946</a:t>
            </a:r>
            <a:endParaRPr lang="en-US" dirty="0"/>
          </a:p>
          <a:p>
            <a:r>
              <a:rPr lang="en-US" dirty="0">
                <a:ea typeface="+mn-lt"/>
                <a:cs typeface="+mn-lt"/>
              </a:rPr>
              <a:t>Outperforms baselines (STGCN, A3T-GCN) in all metrics.</a:t>
            </a:r>
            <a:endParaRPr lang="en-US" dirty="0"/>
          </a:p>
        </p:txBody>
      </p:sp>
    </p:spTree>
    <p:extLst>
      <p:ext uri="{BB962C8B-B14F-4D97-AF65-F5344CB8AC3E}">
        <p14:creationId xmlns:p14="http://schemas.microsoft.com/office/powerpoint/2010/main" val="2505039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A7746-ACDF-9F11-EAA4-1CE8B6B0C950}"/>
              </a:ext>
            </a:extLst>
          </p:cNvPr>
          <p:cNvSpPr>
            <a:spLocks noGrp="1"/>
          </p:cNvSpPr>
          <p:nvPr>
            <p:ph type="title"/>
          </p:nvPr>
        </p:nvSpPr>
        <p:spPr/>
        <p:txBody>
          <a:bodyPr/>
          <a:lstStyle/>
          <a:p>
            <a:r>
              <a:rPr lang="en-US" dirty="0">
                <a:ea typeface="+mj-lt"/>
                <a:cs typeface="+mj-lt"/>
              </a:rPr>
              <a:t>Challenges and Future Directions</a:t>
            </a:r>
            <a:endParaRPr lang="en-US" dirty="0"/>
          </a:p>
        </p:txBody>
      </p:sp>
      <p:sp>
        <p:nvSpPr>
          <p:cNvPr id="3" name="Content Placeholder 2">
            <a:extLst>
              <a:ext uri="{FF2B5EF4-FFF2-40B4-BE49-F238E27FC236}">
                <a16:creationId xmlns:a16="http://schemas.microsoft.com/office/drawing/2014/main" id="{5FA941A4-C6D5-0311-08B9-B1E51B8BF570}"/>
              </a:ext>
            </a:extLst>
          </p:cNvPr>
          <p:cNvSpPr>
            <a:spLocks noGrp="1"/>
          </p:cNvSpPr>
          <p:nvPr>
            <p:ph idx="1"/>
          </p:nvPr>
        </p:nvSpPr>
        <p:spPr/>
        <p:txBody>
          <a:bodyPr vert="horz" lIns="91440" tIns="45720" rIns="91440" bIns="45720" rtlCol="0" anchor="t">
            <a:normAutofit/>
          </a:bodyPr>
          <a:lstStyle/>
          <a:p>
            <a:r>
              <a:rPr lang="en-US" dirty="0">
                <a:ea typeface="+mn-lt"/>
                <a:cs typeface="+mn-lt"/>
              </a:rPr>
              <a:t>Data quality: Missing/noisy data impacts accuracy.</a:t>
            </a:r>
          </a:p>
          <a:p>
            <a:r>
              <a:rPr lang="en-US">
                <a:ea typeface="+mn-lt"/>
                <a:cs typeface="+mn-lt"/>
              </a:rPr>
              <a:t> Scalability: Requires high-performance hardware for larger datasets.</a:t>
            </a:r>
            <a:endParaRPr lang="en-US"/>
          </a:p>
          <a:p>
            <a:r>
              <a:rPr lang="en-US" dirty="0">
                <a:ea typeface="+mn-lt"/>
                <a:cs typeface="+mn-lt"/>
              </a:rPr>
              <a:t>Future work: Extend predictions to longer intervals; predict traffic volume/density.</a:t>
            </a:r>
            <a:endParaRPr lang="en-US" dirty="0"/>
          </a:p>
          <a:p>
            <a:endParaRPr lang="en-US" dirty="0"/>
          </a:p>
        </p:txBody>
      </p:sp>
    </p:spTree>
    <p:extLst>
      <p:ext uri="{BB962C8B-B14F-4D97-AF65-F5344CB8AC3E}">
        <p14:creationId xmlns:p14="http://schemas.microsoft.com/office/powerpoint/2010/main" val="695714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Improving Traffic Flow Predictions with SGCN-LSTM: A Hybrid Model for Spatial and Temporal Dependencies  -A Hybrid Approach to Smart Mobility</vt:lpstr>
      <vt:lpstr>PROBLEM STATEMENT: </vt:lpstr>
      <vt:lpstr>Existing Solutions and Limitations:</vt:lpstr>
      <vt:lpstr>PROPOSED SOLUTION: </vt:lpstr>
      <vt:lpstr>METHODOLOGY:</vt:lpstr>
      <vt:lpstr>This figure shows the average traffic speed (in MPH) over 5-minute intervals for a 10-hour period, comparing the actual recorded speeds (in blue) against the model's predicted speeds (in orange). </vt:lpstr>
      <vt:lpstr>RESULTS: </vt:lpstr>
      <vt:lpstr>PERFORMANCE ANALYSIS:</vt:lpstr>
      <vt:lpstr>Challenges and Future Directions</vt:lpstr>
      <vt:lpstr>Real-World Applications</vt:lpstr>
      <vt:lpstr>FUTURE WORK: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121</cp:revision>
  <dcterms:created xsi:type="dcterms:W3CDTF">2024-12-11T22:33:55Z</dcterms:created>
  <dcterms:modified xsi:type="dcterms:W3CDTF">2024-12-11T23:05:57Z</dcterms:modified>
</cp:coreProperties>
</file>