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07CDB-D587-EFC3-9EEA-B610167C06E3}" v="260" dt="2025-05-07T03:04:49.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5/6/2025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23064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5/6/2025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0330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5/6/2025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6609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5/6/2025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9350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5/6/2025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6255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5/6/2025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0671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5/6/2025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8972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5/6/2025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2514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5/6/2025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6256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5/6/2025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4893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5/6/2025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5001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5/6/2025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30341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Blue and pink paint mixture">
            <a:extLst>
              <a:ext uri="{FF2B5EF4-FFF2-40B4-BE49-F238E27FC236}">
                <a16:creationId xmlns:a16="http://schemas.microsoft.com/office/drawing/2014/main" id="{D325072E-D254-4597-BFCF-1773430DA039}"/>
              </a:ext>
            </a:extLst>
          </p:cNvPr>
          <p:cNvPicPr>
            <a:picLocks noChangeAspect="1"/>
          </p:cNvPicPr>
          <p:nvPr/>
        </p:nvPicPr>
        <p:blipFill>
          <a:blip r:embed="rId2"/>
          <a:srcRect t="23278" r="9085" b="-7"/>
          <a:stretch/>
        </p:blipFill>
        <p:spPr>
          <a:xfrm>
            <a:off x="20" y="77879"/>
            <a:ext cx="12191980" cy="6857990"/>
          </a:xfrm>
          <a:prstGeom prst="rect">
            <a:avLst/>
          </a:prstGeom>
        </p:spPr>
      </p:pic>
      <p:sp>
        <p:nvSpPr>
          <p:cNvPr id="11" name="Rectangle 10">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0"/>
            <a:ext cx="12191999" cy="13716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p:cNvSpPr>
            <a:spLocks noGrp="1"/>
          </p:cNvSpPr>
          <p:nvPr>
            <p:ph type="ctrTitle"/>
          </p:nvPr>
        </p:nvSpPr>
        <p:spPr>
          <a:xfrm>
            <a:off x="325995" y="920518"/>
            <a:ext cx="8110582" cy="1267850"/>
          </a:xfrm>
          <a:ln>
            <a:noFill/>
          </a:ln>
        </p:spPr>
        <p:txBody>
          <a:bodyPr anchor="ctr">
            <a:normAutofit fontScale="90000"/>
          </a:bodyPr>
          <a:lstStyle/>
          <a:p>
            <a:r>
              <a:rPr lang="en-GB" sz="3600" dirty="0">
                <a:ea typeface="+mj-lt"/>
                <a:cs typeface="+mj-lt"/>
              </a:rPr>
              <a:t>Scaling Smarter: Parameter-Efficient Fine-Tuning of Foundation Models</a:t>
            </a:r>
            <a:endParaRPr lang="en-US" dirty="0"/>
          </a:p>
          <a:p>
            <a:endParaRPr lang="en-GB" sz="3600" dirty="0"/>
          </a:p>
        </p:txBody>
      </p:sp>
      <p:sp>
        <p:nvSpPr>
          <p:cNvPr id="3" name="Subtitle 2"/>
          <p:cNvSpPr>
            <a:spLocks noGrp="1"/>
          </p:cNvSpPr>
          <p:nvPr>
            <p:ph type="subTitle" idx="1"/>
          </p:nvPr>
        </p:nvSpPr>
        <p:spPr>
          <a:xfrm>
            <a:off x="-3193656" y="5650003"/>
            <a:ext cx="4864941" cy="1052927"/>
          </a:xfrm>
        </p:spPr>
        <p:txBody>
          <a:bodyPr vert="horz" lIns="91440" tIns="45720" rIns="91440" bIns="45720" rtlCol="0" anchor="ctr">
            <a:noAutofit/>
          </a:bodyPr>
          <a:lstStyle/>
          <a:p>
            <a:pPr algn="r"/>
            <a:r>
              <a:rPr lang="en-GB" sz="1800" dirty="0"/>
              <a:t>By :</a:t>
            </a:r>
            <a:endParaRPr lang="en-US" sz="1800"/>
          </a:p>
          <a:p>
            <a:pPr algn="r"/>
            <a:r>
              <a:rPr lang="en-GB" sz="1800" dirty="0"/>
              <a:t>Roshini Joga</a:t>
            </a:r>
          </a:p>
          <a:p>
            <a:pPr algn="r"/>
            <a:r>
              <a:rPr lang="en-GB" sz="1800" dirty="0"/>
              <a:t>(018221736)</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17FB2-6357-B4D4-22E0-1F975CB6E335}"/>
              </a:ext>
            </a:extLst>
          </p:cNvPr>
          <p:cNvSpPr>
            <a:spLocks noGrp="1"/>
          </p:cNvSpPr>
          <p:nvPr>
            <p:ph type="title"/>
          </p:nvPr>
        </p:nvSpPr>
        <p:spPr>
          <a:xfrm>
            <a:off x="704088" y="914400"/>
            <a:ext cx="10687812" cy="798194"/>
          </a:xfrm>
        </p:spPr>
        <p:txBody>
          <a:bodyPr>
            <a:normAutofit/>
          </a:bodyPr>
          <a:lstStyle/>
          <a:p>
            <a:pPr>
              <a:lnSpc>
                <a:spcPct val="90000"/>
              </a:lnSpc>
            </a:pPr>
            <a:r>
              <a:rPr lang="en-GB" sz="1800" dirty="0">
                <a:latin typeface="Hammersmith One"/>
              </a:rPr>
              <a:t>Hybrid PEFT and Model Integration</a:t>
            </a:r>
            <a:br>
              <a:rPr lang="en-US" sz="1600" dirty="0"/>
            </a:br>
            <a:endParaRPr lang="en-US" sz="1600"/>
          </a:p>
          <a:p>
            <a:pPr>
              <a:lnSpc>
                <a:spcPct val="90000"/>
              </a:lnSpc>
            </a:pPr>
            <a:endParaRPr lang="en-GB" sz="1600"/>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77E55A1-4C7F-EE56-A145-7CCE8D0BE1F8}"/>
              </a:ext>
            </a:extLst>
          </p:cNvPr>
          <p:cNvPicPr>
            <a:picLocks noChangeAspect="1"/>
          </p:cNvPicPr>
          <p:nvPr/>
        </p:nvPicPr>
        <p:blipFill>
          <a:blip r:embed="rId2"/>
          <a:stretch>
            <a:fillRect/>
          </a:stretch>
        </p:blipFill>
        <p:spPr>
          <a:xfrm>
            <a:off x="1174055" y="1869439"/>
            <a:ext cx="5324277" cy="4139625"/>
          </a:xfrm>
          <a:prstGeom prst="rect">
            <a:avLst/>
          </a:prstGeom>
        </p:spPr>
      </p:pic>
      <p:sp>
        <p:nvSpPr>
          <p:cNvPr id="8" name="Content Placeholder 7">
            <a:extLst>
              <a:ext uri="{FF2B5EF4-FFF2-40B4-BE49-F238E27FC236}">
                <a16:creationId xmlns:a16="http://schemas.microsoft.com/office/drawing/2014/main" id="{FE9A9EF5-F581-BF76-AEF0-681E07ED9BDF}"/>
              </a:ext>
            </a:extLst>
          </p:cNvPr>
          <p:cNvSpPr>
            <a:spLocks noGrp="1"/>
          </p:cNvSpPr>
          <p:nvPr>
            <p:ph idx="1"/>
          </p:nvPr>
        </p:nvSpPr>
        <p:spPr>
          <a:xfrm>
            <a:off x="6878302" y="1242859"/>
            <a:ext cx="4519161" cy="4757012"/>
          </a:xfrm>
        </p:spPr>
        <p:txBody>
          <a:bodyPr anchor="b">
            <a:normAutofit fontScale="70000" lnSpcReduction="20000"/>
          </a:bodyPr>
          <a:lstStyle/>
          <a:p>
            <a:pPr marL="0" indent="0">
              <a:buNone/>
            </a:pPr>
            <a:r>
              <a:rPr lang="en-US" sz="2400" b="1" dirty="0">
                <a:latin typeface="Open Sans"/>
                <a:ea typeface="Open Sans"/>
                <a:cs typeface="Open Sans"/>
              </a:rPr>
              <a:t>Hybrid Approaches</a:t>
            </a:r>
            <a:endParaRPr lang="en-US" dirty="0"/>
          </a:p>
          <a:p>
            <a:r>
              <a:rPr lang="en-US" sz="2300" dirty="0">
                <a:latin typeface="Open Sans"/>
                <a:ea typeface="Open Sans"/>
                <a:cs typeface="Open Sans"/>
              </a:rPr>
              <a:t>Hybrid PEFT combines multiple strategies (e.g., adapters, </a:t>
            </a:r>
            <a:r>
              <a:rPr lang="en-US" sz="2300" dirty="0" err="1">
                <a:latin typeface="Open Sans"/>
                <a:ea typeface="Open Sans"/>
                <a:cs typeface="Open Sans"/>
              </a:rPr>
              <a:t>LoRA</a:t>
            </a:r>
            <a:r>
              <a:rPr lang="en-US" sz="2300" dirty="0">
                <a:latin typeface="Open Sans"/>
                <a:ea typeface="Open Sans"/>
                <a:cs typeface="Open Sans"/>
              </a:rPr>
              <a:t>, prompt tuning) to maximize adaptation efficiency and flexibility. Frameworks like </a:t>
            </a:r>
            <a:r>
              <a:rPr lang="en-US" sz="2300" dirty="0" err="1">
                <a:latin typeface="Open Sans"/>
                <a:ea typeface="Open Sans"/>
                <a:cs typeface="Open Sans"/>
              </a:rPr>
              <a:t>UniPELT</a:t>
            </a:r>
            <a:r>
              <a:rPr lang="en-US" sz="2300" dirty="0">
                <a:latin typeface="Open Sans"/>
                <a:ea typeface="Open Sans"/>
                <a:cs typeface="Open Sans"/>
              </a:rPr>
              <a:t> and COMPACTER coordinate various modules, leading to synergistic performance improvements, though sometimes at the cost of higher complexity.</a:t>
            </a:r>
            <a:endParaRPr lang="en-US" dirty="0"/>
          </a:p>
          <a:p>
            <a:pPr marL="0" indent="0">
              <a:buNone/>
            </a:pPr>
            <a:r>
              <a:rPr lang="en-US" sz="2400" b="1" dirty="0">
                <a:latin typeface="Open Sans"/>
                <a:ea typeface="Open Sans"/>
                <a:cs typeface="Open Sans"/>
              </a:rPr>
              <a:t>Application Highlights</a:t>
            </a:r>
            <a:endParaRPr lang="en-US" dirty="0"/>
          </a:p>
          <a:p>
            <a:r>
              <a:rPr lang="en-US" sz="2300" dirty="0">
                <a:latin typeface="Open Sans"/>
                <a:ea typeface="Open Sans"/>
                <a:cs typeface="Open Sans"/>
              </a:rPr>
              <a:t>Hybrid approaches show promise in multi-task learning, continual learning, and achieving robust results with minimal compute, but require careful design to avoid unnecessary complexity and potential underperformance from method interaction.</a:t>
            </a:r>
            <a:endParaRPr lang="en-US" dirty="0"/>
          </a:p>
          <a:p>
            <a:endParaRPr lang="en-US" dirty="0"/>
          </a:p>
        </p:txBody>
      </p:sp>
      <p:cxnSp>
        <p:nvCxnSpPr>
          <p:cNvPr id="15" name="Straight Connector 14">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53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774D6-4EF0-E5C8-83D1-7E0F58C8B551}"/>
              </a:ext>
            </a:extLst>
          </p:cNvPr>
          <p:cNvSpPr>
            <a:spLocks noGrp="1"/>
          </p:cNvSpPr>
          <p:nvPr>
            <p:ph type="title"/>
          </p:nvPr>
        </p:nvSpPr>
        <p:spPr>
          <a:xfrm>
            <a:off x="704088" y="914400"/>
            <a:ext cx="6239599" cy="1307590"/>
          </a:xfrm>
        </p:spPr>
        <p:txBody>
          <a:bodyPr>
            <a:normAutofit/>
          </a:bodyPr>
          <a:lstStyle/>
          <a:p>
            <a:pPr>
              <a:lnSpc>
                <a:spcPct val="90000"/>
              </a:lnSpc>
            </a:pPr>
            <a:r>
              <a:rPr lang="en-GB" sz="2200">
                <a:latin typeface="Hammersmith One"/>
              </a:rPr>
              <a:t>Applications of PEFT Across Domains</a:t>
            </a:r>
            <a:endParaRPr lang="en-US" sz="2200"/>
          </a:p>
          <a:p>
            <a:pPr>
              <a:lnSpc>
                <a:spcPct val="90000"/>
              </a:lnSpc>
            </a:pPr>
            <a:br>
              <a:rPr lang="en-US" sz="2200"/>
            </a:br>
            <a:endParaRPr lang="en-US" sz="2200"/>
          </a:p>
          <a:p>
            <a:pPr>
              <a:lnSpc>
                <a:spcPct val="90000"/>
              </a:lnSpc>
            </a:pPr>
            <a:endParaRPr lang="en-GB" sz="2200"/>
          </a:p>
        </p:txBody>
      </p:sp>
      <p:cxnSp>
        <p:nvCxnSpPr>
          <p:cNvPr id="11" name="Straight Connector 10">
            <a:extLst>
              <a:ext uri="{FF2B5EF4-FFF2-40B4-BE49-F238E27FC236}">
                <a16:creationId xmlns:a16="http://schemas.microsoft.com/office/drawing/2014/main" id="{3815BE95-1337-20E2-B2EF-5DA486F72F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9375C1-4C61-1207-6EBD-1029AD453E07}"/>
              </a:ext>
            </a:extLst>
          </p:cNvPr>
          <p:cNvSpPr>
            <a:spLocks noGrp="1"/>
          </p:cNvSpPr>
          <p:nvPr>
            <p:ph idx="1"/>
          </p:nvPr>
        </p:nvSpPr>
        <p:spPr>
          <a:xfrm>
            <a:off x="704088" y="2221992"/>
            <a:ext cx="6239599" cy="3941064"/>
          </a:xfrm>
        </p:spPr>
        <p:txBody>
          <a:bodyPr vert="horz" lIns="91440" tIns="45720" rIns="91440" bIns="45720" rtlCol="0">
            <a:normAutofit/>
          </a:bodyPr>
          <a:lstStyle/>
          <a:p>
            <a:pPr marL="0" indent="0">
              <a:lnSpc>
                <a:spcPct val="100000"/>
              </a:lnSpc>
              <a:buNone/>
            </a:pPr>
            <a:r>
              <a:rPr lang="en-GB" sz="1600" b="1">
                <a:latin typeface="Open Sans"/>
                <a:ea typeface="Open Sans"/>
                <a:cs typeface="Open Sans"/>
              </a:rPr>
              <a:t>Large Language Models (LLMs)</a:t>
            </a:r>
            <a:endParaRPr lang="en-GB" sz="1600"/>
          </a:p>
          <a:p>
            <a:pPr>
              <a:lnSpc>
                <a:spcPct val="100000"/>
              </a:lnSpc>
            </a:pPr>
            <a:r>
              <a:rPr lang="en-GB" sz="1600">
                <a:latin typeface="Open Sans"/>
                <a:ea typeface="Open Sans"/>
                <a:cs typeface="Open Sans"/>
              </a:rPr>
              <a:t>PEFT efficiently adapts both causal (e.g., GPT-3, </a:t>
            </a:r>
            <a:r>
              <a:rPr lang="en-GB" sz="1600" err="1">
                <a:latin typeface="Open Sans"/>
                <a:ea typeface="Open Sans"/>
                <a:cs typeface="Open Sans"/>
              </a:rPr>
              <a:t>LLaMA</a:t>
            </a:r>
            <a:r>
              <a:rPr lang="en-GB" sz="1600">
                <a:latin typeface="Open Sans"/>
                <a:ea typeface="Open Sans"/>
                <a:cs typeface="Open Sans"/>
              </a:rPr>
              <a:t>) and prefix (e.g., </a:t>
            </a:r>
            <a:r>
              <a:rPr lang="en-GB" sz="1600" err="1">
                <a:latin typeface="Open Sans"/>
                <a:ea typeface="Open Sans"/>
                <a:cs typeface="Open Sans"/>
              </a:rPr>
              <a:t>ChatGLM</a:t>
            </a:r>
            <a:r>
              <a:rPr lang="en-GB" sz="1600">
                <a:latin typeface="Open Sans"/>
                <a:ea typeface="Open Sans"/>
                <a:cs typeface="Open Sans"/>
              </a:rPr>
              <a:t>) language models, reducing the resource footprint for domain adaptation. Techniques such as </a:t>
            </a:r>
            <a:r>
              <a:rPr lang="en-GB" sz="1600" err="1">
                <a:latin typeface="Open Sans"/>
                <a:ea typeface="Open Sans"/>
                <a:cs typeface="Open Sans"/>
              </a:rPr>
              <a:t>QLoRA</a:t>
            </a:r>
            <a:r>
              <a:rPr lang="en-GB" sz="1600">
                <a:latin typeface="Open Sans"/>
                <a:ea typeface="Open Sans"/>
                <a:cs typeface="Open Sans"/>
              </a:rPr>
              <a:t>, </a:t>
            </a:r>
            <a:r>
              <a:rPr lang="en-GB" sz="1600" err="1">
                <a:latin typeface="Open Sans"/>
                <a:ea typeface="Open Sans"/>
                <a:cs typeface="Open Sans"/>
              </a:rPr>
              <a:t>LoRA</a:t>
            </a:r>
            <a:r>
              <a:rPr lang="en-GB" sz="1600">
                <a:latin typeface="Open Sans"/>
                <a:ea typeface="Open Sans"/>
                <a:cs typeface="Open Sans"/>
              </a:rPr>
              <a:t>-Sparse, and prefix/prompt tuning are widely adopted for language and instruction tasks.</a:t>
            </a:r>
            <a:endParaRPr lang="en-GB" sz="1600"/>
          </a:p>
          <a:p>
            <a:pPr marL="0" indent="0">
              <a:lnSpc>
                <a:spcPct val="100000"/>
              </a:lnSpc>
              <a:buNone/>
            </a:pPr>
            <a:r>
              <a:rPr lang="en-GB" sz="1600" b="1">
                <a:latin typeface="Open Sans"/>
                <a:ea typeface="Open Sans"/>
                <a:cs typeface="Open Sans"/>
              </a:rPr>
              <a:t>Vision and Multimodal FMs</a:t>
            </a:r>
            <a:endParaRPr lang="en-GB" sz="1600"/>
          </a:p>
          <a:p>
            <a:pPr>
              <a:lnSpc>
                <a:spcPct val="100000"/>
              </a:lnSpc>
            </a:pPr>
            <a:r>
              <a:rPr lang="en-GB" sz="1600">
                <a:latin typeface="Open Sans"/>
                <a:ea typeface="Open Sans"/>
                <a:cs typeface="Open Sans"/>
              </a:rPr>
              <a:t>PEFT enhances performance and efficiency in vision models (</a:t>
            </a:r>
            <a:r>
              <a:rPr lang="en-GB" sz="1600" err="1">
                <a:latin typeface="Open Sans"/>
                <a:ea typeface="Open Sans"/>
                <a:cs typeface="Open Sans"/>
              </a:rPr>
              <a:t>ViTs</a:t>
            </a:r>
            <a:r>
              <a:rPr lang="en-GB" sz="1600">
                <a:latin typeface="Open Sans"/>
                <a:ea typeface="Open Sans"/>
                <a:cs typeface="Open Sans"/>
              </a:rPr>
              <a:t>), vision-language models (CLIP), and content generation (diffusion models). Adapter and prompt tuning are used for segmentation, recognition, and generative tasks. Multimodal models benefit from </a:t>
            </a:r>
            <a:r>
              <a:rPr lang="en-GB" sz="1600" err="1">
                <a:latin typeface="Open Sans"/>
                <a:ea typeface="Open Sans"/>
                <a:cs typeface="Open Sans"/>
              </a:rPr>
              <a:t>LoRA</a:t>
            </a:r>
            <a:r>
              <a:rPr lang="en-GB" sz="1600">
                <a:latin typeface="Open Sans"/>
                <a:ea typeface="Open Sans"/>
                <a:cs typeface="Open Sans"/>
              </a:rPr>
              <a:t> and adapters for cross-domain adaptation, as shown in models like LLaVA-1.5 and Gemini 1.5 Pro.</a:t>
            </a:r>
            <a:endParaRPr lang="en-GB" sz="1600"/>
          </a:p>
          <a:p>
            <a:pPr>
              <a:lnSpc>
                <a:spcPct val="100000"/>
              </a:lnSpc>
            </a:pPr>
            <a:endParaRPr lang="en-GB" sz="1600"/>
          </a:p>
        </p:txBody>
      </p:sp>
      <p:pic>
        <p:nvPicPr>
          <p:cNvPr id="4" name="Picture 3">
            <a:extLst>
              <a:ext uri="{FF2B5EF4-FFF2-40B4-BE49-F238E27FC236}">
                <a16:creationId xmlns:a16="http://schemas.microsoft.com/office/drawing/2014/main" id="{44BBA0FA-F1F9-1890-7AFD-551F65F966FB}"/>
              </a:ext>
            </a:extLst>
          </p:cNvPr>
          <p:cNvPicPr>
            <a:picLocks noChangeAspect="1"/>
          </p:cNvPicPr>
          <p:nvPr/>
        </p:nvPicPr>
        <p:blipFill>
          <a:blip r:embed="rId2"/>
          <a:srcRect t="14135" r="1" b="672"/>
          <a:stretch/>
        </p:blipFill>
        <p:spPr>
          <a:xfrm>
            <a:off x="7583424" y="10"/>
            <a:ext cx="4608576" cy="6857990"/>
          </a:xfrm>
          <a:prstGeom prst="rect">
            <a:avLst/>
          </a:prstGeom>
        </p:spPr>
      </p:pic>
    </p:spTree>
    <p:extLst>
      <p:ext uri="{BB962C8B-B14F-4D97-AF65-F5344CB8AC3E}">
        <p14:creationId xmlns:p14="http://schemas.microsoft.com/office/powerpoint/2010/main" val="314506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4057-5EB4-CE9F-9BC8-52F7C990F832}"/>
              </a:ext>
            </a:extLst>
          </p:cNvPr>
          <p:cNvSpPr>
            <a:spLocks noGrp="1"/>
          </p:cNvSpPr>
          <p:nvPr>
            <p:ph type="title"/>
          </p:nvPr>
        </p:nvSpPr>
        <p:spPr/>
        <p:txBody>
          <a:bodyPr>
            <a:normAutofit fontScale="90000"/>
          </a:bodyPr>
          <a:lstStyle/>
          <a:p>
            <a:r>
              <a:rPr lang="en-GB" sz="4800" dirty="0">
                <a:latin typeface="Hammersmith One"/>
              </a:rPr>
              <a:t>Current Trends and Research Directions</a:t>
            </a:r>
            <a:endParaRPr lang="en-US" dirty="0"/>
          </a:p>
          <a:p>
            <a:br>
              <a:rPr lang="en-US" dirty="0"/>
            </a:br>
            <a:endParaRPr lang="en-US" dirty="0"/>
          </a:p>
          <a:p>
            <a:endParaRPr lang="en-GB" dirty="0"/>
          </a:p>
        </p:txBody>
      </p:sp>
      <p:sp>
        <p:nvSpPr>
          <p:cNvPr id="3" name="Content Placeholder 2">
            <a:extLst>
              <a:ext uri="{FF2B5EF4-FFF2-40B4-BE49-F238E27FC236}">
                <a16:creationId xmlns:a16="http://schemas.microsoft.com/office/drawing/2014/main" id="{F4CAE24A-94BE-CF4D-BDE1-DBD79D02AA6A}"/>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sz="2400" b="1">
                <a:latin typeface="Open Sans"/>
                <a:ea typeface="Open Sans"/>
                <a:cs typeface="Open Sans"/>
              </a:rPr>
              <a:t>Trends in PEFT</a:t>
            </a:r>
            <a:endParaRPr lang="en-GB"/>
          </a:p>
          <a:p>
            <a:r>
              <a:rPr lang="en-GB" sz="2300" dirty="0">
                <a:latin typeface="Open Sans"/>
                <a:ea typeface="Open Sans"/>
                <a:cs typeface="Open Sans"/>
              </a:rPr>
              <a:t>The field is rapidly growing, with LLMs and VFMs seeing the most activity. Vision-language and generative models are emerging areas with significant potential. Current focus includes robustness, interpretability, and standardized benchmarking for PEFT techniques.</a:t>
            </a:r>
            <a:endParaRPr lang="en-GB"/>
          </a:p>
          <a:p>
            <a:pPr marL="0" indent="0">
              <a:buNone/>
            </a:pPr>
            <a:r>
              <a:rPr lang="en-GB" sz="2400" b="1" dirty="0">
                <a:latin typeface="Open Sans"/>
                <a:ea typeface="Open Sans"/>
                <a:cs typeface="Open Sans"/>
              </a:rPr>
              <a:t>Future Opportunities</a:t>
            </a:r>
            <a:endParaRPr lang="en-GB"/>
          </a:p>
          <a:p>
            <a:r>
              <a:rPr lang="en-GB" sz="2300" dirty="0">
                <a:latin typeface="Open Sans"/>
                <a:ea typeface="Open Sans"/>
                <a:cs typeface="Open Sans"/>
              </a:rPr>
              <a:t>Promising directions include interdisciplinary applications (e.g., medical, scientific domains), integration with continual learning, tailoring PEFT to specific architectures, researching scaling laws, developing layered abstraction strategies, and drawing inspiration from brain-like efficient coding and adaptation mechanisms for next-generation PEFT.</a:t>
            </a:r>
            <a:endParaRPr lang="en-GB"/>
          </a:p>
          <a:p>
            <a:endParaRPr lang="en-GB" dirty="0"/>
          </a:p>
        </p:txBody>
      </p:sp>
    </p:spTree>
    <p:extLst>
      <p:ext uri="{BB962C8B-B14F-4D97-AF65-F5344CB8AC3E}">
        <p14:creationId xmlns:p14="http://schemas.microsoft.com/office/powerpoint/2010/main" val="1159747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7224-7C87-A55A-DB1E-231E2ABA3935}"/>
              </a:ext>
            </a:extLst>
          </p:cNvPr>
          <p:cNvSpPr>
            <a:spLocks noGrp="1"/>
          </p:cNvSpPr>
          <p:nvPr>
            <p:ph type="title"/>
          </p:nvPr>
        </p:nvSpPr>
        <p:spPr/>
        <p:txBody>
          <a:bodyPr>
            <a:normAutofit fontScale="90000"/>
          </a:bodyPr>
          <a:lstStyle/>
          <a:p>
            <a:r>
              <a:rPr lang="en-GB" sz="4800" dirty="0">
                <a:latin typeface="Hammersmith One"/>
              </a:rPr>
              <a:t>Conclusion: The Value of PEFT for Foundation Models</a:t>
            </a:r>
            <a:endParaRPr lang="en-US" dirty="0"/>
          </a:p>
          <a:p>
            <a:br>
              <a:rPr lang="en-US" dirty="0"/>
            </a:br>
            <a:endParaRPr lang="en-US" dirty="0"/>
          </a:p>
          <a:p>
            <a:endParaRPr lang="en-GB" dirty="0"/>
          </a:p>
        </p:txBody>
      </p:sp>
      <p:sp>
        <p:nvSpPr>
          <p:cNvPr id="3" name="Content Placeholder 2">
            <a:extLst>
              <a:ext uri="{FF2B5EF4-FFF2-40B4-BE49-F238E27FC236}">
                <a16:creationId xmlns:a16="http://schemas.microsoft.com/office/drawing/2014/main" id="{F724C429-2B9A-BB0D-0597-DEA8BAF9DE95}"/>
              </a:ext>
            </a:extLst>
          </p:cNvPr>
          <p:cNvSpPr>
            <a:spLocks noGrp="1"/>
          </p:cNvSpPr>
          <p:nvPr>
            <p:ph idx="1"/>
          </p:nvPr>
        </p:nvSpPr>
        <p:spPr/>
        <p:txBody>
          <a:bodyPr vert="horz" lIns="91440" tIns="45720" rIns="91440" bIns="45720" rtlCol="0" anchor="t">
            <a:normAutofit fontScale="92500" lnSpcReduction="20000"/>
          </a:bodyPr>
          <a:lstStyle/>
          <a:p>
            <a:r>
              <a:rPr lang="en-GB" sz="2300" dirty="0">
                <a:latin typeface="Open Sans"/>
                <a:ea typeface="Open Sans"/>
                <a:cs typeface="Open Sans"/>
              </a:rPr>
              <a:t>Parameter-Efficient Fine-Tuning (PEFT) is transforming how foundation models are adapted for diverse and demanding real-world tasks. By reducing the required computation and memory, PEFT makes it practical to deploy and update large models without retraining from scratch or incurring prohibitive costs. The spectrum of PEFT methods—from selective masking and adapter modules to learnable prompts and low-rank reparameterization—enables practitioners to choose the most suitable strategy for their application. The integration of PEFT with various foundation model architectures, including language, vision, multimodal, and generative models, ensures broad applicability. As research focuses on unified benchmarks, interpretability, and bio-inspired approaches, PEFT is poised to play a critical role in scaling foundation models efficiently and responsibly into new domains and dynamic environments. </a:t>
            </a:r>
          </a:p>
        </p:txBody>
      </p:sp>
    </p:spTree>
    <p:extLst>
      <p:ext uri="{BB962C8B-B14F-4D97-AF65-F5344CB8AC3E}">
        <p14:creationId xmlns:p14="http://schemas.microsoft.com/office/powerpoint/2010/main" val="413371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60FE-C249-9C88-D1CB-B3CFD47F996D}"/>
              </a:ext>
            </a:extLst>
          </p:cNvPr>
          <p:cNvSpPr>
            <a:spLocks noGrp="1"/>
          </p:cNvSpPr>
          <p:nvPr>
            <p:ph type="title"/>
          </p:nvPr>
        </p:nvSpPr>
        <p:spPr>
          <a:xfrm>
            <a:off x="700635" y="914400"/>
            <a:ext cx="10691265" cy="884877"/>
          </a:xfrm>
        </p:spPr>
        <p:txBody>
          <a:bodyPr>
            <a:normAutofit/>
          </a:bodyPr>
          <a:lstStyle/>
          <a:p>
            <a:r>
              <a:rPr lang="en-GB" sz="4800" dirty="0">
                <a:latin typeface="Hammersmith One"/>
              </a:rPr>
              <a:t>Contents</a:t>
            </a:r>
            <a:endParaRPr lang="en-US" dirty="0"/>
          </a:p>
          <a:p>
            <a:endParaRPr lang="en-GB" dirty="0"/>
          </a:p>
        </p:txBody>
      </p:sp>
      <p:sp>
        <p:nvSpPr>
          <p:cNvPr id="3" name="Content Placeholder 2">
            <a:extLst>
              <a:ext uri="{FF2B5EF4-FFF2-40B4-BE49-F238E27FC236}">
                <a16:creationId xmlns:a16="http://schemas.microsoft.com/office/drawing/2014/main" id="{39622BD6-F77B-0BA3-CEA6-9529EA518210}"/>
              </a:ext>
            </a:extLst>
          </p:cNvPr>
          <p:cNvSpPr>
            <a:spLocks noGrp="1"/>
          </p:cNvSpPr>
          <p:nvPr>
            <p:ph idx="1"/>
          </p:nvPr>
        </p:nvSpPr>
        <p:spPr>
          <a:xfrm>
            <a:off x="700635" y="1804839"/>
            <a:ext cx="10691265" cy="4157049"/>
          </a:xfrm>
        </p:spPr>
        <p:txBody>
          <a:bodyPr vert="horz" lIns="91440" tIns="45720" rIns="91440" bIns="45720" rtlCol="0" anchor="t">
            <a:normAutofit fontScale="85000" lnSpcReduction="20000"/>
          </a:bodyPr>
          <a:lstStyle/>
          <a:p>
            <a:r>
              <a:rPr lang="en-GB" sz="2300" cap="all" dirty="0">
                <a:latin typeface="Open Sans"/>
                <a:ea typeface="Open Sans"/>
                <a:cs typeface="Open Sans"/>
              </a:rPr>
              <a:t>1. Introduction to PEFT and Foundation Models</a:t>
            </a:r>
            <a:endParaRPr lang="en-GB" sz="2300" dirty="0">
              <a:latin typeface="Open Sans"/>
              <a:ea typeface="Open Sans"/>
              <a:cs typeface="Open Sans"/>
            </a:endParaRPr>
          </a:p>
          <a:p>
            <a:r>
              <a:rPr lang="en-GB" sz="2300" cap="all" dirty="0">
                <a:latin typeface="Open Sans"/>
                <a:ea typeface="Open Sans"/>
                <a:cs typeface="Open Sans"/>
              </a:rPr>
              <a:t> 2. Categories of Foundation Models </a:t>
            </a:r>
            <a:endParaRPr lang="en-GB" sz="2300" dirty="0">
              <a:latin typeface="Open Sans"/>
              <a:ea typeface="Open Sans"/>
              <a:cs typeface="Open Sans"/>
            </a:endParaRPr>
          </a:p>
          <a:p>
            <a:r>
              <a:rPr lang="en-GB" sz="2300" cap="all" dirty="0">
                <a:latin typeface="Open Sans"/>
                <a:ea typeface="Open Sans"/>
                <a:cs typeface="Open Sans"/>
              </a:rPr>
              <a:t>3. Overview of PEFT Approaches </a:t>
            </a:r>
            <a:endParaRPr lang="en-GB" sz="2300" dirty="0">
              <a:latin typeface="Open Sans"/>
              <a:ea typeface="Open Sans"/>
              <a:cs typeface="Open Sans"/>
            </a:endParaRPr>
          </a:p>
          <a:p>
            <a:r>
              <a:rPr lang="en-GB" sz="2300" cap="all" dirty="0">
                <a:latin typeface="Open Sans"/>
                <a:ea typeface="Open Sans"/>
                <a:cs typeface="Open Sans"/>
              </a:rPr>
              <a:t>4. Selective PEFT: Strategies and Examples </a:t>
            </a:r>
            <a:endParaRPr lang="en-GB" sz="2300">
              <a:latin typeface="Open Sans"/>
              <a:ea typeface="Open Sans"/>
              <a:cs typeface="Open Sans"/>
            </a:endParaRPr>
          </a:p>
          <a:p>
            <a:r>
              <a:rPr lang="en-GB" sz="2300" cap="all" dirty="0">
                <a:latin typeface="Open Sans"/>
                <a:ea typeface="Open Sans"/>
                <a:cs typeface="Open Sans"/>
              </a:rPr>
              <a:t>5. Additive PEFT: Adapter Paradigm </a:t>
            </a:r>
            <a:endParaRPr lang="en-GB" sz="2300">
              <a:latin typeface="Open Sans"/>
              <a:ea typeface="Open Sans"/>
              <a:cs typeface="Open Sans"/>
            </a:endParaRPr>
          </a:p>
          <a:p>
            <a:r>
              <a:rPr lang="en-GB" sz="2300" cap="all" dirty="0">
                <a:latin typeface="Open Sans"/>
                <a:ea typeface="Open Sans"/>
                <a:cs typeface="Open Sans"/>
              </a:rPr>
              <a:t>6. Prompt and Reparameterization PEFT</a:t>
            </a:r>
            <a:endParaRPr lang="en-GB" sz="2300" dirty="0">
              <a:latin typeface="Open Sans"/>
              <a:ea typeface="Open Sans"/>
              <a:cs typeface="Open Sans"/>
            </a:endParaRPr>
          </a:p>
          <a:p>
            <a:r>
              <a:rPr lang="en-GB" sz="2300" cap="all" dirty="0">
                <a:latin typeface="Open Sans"/>
                <a:ea typeface="Open Sans"/>
                <a:cs typeface="Open Sans"/>
              </a:rPr>
              <a:t> 7. Hybrid PEFT and Model Integration </a:t>
            </a:r>
            <a:endParaRPr lang="en-GB" sz="2300">
              <a:latin typeface="Open Sans"/>
              <a:ea typeface="Open Sans"/>
              <a:cs typeface="Open Sans"/>
            </a:endParaRPr>
          </a:p>
          <a:p>
            <a:r>
              <a:rPr lang="en-GB" sz="2300" cap="all" dirty="0">
                <a:latin typeface="Open Sans"/>
                <a:ea typeface="Open Sans"/>
                <a:cs typeface="Open Sans"/>
              </a:rPr>
              <a:t>8. Applications of PEFT Across Domains</a:t>
            </a:r>
            <a:endParaRPr lang="en-GB" sz="2300" dirty="0">
              <a:latin typeface="Open Sans"/>
              <a:ea typeface="Open Sans"/>
              <a:cs typeface="Open Sans"/>
            </a:endParaRPr>
          </a:p>
          <a:p>
            <a:r>
              <a:rPr lang="en-GB" sz="2300" cap="all" dirty="0">
                <a:latin typeface="Open Sans"/>
                <a:ea typeface="Open Sans"/>
                <a:cs typeface="Open Sans"/>
              </a:rPr>
              <a:t> 9. Current Trends and Research Directions </a:t>
            </a:r>
            <a:endParaRPr lang="en-GB" sz="2300">
              <a:latin typeface="Open Sans"/>
              <a:ea typeface="Open Sans"/>
              <a:cs typeface="Open Sans"/>
            </a:endParaRPr>
          </a:p>
          <a:p>
            <a:r>
              <a:rPr lang="en-GB" sz="2300" cap="all" dirty="0">
                <a:latin typeface="Open Sans"/>
                <a:ea typeface="Open Sans"/>
                <a:cs typeface="Open Sans"/>
              </a:rPr>
              <a:t>10. Conclusion: The Value of PEFT for Foundation Models</a:t>
            </a:r>
            <a:endParaRPr lang="en-GB" sz="2300">
              <a:latin typeface="Open Sans"/>
              <a:ea typeface="Open Sans"/>
              <a:cs typeface="Open Sans"/>
            </a:endParaRPr>
          </a:p>
          <a:p>
            <a:endParaRPr lang="en-GB" dirty="0"/>
          </a:p>
        </p:txBody>
      </p:sp>
    </p:spTree>
    <p:extLst>
      <p:ext uri="{BB962C8B-B14F-4D97-AF65-F5344CB8AC3E}">
        <p14:creationId xmlns:p14="http://schemas.microsoft.com/office/powerpoint/2010/main" val="233653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C3DD-89AF-70A1-C3EA-EADC6042ED4A}"/>
              </a:ext>
            </a:extLst>
          </p:cNvPr>
          <p:cNvSpPr>
            <a:spLocks noGrp="1"/>
          </p:cNvSpPr>
          <p:nvPr>
            <p:ph type="title"/>
          </p:nvPr>
        </p:nvSpPr>
        <p:spPr/>
        <p:txBody>
          <a:bodyPr>
            <a:normAutofit fontScale="90000"/>
          </a:bodyPr>
          <a:lstStyle/>
          <a:p>
            <a:r>
              <a:rPr lang="en-GB" sz="4800" dirty="0">
                <a:latin typeface="Hammersmith One"/>
              </a:rPr>
              <a:t>Introduction to PEFT and Foundation Models</a:t>
            </a:r>
            <a:endParaRPr lang="en-US"/>
          </a:p>
          <a:p>
            <a:br>
              <a:rPr lang="en-US" dirty="0"/>
            </a:br>
            <a:endParaRPr lang="en-US" dirty="0"/>
          </a:p>
          <a:p>
            <a:endParaRPr lang="en-GB" dirty="0"/>
          </a:p>
        </p:txBody>
      </p:sp>
      <p:sp>
        <p:nvSpPr>
          <p:cNvPr id="3" name="Content Placeholder 2">
            <a:extLst>
              <a:ext uri="{FF2B5EF4-FFF2-40B4-BE49-F238E27FC236}">
                <a16:creationId xmlns:a16="http://schemas.microsoft.com/office/drawing/2014/main" id="{42218CA8-33FD-D15A-D110-3EC80E5EA143}"/>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GB" sz="2400" b="1" dirty="0">
                <a:latin typeface="Open Sans"/>
                <a:ea typeface="Open Sans"/>
                <a:cs typeface="Open Sans"/>
              </a:rPr>
              <a:t>What is PEFT?</a:t>
            </a:r>
            <a:endParaRPr lang="en-GB" dirty="0"/>
          </a:p>
          <a:p>
            <a:r>
              <a:rPr lang="en-GB" sz="2300" dirty="0">
                <a:latin typeface="Open Sans"/>
                <a:ea typeface="Open Sans"/>
                <a:cs typeface="Open Sans"/>
              </a:rPr>
              <a:t>Parameter-Efficient Fine-Tuning (PEFT) is a set of techniques for efficiently fine-tuning large pre-trained foundation models (FMs) by minimizing the number of trainable parameters while maintaining high performance. This enables reduced computational cost and memory usage during adaptation to new tasks.</a:t>
            </a:r>
            <a:endParaRPr lang="en-GB" dirty="0"/>
          </a:p>
          <a:p>
            <a:pPr marL="0" indent="0">
              <a:buNone/>
            </a:pPr>
            <a:r>
              <a:rPr lang="en-GB" sz="2400" b="1" dirty="0">
                <a:latin typeface="Open Sans"/>
                <a:ea typeface="Open Sans"/>
                <a:cs typeface="Open Sans"/>
              </a:rPr>
              <a:t>Foundation Models (FMs)</a:t>
            </a:r>
            <a:endParaRPr lang="en-GB" dirty="0"/>
          </a:p>
          <a:p>
            <a:r>
              <a:rPr lang="en-GB" sz="2300" dirty="0">
                <a:latin typeface="Open Sans"/>
                <a:ea typeface="Open Sans"/>
                <a:cs typeface="Open Sans"/>
              </a:rPr>
              <a:t>Foundation Models are pre-trained on large, diverse datasets and can be adapted to a wide variety of tasks, including language understanding, code generation, image and video analysis, and multimodal interactions. Notable FMs include ChatGPT, DALL-E, </a:t>
            </a:r>
            <a:r>
              <a:rPr lang="en-GB" sz="2300" dirty="0" err="1">
                <a:latin typeface="Open Sans"/>
                <a:ea typeface="Open Sans"/>
                <a:cs typeface="Open Sans"/>
              </a:rPr>
              <a:t>LLaVA</a:t>
            </a:r>
            <a:r>
              <a:rPr lang="en-GB" sz="2300" dirty="0">
                <a:latin typeface="Open Sans"/>
                <a:ea typeface="Open Sans"/>
                <a:cs typeface="Open Sans"/>
              </a:rPr>
              <a:t>, and more, each designed for specific domains.</a:t>
            </a:r>
            <a:endParaRPr lang="en-GB" dirty="0"/>
          </a:p>
          <a:p>
            <a:pPr marL="0" indent="0">
              <a:buNone/>
            </a:pPr>
            <a:r>
              <a:rPr lang="en-GB" sz="2400" b="1" dirty="0">
                <a:latin typeface="Open Sans"/>
                <a:ea typeface="Open Sans"/>
                <a:cs typeface="Open Sans"/>
              </a:rPr>
              <a:t>Significance</a:t>
            </a:r>
            <a:endParaRPr lang="en-GB" dirty="0"/>
          </a:p>
          <a:p>
            <a:r>
              <a:rPr lang="en-GB" sz="2300" dirty="0">
                <a:latin typeface="Open Sans"/>
                <a:ea typeface="Open Sans"/>
                <a:cs typeface="Open Sans"/>
              </a:rPr>
              <a:t>PEFT addresses key challenges associated with large FMs, such as computational expense and the need to adapt to specific downstream tasks with minimal resources, making it highly relevant for practical real-world applications.</a:t>
            </a:r>
            <a:endParaRPr lang="en-GB" dirty="0"/>
          </a:p>
        </p:txBody>
      </p:sp>
    </p:spTree>
    <p:extLst>
      <p:ext uri="{BB962C8B-B14F-4D97-AF65-F5344CB8AC3E}">
        <p14:creationId xmlns:p14="http://schemas.microsoft.com/office/powerpoint/2010/main" val="3373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8A3C-2795-CE10-D5F4-2DBB62AD2E54}"/>
              </a:ext>
            </a:extLst>
          </p:cNvPr>
          <p:cNvSpPr>
            <a:spLocks noGrp="1"/>
          </p:cNvSpPr>
          <p:nvPr>
            <p:ph type="title"/>
          </p:nvPr>
        </p:nvSpPr>
        <p:spPr/>
        <p:txBody>
          <a:bodyPr/>
          <a:lstStyle/>
          <a:p>
            <a:r>
              <a:rPr lang="en-GB" dirty="0">
                <a:ea typeface="+mj-lt"/>
                <a:cs typeface="+mj-lt"/>
              </a:rPr>
              <a:t>PEFT Overview &amp; Taxonomy</a:t>
            </a:r>
            <a:endParaRPr lang="en-US" dirty="0"/>
          </a:p>
          <a:p>
            <a:endParaRPr lang="en-GB" dirty="0"/>
          </a:p>
        </p:txBody>
      </p:sp>
      <p:sp>
        <p:nvSpPr>
          <p:cNvPr id="3" name="Content Placeholder 2">
            <a:extLst>
              <a:ext uri="{FF2B5EF4-FFF2-40B4-BE49-F238E27FC236}">
                <a16:creationId xmlns:a16="http://schemas.microsoft.com/office/drawing/2014/main" id="{3A4F719B-3255-A034-01A8-B46D6AC77A7F}"/>
              </a:ext>
            </a:extLst>
          </p:cNvPr>
          <p:cNvSpPr>
            <a:spLocks noGrp="1"/>
          </p:cNvSpPr>
          <p:nvPr>
            <p:ph idx="1"/>
          </p:nvPr>
        </p:nvSpPr>
        <p:spPr/>
        <p:txBody>
          <a:bodyPr vert="horz" lIns="91440" tIns="45720" rIns="91440" bIns="45720" rtlCol="0" anchor="t">
            <a:normAutofit/>
          </a:bodyPr>
          <a:lstStyle/>
          <a:p>
            <a:pPr marL="0" indent="0">
              <a:buNone/>
            </a:pPr>
            <a:r>
              <a:rPr lang="en-GB" dirty="0">
                <a:ea typeface="+mn-lt"/>
                <a:cs typeface="+mn-lt"/>
              </a:rPr>
              <a:t>Parameter-Efficient Fine-Tuning (PEFT) encompasses five categories:</a:t>
            </a:r>
          </a:p>
          <a:p>
            <a:pPr marL="0" indent="0">
              <a:buNone/>
            </a:pPr>
            <a:br>
              <a:rPr lang="en-GB" dirty="0">
                <a:ea typeface="+mn-lt"/>
                <a:cs typeface="+mn-lt"/>
              </a:rPr>
            </a:br>
            <a:r>
              <a:rPr lang="en-GB" dirty="0">
                <a:ea typeface="+mn-lt"/>
                <a:cs typeface="+mn-lt"/>
              </a:rPr>
              <a:t> • Selective Tuning: Freeze most parameters, update critical ones.</a:t>
            </a:r>
            <a:br>
              <a:rPr lang="en-GB" dirty="0">
                <a:ea typeface="+mn-lt"/>
                <a:cs typeface="+mn-lt"/>
              </a:rPr>
            </a:br>
            <a:r>
              <a:rPr lang="en-GB" dirty="0">
                <a:ea typeface="+mn-lt"/>
                <a:cs typeface="+mn-lt"/>
              </a:rPr>
              <a:t> • Adapters: Insert small bottleneck modules.</a:t>
            </a:r>
            <a:br>
              <a:rPr lang="en-GB" dirty="0">
                <a:ea typeface="+mn-lt"/>
                <a:cs typeface="+mn-lt"/>
              </a:rPr>
            </a:br>
            <a:r>
              <a:rPr lang="en-GB" dirty="0">
                <a:ea typeface="+mn-lt"/>
                <a:cs typeface="+mn-lt"/>
              </a:rPr>
              <a:t> • Prompt PEFT: Learn continuous prompts or prefixes.</a:t>
            </a:r>
            <a:br>
              <a:rPr lang="en-GB" dirty="0">
                <a:ea typeface="+mn-lt"/>
                <a:cs typeface="+mn-lt"/>
              </a:rPr>
            </a:br>
            <a:r>
              <a:rPr lang="en-GB" dirty="0">
                <a:ea typeface="+mn-lt"/>
                <a:cs typeface="+mn-lt"/>
              </a:rPr>
              <a:t> • Reparameterization: Inject low-rank matrices (</a:t>
            </a:r>
            <a:r>
              <a:rPr lang="en-GB" dirty="0" err="1">
                <a:ea typeface="+mn-lt"/>
                <a:cs typeface="+mn-lt"/>
              </a:rPr>
              <a:t>LoRA</a:t>
            </a:r>
            <a:r>
              <a:rPr lang="en-GB" dirty="0">
                <a:ea typeface="+mn-lt"/>
                <a:cs typeface="+mn-lt"/>
              </a:rPr>
              <a:t>).</a:t>
            </a:r>
            <a:br>
              <a:rPr lang="en-GB" dirty="0">
                <a:ea typeface="+mn-lt"/>
                <a:cs typeface="+mn-lt"/>
              </a:rPr>
            </a:br>
            <a:r>
              <a:rPr lang="en-GB" dirty="0">
                <a:ea typeface="+mn-lt"/>
                <a:cs typeface="+mn-lt"/>
              </a:rPr>
              <a:t> • Hybrid Methods: Combine multiple strategies under one framework.</a:t>
            </a:r>
            <a:endParaRPr lang="en-GB"/>
          </a:p>
          <a:p>
            <a:endParaRPr lang="en-GB" dirty="0"/>
          </a:p>
        </p:txBody>
      </p:sp>
    </p:spTree>
    <p:extLst>
      <p:ext uri="{BB962C8B-B14F-4D97-AF65-F5344CB8AC3E}">
        <p14:creationId xmlns:p14="http://schemas.microsoft.com/office/powerpoint/2010/main" val="4108719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3D51-484C-EB30-06B9-480738CC3BB1}"/>
              </a:ext>
            </a:extLst>
          </p:cNvPr>
          <p:cNvSpPr>
            <a:spLocks noGrp="1"/>
          </p:cNvSpPr>
          <p:nvPr>
            <p:ph type="title"/>
          </p:nvPr>
        </p:nvSpPr>
        <p:spPr/>
        <p:txBody>
          <a:bodyPr>
            <a:normAutofit fontScale="90000"/>
          </a:bodyPr>
          <a:lstStyle/>
          <a:p>
            <a:r>
              <a:rPr lang="en-GB" sz="4800" dirty="0">
                <a:latin typeface="Hammersmith One"/>
              </a:rPr>
              <a:t>Categories of Foundation Models</a:t>
            </a:r>
            <a:endParaRPr lang="en-US"/>
          </a:p>
          <a:p>
            <a:br>
              <a:rPr lang="en-US" dirty="0"/>
            </a:br>
            <a:endParaRPr lang="en-US" dirty="0"/>
          </a:p>
          <a:p>
            <a:endParaRPr lang="en-GB" dirty="0"/>
          </a:p>
        </p:txBody>
      </p:sp>
      <p:sp>
        <p:nvSpPr>
          <p:cNvPr id="3" name="Content Placeholder 2">
            <a:extLst>
              <a:ext uri="{FF2B5EF4-FFF2-40B4-BE49-F238E27FC236}">
                <a16:creationId xmlns:a16="http://schemas.microsoft.com/office/drawing/2014/main" id="{A4E50593-4853-7B31-9371-34B31D7B22D1}"/>
              </a:ext>
            </a:extLst>
          </p:cNvPr>
          <p:cNvSpPr>
            <a:spLocks noGrp="1"/>
          </p:cNvSpPr>
          <p:nvPr>
            <p:ph idx="1"/>
          </p:nvPr>
        </p:nvSpPr>
        <p:spPr>
          <a:xfrm>
            <a:off x="700635" y="1710284"/>
            <a:ext cx="6241631" cy="4251604"/>
          </a:xfrm>
        </p:spPr>
        <p:txBody>
          <a:bodyPr vert="horz" lIns="91440" tIns="45720" rIns="91440" bIns="45720" rtlCol="0" anchor="t">
            <a:normAutofit fontScale="70000" lnSpcReduction="20000"/>
          </a:bodyPr>
          <a:lstStyle/>
          <a:p>
            <a:pPr marL="0" indent="0">
              <a:buNone/>
            </a:pPr>
            <a:r>
              <a:rPr lang="en-GB" sz="2400" b="1" dirty="0">
                <a:latin typeface="Open Sans"/>
                <a:ea typeface="Open Sans"/>
                <a:cs typeface="Open Sans"/>
              </a:rPr>
              <a:t>Large Language Models (LLMs)</a:t>
            </a:r>
            <a:endParaRPr lang="en-GB" dirty="0"/>
          </a:p>
          <a:p>
            <a:r>
              <a:rPr lang="en-GB" sz="2300" dirty="0">
                <a:latin typeface="Open Sans"/>
                <a:ea typeface="Open Sans"/>
                <a:cs typeface="Open Sans"/>
              </a:rPr>
              <a:t>LLMs are trained on massive text corpora and excel at language-centric tasks, including translation, summarization, text generation, and question answering. Examples include BERT, </a:t>
            </a:r>
            <a:r>
              <a:rPr lang="en-GB" sz="2300" dirty="0" err="1">
                <a:latin typeface="Open Sans"/>
                <a:ea typeface="Open Sans"/>
                <a:cs typeface="Open Sans"/>
              </a:rPr>
              <a:t>LLaMA</a:t>
            </a:r>
            <a:r>
              <a:rPr lang="en-GB" sz="2300" dirty="0">
                <a:latin typeface="Open Sans"/>
                <a:ea typeface="Open Sans"/>
                <a:cs typeface="Open Sans"/>
              </a:rPr>
              <a:t>, GPT-4, and </a:t>
            </a:r>
            <a:r>
              <a:rPr lang="en-GB" sz="2300" dirty="0" err="1">
                <a:latin typeface="Open Sans"/>
                <a:ea typeface="Open Sans"/>
                <a:cs typeface="Open Sans"/>
              </a:rPr>
              <a:t>ChatGLM</a:t>
            </a:r>
            <a:r>
              <a:rPr lang="en-GB" sz="2300" dirty="0">
                <a:latin typeface="Open Sans"/>
                <a:ea typeface="Open Sans"/>
                <a:cs typeface="Open Sans"/>
              </a:rPr>
              <a:t>.</a:t>
            </a:r>
            <a:endParaRPr lang="en-GB"/>
          </a:p>
          <a:p>
            <a:pPr marL="0" indent="0">
              <a:buNone/>
            </a:pPr>
            <a:r>
              <a:rPr lang="en-GB" sz="2400" b="1">
                <a:latin typeface="Open Sans"/>
                <a:ea typeface="Open Sans"/>
                <a:cs typeface="Open Sans"/>
              </a:rPr>
              <a:t>Visual Foundation Models (VFMs)</a:t>
            </a:r>
            <a:endParaRPr lang="en-GB"/>
          </a:p>
          <a:p>
            <a:r>
              <a:rPr lang="en-GB" sz="2300" dirty="0">
                <a:latin typeface="Open Sans"/>
                <a:ea typeface="Open Sans"/>
                <a:cs typeface="Open Sans"/>
              </a:rPr>
              <a:t>VFMs process images for tasks like classification, object detection, and segmentation. They are pre-trained on extensive image datasets and generalize well. Grounding DINO and SAM are key examples.</a:t>
            </a:r>
            <a:endParaRPr lang="en-GB"/>
          </a:p>
          <a:p>
            <a:pPr marL="0" indent="0">
              <a:buNone/>
            </a:pPr>
            <a:r>
              <a:rPr lang="en-GB" sz="2400" b="1">
                <a:latin typeface="Open Sans"/>
                <a:ea typeface="Open Sans"/>
                <a:cs typeface="Open Sans"/>
              </a:rPr>
              <a:t>Vision-Language and Multi-Modal Models</a:t>
            </a:r>
            <a:endParaRPr lang="en-GB"/>
          </a:p>
          <a:p>
            <a:r>
              <a:rPr lang="en-GB" sz="2300" dirty="0">
                <a:latin typeface="Open Sans"/>
                <a:ea typeface="Open Sans"/>
                <a:cs typeface="Open Sans"/>
              </a:rPr>
              <a:t>Vision Language Models (VLMs) and Multi-Modal Foundation Models (MFMs) simultaneously process text, images, audio, and sometimes video for rich interaction. Models like CLIP, BLIP, LLaVA-1.5, and Gemini 1.5 Pro exemplify these types.</a:t>
            </a:r>
            <a:endParaRPr lang="en-GB"/>
          </a:p>
          <a:p>
            <a:endParaRPr lang="en-GB" dirty="0"/>
          </a:p>
        </p:txBody>
      </p:sp>
      <p:pic>
        <p:nvPicPr>
          <p:cNvPr id="4" name="Picture 3" descr="A group of graphs showing different trends&#10;&#10;AI-generated content may be incorrect.">
            <a:extLst>
              <a:ext uri="{FF2B5EF4-FFF2-40B4-BE49-F238E27FC236}">
                <a16:creationId xmlns:a16="http://schemas.microsoft.com/office/drawing/2014/main" id="{5D7CBA16-00A9-4995-590D-7A70269C7876}"/>
              </a:ext>
            </a:extLst>
          </p:cNvPr>
          <p:cNvPicPr>
            <a:picLocks noChangeAspect="1"/>
          </p:cNvPicPr>
          <p:nvPr/>
        </p:nvPicPr>
        <p:blipFill>
          <a:blip r:embed="rId2"/>
          <a:stretch>
            <a:fillRect/>
          </a:stretch>
        </p:blipFill>
        <p:spPr>
          <a:xfrm>
            <a:off x="7206829" y="1967837"/>
            <a:ext cx="4777107" cy="2716654"/>
          </a:xfrm>
          <a:prstGeom prst="rect">
            <a:avLst/>
          </a:prstGeom>
        </p:spPr>
      </p:pic>
    </p:spTree>
    <p:extLst>
      <p:ext uri="{BB962C8B-B14F-4D97-AF65-F5344CB8AC3E}">
        <p14:creationId xmlns:p14="http://schemas.microsoft.com/office/powerpoint/2010/main" val="292947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B5BD-5B3C-EE63-1112-769898FCCACD}"/>
              </a:ext>
            </a:extLst>
          </p:cNvPr>
          <p:cNvSpPr>
            <a:spLocks noGrp="1"/>
          </p:cNvSpPr>
          <p:nvPr>
            <p:ph type="title"/>
          </p:nvPr>
        </p:nvSpPr>
        <p:spPr/>
        <p:txBody>
          <a:bodyPr>
            <a:normAutofit fontScale="90000"/>
          </a:bodyPr>
          <a:lstStyle/>
          <a:p>
            <a:r>
              <a:rPr lang="en-GB" sz="4800" dirty="0">
                <a:latin typeface="Hammersmith One"/>
              </a:rPr>
              <a:t>Overview of PEFT Approaches</a:t>
            </a:r>
            <a:endParaRPr lang="en-US" dirty="0"/>
          </a:p>
          <a:p>
            <a:br>
              <a:rPr lang="en-US" dirty="0"/>
            </a:br>
            <a:endParaRPr lang="en-US" dirty="0"/>
          </a:p>
          <a:p>
            <a:endParaRPr lang="en-GB" dirty="0"/>
          </a:p>
        </p:txBody>
      </p:sp>
      <p:graphicFrame>
        <p:nvGraphicFramePr>
          <p:cNvPr id="4" name="Content Placeholder 3">
            <a:extLst>
              <a:ext uri="{FF2B5EF4-FFF2-40B4-BE49-F238E27FC236}">
                <a16:creationId xmlns:a16="http://schemas.microsoft.com/office/drawing/2014/main" id="{B008F358-E44D-AA3F-44E5-1AAF37E149C2}"/>
              </a:ext>
            </a:extLst>
          </p:cNvPr>
          <p:cNvGraphicFramePr>
            <a:graphicFrameLocks noGrp="1"/>
          </p:cNvGraphicFramePr>
          <p:nvPr>
            <p:ph idx="1"/>
            <p:extLst>
              <p:ext uri="{D42A27DB-BD31-4B8C-83A1-F6EECF244321}">
                <p14:modId xmlns:p14="http://schemas.microsoft.com/office/powerpoint/2010/main" val="4273769853"/>
              </p:ext>
            </p:extLst>
          </p:nvPr>
        </p:nvGraphicFramePr>
        <p:xfrm>
          <a:off x="700817" y="1852160"/>
          <a:ext cx="10625064" cy="4315398"/>
        </p:xfrm>
        <a:graphic>
          <a:graphicData uri="http://schemas.openxmlformats.org/drawingml/2006/table">
            <a:tbl>
              <a:tblPr firstRow="1" bandRow="1">
                <a:tableStyleId>{5C22544A-7EE6-4342-B048-85BDC9FD1C3A}</a:tableStyleId>
              </a:tblPr>
              <a:tblGrid>
                <a:gridCol w="972807">
                  <a:extLst>
                    <a:ext uri="{9D8B030D-6E8A-4147-A177-3AD203B41FA5}">
                      <a16:colId xmlns:a16="http://schemas.microsoft.com/office/drawing/2014/main" val="3488515834"/>
                    </a:ext>
                  </a:extLst>
                </a:gridCol>
                <a:gridCol w="9652257">
                  <a:extLst>
                    <a:ext uri="{9D8B030D-6E8A-4147-A177-3AD203B41FA5}">
                      <a16:colId xmlns:a16="http://schemas.microsoft.com/office/drawing/2014/main" val="1876932328"/>
                    </a:ext>
                  </a:extLst>
                </a:gridCol>
              </a:tblGrid>
              <a:tr h="1438466">
                <a:tc>
                  <a:txBody>
                    <a:bodyPr/>
                    <a:lstStyle/>
                    <a:p>
                      <a:r>
                        <a:rPr lang="en-GB" dirty="0"/>
                        <a:t>1</a:t>
                      </a:r>
                    </a:p>
                  </a:txBody>
                  <a:tcPr/>
                </a:tc>
                <a:tc>
                  <a:txBody>
                    <a:bodyPr/>
                    <a:lstStyle/>
                    <a:p>
                      <a:pPr lvl="0" algn="ctr">
                        <a:lnSpc>
                          <a:spcPct val="100000"/>
                        </a:lnSpc>
                        <a:spcBef>
                          <a:spcPts val="0"/>
                        </a:spcBef>
                        <a:spcAft>
                          <a:spcPts val="0"/>
                        </a:spcAft>
                        <a:buNone/>
                      </a:pPr>
                      <a:r>
                        <a:rPr lang="en-GB" sz="1500" b="1" i="0" u="none" strike="noStrike" noProof="0" dirty="0">
                          <a:solidFill>
                            <a:schemeClr val="bg1"/>
                          </a:solidFill>
                          <a:latin typeface="Open Sans"/>
                        </a:rPr>
                        <a:t>Selective PEFT</a:t>
                      </a:r>
                      <a:endParaRPr lang="en-US" sz="1500">
                        <a:solidFill>
                          <a:schemeClr val="bg1"/>
                        </a:solidFill>
                      </a:endParaRPr>
                    </a:p>
                    <a:p>
                      <a:pPr lvl="0" algn="ctr">
                        <a:lnSpc>
                          <a:spcPct val="100000"/>
                        </a:lnSpc>
                        <a:spcBef>
                          <a:spcPts val="0"/>
                        </a:spcBef>
                        <a:spcAft>
                          <a:spcPts val="0"/>
                        </a:spcAft>
                        <a:buNone/>
                      </a:pPr>
                      <a:r>
                        <a:rPr lang="en-GB" sz="1500" b="0" i="0" u="none" strike="noStrike" noProof="0" dirty="0">
                          <a:solidFill>
                            <a:schemeClr val="bg1"/>
                          </a:solidFill>
                          <a:latin typeface="Open Sans"/>
                        </a:rPr>
                        <a:t>Fine-tunes only a chosen subset of model parameters, keeping others frozen. Approaches include layer-wise freezing, masking, and automatically determining which parameters are most relevant for adaptation, thus saving resources.</a:t>
                      </a:r>
                      <a:endParaRPr lang="en-GB" sz="1500" dirty="0">
                        <a:solidFill>
                          <a:schemeClr val="bg1"/>
                        </a:solidFill>
                      </a:endParaRPr>
                    </a:p>
                    <a:p>
                      <a:pPr lvl="0">
                        <a:buNone/>
                      </a:pPr>
                      <a:endParaRPr lang="en-GB" sz="1500" dirty="0"/>
                    </a:p>
                  </a:txBody>
                  <a:tcPr/>
                </a:tc>
                <a:extLst>
                  <a:ext uri="{0D108BD9-81ED-4DB2-BD59-A6C34878D82A}">
                    <a16:rowId xmlns:a16="http://schemas.microsoft.com/office/drawing/2014/main" val="3523087298"/>
                  </a:ext>
                </a:extLst>
              </a:tr>
              <a:tr h="1438466">
                <a:tc>
                  <a:txBody>
                    <a:bodyPr/>
                    <a:lstStyle/>
                    <a:p>
                      <a:r>
                        <a:rPr lang="en-GB" dirty="0"/>
                        <a:t>2</a:t>
                      </a:r>
                    </a:p>
                  </a:txBody>
                  <a:tcPr/>
                </a:tc>
                <a:tc>
                  <a:txBody>
                    <a:bodyPr/>
                    <a:lstStyle/>
                    <a:p>
                      <a:pPr lvl="0" algn="ctr">
                        <a:lnSpc>
                          <a:spcPct val="100000"/>
                        </a:lnSpc>
                        <a:spcBef>
                          <a:spcPts val="0"/>
                        </a:spcBef>
                        <a:spcAft>
                          <a:spcPts val="0"/>
                        </a:spcAft>
                        <a:buNone/>
                      </a:pPr>
                      <a:r>
                        <a:rPr lang="en-GB" sz="1500" b="1" i="0" u="none" strike="noStrike" noProof="0" dirty="0">
                          <a:solidFill>
                            <a:schemeClr val="tx1"/>
                          </a:solidFill>
                          <a:latin typeface="Open Sans"/>
                        </a:rPr>
                        <a:t>Additive PEFT</a:t>
                      </a:r>
                      <a:endParaRPr lang="en-US" sz="1500">
                        <a:solidFill>
                          <a:schemeClr val="tx1"/>
                        </a:solidFill>
                      </a:endParaRPr>
                    </a:p>
                    <a:p>
                      <a:pPr lvl="0" algn="ctr">
                        <a:lnSpc>
                          <a:spcPct val="100000"/>
                        </a:lnSpc>
                        <a:spcBef>
                          <a:spcPts val="0"/>
                        </a:spcBef>
                        <a:spcAft>
                          <a:spcPts val="0"/>
                        </a:spcAft>
                        <a:buNone/>
                      </a:pPr>
                      <a:r>
                        <a:rPr lang="en-GB" sz="1500" b="0" i="0" u="none" strike="noStrike" noProof="0" dirty="0">
                          <a:solidFill>
                            <a:schemeClr val="tx1"/>
                          </a:solidFill>
                          <a:latin typeface="Open Sans"/>
                        </a:rPr>
                        <a:t>Inserts small trainable modules (adapters) into the model without altering the main parameters. This enables efficient task adaptation and improved knowledge sharing across tasks. Examples include bottleneck adapters and multi-adapter frameworks.</a:t>
                      </a:r>
                      <a:endParaRPr lang="en-GB" sz="1500">
                        <a:solidFill>
                          <a:schemeClr val="tx1"/>
                        </a:solidFill>
                      </a:endParaRPr>
                    </a:p>
                    <a:p>
                      <a:pPr lvl="0">
                        <a:buNone/>
                      </a:pPr>
                      <a:endParaRPr lang="en-GB" dirty="0">
                        <a:solidFill>
                          <a:schemeClr val="tx1"/>
                        </a:solidFill>
                      </a:endParaRPr>
                    </a:p>
                  </a:txBody>
                  <a:tcPr/>
                </a:tc>
                <a:extLst>
                  <a:ext uri="{0D108BD9-81ED-4DB2-BD59-A6C34878D82A}">
                    <a16:rowId xmlns:a16="http://schemas.microsoft.com/office/drawing/2014/main" val="1471820328"/>
                  </a:ext>
                </a:extLst>
              </a:tr>
              <a:tr h="1438466">
                <a:tc>
                  <a:txBody>
                    <a:bodyPr/>
                    <a:lstStyle/>
                    <a:p>
                      <a:r>
                        <a:rPr lang="en-GB" dirty="0"/>
                        <a:t>3</a:t>
                      </a:r>
                    </a:p>
                  </a:txBody>
                  <a:tcPr/>
                </a:tc>
                <a:tc>
                  <a:txBody>
                    <a:bodyPr/>
                    <a:lstStyle/>
                    <a:p>
                      <a:pPr lvl="0" algn="ctr">
                        <a:lnSpc>
                          <a:spcPct val="100000"/>
                        </a:lnSpc>
                        <a:spcBef>
                          <a:spcPts val="0"/>
                        </a:spcBef>
                        <a:spcAft>
                          <a:spcPts val="0"/>
                        </a:spcAft>
                        <a:buNone/>
                      </a:pPr>
                      <a:r>
                        <a:rPr lang="en-GB" sz="1500" b="1" i="0" u="none" strike="noStrike" noProof="0" dirty="0">
                          <a:solidFill>
                            <a:srgbClr val="000000"/>
                          </a:solidFill>
                          <a:latin typeface="Open Sans"/>
                        </a:rPr>
                        <a:t>Prompt and Reparameterization PEFT</a:t>
                      </a:r>
                      <a:endParaRPr lang="en-US" sz="1500"/>
                    </a:p>
                    <a:p>
                      <a:pPr lvl="0" algn="ctr">
                        <a:lnSpc>
                          <a:spcPct val="100000"/>
                        </a:lnSpc>
                        <a:spcBef>
                          <a:spcPts val="0"/>
                        </a:spcBef>
                        <a:spcAft>
                          <a:spcPts val="0"/>
                        </a:spcAft>
                        <a:buNone/>
                      </a:pPr>
                      <a:r>
                        <a:rPr lang="en-GB" sz="1500" b="0" i="0" u="none" strike="noStrike" noProof="0" dirty="0">
                          <a:solidFill>
                            <a:srgbClr val="000000"/>
                          </a:solidFill>
                          <a:latin typeface="Open Sans"/>
                        </a:rPr>
                        <a:t>Prompt PEFT introduces learnable prompts that guide models on new tasks, while Reparameterization PEFT (e.g., </a:t>
                      </a:r>
                      <a:r>
                        <a:rPr lang="en-GB" sz="1500" b="0" i="0" u="none" strike="noStrike" noProof="0" err="1">
                          <a:solidFill>
                            <a:srgbClr val="000000"/>
                          </a:solidFill>
                          <a:latin typeface="Open Sans"/>
                        </a:rPr>
                        <a:t>LoRA</a:t>
                      </a:r>
                      <a:r>
                        <a:rPr lang="en-GB" sz="1500" b="0" i="0" u="none" strike="noStrike" noProof="0" dirty="0">
                          <a:solidFill>
                            <a:srgbClr val="000000"/>
                          </a:solidFill>
                          <a:latin typeface="Open Sans"/>
                        </a:rPr>
                        <a:t>) rewrites model weights through low-rank decomposition, balancing performance with efficiency. Hybrid PEFT combines strategies for robust results.</a:t>
                      </a:r>
                      <a:endParaRPr lang="en-GB" sz="1500" dirty="0"/>
                    </a:p>
                    <a:p>
                      <a:pPr lvl="0">
                        <a:buNone/>
                      </a:pPr>
                      <a:endParaRPr lang="en-GB" sz="1500" dirty="0"/>
                    </a:p>
                  </a:txBody>
                  <a:tcPr/>
                </a:tc>
                <a:extLst>
                  <a:ext uri="{0D108BD9-81ED-4DB2-BD59-A6C34878D82A}">
                    <a16:rowId xmlns:a16="http://schemas.microsoft.com/office/drawing/2014/main" val="3542617888"/>
                  </a:ext>
                </a:extLst>
              </a:tr>
            </a:tbl>
          </a:graphicData>
        </a:graphic>
      </p:graphicFrame>
    </p:spTree>
    <p:extLst>
      <p:ext uri="{BB962C8B-B14F-4D97-AF65-F5344CB8AC3E}">
        <p14:creationId xmlns:p14="http://schemas.microsoft.com/office/powerpoint/2010/main" val="392504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EF19E-99AF-ED70-4F22-3061C87BE63E}"/>
              </a:ext>
            </a:extLst>
          </p:cNvPr>
          <p:cNvSpPr>
            <a:spLocks noGrp="1"/>
          </p:cNvSpPr>
          <p:nvPr>
            <p:ph type="title"/>
          </p:nvPr>
        </p:nvSpPr>
        <p:spPr/>
        <p:txBody>
          <a:bodyPr>
            <a:normAutofit fontScale="90000"/>
          </a:bodyPr>
          <a:lstStyle/>
          <a:p>
            <a:r>
              <a:rPr lang="en-GB" sz="4800" dirty="0">
                <a:latin typeface="Hammersmith One"/>
              </a:rPr>
              <a:t>Selective PEFT: Strategies and Examples</a:t>
            </a:r>
            <a:endParaRPr lang="en-US"/>
          </a:p>
          <a:p>
            <a:br>
              <a:rPr lang="en-US" dirty="0"/>
            </a:br>
            <a:endParaRPr lang="en-US" dirty="0"/>
          </a:p>
          <a:p>
            <a:endParaRPr lang="en-GB" dirty="0"/>
          </a:p>
        </p:txBody>
      </p:sp>
      <p:sp>
        <p:nvSpPr>
          <p:cNvPr id="3" name="Content Placeholder 2">
            <a:extLst>
              <a:ext uri="{FF2B5EF4-FFF2-40B4-BE49-F238E27FC236}">
                <a16:creationId xmlns:a16="http://schemas.microsoft.com/office/drawing/2014/main" id="{CA73EFA4-32A1-6C2A-5BAC-5B9989203A28}"/>
              </a:ext>
            </a:extLst>
          </p:cNvPr>
          <p:cNvSpPr>
            <a:spLocks noGrp="1"/>
          </p:cNvSpPr>
          <p:nvPr>
            <p:ph idx="1"/>
          </p:nvPr>
        </p:nvSpPr>
        <p:spPr>
          <a:xfrm>
            <a:off x="700635" y="2221992"/>
            <a:ext cx="5312769" cy="3739896"/>
          </a:xfrm>
        </p:spPr>
        <p:txBody>
          <a:bodyPr vert="horz" lIns="91440" tIns="45720" rIns="91440" bIns="45720" rtlCol="0" anchor="t">
            <a:normAutofit fontScale="62500" lnSpcReduction="20000"/>
          </a:bodyPr>
          <a:lstStyle/>
          <a:p>
            <a:r>
              <a:rPr lang="en-GB" sz="2400" b="1" dirty="0">
                <a:latin typeface="Open Sans"/>
                <a:ea typeface="Open Sans"/>
                <a:cs typeface="Open Sans"/>
              </a:rPr>
              <a:t>Specific vs Automatic Selection</a:t>
            </a:r>
            <a:endParaRPr lang="en-GB" dirty="0"/>
          </a:p>
          <a:p>
            <a:r>
              <a:rPr lang="en-GB" sz="2300" dirty="0">
                <a:latin typeface="Open Sans"/>
                <a:ea typeface="Open Sans"/>
                <a:cs typeface="Open Sans"/>
              </a:rPr>
              <a:t>Specific selection methods, such as Freeze Layers and </a:t>
            </a:r>
            <a:r>
              <a:rPr lang="en-GB" sz="2300" dirty="0" err="1">
                <a:latin typeface="Open Sans"/>
                <a:ea typeface="Open Sans"/>
                <a:cs typeface="Open Sans"/>
              </a:rPr>
              <a:t>BitFit</a:t>
            </a:r>
            <a:r>
              <a:rPr lang="en-GB" sz="2300" dirty="0">
                <a:latin typeface="Open Sans"/>
                <a:ea typeface="Open Sans"/>
                <a:cs typeface="Open Sans"/>
              </a:rPr>
              <a:t>, predetermine certain parameters (e.g., layers, bias terms) to be updated. Automatic methods like Masking and CHILD-TUNING use algorithmic strategies (e.g., binary masks) for parameter selection.</a:t>
            </a:r>
            <a:endParaRPr lang="en-GB" dirty="0"/>
          </a:p>
          <a:p>
            <a:r>
              <a:rPr lang="en-GB" sz="2400" b="1" dirty="0">
                <a:latin typeface="Open Sans"/>
                <a:ea typeface="Open Sans"/>
                <a:cs typeface="Open Sans"/>
              </a:rPr>
              <a:t>Applications</a:t>
            </a:r>
            <a:endParaRPr lang="en-GB" dirty="0"/>
          </a:p>
          <a:p>
            <a:r>
              <a:rPr lang="en-GB" sz="2300" dirty="0">
                <a:latin typeface="Open Sans"/>
                <a:ea typeface="Open Sans"/>
                <a:cs typeface="Open Sans"/>
              </a:rPr>
              <a:t>Selective PEFT methods are applied not only to LLMs, but also to VFMs and multi-modal models, with techniques like </a:t>
            </a:r>
            <a:r>
              <a:rPr lang="en-GB" sz="2300" dirty="0" err="1">
                <a:latin typeface="Open Sans"/>
                <a:ea typeface="Open Sans"/>
                <a:cs typeface="Open Sans"/>
              </a:rPr>
              <a:t>LayerNorm</a:t>
            </a:r>
            <a:r>
              <a:rPr lang="en-GB" sz="2300" dirty="0">
                <a:latin typeface="Open Sans"/>
                <a:ea typeface="Open Sans"/>
                <a:cs typeface="Open Sans"/>
              </a:rPr>
              <a:t> Tuning and FC-CLIP for vision, and Tune-A-Video for video generation. Memory and efficiency benefits are key advantages, but care must be taken regarding potential increased training times and memory use in some approaches.</a:t>
            </a:r>
            <a:endParaRPr lang="en-GB" dirty="0"/>
          </a:p>
          <a:p>
            <a:endParaRPr lang="en-GB" dirty="0"/>
          </a:p>
        </p:txBody>
      </p:sp>
      <p:pic>
        <p:nvPicPr>
          <p:cNvPr id="4" name="Picture 3">
            <a:extLst>
              <a:ext uri="{FF2B5EF4-FFF2-40B4-BE49-F238E27FC236}">
                <a16:creationId xmlns:a16="http://schemas.microsoft.com/office/drawing/2014/main" id="{BE01E9D9-C7B7-FE7F-754A-2C992C22F711}"/>
              </a:ext>
            </a:extLst>
          </p:cNvPr>
          <p:cNvPicPr>
            <a:picLocks noChangeAspect="1"/>
          </p:cNvPicPr>
          <p:nvPr/>
        </p:nvPicPr>
        <p:blipFill>
          <a:blip r:embed="rId2"/>
          <a:stretch>
            <a:fillRect/>
          </a:stretch>
        </p:blipFill>
        <p:spPr>
          <a:xfrm>
            <a:off x="6071167" y="1996755"/>
            <a:ext cx="5453168" cy="2394685"/>
          </a:xfrm>
          <a:prstGeom prst="rect">
            <a:avLst/>
          </a:prstGeom>
        </p:spPr>
      </p:pic>
    </p:spTree>
    <p:extLst>
      <p:ext uri="{BB962C8B-B14F-4D97-AF65-F5344CB8AC3E}">
        <p14:creationId xmlns:p14="http://schemas.microsoft.com/office/powerpoint/2010/main" val="169373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BBB72-F0E7-246E-A518-30F3BCDED4CB}"/>
              </a:ext>
            </a:extLst>
          </p:cNvPr>
          <p:cNvSpPr>
            <a:spLocks noGrp="1"/>
          </p:cNvSpPr>
          <p:nvPr>
            <p:ph type="title"/>
          </p:nvPr>
        </p:nvSpPr>
        <p:spPr>
          <a:xfrm>
            <a:off x="704088" y="914400"/>
            <a:ext cx="10687812" cy="798194"/>
          </a:xfrm>
        </p:spPr>
        <p:txBody>
          <a:bodyPr>
            <a:normAutofit/>
          </a:bodyPr>
          <a:lstStyle/>
          <a:p>
            <a:pPr>
              <a:lnSpc>
                <a:spcPct val="90000"/>
              </a:lnSpc>
            </a:pPr>
            <a:r>
              <a:rPr lang="en-GB" sz="1600">
                <a:latin typeface="Hammersmith One"/>
              </a:rPr>
              <a:t>Additive PEFT: Adapter Paradigm</a:t>
            </a:r>
            <a:endParaRPr lang="en-US" sz="1600"/>
          </a:p>
          <a:p>
            <a:pPr>
              <a:lnSpc>
                <a:spcPct val="90000"/>
              </a:lnSpc>
            </a:pPr>
            <a:br>
              <a:rPr lang="en-US" sz="1600"/>
            </a:br>
            <a:endParaRPr lang="en-US" sz="1600"/>
          </a:p>
          <a:p>
            <a:pPr>
              <a:lnSpc>
                <a:spcPct val="90000"/>
              </a:lnSpc>
            </a:pPr>
            <a:endParaRPr lang="en-GB" sz="1600"/>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diagram of a flowchart&#10;&#10;AI-generated content may be incorrect.">
            <a:extLst>
              <a:ext uri="{FF2B5EF4-FFF2-40B4-BE49-F238E27FC236}">
                <a16:creationId xmlns:a16="http://schemas.microsoft.com/office/drawing/2014/main" id="{88EF5F78-2299-1D6B-3E79-8F2D3D58B4F0}"/>
              </a:ext>
            </a:extLst>
          </p:cNvPr>
          <p:cNvPicPr>
            <a:picLocks noChangeAspect="1"/>
          </p:cNvPicPr>
          <p:nvPr/>
        </p:nvPicPr>
        <p:blipFill>
          <a:blip r:embed="rId2"/>
          <a:stretch>
            <a:fillRect/>
          </a:stretch>
        </p:blipFill>
        <p:spPr>
          <a:xfrm>
            <a:off x="800100" y="2714903"/>
            <a:ext cx="6072188" cy="3294161"/>
          </a:xfrm>
          <a:prstGeom prst="rect">
            <a:avLst/>
          </a:prstGeom>
        </p:spPr>
      </p:pic>
      <p:sp>
        <p:nvSpPr>
          <p:cNvPr id="3" name="Content Placeholder 2">
            <a:extLst>
              <a:ext uri="{FF2B5EF4-FFF2-40B4-BE49-F238E27FC236}">
                <a16:creationId xmlns:a16="http://schemas.microsoft.com/office/drawing/2014/main" id="{7678F2F7-64D3-B912-B7B2-270B2BC9B94A}"/>
              </a:ext>
            </a:extLst>
          </p:cNvPr>
          <p:cNvSpPr>
            <a:spLocks noGrp="1"/>
          </p:cNvSpPr>
          <p:nvPr>
            <p:ph idx="1"/>
          </p:nvPr>
        </p:nvSpPr>
        <p:spPr>
          <a:xfrm>
            <a:off x="7200900" y="1849121"/>
            <a:ext cx="4191001" cy="4139626"/>
          </a:xfrm>
        </p:spPr>
        <p:txBody>
          <a:bodyPr vert="horz" lIns="91440" tIns="45720" rIns="91440" bIns="45720" rtlCol="0" anchor="b">
            <a:normAutofit/>
          </a:bodyPr>
          <a:lstStyle/>
          <a:p>
            <a:pPr marL="0" indent="0">
              <a:lnSpc>
                <a:spcPct val="100000"/>
              </a:lnSpc>
              <a:buNone/>
            </a:pPr>
            <a:r>
              <a:rPr lang="en-GB" sz="1400" b="1">
                <a:latin typeface="Open Sans"/>
                <a:ea typeface="Open Sans"/>
                <a:cs typeface="Open Sans"/>
              </a:rPr>
              <a:t>Bottleneck and Multi-Adapter Approaches</a:t>
            </a:r>
            <a:endParaRPr lang="en-GB" sz="1400"/>
          </a:p>
          <a:p>
            <a:pPr>
              <a:lnSpc>
                <a:spcPct val="100000"/>
              </a:lnSpc>
            </a:pPr>
            <a:r>
              <a:rPr lang="en-GB" sz="1400">
                <a:latin typeface="Open Sans"/>
                <a:ea typeface="Open Sans"/>
                <a:cs typeface="Open Sans"/>
              </a:rPr>
              <a:t>Adapters insert small, parameter-efficient layers between existing layers. Bottleneck adapters use dimension reduction and expansion, while multi-adapter infrastructures (e.g., Adapter Fusion, MAD-X) allow knowledge sharing across tasks and languages, boosting transferability.</a:t>
            </a:r>
            <a:endParaRPr lang="en-GB" sz="1400"/>
          </a:p>
          <a:p>
            <a:pPr marL="0" indent="0">
              <a:lnSpc>
                <a:spcPct val="100000"/>
              </a:lnSpc>
              <a:buNone/>
            </a:pPr>
            <a:r>
              <a:rPr lang="en-GB" sz="1400" b="1">
                <a:latin typeface="Open Sans"/>
                <a:ea typeface="Open Sans"/>
                <a:cs typeface="Open Sans"/>
              </a:rPr>
              <a:t>Adapter Sparsity and Advances</a:t>
            </a:r>
            <a:endParaRPr lang="en-GB" sz="1400"/>
          </a:p>
          <a:p>
            <a:pPr>
              <a:lnSpc>
                <a:spcPct val="100000"/>
              </a:lnSpc>
            </a:pPr>
            <a:r>
              <a:rPr lang="en-GB" sz="1400">
                <a:latin typeface="Open Sans"/>
                <a:ea typeface="Open Sans"/>
                <a:cs typeface="Open Sans"/>
              </a:rPr>
              <a:t>Increasing adapter efficiency is achieved via combinations like </a:t>
            </a:r>
            <a:r>
              <a:rPr lang="en-GB" sz="1400" err="1">
                <a:latin typeface="Open Sans"/>
                <a:ea typeface="Open Sans"/>
                <a:cs typeface="Open Sans"/>
              </a:rPr>
              <a:t>AdapterDrop</a:t>
            </a:r>
            <a:r>
              <a:rPr lang="en-GB" sz="1400">
                <a:latin typeface="Open Sans"/>
                <a:ea typeface="Open Sans"/>
                <a:cs typeface="Open Sans"/>
              </a:rPr>
              <a:t> (randomly dropping adapters during training) and sparse/side-networks (LST, </a:t>
            </a:r>
            <a:r>
              <a:rPr lang="en-GB" sz="1400" err="1">
                <a:latin typeface="Open Sans"/>
                <a:ea typeface="Open Sans"/>
                <a:cs typeface="Open Sans"/>
              </a:rPr>
              <a:t>AdapterBias</a:t>
            </a:r>
            <a:r>
              <a:rPr lang="en-GB" sz="1400">
                <a:latin typeface="Open Sans"/>
                <a:ea typeface="Open Sans"/>
                <a:cs typeface="Open Sans"/>
              </a:rPr>
              <a:t>, </a:t>
            </a:r>
            <a:r>
              <a:rPr lang="en-GB" sz="1400" err="1">
                <a:latin typeface="Open Sans"/>
                <a:ea typeface="Open Sans"/>
                <a:cs typeface="Open Sans"/>
              </a:rPr>
              <a:t>Convpass</a:t>
            </a:r>
            <a:r>
              <a:rPr lang="en-GB" sz="1400">
                <a:latin typeface="Open Sans"/>
                <a:ea typeface="Open Sans"/>
                <a:cs typeface="Open Sans"/>
              </a:rPr>
              <a:t>). These approaches offer significant memory and compute savings, but may increase inference overhead.</a:t>
            </a:r>
            <a:endParaRPr lang="en-GB" sz="1400"/>
          </a:p>
          <a:p>
            <a:pPr>
              <a:lnSpc>
                <a:spcPct val="100000"/>
              </a:lnSpc>
            </a:pPr>
            <a:endParaRPr lang="en-GB" sz="1400"/>
          </a:p>
        </p:txBody>
      </p:sp>
      <p:cxnSp>
        <p:nvCxnSpPr>
          <p:cNvPr id="13" name="Straight Connector 1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4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9232A-F06B-F995-0F95-17549F7FDB3A}"/>
              </a:ext>
            </a:extLst>
          </p:cNvPr>
          <p:cNvSpPr>
            <a:spLocks noGrp="1"/>
          </p:cNvSpPr>
          <p:nvPr>
            <p:ph type="title"/>
          </p:nvPr>
        </p:nvSpPr>
        <p:spPr>
          <a:xfrm>
            <a:off x="812945" y="914400"/>
            <a:ext cx="6130742" cy="809139"/>
          </a:xfrm>
        </p:spPr>
        <p:txBody>
          <a:bodyPr>
            <a:normAutofit/>
          </a:bodyPr>
          <a:lstStyle/>
          <a:p>
            <a:pPr>
              <a:lnSpc>
                <a:spcPct val="90000"/>
              </a:lnSpc>
            </a:pPr>
            <a:r>
              <a:rPr lang="en-GB" sz="2500" dirty="0">
                <a:latin typeface="Hammersmith One"/>
              </a:rPr>
              <a:t>Prompt and Reparameterization PEFT</a:t>
            </a:r>
            <a:endParaRPr lang="en-US" sz="2500" dirty="0"/>
          </a:p>
        </p:txBody>
      </p:sp>
      <p:cxnSp>
        <p:nvCxnSpPr>
          <p:cNvPr id="11" name="Straight Connector 10">
            <a:extLst>
              <a:ext uri="{FF2B5EF4-FFF2-40B4-BE49-F238E27FC236}">
                <a16:creationId xmlns:a16="http://schemas.microsoft.com/office/drawing/2014/main" id="{3815BE95-1337-20E2-B2EF-5DA486F72F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EC0107-EC33-A1B0-BA99-9BFF98FB3894}"/>
              </a:ext>
            </a:extLst>
          </p:cNvPr>
          <p:cNvSpPr>
            <a:spLocks noGrp="1"/>
          </p:cNvSpPr>
          <p:nvPr>
            <p:ph idx="1"/>
          </p:nvPr>
        </p:nvSpPr>
        <p:spPr>
          <a:xfrm>
            <a:off x="704088" y="1855316"/>
            <a:ext cx="6239599" cy="4307740"/>
          </a:xfrm>
        </p:spPr>
        <p:txBody>
          <a:bodyPr vert="horz" lIns="91440" tIns="45720" rIns="91440" bIns="45720" rtlCol="0">
            <a:normAutofit/>
          </a:bodyPr>
          <a:lstStyle/>
          <a:p>
            <a:pPr marL="0" indent="0">
              <a:lnSpc>
                <a:spcPct val="100000"/>
              </a:lnSpc>
              <a:buNone/>
            </a:pPr>
            <a:r>
              <a:rPr lang="en-GB" sz="1700" b="1">
                <a:latin typeface="Open Sans"/>
                <a:ea typeface="Open Sans"/>
                <a:cs typeface="Open Sans"/>
              </a:rPr>
              <a:t>Prompt PEFT: Hard, Auto, and Soft Prompts</a:t>
            </a:r>
            <a:endParaRPr lang="en-GB" sz="1700"/>
          </a:p>
          <a:p>
            <a:pPr>
              <a:lnSpc>
                <a:spcPct val="100000"/>
              </a:lnSpc>
            </a:pPr>
            <a:r>
              <a:rPr lang="en-GB" sz="1700">
                <a:latin typeface="Open Sans"/>
                <a:ea typeface="Open Sans"/>
                <a:cs typeface="Open Sans"/>
              </a:rPr>
              <a:t>Prompt-based methods guide FMs by crafting or learning input prompts. Hard prompts use templates, </a:t>
            </a:r>
            <a:r>
              <a:rPr lang="en-GB" sz="1700" err="1">
                <a:latin typeface="Open Sans"/>
                <a:ea typeface="Open Sans"/>
                <a:cs typeface="Open Sans"/>
              </a:rPr>
              <a:t>AutoPrompt</a:t>
            </a:r>
            <a:r>
              <a:rPr lang="en-GB" sz="1700">
                <a:latin typeface="Open Sans"/>
                <a:ea typeface="Open Sans"/>
                <a:cs typeface="Open Sans"/>
              </a:rPr>
              <a:t> automates this process, and soft prompts utilize learnable embeddings or vectors. Techniques like Prefix Tuning and P-Tuning integrate prompts deeply within the model.</a:t>
            </a:r>
            <a:endParaRPr lang="en-GB" sz="1700"/>
          </a:p>
          <a:p>
            <a:pPr marL="0" indent="0">
              <a:lnSpc>
                <a:spcPct val="100000"/>
              </a:lnSpc>
              <a:buNone/>
            </a:pPr>
            <a:r>
              <a:rPr lang="en-GB" sz="1700" b="1">
                <a:latin typeface="Open Sans"/>
                <a:ea typeface="Open Sans"/>
                <a:cs typeface="Open Sans"/>
              </a:rPr>
              <a:t>Reparameterization: </a:t>
            </a:r>
            <a:r>
              <a:rPr lang="en-GB" sz="1700" b="1" err="1">
                <a:latin typeface="Open Sans"/>
                <a:ea typeface="Open Sans"/>
                <a:cs typeface="Open Sans"/>
              </a:rPr>
              <a:t>LoRA</a:t>
            </a:r>
            <a:r>
              <a:rPr lang="en-GB" sz="1700" b="1">
                <a:latin typeface="Open Sans"/>
                <a:ea typeface="Open Sans"/>
                <a:cs typeface="Open Sans"/>
              </a:rPr>
              <a:t> and Variants</a:t>
            </a:r>
            <a:endParaRPr lang="en-GB" sz="1700"/>
          </a:p>
          <a:p>
            <a:pPr>
              <a:lnSpc>
                <a:spcPct val="100000"/>
              </a:lnSpc>
            </a:pPr>
            <a:r>
              <a:rPr lang="en-GB" sz="1700" err="1">
                <a:latin typeface="Open Sans"/>
                <a:ea typeface="Open Sans"/>
                <a:cs typeface="Open Sans"/>
              </a:rPr>
              <a:t>LoRA</a:t>
            </a:r>
            <a:r>
              <a:rPr lang="en-GB" sz="1700">
                <a:latin typeface="Open Sans"/>
                <a:ea typeface="Open Sans"/>
                <a:cs typeface="Open Sans"/>
              </a:rPr>
              <a:t> (Low-Rank Adaptation) and related methods adjust model weights by introducing low-rank matrices, greatly reducing the number of updated parameters. </a:t>
            </a:r>
            <a:r>
              <a:rPr lang="en-GB" sz="1700" err="1">
                <a:latin typeface="Open Sans"/>
                <a:ea typeface="Open Sans"/>
                <a:cs typeface="Open Sans"/>
              </a:rPr>
              <a:t>QLoRA</a:t>
            </a:r>
            <a:r>
              <a:rPr lang="en-GB" sz="1700">
                <a:latin typeface="Open Sans"/>
                <a:ea typeface="Open Sans"/>
                <a:cs typeface="Open Sans"/>
              </a:rPr>
              <a:t>, Delta-</a:t>
            </a:r>
            <a:r>
              <a:rPr lang="en-GB" sz="1700" err="1">
                <a:latin typeface="Open Sans"/>
                <a:ea typeface="Open Sans"/>
                <a:cs typeface="Open Sans"/>
              </a:rPr>
              <a:t>LoRA</a:t>
            </a:r>
            <a:r>
              <a:rPr lang="en-GB" sz="1700">
                <a:latin typeface="Open Sans"/>
                <a:ea typeface="Open Sans"/>
                <a:cs typeface="Open Sans"/>
              </a:rPr>
              <a:t>, and </a:t>
            </a:r>
            <a:r>
              <a:rPr lang="en-GB" sz="1700" err="1">
                <a:latin typeface="Open Sans"/>
                <a:ea typeface="Open Sans"/>
                <a:cs typeface="Open Sans"/>
              </a:rPr>
              <a:t>KronA</a:t>
            </a:r>
            <a:r>
              <a:rPr lang="en-GB" sz="1700">
                <a:latin typeface="Open Sans"/>
                <a:ea typeface="Open Sans"/>
                <a:cs typeface="Open Sans"/>
              </a:rPr>
              <a:t> further enhance performance or memory efficiency, often with minimal trade-off in accuracy.</a:t>
            </a:r>
            <a:endParaRPr lang="en-GB" sz="1700"/>
          </a:p>
          <a:p>
            <a:pPr>
              <a:lnSpc>
                <a:spcPct val="100000"/>
              </a:lnSpc>
            </a:pPr>
            <a:endParaRPr lang="en-GB" sz="1700"/>
          </a:p>
        </p:txBody>
      </p:sp>
      <p:pic>
        <p:nvPicPr>
          <p:cNvPr id="4" name="Picture 3" descr="A screenshot of a computer&#10;&#10;AI-generated content may be incorrect.">
            <a:extLst>
              <a:ext uri="{FF2B5EF4-FFF2-40B4-BE49-F238E27FC236}">
                <a16:creationId xmlns:a16="http://schemas.microsoft.com/office/drawing/2014/main" id="{0FC450B3-2653-DA36-5634-2DFDEEDAD402}"/>
              </a:ext>
            </a:extLst>
          </p:cNvPr>
          <p:cNvPicPr>
            <a:picLocks noChangeAspect="1"/>
          </p:cNvPicPr>
          <p:nvPr/>
        </p:nvPicPr>
        <p:blipFill>
          <a:blip r:embed="rId2"/>
          <a:srcRect t="14807" r="1" b="1"/>
          <a:stretch/>
        </p:blipFill>
        <p:spPr>
          <a:xfrm>
            <a:off x="7583424" y="10"/>
            <a:ext cx="4608576" cy="6857990"/>
          </a:xfrm>
          <a:prstGeom prst="rect">
            <a:avLst/>
          </a:prstGeom>
        </p:spPr>
      </p:pic>
    </p:spTree>
    <p:extLst>
      <p:ext uri="{BB962C8B-B14F-4D97-AF65-F5344CB8AC3E}">
        <p14:creationId xmlns:p14="http://schemas.microsoft.com/office/powerpoint/2010/main" val="267216296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ChronicleVTI</vt:lpstr>
      <vt:lpstr>Scaling Smarter: Parameter-Efficient Fine-Tuning of Foundation Models </vt:lpstr>
      <vt:lpstr>Contents </vt:lpstr>
      <vt:lpstr>Introduction to PEFT and Foundation Models   </vt:lpstr>
      <vt:lpstr>PEFT Overview &amp; Taxonomy </vt:lpstr>
      <vt:lpstr>Categories of Foundation Models   </vt:lpstr>
      <vt:lpstr>Overview of PEFT Approaches   </vt:lpstr>
      <vt:lpstr>Selective PEFT: Strategies and Examples   </vt:lpstr>
      <vt:lpstr>Additive PEFT: Adapter Paradigm   </vt:lpstr>
      <vt:lpstr>Prompt and Reparameterization PEFT</vt:lpstr>
      <vt:lpstr>Hybrid PEFT and Model Integration  </vt:lpstr>
      <vt:lpstr>Applications of PEFT Across Domains   </vt:lpstr>
      <vt:lpstr>Current Trends and Research Directions   </vt:lpstr>
      <vt:lpstr>Conclusion: The Value of PEFT for Foundation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116</cp:revision>
  <dcterms:created xsi:type="dcterms:W3CDTF">2025-05-07T02:42:12Z</dcterms:created>
  <dcterms:modified xsi:type="dcterms:W3CDTF">2025-05-07T03:04:59Z</dcterms:modified>
</cp:coreProperties>
</file>