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38200" y="19665"/>
            <a:ext cx="9991724" cy="940001"/>
          </a:xfrm>
          <a:prstGeom prst="rect">
            <a:avLst/>
          </a:prstGeom>
        </p:spPr>
        <p:txBody>
          <a:bodyPr vert="horz" wrap="square" lIns="0" tIns="16510" rIns="0" bIns="0" rtlCol="0">
            <a:spAutoFit/>
          </a:bodyPr>
          <a:lstStyle/>
          <a:p>
            <a:pPr marL="3213735">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ROSHINI . D</a:t>
            </a:r>
          </a:p>
          <a:p>
            <a:r>
              <a:rPr lang="en-US" sz="2400" dirty="0"/>
              <a:t>REGISTER NO: 312210708</a:t>
            </a:r>
          </a:p>
          <a:p>
            <a:r>
              <a:rPr lang="en-US" sz="2400" dirty="0"/>
              <a:t>DEPARTMENT: B.COM (GENERAL)</a:t>
            </a:r>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r>
              <a:rPr lang="en-IN" sz="2800" dirty="0"/>
              <a:t>Data Collection:</a:t>
            </a:r>
          </a:p>
          <a:p>
            <a:r>
              <a:rPr lang="en-IN" sz="2800" dirty="0"/>
              <a:t>“Kaggle= Employee Turnover Analysis.</a:t>
            </a:r>
          </a:p>
          <a:p>
            <a:endParaRPr lang="en-IN" sz="2800" dirty="0"/>
          </a:p>
          <a:p>
            <a:r>
              <a:rPr lang="en-IN" sz="2800" dirty="0"/>
              <a:t>Features Collection:</a:t>
            </a:r>
          </a:p>
          <a:p>
            <a:pPr marL="342900" indent="-342900">
              <a:buFont typeface="+mj-lt"/>
              <a:buAutoNum type="alphaLcPeriod"/>
            </a:pPr>
            <a:endParaRPr lang="en-IN" sz="2800" dirty="0"/>
          </a:p>
          <a:p>
            <a:pPr marL="342900" indent="-342900">
              <a:buFont typeface="+mj-lt"/>
              <a:buAutoNum type="alphaLcPeriod"/>
            </a:pPr>
            <a:r>
              <a:rPr lang="en-IN" sz="2800" dirty="0"/>
              <a:t>Performance Score = Numerical Value</a:t>
            </a:r>
          </a:p>
          <a:p>
            <a:pPr marL="342900" indent="-342900">
              <a:buFont typeface="+mj-lt"/>
              <a:buAutoNum type="alphaLcPeriod"/>
            </a:pPr>
            <a:r>
              <a:rPr lang="en-IN" sz="2800" dirty="0"/>
              <a:t>Gender Code</a:t>
            </a:r>
          </a:p>
          <a:p>
            <a:pPr marL="342900" indent="-342900">
              <a:buFont typeface="+mj-lt"/>
              <a:buAutoNum type="alphaLcPeriod"/>
            </a:pPr>
            <a:r>
              <a:rPr lang="en-IN" sz="2800" dirty="0"/>
              <a:t>Employee Type </a:t>
            </a:r>
          </a:p>
          <a:p>
            <a:pPr marL="342900" indent="-342900">
              <a:buFont typeface="+mj-lt"/>
              <a:buAutoNum type="alphaLcPeriod"/>
            </a:pPr>
            <a:r>
              <a:rPr lang="en-IN" sz="2800" dirty="0"/>
              <a:t>Department Type</a:t>
            </a:r>
          </a:p>
          <a:p>
            <a:pPr marL="342900" indent="-342900">
              <a:buFont typeface="+mj-lt"/>
              <a:buAutoNum type="alphaLcPeriod"/>
            </a:pPr>
            <a:r>
              <a:rPr lang="en-IN" sz="2800" dirty="0"/>
              <a:t>Start Date</a:t>
            </a:r>
          </a:p>
          <a:p>
            <a:pPr marL="342900" indent="-342900">
              <a:buFont typeface="+mj-lt"/>
              <a:buAutoNum type="alphaLcPeriod"/>
            </a:pPr>
            <a:r>
              <a:rPr lang="en-IN" sz="2800" dirty="0"/>
              <a:t>Quarters</a:t>
            </a:r>
          </a:p>
          <a:p>
            <a:pPr marL="342900" indent="-342900">
              <a:buFont typeface="+mj-lt"/>
              <a:buAutoNum type="alphaLcPeriod"/>
            </a:pPr>
            <a:r>
              <a:rPr lang="en-IN" sz="2800" dirty="0"/>
              <a:t>End Date</a:t>
            </a:r>
          </a:p>
          <a:p>
            <a:pPr marL="342900" indent="-342900">
              <a:buFont typeface="+mj-lt"/>
              <a:buAutoNum type="alphaLcPeriod"/>
            </a:pPr>
            <a:r>
              <a:rPr lang="en-IN" sz="2800" dirty="0"/>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447800"/>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355312"/>
          </a:xfrm>
          <a:prstGeom prst="rect">
            <a:avLst/>
          </a:prstGeom>
          <a:noFill/>
        </p:spPr>
        <p:txBody>
          <a:bodyPr wrap="square" rtlCol="0">
            <a:spAutoFit/>
          </a:bodyPr>
          <a:lstStyle/>
          <a:p>
            <a:r>
              <a:rPr lang="en-GB" dirty="0"/>
              <a:t>The bar graph reveals significant insights into the distribution of performance scores across various departments, employee types, and over different years</a:t>
            </a:r>
          </a:p>
          <a:p>
            <a:pPr>
              <a:buFont typeface="+mj-lt"/>
              <a:buAutoNum type="arabicPeriod"/>
            </a:pPr>
            <a:endParaRPr lang="en-GB" b="1" dirty="0"/>
          </a:p>
          <a:p>
            <a:pPr>
              <a:buFont typeface="+mj-lt"/>
              <a:buAutoNum type="arabicPeriod"/>
            </a:pPr>
            <a:r>
              <a:rPr lang="en-GB" b="1" dirty="0"/>
              <a:t>High Concentration in Production and IT/IS Departments:</a:t>
            </a:r>
            <a:endParaRPr lang="en-GB" dirty="0"/>
          </a:p>
          <a:p>
            <a:pPr marL="742950" lvl="1" indent="-285750">
              <a:buFont typeface="+mj-lt"/>
              <a:buAutoNum type="arabicPeriod"/>
            </a:pPr>
            <a:r>
              <a:rPr lang="en-GB" dirty="0"/>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lang="en-GB" b="1" dirty="0"/>
              <a:t>Limited Performance Scores for Contract and Part-Time Employees:</a:t>
            </a:r>
            <a:endParaRPr lang="en-GB" dirty="0"/>
          </a:p>
          <a:p>
            <a:pPr marL="742950" lvl="1" indent="-285750">
              <a:buFont typeface="+mj-lt"/>
              <a:buAutoNum type="arabicPeriod"/>
            </a:pPr>
            <a:r>
              <a:rPr lang="en-GB" dirty="0"/>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lang="en-GB" b="1" dirty="0"/>
              <a:t>Stable Performance Scores Over Time:</a:t>
            </a:r>
            <a:endParaRPr lang="en-GB" dirty="0"/>
          </a:p>
          <a:p>
            <a:pPr marL="742950" lvl="1" indent="-285750">
              <a:buFont typeface="+mj-lt"/>
              <a:buAutoNum type="arabicPeriod"/>
            </a:pPr>
            <a:r>
              <a:rPr lang="en-GB" dirty="0"/>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68BEDD5-5256-4D62-A704-1B41B04B39DB}"/>
              </a:ext>
            </a:extLst>
          </p:cNvPr>
          <p:cNvSpPr txBox="1"/>
          <p:nvPr/>
        </p:nvSpPr>
        <p:spPr>
          <a:xfrm>
            <a:off x="762000" y="1828800"/>
            <a:ext cx="7905750" cy="3816429"/>
          </a:xfrm>
          <a:prstGeom prst="rect">
            <a:avLst/>
          </a:prstGeom>
          <a:noFill/>
        </p:spPr>
        <p:txBody>
          <a:bodyPr wrap="square" rtlCol="0">
            <a:spAutoFit/>
          </a:bodyPr>
          <a:lstStyle/>
          <a:p>
            <a:r>
              <a:rPr lang="en-GB" sz="2800" dirty="0"/>
              <a:t> To understand and Mitigate Employee Turnover</a:t>
            </a:r>
          </a:p>
          <a:p>
            <a:endParaRPr lang="en-GB" sz="2800" dirty="0"/>
          </a:p>
          <a:p>
            <a:r>
              <a:rPr lang="en-GB" sz="2800" dirty="0"/>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828800"/>
            <a:ext cx="6515100" cy="3108543"/>
          </a:xfrm>
          <a:prstGeom prst="rect">
            <a:avLst/>
          </a:prstGeom>
          <a:noFill/>
        </p:spPr>
        <p:txBody>
          <a:bodyPr wrap="square" rtlCol="0">
            <a:spAutoFit/>
          </a:bodyPr>
          <a:lstStyle/>
          <a:p>
            <a:r>
              <a:rPr lang="en-GB" sz="2800" dirty="0"/>
              <a:t>The end users of the information in the bar graph are likely to include:</a:t>
            </a:r>
          </a:p>
          <a:p>
            <a:pPr marL="342900" indent="-342900">
              <a:buAutoNum type="arabicPeriod"/>
            </a:pPr>
            <a:r>
              <a:rPr lang="en-US" sz="2800" dirty="0"/>
              <a:t>Human Resources (HR) Managers</a:t>
            </a:r>
          </a:p>
          <a:p>
            <a:pPr marL="342900" indent="-342900">
              <a:buAutoNum type="arabicPeriod"/>
            </a:pPr>
            <a:r>
              <a:rPr lang="en-US" sz="2800" dirty="0"/>
              <a:t>Department Heads</a:t>
            </a:r>
          </a:p>
          <a:p>
            <a:pPr marL="342900" indent="-342900">
              <a:buAutoNum type="arabicPeriod"/>
            </a:pPr>
            <a:r>
              <a:rPr lang="en-US" sz="2800" dirty="0"/>
              <a:t>Executives and Leadership</a:t>
            </a:r>
          </a:p>
          <a:p>
            <a:pPr marL="342900" indent="-342900">
              <a:buAutoNum type="arabicPeriod"/>
            </a:pPr>
            <a:r>
              <a:rPr lang="en-US" sz="2800" dirty="0"/>
              <a:t>Diversity and Inclusion Officers</a:t>
            </a:r>
          </a:p>
          <a:p>
            <a:pPr marL="342900" indent="-342900">
              <a:buAutoNum type="arabicPeriod"/>
            </a:pPr>
            <a:r>
              <a:rPr lang="en-US" sz="2800" dirty="0"/>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71799" y="1828800"/>
            <a:ext cx="5396023" cy="4370427"/>
          </a:xfrm>
          <a:prstGeom prst="rect">
            <a:avLst/>
          </a:prstGeom>
          <a:noFill/>
        </p:spPr>
        <p:txBody>
          <a:bodyPr wrap="square" rtlCol="0">
            <a:spAutoFit/>
          </a:bodyPr>
          <a:lstStyle/>
          <a:p>
            <a:endParaRPr lang="en-GB" sz="1800" spc="10" dirty="0"/>
          </a:p>
          <a:p>
            <a:r>
              <a:rPr lang="en-GB" sz="2000" spc="10" dirty="0"/>
              <a:t>O</a:t>
            </a:r>
            <a:r>
              <a:rPr lang="en-GB" sz="2000" spc="25" dirty="0"/>
              <a:t>U</a:t>
            </a:r>
            <a:r>
              <a:rPr lang="en-GB" sz="2000" dirty="0"/>
              <a:t>R</a:t>
            </a:r>
            <a:r>
              <a:rPr lang="en-GB" sz="2000" spc="5" dirty="0"/>
              <a:t> </a:t>
            </a:r>
            <a:r>
              <a:rPr lang="en-GB" sz="2000" spc="25" dirty="0"/>
              <a:t>S</a:t>
            </a:r>
            <a:r>
              <a:rPr lang="en-GB" sz="2000" spc="10" dirty="0"/>
              <a:t>O</a:t>
            </a:r>
            <a:r>
              <a:rPr lang="en-GB" sz="2000" spc="25" dirty="0"/>
              <a:t>LU</a:t>
            </a:r>
            <a:r>
              <a:rPr lang="en-GB" sz="2000" spc="-35" dirty="0"/>
              <a:t>T</a:t>
            </a:r>
            <a:r>
              <a:rPr lang="en-GB" sz="2000" spc="-30" dirty="0"/>
              <a:t>I</a:t>
            </a:r>
            <a:r>
              <a:rPr lang="en-GB" sz="2000" spc="10" dirty="0"/>
              <a:t>O</a:t>
            </a:r>
            <a:r>
              <a:rPr lang="en-GB" sz="2000" dirty="0"/>
              <a:t>N</a:t>
            </a:r>
            <a:r>
              <a:rPr lang="en-GB" sz="2000" spc="-345" dirty="0"/>
              <a:t> </a:t>
            </a:r>
            <a:r>
              <a:rPr lang="en-GB" sz="2000" spc="-35" dirty="0"/>
              <a:t>A</a:t>
            </a:r>
            <a:r>
              <a:rPr lang="en-GB" sz="2000" spc="-5" dirty="0"/>
              <a:t>N</a:t>
            </a:r>
            <a:r>
              <a:rPr lang="en-GB" sz="2000" dirty="0"/>
              <a:t>D</a:t>
            </a:r>
            <a:r>
              <a:rPr lang="en-GB" sz="2000" spc="35" dirty="0"/>
              <a:t> </a:t>
            </a:r>
            <a:r>
              <a:rPr lang="en-GB" sz="2000" spc="-30" dirty="0"/>
              <a:t>I</a:t>
            </a:r>
            <a:r>
              <a:rPr lang="en-GB" sz="2000" spc="-35" dirty="0"/>
              <a:t>T</a:t>
            </a:r>
            <a:r>
              <a:rPr lang="en-GB" sz="2000" dirty="0"/>
              <a:t>S</a:t>
            </a:r>
            <a:r>
              <a:rPr lang="en-GB" sz="2000" spc="60" dirty="0"/>
              <a:t> </a:t>
            </a:r>
            <a:r>
              <a:rPr lang="en-GB" sz="2000" spc="-295" dirty="0"/>
              <a:t>V </a:t>
            </a:r>
            <a:r>
              <a:rPr lang="en-GB" sz="2000" spc="-35" dirty="0"/>
              <a:t>A</a:t>
            </a:r>
            <a:r>
              <a:rPr lang="en-GB" sz="2000" spc="25" dirty="0"/>
              <a:t>LU</a:t>
            </a:r>
            <a:r>
              <a:rPr lang="en-GB" sz="2000" dirty="0"/>
              <a:t>E</a:t>
            </a:r>
            <a:r>
              <a:rPr lang="en-GB" sz="2000" spc="-65" dirty="0"/>
              <a:t> </a:t>
            </a:r>
            <a:r>
              <a:rPr lang="en-GB" sz="2000" spc="-15" dirty="0"/>
              <a:t>P</a:t>
            </a:r>
            <a:r>
              <a:rPr lang="en-GB" sz="2000" spc="-30" dirty="0"/>
              <a:t>R</a:t>
            </a:r>
            <a:r>
              <a:rPr lang="en-GB" sz="2000" spc="10" dirty="0"/>
              <a:t>O</a:t>
            </a:r>
            <a:r>
              <a:rPr lang="en-GB" sz="2000" spc="-15" dirty="0"/>
              <a:t>P</a:t>
            </a:r>
            <a:r>
              <a:rPr lang="en-GB" sz="2000" spc="10" dirty="0"/>
              <a:t>O</a:t>
            </a:r>
            <a:r>
              <a:rPr lang="en-GB" sz="2000" spc="25" dirty="0"/>
              <a:t>S</a:t>
            </a:r>
            <a:r>
              <a:rPr lang="en-GB" sz="2000" spc="-30" dirty="0"/>
              <a:t>I</a:t>
            </a:r>
            <a:r>
              <a:rPr lang="en-GB" sz="2000" spc="-35" dirty="0"/>
              <a:t>T</a:t>
            </a:r>
            <a:r>
              <a:rPr lang="en-GB" sz="2000" spc="-30" dirty="0"/>
              <a:t>I</a:t>
            </a:r>
            <a:r>
              <a:rPr lang="en-GB" sz="2000" spc="10" dirty="0"/>
              <a:t>O</a:t>
            </a:r>
            <a:r>
              <a:rPr lang="en-GB" sz="2000" dirty="0"/>
              <a:t>N IS AS FOLLOWS:</a:t>
            </a:r>
          </a:p>
          <a:p>
            <a:pPr marL="342900" indent="-342900">
              <a:buAutoNum type="arabicPeriod"/>
            </a:pPr>
            <a:r>
              <a:rPr lang="en-US" sz="2000" dirty="0"/>
              <a:t>Data-Driven Decision-Making</a:t>
            </a:r>
          </a:p>
          <a:p>
            <a:pPr marL="342900" indent="-342900">
              <a:buAutoNum type="arabicPeriod"/>
            </a:pPr>
            <a:r>
              <a:rPr lang="en-US" sz="2000" dirty="0"/>
              <a:t>Enhanced Performance Management</a:t>
            </a:r>
          </a:p>
          <a:p>
            <a:pPr marL="342900" indent="-342900">
              <a:buAutoNum type="arabicPeriod"/>
            </a:pPr>
            <a:r>
              <a:rPr lang="en-US" sz="2000" dirty="0"/>
              <a:t>Promoting Equity and Inclusion</a:t>
            </a:r>
          </a:p>
          <a:p>
            <a:pPr marL="342900" indent="-342900">
              <a:buAutoNum type="arabicPeriod"/>
            </a:pPr>
            <a:r>
              <a:rPr lang="en-GB" sz="2000" dirty="0"/>
              <a:t>Historical Insights and Trend Analysis</a:t>
            </a:r>
          </a:p>
          <a:p>
            <a:pPr marL="342900" indent="-342900">
              <a:buAutoNum type="arabicPeriod"/>
            </a:pPr>
            <a:r>
              <a:rPr lang="en-US" sz="2000" dirty="0"/>
              <a:t>Resource Optimization</a:t>
            </a:r>
          </a:p>
          <a:p>
            <a:endParaRPr lang="en-GB" sz="2000" dirty="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buFont typeface="Arial" panose="020B0604020202020204" pitchFamily="34" charset="0"/>
              <a:buChar char="•"/>
            </a:pPr>
            <a:r>
              <a:rPr lang="en-IN" dirty="0"/>
              <a:t>Employees:</a:t>
            </a:r>
          </a:p>
          <a:p>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Gender Code</a:t>
            </a:r>
          </a:p>
          <a:p>
            <a:pPr marL="285750" indent="-285750">
              <a:buFont typeface="Wingdings" panose="05000000000000000000" pitchFamily="2" charset="2"/>
              <a:buChar char="ü"/>
            </a:pPr>
            <a:r>
              <a:rPr lang="en-IN" dirty="0"/>
              <a:t>Employee type</a:t>
            </a:r>
          </a:p>
          <a:p>
            <a:endParaRPr lang="en-IN" dirty="0"/>
          </a:p>
          <a:p>
            <a:pPr marL="285750" indent="-285750">
              <a:buFont typeface="Arial" panose="020B0604020202020204" pitchFamily="34" charset="0"/>
              <a:buChar char="•"/>
            </a:pPr>
            <a:r>
              <a:rPr lang="en-IN" dirty="0"/>
              <a:t>Departments:</a:t>
            </a:r>
          </a:p>
          <a:p>
            <a:endParaRPr lang="en-IN" dirty="0"/>
          </a:p>
          <a:p>
            <a:pPr marL="285750" indent="-285750">
              <a:buFont typeface="Wingdings" panose="05000000000000000000" pitchFamily="2" charset="2"/>
              <a:buChar char="ü"/>
            </a:pPr>
            <a:r>
              <a:rPr lang="en-IN" dirty="0"/>
              <a:t>Department ID</a:t>
            </a:r>
          </a:p>
          <a:p>
            <a:pPr marL="285750" indent="-285750">
              <a:buFont typeface="Wingdings" panose="05000000000000000000" pitchFamily="2" charset="2"/>
              <a:buChar char="ü"/>
            </a:pPr>
            <a:r>
              <a:rPr lang="en-IN" dirty="0"/>
              <a:t>Department Name</a:t>
            </a:r>
          </a:p>
          <a:p>
            <a:pPr marL="285750" indent="-285750">
              <a:buFont typeface="Arial" panose="020B0604020202020204" pitchFamily="34" charset="0"/>
              <a:buChar char="•"/>
            </a:pPr>
            <a:r>
              <a:rPr lang="en-IN" dirty="0"/>
              <a:t>Performance Score:</a:t>
            </a:r>
          </a:p>
          <a:p>
            <a:pPr marL="285750" indent="-285750">
              <a:buFont typeface="Wingdings" panose="05000000000000000000" pitchFamily="2" charset="2"/>
              <a:buChar char="ü"/>
            </a:pPr>
            <a:r>
              <a:rPr lang="en-IN" dirty="0"/>
              <a:t>Performance Score ID</a:t>
            </a:r>
          </a:p>
          <a:p>
            <a:pPr marL="285750" indent="-285750">
              <a:buFont typeface="Wingdings" panose="05000000000000000000" pitchFamily="2" charset="2"/>
              <a:buChar char="ü"/>
            </a:pPr>
            <a:r>
              <a:rPr lang="en-IN" dirty="0"/>
              <a:t>Score Date</a:t>
            </a:r>
          </a:p>
          <a:p>
            <a:pPr marL="285750" indent="-285750">
              <a:buFont typeface="Wingdings" panose="05000000000000000000" pitchFamily="2" charset="2"/>
              <a:buChar char="ü"/>
            </a:pPr>
            <a:r>
              <a:rPr lang="en-IN" dirty="0"/>
              <a:t>Year</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r>
              <a:rPr lang="en-IN" dirty="0"/>
              <a:t>Employees Details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Start Date</a:t>
            </a:r>
          </a:p>
          <a:p>
            <a:pPr marL="285750" indent="-285750">
              <a:buFont typeface="Wingdings" panose="05000000000000000000" pitchFamily="2" charset="2"/>
              <a:buChar char="ü"/>
            </a:pPr>
            <a:r>
              <a:rPr lang="en-IN" dirty="0"/>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l"/>
            <a:r>
              <a:rPr lang="en-GB" sz="2800" dirty="0">
                <a:solidFill>
                  <a:srgbClr val="0D0D0D"/>
                </a:solidFill>
                <a:latin typeface="Times New Roman" panose="02020603050405020304" pitchFamily="18" charset="0"/>
                <a:cs typeface="Times New Roman" panose="02020603050405020304" pitchFamily="18" charset="0"/>
              </a:rPr>
              <a:t> =J2+K2+L2+other components, </a:t>
            </a:r>
          </a:p>
          <a:p>
            <a:pPr algn="l"/>
            <a:r>
              <a:rPr lang="en-GB" sz="2800" dirty="0">
                <a:solidFill>
                  <a:srgbClr val="0D0D0D"/>
                </a:solidFill>
                <a:latin typeface="Times New Roman" panose="02020603050405020304" pitchFamily="18" charset="0"/>
                <a:cs typeface="Times New Roman" panose="02020603050405020304" pitchFamily="18" charset="0"/>
              </a:rPr>
              <a:t>=J2+K2+L2</a:t>
            </a:r>
          </a:p>
          <a:p>
            <a:pPr algn="l"/>
            <a:r>
              <a:rPr lang="en-GB" sz="2800" dirty="0">
                <a:solidFill>
                  <a:srgbClr val="0D0D0D"/>
                </a:solidFill>
                <a:latin typeface="Times New Roman" panose="02020603050405020304" pitchFamily="18" charset="0"/>
                <a:cs typeface="Times New Roman" panose="02020603050405020304" pitchFamily="18" charset="0"/>
              </a:rPr>
              <a:t> =F2-(G2+H2+I2)</a:t>
            </a:r>
          </a:p>
          <a:p>
            <a:pPr algn="l"/>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TotalTime>
  <Words>600</Words>
  <Application>Microsoft Office PowerPoint</Application>
  <PresentationFormat>Widescreen</PresentationFormat>
  <Paragraphs>107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Turnover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GANESHKUMAR D</cp:lastModifiedBy>
  <cp:revision>14</cp:revision>
  <dcterms:created xsi:type="dcterms:W3CDTF">2024-03-29T15:07:22Z</dcterms:created>
  <dcterms:modified xsi:type="dcterms:W3CDTF">2024-08-30T09:31:20Z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