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Roboto Bold" panose="020B0604020202020204" charset="0"/>
      <p:regular r:id="rId12"/>
    </p:embeddedFont>
    <p:embeddedFont>
      <p:font typeface="Saira Bold" panose="020B0604020202020204" charset="0"/>
      <p:regular r:id="rId13"/>
    </p:embeddedFont>
    <p:embeddedFont>
      <p:font typeface="Roboto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Saira Medium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8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" TargetMode="External"/><Relationship Id="rId7" Type="http://schemas.openxmlformats.org/officeDocument/2006/relationships/hyperlink" Target="https://www.mongodb.com/doc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azorpay.com/docs/" TargetMode="External"/><Relationship Id="rId5" Type="http://schemas.openxmlformats.org/officeDocument/2006/relationships/hyperlink" Target="https://nodejs.org/en/docs" TargetMode="External"/><Relationship Id="rId4" Type="http://schemas.openxmlformats.org/officeDocument/2006/relationships/hyperlink" Target="https://reactnative.dev/doc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amma.app/?utm_source=made-with-gamma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30303">
                <a:alpha val="56078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835075" y="2540050"/>
            <a:ext cx="14658975" cy="4988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62"/>
              </a:lnSpc>
            </a:pPr>
            <a:r>
              <a:rPr lang="en-US" sz="7499" b="1">
                <a:solidFill>
                  <a:srgbClr val="FFFFFF"/>
                </a:solidFill>
                <a:latin typeface="Saira Bold"/>
                <a:ea typeface="Saira Bold"/>
                <a:cs typeface="Saira Bold"/>
                <a:sym typeface="Saira Bold"/>
              </a:rPr>
              <a:t>Quick Bite Canteen</a:t>
            </a:r>
            <a:r>
              <a:rPr lang="en-US" sz="7499" b="1">
                <a:solidFill>
                  <a:srgbClr val="FFFFFF"/>
                </a:solidFill>
                <a:latin typeface="Saira Medium"/>
                <a:ea typeface="Saira Medium"/>
                <a:cs typeface="Saira Medium"/>
                <a:sym typeface="Saira Medium"/>
              </a:rPr>
              <a:t>: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2238" y="4601616"/>
            <a:ext cx="16303526" cy="492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Presented by: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92237" y="5277594"/>
            <a:ext cx="16303526" cy="384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2199" lvl="1" indent="-146100" algn="l">
              <a:lnSpc>
                <a:spcPts val="3125"/>
              </a:lnSpc>
              <a:buFont typeface="Arial"/>
              <a:buChar char="•"/>
            </a:pPr>
            <a:r>
              <a:rPr lang="en-US" sz="193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Jayanth JH (E0422009)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92237" y="5761285"/>
            <a:ext cx="16303526" cy="384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2199" lvl="1" indent="-146100" algn="l">
              <a:lnSpc>
                <a:spcPts val="3125"/>
              </a:lnSpc>
              <a:buFont typeface="Arial"/>
              <a:buChar char="•"/>
            </a:pPr>
            <a:r>
              <a:rPr lang="en-US" sz="193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Yakash S(E0422008)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92237" y="6244978"/>
            <a:ext cx="16303526" cy="384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2199" lvl="1" indent="-146100" algn="l">
              <a:lnSpc>
                <a:spcPts val="3125"/>
              </a:lnSpc>
              <a:buFont typeface="Arial"/>
              <a:buChar char="•"/>
            </a:pPr>
            <a:r>
              <a:rPr lang="en-US" sz="193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Roshini Priya V (E0422053)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30303">
                <a:alpha val="56078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92238" y="2805112"/>
            <a:ext cx="6202264" cy="7941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62"/>
              </a:lnSpc>
            </a:pPr>
            <a:r>
              <a:rPr lang="en-US" sz="4875" b="1">
                <a:solidFill>
                  <a:srgbClr val="FFFFFF"/>
                </a:solidFill>
                <a:latin typeface="Saira Medium"/>
                <a:ea typeface="Saira Medium"/>
                <a:cs typeface="Saira Medium"/>
                <a:sym typeface="Saira Medium"/>
              </a:rPr>
              <a:t>References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2238" y="4552058"/>
            <a:ext cx="16303526" cy="492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2199" lvl="1" indent="-146100" algn="l">
              <a:lnSpc>
                <a:spcPts val="3125"/>
              </a:lnSpc>
              <a:buFont typeface="Arial"/>
              <a:buChar char="•"/>
            </a:pPr>
            <a:r>
              <a:rPr lang="en-US" sz="193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Firebase Documentation – </a:t>
            </a:r>
            <a:r>
              <a:rPr lang="en-US" sz="1937" u="sng">
                <a:solidFill>
                  <a:srgbClr val="FC8337"/>
                </a:solidFill>
                <a:latin typeface="Roboto"/>
                <a:ea typeface="Roboto"/>
                <a:cs typeface="Roboto"/>
                <a:sym typeface="Roboto"/>
                <a:hlinkClick r:id="rId3" tooltip="https://firebase.google.com/docs"/>
              </a:rPr>
              <a:t>https://firebase.google.com/docs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92238" y="5035749"/>
            <a:ext cx="16303526" cy="492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2199" lvl="1" indent="-146100" algn="l">
              <a:lnSpc>
                <a:spcPts val="3125"/>
              </a:lnSpc>
              <a:buFont typeface="Arial"/>
              <a:buChar char="•"/>
            </a:pPr>
            <a:r>
              <a:rPr lang="en-US" sz="193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React Native Documentation – </a:t>
            </a:r>
            <a:r>
              <a:rPr lang="en-US" sz="1937" u="sng">
                <a:solidFill>
                  <a:srgbClr val="FC8337"/>
                </a:solidFill>
                <a:latin typeface="Roboto"/>
                <a:ea typeface="Roboto"/>
                <a:cs typeface="Roboto"/>
                <a:sym typeface="Roboto"/>
                <a:hlinkClick r:id="rId4" tooltip="https://reactnative.dev/docs"/>
              </a:rPr>
              <a:t>https://reactnative.dev/docs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92238" y="5519440"/>
            <a:ext cx="16303526" cy="492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2199" lvl="1" indent="-146100" algn="l">
              <a:lnSpc>
                <a:spcPts val="3125"/>
              </a:lnSpc>
              <a:buFont typeface="Arial"/>
              <a:buChar char="•"/>
            </a:pPr>
            <a:r>
              <a:rPr lang="en-US" sz="193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Node.js Official Docs – </a:t>
            </a:r>
            <a:r>
              <a:rPr lang="en-US" sz="1937" u="sng">
                <a:solidFill>
                  <a:srgbClr val="FC8337"/>
                </a:solidFill>
                <a:latin typeface="Roboto"/>
                <a:ea typeface="Roboto"/>
                <a:cs typeface="Roboto"/>
                <a:sym typeface="Roboto"/>
                <a:hlinkClick r:id="rId5" tooltip="https://nodejs.org/en/docs"/>
              </a:rPr>
              <a:t>https://nodejs.org/en/docs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92238" y="6003131"/>
            <a:ext cx="16303526" cy="492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2199" lvl="1" indent="-146100" algn="l">
              <a:lnSpc>
                <a:spcPts val="3125"/>
              </a:lnSpc>
              <a:buFont typeface="Arial"/>
              <a:buChar char="•"/>
            </a:pPr>
            <a:r>
              <a:rPr lang="en-US" sz="193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Razorpay Integration Guide – </a:t>
            </a:r>
            <a:r>
              <a:rPr lang="en-US" sz="1937" u="sng">
                <a:solidFill>
                  <a:srgbClr val="FC8337"/>
                </a:solidFill>
                <a:latin typeface="Roboto"/>
                <a:ea typeface="Roboto"/>
                <a:cs typeface="Roboto"/>
                <a:sym typeface="Roboto"/>
                <a:hlinkClick r:id="rId6" tooltip="https://razorpay.com/docs/"/>
              </a:rPr>
              <a:t>https://razorpay.com/docs/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92238" y="6486822"/>
            <a:ext cx="16303526" cy="492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2199" lvl="1" indent="-146100" algn="l">
              <a:lnSpc>
                <a:spcPts val="3125"/>
              </a:lnSpc>
              <a:buFont typeface="Arial"/>
              <a:buChar char="•"/>
            </a:pPr>
            <a:r>
              <a:rPr lang="en-US" sz="193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MongoDB Documentation – </a:t>
            </a:r>
            <a:r>
              <a:rPr lang="en-US" sz="1937" u="sng">
                <a:solidFill>
                  <a:srgbClr val="FC8337"/>
                </a:solidFill>
                <a:latin typeface="Roboto"/>
                <a:ea typeface="Roboto"/>
                <a:cs typeface="Roboto"/>
                <a:sym typeface="Roboto"/>
                <a:hlinkClick r:id="rId7" tooltip="https://www.mongodb.com/docs/"/>
              </a:rPr>
              <a:t>https://www.mongodb.com/docs/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92238" y="6970514"/>
            <a:ext cx="16303526" cy="492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2199" lvl="1" indent="-146100" algn="l">
              <a:lnSpc>
                <a:spcPts val="3125"/>
              </a:lnSpc>
              <a:buFont typeface="Arial"/>
              <a:buChar char="•"/>
            </a:pPr>
            <a:r>
              <a:rPr lang="en-US" sz="193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UI/UX inspiration from Food Delivery Apps like Zomato and Swiggy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30303">
                <a:alpha val="56078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829567" y="552748"/>
            <a:ext cx="12169676" cy="654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62"/>
              </a:lnSpc>
            </a:pPr>
            <a:r>
              <a:rPr lang="en-US" sz="4062" b="1" dirty="0">
                <a:solidFill>
                  <a:srgbClr val="FFFFFF"/>
                </a:solidFill>
                <a:latin typeface="Saira Medium"/>
                <a:ea typeface="Saira Medium"/>
                <a:cs typeface="Saira Medium"/>
                <a:sym typeface="Saira Medium"/>
              </a:rPr>
              <a:t>Introduction and </a:t>
            </a:r>
            <a:r>
              <a:rPr lang="en-US" sz="4062" b="1" dirty="0" smtClean="0">
                <a:solidFill>
                  <a:srgbClr val="FFFFFF"/>
                </a:solidFill>
                <a:latin typeface="Saira Medium"/>
                <a:ea typeface="Saira Medium"/>
                <a:cs typeface="Saira Medium"/>
                <a:sym typeface="Saira Medium"/>
              </a:rPr>
              <a:t>Motivation</a:t>
            </a:r>
            <a:endParaRPr lang="en-US" sz="4062" b="1" dirty="0">
              <a:solidFill>
                <a:srgbClr val="FFFFFF"/>
              </a:solidFill>
              <a:latin typeface="Saira Medium"/>
              <a:ea typeface="Saira Medium"/>
              <a:cs typeface="Saira Medium"/>
              <a:sym typeface="Saira Medium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29567" y="1568054"/>
            <a:ext cx="16628864" cy="730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1625" dirty="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Quick Bite Canteen aims to transform the campus dining experience. Our motivation stems from the need to provide students and faculty with a seamless, efficient, and personalized food ordering system. We believe in leveraging technology to enhance convenience and satisfaction.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820042" y="2522190"/>
            <a:ext cx="485626" cy="485626"/>
            <a:chOff x="0" y="0"/>
            <a:chExt cx="647502" cy="647502"/>
          </a:xfrm>
        </p:grpSpPr>
        <p:sp>
          <p:nvSpPr>
            <p:cNvPr id="9" name="Freeform 9"/>
            <p:cNvSpPr/>
            <p:nvPr/>
          </p:nvSpPr>
          <p:spPr>
            <a:xfrm>
              <a:off x="12700" y="12700"/>
              <a:ext cx="622173" cy="622173"/>
            </a:xfrm>
            <a:custGeom>
              <a:avLst/>
              <a:gdLst/>
              <a:ahLst/>
              <a:cxnLst/>
              <a:rect l="l" t="t" r="r" b="b"/>
              <a:pathLst>
                <a:path w="622173" h="622173">
                  <a:moveTo>
                    <a:pt x="0" y="248920"/>
                  </a:moveTo>
                  <a:cubicBezTo>
                    <a:pt x="0" y="111379"/>
                    <a:pt x="111379" y="0"/>
                    <a:pt x="248920" y="0"/>
                  </a:cubicBezTo>
                  <a:lnTo>
                    <a:pt x="373253" y="0"/>
                  </a:lnTo>
                  <a:cubicBezTo>
                    <a:pt x="510667" y="0"/>
                    <a:pt x="622173" y="111379"/>
                    <a:pt x="622173" y="248920"/>
                  </a:cubicBezTo>
                  <a:lnTo>
                    <a:pt x="622173" y="373253"/>
                  </a:lnTo>
                  <a:cubicBezTo>
                    <a:pt x="622173" y="510667"/>
                    <a:pt x="510794" y="622173"/>
                    <a:pt x="373253" y="622173"/>
                  </a:cubicBezTo>
                  <a:lnTo>
                    <a:pt x="248920" y="622173"/>
                  </a:lnTo>
                  <a:cubicBezTo>
                    <a:pt x="111379" y="622046"/>
                    <a:pt x="0" y="510667"/>
                    <a:pt x="0" y="373253"/>
                  </a:cubicBezTo>
                  <a:close/>
                </a:path>
              </a:pathLst>
            </a:custGeom>
            <a:solidFill>
              <a:srgbClr val="030303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647573" cy="647573"/>
            </a:xfrm>
            <a:custGeom>
              <a:avLst/>
              <a:gdLst/>
              <a:ahLst/>
              <a:cxnLst/>
              <a:rect l="l" t="t" r="r" b="b"/>
              <a:pathLst>
                <a:path w="647573" h="647573">
                  <a:moveTo>
                    <a:pt x="0" y="261620"/>
                  </a:moveTo>
                  <a:cubicBezTo>
                    <a:pt x="0" y="117094"/>
                    <a:pt x="117094" y="0"/>
                    <a:pt x="261620" y="0"/>
                  </a:cubicBezTo>
                  <a:lnTo>
                    <a:pt x="385953" y="0"/>
                  </a:lnTo>
                  <a:lnTo>
                    <a:pt x="385953" y="12700"/>
                  </a:lnTo>
                  <a:lnTo>
                    <a:pt x="385953" y="0"/>
                  </a:lnTo>
                  <a:lnTo>
                    <a:pt x="385953" y="12700"/>
                  </a:lnTo>
                  <a:lnTo>
                    <a:pt x="385953" y="0"/>
                  </a:lnTo>
                  <a:cubicBezTo>
                    <a:pt x="530479" y="0"/>
                    <a:pt x="647573" y="117094"/>
                    <a:pt x="647573" y="261620"/>
                  </a:cubicBezTo>
                  <a:lnTo>
                    <a:pt x="647573" y="385953"/>
                  </a:lnTo>
                  <a:lnTo>
                    <a:pt x="634873" y="385953"/>
                  </a:lnTo>
                  <a:lnTo>
                    <a:pt x="647573" y="385953"/>
                  </a:lnTo>
                  <a:cubicBezTo>
                    <a:pt x="647573" y="530479"/>
                    <a:pt x="530479" y="647573"/>
                    <a:pt x="385953" y="647573"/>
                  </a:cubicBezTo>
                  <a:lnTo>
                    <a:pt x="385953" y="634873"/>
                  </a:lnTo>
                  <a:lnTo>
                    <a:pt x="385953" y="647573"/>
                  </a:lnTo>
                  <a:lnTo>
                    <a:pt x="261620" y="647573"/>
                  </a:lnTo>
                  <a:lnTo>
                    <a:pt x="261620" y="634873"/>
                  </a:lnTo>
                  <a:lnTo>
                    <a:pt x="261620" y="647573"/>
                  </a:lnTo>
                  <a:cubicBezTo>
                    <a:pt x="117094" y="647446"/>
                    <a:pt x="0" y="530352"/>
                    <a:pt x="0" y="385953"/>
                  </a:cubicBezTo>
                  <a:lnTo>
                    <a:pt x="0" y="261620"/>
                  </a:lnTo>
                  <a:lnTo>
                    <a:pt x="12700" y="261620"/>
                  </a:lnTo>
                  <a:lnTo>
                    <a:pt x="0" y="261620"/>
                  </a:lnTo>
                  <a:moveTo>
                    <a:pt x="25400" y="261620"/>
                  </a:moveTo>
                  <a:lnTo>
                    <a:pt x="25400" y="385953"/>
                  </a:lnTo>
                  <a:lnTo>
                    <a:pt x="12700" y="385953"/>
                  </a:lnTo>
                  <a:lnTo>
                    <a:pt x="25400" y="385953"/>
                  </a:lnTo>
                  <a:cubicBezTo>
                    <a:pt x="25400" y="516382"/>
                    <a:pt x="131191" y="622173"/>
                    <a:pt x="261620" y="622173"/>
                  </a:cubicBezTo>
                  <a:lnTo>
                    <a:pt x="385953" y="622173"/>
                  </a:lnTo>
                  <a:cubicBezTo>
                    <a:pt x="516382" y="622173"/>
                    <a:pt x="622173" y="516382"/>
                    <a:pt x="622173" y="385953"/>
                  </a:cubicBezTo>
                  <a:lnTo>
                    <a:pt x="622173" y="261620"/>
                  </a:lnTo>
                  <a:lnTo>
                    <a:pt x="634873" y="261620"/>
                  </a:lnTo>
                  <a:lnTo>
                    <a:pt x="622173" y="261620"/>
                  </a:lnTo>
                  <a:cubicBezTo>
                    <a:pt x="622046" y="131191"/>
                    <a:pt x="516382" y="25400"/>
                    <a:pt x="385953" y="25400"/>
                  </a:cubicBezTo>
                  <a:lnTo>
                    <a:pt x="261620" y="25400"/>
                  </a:lnTo>
                  <a:lnTo>
                    <a:pt x="261620" y="12700"/>
                  </a:lnTo>
                  <a:lnTo>
                    <a:pt x="261620" y="25400"/>
                  </a:lnTo>
                  <a:cubicBezTo>
                    <a:pt x="131191" y="25400"/>
                    <a:pt x="25400" y="131191"/>
                    <a:pt x="25400" y="261620"/>
                  </a:cubicBezTo>
                  <a:close/>
                </a:path>
              </a:pathLst>
            </a:custGeom>
            <a:solidFill>
              <a:srgbClr val="FC8337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907256" y="2608585"/>
            <a:ext cx="311051" cy="350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7"/>
              </a:lnSpc>
            </a:pPr>
            <a:r>
              <a:rPr lang="en-US" sz="2437" b="1">
                <a:solidFill>
                  <a:srgbClr val="E5E0DF"/>
                </a:solidFill>
                <a:latin typeface="Saira Medium"/>
                <a:ea typeface="Saira Medium"/>
                <a:cs typeface="Saira Medium"/>
                <a:sym typeface="Saira Medium"/>
              </a:rPr>
              <a:t>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03461" y="2583954"/>
            <a:ext cx="2687091" cy="343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b="1">
                <a:solidFill>
                  <a:srgbClr val="E5E0DF"/>
                </a:solidFill>
                <a:latin typeface="Saira Medium"/>
                <a:ea typeface="Saira Medium"/>
                <a:cs typeface="Saira Medium"/>
                <a:sym typeface="Saira Medium"/>
              </a:rPr>
              <a:t>Quick &amp; Easy Ordering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03461" y="2984747"/>
            <a:ext cx="15954970" cy="398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1625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Streamlined process for students and faculty to order food effortlessly.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820042" y="3788569"/>
            <a:ext cx="485626" cy="485626"/>
            <a:chOff x="0" y="0"/>
            <a:chExt cx="647502" cy="647502"/>
          </a:xfrm>
        </p:grpSpPr>
        <p:sp>
          <p:nvSpPr>
            <p:cNvPr id="15" name="Freeform 15"/>
            <p:cNvSpPr/>
            <p:nvPr/>
          </p:nvSpPr>
          <p:spPr>
            <a:xfrm>
              <a:off x="12700" y="12700"/>
              <a:ext cx="622173" cy="622173"/>
            </a:xfrm>
            <a:custGeom>
              <a:avLst/>
              <a:gdLst/>
              <a:ahLst/>
              <a:cxnLst/>
              <a:rect l="l" t="t" r="r" b="b"/>
              <a:pathLst>
                <a:path w="622173" h="622173">
                  <a:moveTo>
                    <a:pt x="0" y="248920"/>
                  </a:moveTo>
                  <a:cubicBezTo>
                    <a:pt x="0" y="111379"/>
                    <a:pt x="111379" y="0"/>
                    <a:pt x="248920" y="0"/>
                  </a:cubicBezTo>
                  <a:lnTo>
                    <a:pt x="373253" y="0"/>
                  </a:lnTo>
                  <a:cubicBezTo>
                    <a:pt x="510667" y="0"/>
                    <a:pt x="622173" y="111379"/>
                    <a:pt x="622173" y="248920"/>
                  </a:cubicBezTo>
                  <a:lnTo>
                    <a:pt x="622173" y="373253"/>
                  </a:lnTo>
                  <a:cubicBezTo>
                    <a:pt x="622173" y="510667"/>
                    <a:pt x="510794" y="622173"/>
                    <a:pt x="373253" y="622173"/>
                  </a:cubicBezTo>
                  <a:lnTo>
                    <a:pt x="248920" y="622173"/>
                  </a:lnTo>
                  <a:cubicBezTo>
                    <a:pt x="111379" y="622046"/>
                    <a:pt x="0" y="510667"/>
                    <a:pt x="0" y="373253"/>
                  </a:cubicBezTo>
                  <a:close/>
                </a:path>
              </a:pathLst>
            </a:custGeom>
            <a:solidFill>
              <a:srgbClr val="030303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647573" cy="647573"/>
            </a:xfrm>
            <a:custGeom>
              <a:avLst/>
              <a:gdLst/>
              <a:ahLst/>
              <a:cxnLst/>
              <a:rect l="l" t="t" r="r" b="b"/>
              <a:pathLst>
                <a:path w="647573" h="647573">
                  <a:moveTo>
                    <a:pt x="0" y="261620"/>
                  </a:moveTo>
                  <a:cubicBezTo>
                    <a:pt x="0" y="117094"/>
                    <a:pt x="117094" y="0"/>
                    <a:pt x="261620" y="0"/>
                  </a:cubicBezTo>
                  <a:lnTo>
                    <a:pt x="385953" y="0"/>
                  </a:lnTo>
                  <a:lnTo>
                    <a:pt x="385953" y="12700"/>
                  </a:lnTo>
                  <a:lnTo>
                    <a:pt x="385953" y="0"/>
                  </a:lnTo>
                  <a:lnTo>
                    <a:pt x="385953" y="12700"/>
                  </a:lnTo>
                  <a:lnTo>
                    <a:pt x="385953" y="0"/>
                  </a:lnTo>
                  <a:cubicBezTo>
                    <a:pt x="530479" y="0"/>
                    <a:pt x="647573" y="117094"/>
                    <a:pt x="647573" y="261620"/>
                  </a:cubicBezTo>
                  <a:lnTo>
                    <a:pt x="647573" y="385953"/>
                  </a:lnTo>
                  <a:lnTo>
                    <a:pt x="634873" y="385953"/>
                  </a:lnTo>
                  <a:lnTo>
                    <a:pt x="647573" y="385953"/>
                  </a:lnTo>
                  <a:cubicBezTo>
                    <a:pt x="647573" y="530479"/>
                    <a:pt x="530479" y="647573"/>
                    <a:pt x="385953" y="647573"/>
                  </a:cubicBezTo>
                  <a:lnTo>
                    <a:pt x="385953" y="634873"/>
                  </a:lnTo>
                  <a:lnTo>
                    <a:pt x="385953" y="647573"/>
                  </a:lnTo>
                  <a:lnTo>
                    <a:pt x="261620" y="647573"/>
                  </a:lnTo>
                  <a:lnTo>
                    <a:pt x="261620" y="634873"/>
                  </a:lnTo>
                  <a:lnTo>
                    <a:pt x="261620" y="647573"/>
                  </a:lnTo>
                  <a:cubicBezTo>
                    <a:pt x="117094" y="647446"/>
                    <a:pt x="0" y="530352"/>
                    <a:pt x="0" y="385953"/>
                  </a:cubicBezTo>
                  <a:lnTo>
                    <a:pt x="0" y="261620"/>
                  </a:lnTo>
                  <a:lnTo>
                    <a:pt x="12700" y="261620"/>
                  </a:lnTo>
                  <a:lnTo>
                    <a:pt x="0" y="261620"/>
                  </a:lnTo>
                  <a:moveTo>
                    <a:pt x="25400" y="261620"/>
                  </a:moveTo>
                  <a:lnTo>
                    <a:pt x="25400" y="385953"/>
                  </a:lnTo>
                  <a:lnTo>
                    <a:pt x="12700" y="385953"/>
                  </a:lnTo>
                  <a:lnTo>
                    <a:pt x="25400" y="385953"/>
                  </a:lnTo>
                  <a:cubicBezTo>
                    <a:pt x="25400" y="516382"/>
                    <a:pt x="131191" y="622173"/>
                    <a:pt x="261620" y="622173"/>
                  </a:cubicBezTo>
                  <a:lnTo>
                    <a:pt x="385953" y="622173"/>
                  </a:lnTo>
                  <a:cubicBezTo>
                    <a:pt x="516382" y="622173"/>
                    <a:pt x="622173" y="516382"/>
                    <a:pt x="622173" y="385953"/>
                  </a:cubicBezTo>
                  <a:lnTo>
                    <a:pt x="622173" y="261620"/>
                  </a:lnTo>
                  <a:lnTo>
                    <a:pt x="634873" y="261620"/>
                  </a:lnTo>
                  <a:lnTo>
                    <a:pt x="622173" y="261620"/>
                  </a:lnTo>
                  <a:cubicBezTo>
                    <a:pt x="622046" y="131191"/>
                    <a:pt x="516382" y="25400"/>
                    <a:pt x="385953" y="25400"/>
                  </a:cubicBezTo>
                  <a:lnTo>
                    <a:pt x="261620" y="25400"/>
                  </a:lnTo>
                  <a:lnTo>
                    <a:pt x="261620" y="12700"/>
                  </a:lnTo>
                  <a:lnTo>
                    <a:pt x="261620" y="25400"/>
                  </a:lnTo>
                  <a:cubicBezTo>
                    <a:pt x="131191" y="25400"/>
                    <a:pt x="25400" y="131191"/>
                    <a:pt x="25400" y="261620"/>
                  </a:cubicBezTo>
                  <a:close/>
                </a:path>
              </a:pathLst>
            </a:custGeom>
            <a:solidFill>
              <a:srgbClr val="FC8337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907256" y="3874964"/>
            <a:ext cx="311051" cy="350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7"/>
              </a:lnSpc>
            </a:pPr>
            <a:r>
              <a:rPr lang="en-US" sz="2437" b="1">
                <a:solidFill>
                  <a:srgbClr val="E5E0DF"/>
                </a:solidFill>
                <a:latin typeface="Saira Medium"/>
                <a:ea typeface="Saira Medium"/>
                <a:cs typeface="Saira Medium"/>
                <a:sym typeface="Saira Medium"/>
              </a:rPr>
              <a:t>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503461" y="3850332"/>
            <a:ext cx="2592735" cy="343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b="1">
                <a:solidFill>
                  <a:srgbClr val="E5E0DF"/>
                </a:solidFill>
                <a:latin typeface="Saira Medium"/>
                <a:ea typeface="Saira Medium"/>
                <a:cs typeface="Saira Medium"/>
                <a:sym typeface="Saira Medium"/>
              </a:rPr>
              <a:t>Customized Meals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03461" y="4251126"/>
            <a:ext cx="15954970" cy="398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1625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Tailored food options catering to diverse dietary needs and preferences.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820042" y="5054947"/>
            <a:ext cx="485626" cy="485626"/>
            <a:chOff x="0" y="0"/>
            <a:chExt cx="647502" cy="647502"/>
          </a:xfrm>
        </p:grpSpPr>
        <p:sp>
          <p:nvSpPr>
            <p:cNvPr id="21" name="Freeform 21"/>
            <p:cNvSpPr/>
            <p:nvPr/>
          </p:nvSpPr>
          <p:spPr>
            <a:xfrm>
              <a:off x="12700" y="12700"/>
              <a:ext cx="622173" cy="622173"/>
            </a:xfrm>
            <a:custGeom>
              <a:avLst/>
              <a:gdLst/>
              <a:ahLst/>
              <a:cxnLst/>
              <a:rect l="l" t="t" r="r" b="b"/>
              <a:pathLst>
                <a:path w="622173" h="622173">
                  <a:moveTo>
                    <a:pt x="0" y="248920"/>
                  </a:moveTo>
                  <a:cubicBezTo>
                    <a:pt x="0" y="111379"/>
                    <a:pt x="111379" y="0"/>
                    <a:pt x="248920" y="0"/>
                  </a:cubicBezTo>
                  <a:lnTo>
                    <a:pt x="373253" y="0"/>
                  </a:lnTo>
                  <a:cubicBezTo>
                    <a:pt x="510667" y="0"/>
                    <a:pt x="622173" y="111379"/>
                    <a:pt x="622173" y="248920"/>
                  </a:cubicBezTo>
                  <a:lnTo>
                    <a:pt x="622173" y="373253"/>
                  </a:lnTo>
                  <a:cubicBezTo>
                    <a:pt x="622173" y="510667"/>
                    <a:pt x="510794" y="622173"/>
                    <a:pt x="373253" y="622173"/>
                  </a:cubicBezTo>
                  <a:lnTo>
                    <a:pt x="248920" y="622173"/>
                  </a:lnTo>
                  <a:cubicBezTo>
                    <a:pt x="111379" y="622046"/>
                    <a:pt x="0" y="510667"/>
                    <a:pt x="0" y="373253"/>
                  </a:cubicBezTo>
                  <a:close/>
                </a:path>
              </a:pathLst>
            </a:custGeom>
            <a:solidFill>
              <a:srgbClr val="030303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0" y="0"/>
              <a:ext cx="647573" cy="647573"/>
            </a:xfrm>
            <a:custGeom>
              <a:avLst/>
              <a:gdLst/>
              <a:ahLst/>
              <a:cxnLst/>
              <a:rect l="l" t="t" r="r" b="b"/>
              <a:pathLst>
                <a:path w="647573" h="647573">
                  <a:moveTo>
                    <a:pt x="0" y="261620"/>
                  </a:moveTo>
                  <a:cubicBezTo>
                    <a:pt x="0" y="117094"/>
                    <a:pt x="117094" y="0"/>
                    <a:pt x="261620" y="0"/>
                  </a:cubicBezTo>
                  <a:lnTo>
                    <a:pt x="385953" y="0"/>
                  </a:lnTo>
                  <a:lnTo>
                    <a:pt x="385953" y="12700"/>
                  </a:lnTo>
                  <a:lnTo>
                    <a:pt x="385953" y="0"/>
                  </a:lnTo>
                  <a:lnTo>
                    <a:pt x="385953" y="12700"/>
                  </a:lnTo>
                  <a:lnTo>
                    <a:pt x="385953" y="0"/>
                  </a:lnTo>
                  <a:cubicBezTo>
                    <a:pt x="530479" y="0"/>
                    <a:pt x="647573" y="117094"/>
                    <a:pt x="647573" y="261620"/>
                  </a:cubicBezTo>
                  <a:lnTo>
                    <a:pt x="647573" y="385953"/>
                  </a:lnTo>
                  <a:lnTo>
                    <a:pt x="634873" y="385953"/>
                  </a:lnTo>
                  <a:lnTo>
                    <a:pt x="647573" y="385953"/>
                  </a:lnTo>
                  <a:cubicBezTo>
                    <a:pt x="647573" y="530479"/>
                    <a:pt x="530479" y="647573"/>
                    <a:pt x="385953" y="647573"/>
                  </a:cubicBezTo>
                  <a:lnTo>
                    <a:pt x="385953" y="634873"/>
                  </a:lnTo>
                  <a:lnTo>
                    <a:pt x="385953" y="647573"/>
                  </a:lnTo>
                  <a:lnTo>
                    <a:pt x="261620" y="647573"/>
                  </a:lnTo>
                  <a:lnTo>
                    <a:pt x="261620" y="634873"/>
                  </a:lnTo>
                  <a:lnTo>
                    <a:pt x="261620" y="647573"/>
                  </a:lnTo>
                  <a:cubicBezTo>
                    <a:pt x="117094" y="647446"/>
                    <a:pt x="0" y="530352"/>
                    <a:pt x="0" y="385953"/>
                  </a:cubicBezTo>
                  <a:lnTo>
                    <a:pt x="0" y="261620"/>
                  </a:lnTo>
                  <a:lnTo>
                    <a:pt x="12700" y="261620"/>
                  </a:lnTo>
                  <a:lnTo>
                    <a:pt x="0" y="261620"/>
                  </a:lnTo>
                  <a:moveTo>
                    <a:pt x="25400" y="261620"/>
                  </a:moveTo>
                  <a:lnTo>
                    <a:pt x="25400" y="385953"/>
                  </a:lnTo>
                  <a:lnTo>
                    <a:pt x="12700" y="385953"/>
                  </a:lnTo>
                  <a:lnTo>
                    <a:pt x="25400" y="385953"/>
                  </a:lnTo>
                  <a:cubicBezTo>
                    <a:pt x="25400" y="516382"/>
                    <a:pt x="131191" y="622173"/>
                    <a:pt x="261620" y="622173"/>
                  </a:cubicBezTo>
                  <a:lnTo>
                    <a:pt x="385953" y="622173"/>
                  </a:lnTo>
                  <a:cubicBezTo>
                    <a:pt x="516382" y="622173"/>
                    <a:pt x="622173" y="516382"/>
                    <a:pt x="622173" y="385953"/>
                  </a:cubicBezTo>
                  <a:lnTo>
                    <a:pt x="622173" y="261620"/>
                  </a:lnTo>
                  <a:lnTo>
                    <a:pt x="634873" y="261620"/>
                  </a:lnTo>
                  <a:lnTo>
                    <a:pt x="622173" y="261620"/>
                  </a:lnTo>
                  <a:cubicBezTo>
                    <a:pt x="622046" y="131191"/>
                    <a:pt x="516382" y="25400"/>
                    <a:pt x="385953" y="25400"/>
                  </a:cubicBezTo>
                  <a:lnTo>
                    <a:pt x="261620" y="25400"/>
                  </a:lnTo>
                  <a:lnTo>
                    <a:pt x="261620" y="12700"/>
                  </a:lnTo>
                  <a:lnTo>
                    <a:pt x="261620" y="25400"/>
                  </a:lnTo>
                  <a:cubicBezTo>
                    <a:pt x="131191" y="25400"/>
                    <a:pt x="25400" y="131191"/>
                    <a:pt x="25400" y="261620"/>
                  </a:cubicBezTo>
                  <a:close/>
                </a:path>
              </a:pathLst>
            </a:custGeom>
            <a:solidFill>
              <a:srgbClr val="FC8337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907256" y="5141342"/>
            <a:ext cx="311051" cy="350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7"/>
              </a:lnSpc>
            </a:pPr>
            <a:r>
              <a:rPr lang="en-US" sz="2437" b="1">
                <a:solidFill>
                  <a:srgbClr val="E5E0DF"/>
                </a:solidFill>
                <a:latin typeface="Saira Medium"/>
                <a:ea typeface="Saira Medium"/>
                <a:cs typeface="Saira Medium"/>
                <a:sym typeface="Saira Medium"/>
              </a:rPr>
              <a:t>3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503461" y="5116711"/>
            <a:ext cx="2592735" cy="343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b="1">
                <a:solidFill>
                  <a:srgbClr val="E5E0DF"/>
                </a:solidFill>
                <a:latin typeface="Saira Medium"/>
                <a:ea typeface="Saira Medium"/>
                <a:cs typeface="Saira Medium"/>
                <a:sym typeface="Saira Medium"/>
              </a:rPr>
              <a:t>Live Order Tracking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503461" y="5517505"/>
            <a:ext cx="15954970" cy="398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1625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Real-time updates on order status, reducing uncertainty and wait times.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820042" y="6321326"/>
            <a:ext cx="485626" cy="485626"/>
            <a:chOff x="0" y="0"/>
            <a:chExt cx="647502" cy="647502"/>
          </a:xfrm>
        </p:grpSpPr>
        <p:sp>
          <p:nvSpPr>
            <p:cNvPr id="27" name="Freeform 27"/>
            <p:cNvSpPr/>
            <p:nvPr/>
          </p:nvSpPr>
          <p:spPr>
            <a:xfrm>
              <a:off x="12700" y="12700"/>
              <a:ext cx="622173" cy="622173"/>
            </a:xfrm>
            <a:custGeom>
              <a:avLst/>
              <a:gdLst/>
              <a:ahLst/>
              <a:cxnLst/>
              <a:rect l="l" t="t" r="r" b="b"/>
              <a:pathLst>
                <a:path w="622173" h="622173">
                  <a:moveTo>
                    <a:pt x="0" y="248920"/>
                  </a:moveTo>
                  <a:cubicBezTo>
                    <a:pt x="0" y="111379"/>
                    <a:pt x="111379" y="0"/>
                    <a:pt x="248920" y="0"/>
                  </a:cubicBezTo>
                  <a:lnTo>
                    <a:pt x="373253" y="0"/>
                  </a:lnTo>
                  <a:cubicBezTo>
                    <a:pt x="510667" y="0"/>
                    <a:pt x="622173" y="111379"/>
                    <a:pt x="622173" y="248920"/>
                  </a:cubicBezTo>
                  <a:lnTo>
                    <a:pt x="622173" y="373253"/>
                  </a:lnTo>
                  <a:cubicBezTo>
                    <a:pt x="622173" y="510667"/>
                    <a:pt x="510794" y="622173"/>
                    <a:pt x="373253" y="622173"/>
                  </a:cubicBezTo>
                  <a:lnTo>
                    <a:pt x="248920" y="622173"/>
                  </a:lnTo>
                  <a:cubicBezTo>
                    <a:pt x="111379" y="622046"/>
                    <a:pt x="0" y="510667"/>
                    <a:pt x="0" y="373253"/>
                  </a:cubicBezTo>
                  <a:close/>
                </a:path>
              </a:pathLst>
            </a:custGeom>
            <a:solidFill>
              <a:srgbClr val="030303"/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0" y="0"/>
              <a:ext cx="647573" cy="647573"/>
            </a:xfrm>
            <a:custGeom>
              <a:avLst/>
              <a:gdLst/>
              <a:ahLst/>
              <a:cxnLst/>
              <a:rect l="l" t="t" r="r" b="b"/>
              <a:pathLst>
                <a:path w="647573" h="647573">
                  <a:moveTo>
                    <a:pt x="0" y="261620"/>
                  </a:moveTo>
                  <a:cubicBezTo>
                    <a:pt x="0" y="117094"/>
                    <a:pt x="117094" y="0"/>
                    <a:pt x="261620" y="0"/>
                  </a:cubicBezTo>
                  <a:lnTo>
                    <a:pt x="385953" y="0"/>
                  </a:lnTo>
                  <a:lnTo>
                    <a:pt x="385953" y="12700"/>
                  </a:lnTo>
                  <a:lnTo>
                    <a:pt x="385953" y="0"/>
                  </a:lnTo>
                  <a:lnTo>
                    <a:pt x="385953" y="12700"/>
                  </a:lnTo>
                  <a:lnTo>
                    <a:pt x="385953" y="0"/>
                  </a:lnTo>
                  <a:cubicBezTo>
                    <a:pt x="530479" y="0"/>
                    <a:pt x="647573" y="117094"/>
                    <a:pt x="647573" y="261620"/>
                  </a:cubicBezTo>
                  <a:lnTo>
                    <a:pt x="647573" y="385953"/>
                  </a:lnTo>
                  <a:lnTo>
                    <a:pt x="634873" y="385953"/>
                  </a:lnTo>
                  <a:lnTo>
                    <a:pt x="647573" y="385953"/>
                  </a:lnTo>
                  <a:cubicBezTo>
                    <a:pt x="647573" y="530479"/>
                    <a:pt x="530479" y="647573"/>
                    <a:pt x="385953" y="647573"/>
                  </a:cubicBezTo>
                  <a:lnTo>
                    <a:pt x="385953" y="634873"/>
                  </a:lnTo>
                  <a:lnTo>
                    <a:pt x="385953" y="647573"/>
                  </a:lnTo>
                  <a:lnTo>
                    <a:pt x="261620" y="647573"/>
                  </a:lnTo>
                  <a:lnTo>
                    <a:pt x="261620" y="634873"/>
                  </a:lnTo>
                  <a:lnTo>
                    <a:pt x="261620" y="647573"/>
                  </a:lnTo>
                  <a:cubicBezTo>
                    <a:pt x="117094" y="647446"/>
                    <a:pt x="0" y="530352"/>
                    <a:pt x="0" y="385953"/>
                  </a:cubicBezTo>
                  <a:lnTo>
                    <a:pt x="0" y="261620"/>
                  </a:lnTo>
                  <a:lnTo>
                    <a:pt x="12700" y="261620"/>
                  </a:lnTo>
                  <a:lnTo>
                    <a:pt x="0" y="261620"/>
                  </a:lnTo>
                  <a:moveTo>
                    <a:pt x="25400" y="261620"/>
                  </a:moveTo>
                  <a:lnTo>
                    <a:pt x="25400" y="385953"/>
                  </a:lnTo>
                  <a:lnTo>
                    <a:pt x="12700" y="385953"/>
                  </a:lnTo>
                  <a:lnTo>
                    <a:pt x="25400" y="385953"/>
                  </a:lnTo>
                  <a:cubicBezTo>
                    <a:pt x="25400" y="516382"/>
                    <a:pt x="131191" y="622173"/>
                    <a:pt x="261620" y="622173"/>
                  </a:cubicBezTo>
                  <a:lnTo>
                    <a:pt x="385953" y="622173"/>
                  </a:lnTo>
                  <a:cubicBezTo>
                    <a:pt x="516382" y="622173"/>
                    <a:pt x="622173" y="516382"/>
                    <a:pt x="622173" y="385953"/>
                  </a:cubicBezTo>
                  <a:lnTo>
                    <a:pt x="622173" y="261620"/>
                  </a:lnTo>
                  <a:lnTo>
                    <a:pt x="634873" y="261620"/>
                  </a:lnTo>
                  <a:lnTo>
                    <a:pt x="622173" y="261620"/>
                  </a:lnTo>
                  <a:cubicBezTo>
                    <a:pt x="622046" y="131191"/>
                    <a:pt x="516382" y="25400"/>
                    <a:pt x="385953" y="25400"/>
                  </a:cubicBezTo>
                  <a:lnTo>
                    <a:pt x="261620" y="25400"/>
                  </a:lnTo>
                  <a:lnTo>
                    <a:pt x="261620" y="12700"/>
                  </a:lnTo>
                  <a:lnTo>
                    <a:pt x="261620" y="25400"/>
                  </a:lnTo>
                  <a:cubicBezTo>
                    <a:pt x="131191" y="25400"/>
                    <a:pt x="25400" y="131191"/>
                    <a:pt x="25400" y="261620"/>
                  </a:cubicBezTo>
                  <a:close/>
                </a:path>
              </a:pathLst>
            </a:custGeom>
            <a:solidFill>
              <a:srgbClr val="FC8337"/>
            </a:solidFill>
          </p:spPr>
        </p:sp>
      </p:grpSp>
      <p:sp>
        <p:nvSpPr>
          <p:cNvPr id="29" name="TextBox 29"/>
          <p:cNvSpPr txBox="1"/>
          <p:nvPr/>
        </p:nvSpPr>
        <p:spPr>
          <a:xfrm>
            <a:off x="907256" y="6407720"/>
            <a:ext cx="311051" cy="350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7"/>
              </a:lnSpc>
            </a:pPr>
            <a:r>
              <a:rPr lang="en-US" sz="2437" b="1">
                <a:solidFill>
                  <a:srgbClr val="E5E0DF"/>
                </a:solidFill>
                <a:latin typeface="Saira Medium"/>
                <a:ea typeface="Saira Medium"/>
                <a:cs typeface="Saira Medium"/>
                <a:sym typeface="Saira Medium"/>
              </a:rPr>
              <a:t>4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503461" y="6383090"/>
            <a:ext cx="2687241" cy="343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b="1">
                <a:solidFill>
                  <a:srgbClr val="E5E0DF"/>
                </a:solidFill>
                <a:latin typeface="Saira Medium"/>
                <a:ea typeface="Saira Medium"/>
                <a:cs typeface="Saira Medium"/>
                <a:sym typeface="Saira Medium"/>
              </a:rPr>
              <a:t>Campus-wide Delivery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503461" y="6783884"/>
            <a:ext cx="15954970" cy="398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1625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Efficient food delivery across campus, integrated with GPS for precision.</a:t>
            </a:r>
          </a:p>
        </p:txBody>
      </p:sp>
      <p:grpSp>
        <p:nvGrpSpPr>
          <p:cNvPr id="32" name="Group 32"/>
          <p:cNvGrpSpPr/>
          <p:nvPr/>
        </p:nvGrpSpPr>
        <p:grpSpPr>
          <a:xfrm>
            <a:off x="820042" y="7587704"/>
            <a:ext cx="485626" cy="485626"/>
            <a:chOff x="0" y="0"/>
            <a:chExt cx="647502" cy="647502"/>
          </a:xfrm>
        </p:grpSpPr>
        <p:sp>
          <p:nvSpPr>
            <p:cNvPr id="33" name="Freeform 33"/>
            <p:cNvSpPr/>
            <p:nvPr/>
          </p:nvSpPr>
          <p:spPr>
            <a:xfrm>
              <a:off x="12700" y="12700"/>
              <a:ext cx="622173" cy="622173"/>
            </a:xfrm>
            <a:custGeom>
              <a:avLst/>
              <a:gdLst/>
              <a:ahLst/>
              <a:cxnLst/>
              <a:rect l="l" t="t" r="r" b="b"/>
              <a:pathLst>
                <a:path w="622173" h="622173">
                  <a:moveTo>
                    <a:pt x="0" y="248920"/>
                  </a:moveTo>
                  <a:cubicBezTo>
                    <a:pt x="0" y="111379"/>
                    <a:pt x="111379" y="0"/>
                    <a:pt x="248920" y="0"/>
                  </a:cubicBezTo>
                  <a:lnTo>
                    <a:pt x="373253" y="0"/>
                  </a:lnTo>
                  <a:cubicBezTo>
                    <a:pt x="510667" y="0"/>
                    <a:pt x="622173" y="111379"/>
                    <a:pt x="622173" y="248920"/>
                  </a:cubicBezTo>
                  <a:lnTo>
                    <a:pt x="622173" y="373253"/>
                  </a:lnTo>
                  <a:cubicBezTo>
                    <a:pt x="622173" y="510667"/>
                    <a:pt x="510794" y="622173"/>
                    <a:pt x="373253" y="622173"/>
                  </a:cubicBezTo>
                  <a:lnTo>
                    <a:pt x="248920" y="622173"/>
                  </a:lnTo>
                  <a:cubicBezTo>
                    <a:pt x="111379" y="622046"/>
                    <a:pt x="0" y="510667"/>
                    <a:pt x="0" y="373253"/>
                  </a:cubicBezTo>
                  <a:close/>
                </a:path>
              </a:pathLst>
            </a:custGeom>
            <a:solidFill>
              <a:srgbClr val="030303"/>
            </a:solidFill>
          </p:spPr>
        </p:sp>
        <p:sp>
          <p:nvSpPr>
            <p:cNvPr id="34" name="Freeform 34"/>
            <p:cNvSpPr/>
            <p:nvPr/>
          </p:nvSpPr>
          <p:spPr>
            <a:xfrm>
              <a:off x="0" y="0"/>
              <a:ext cx="647573" cy="647573"/>
            </a:xfrm>
            <a:custGeom>
              <a:avLst/>
              <a:gdLst/>
              <a:ahLst/>
              <a:cxnLst/>
              <a:rect l="l" t="t" r="r" b="b"/>
              <a:pathLst>
                <a:path w="647573" h="647573">
                  <a:moveTo>
                    <a:pt x="0" y="261620"/>
                  </a:moveTo>
                  <a:cubicBezTo>
                    <a:pt x="0" y="117094"/>
                    <a:pt x="117094" y="0"/>
                    <a:pt x="261620" y="0"/>
                  </a:cubicBezTo>
                  <a:lnTo>
                    <a:pt x="385953" y="0"/>
                  </a:lnTo>
                  <a:lnTo>
                    <a:pt x="385953" y="12700"/>
                  </a:lnTo>
                  <a:lnTo>
                    <a:pt x="385953" y="0"/>
                  </a:lnTo>
                  <a:lnTo>
                    <a:pt x="385953" y="12700"/>
                  </a:lnTo>
                  <a:lnTo>
                    <a:pt x="385953" y="0"/>
                  </a:lnTo>
                  <a:cubicBezTo>
                    <a:pt x="530479" y="0"/>
                    <a:pt x="647573" y="117094"/>
                    <a:pt x="647573" y="261620"/>
                  </a:cubicBezTo>
                  <a:lnTo>
                    <a:pt x="647573" y="385953"/>
                  </a:lnTo>
                  <a:lnTo>
                    <a:pt x="634873" y="385953"/>
                  </a:lnTo>
                  <a:lnTo>
                    <a:pt x="647573" y="385953"/>
                  </a:lnTo>
                  <a:cubicBezTo>
                    <a:pt x="647573" y="530479"/>
                    <a:pt x="530479" y="647573"/>
                    <a:pt x="385953" y="647573"/>
                  </a:cubicBezTo>
                  <a:lnTo>
                    <a:pt x="385953" y="634873"/>
                  </a:lnTo>
                  <a:lnTo>
                    <a:pt x="385953" y="647573"/>
                  </a:lnTo>
                  <a:lnTo>
                    <a:pt x="261620" y="647573"/>
                  </a:lnTo>
                  <a:lnTo>
                    <a:pt x="261620" y="634873"/>
                  </a:lnTo>
                  <a:lnTo>
                    <a:pt x="261620" y="647573"/>
                  </a:lnTo>
                  <a:cubicBezTo>
                    <a:pt x="117094" y="647446"/>
                    <a:pt x="0" y="530352"/>
                    <a:pt x="0" y="385953"/>
                  </a:cubicBezTo>
                  <a:lnTo>
                    <a:pt x="0" y="261620"/>
                  </a:lnTo>
                  <a:lnTo>
                    <a:pt x="12700" y="261620"/>
                  </a:lnTo>
                  <a:lnTo>
                    <a:pt x="0" y="261620"/>
                  </a:lnTo>
                  <a:moveTo>
                    <a:pt x="25400" y="261620"/>
                  </a:moveTo>
                  <a:lnTo>
                    <a:pt x="25400" y="385953"/>
                  </a:lnTo>
                  <a:lnTo>
                    <a:pt x="12700" y="385953"/>
                  </a:lnTo>
                  <a:lnTo>
                    <a:pt x="25400" y="385953"/>
                  </a:lnTo>
                  <a:cubicBezTo>
                    <a:pt x="25400" y="516382"/>
                    <a:pt x="131191" y="622173"/>
                    <a:pt x="261620" y="622173"/>
                  </a:cubicBezTo>
                  <a:lnTo>
                    <a:pt x="385953" y="622173"/>
                  </a:lnTo>
                  <a:cubicBezTo>
                    <a:pt x="516382" y="622173"/>
                    <a:pt x="622173" y="516382"/>
                    <a:pt x="622173" y="385953"/>
                  </a:cubicBezTo>
                  <a:lnTo>
                    <a:pt x="622173" y="261620"/>
                  </a:lnTo>
                  <a:lnTo>
                    <a:pt x="634873" y="261620"/>
                  </a:lnTo>
                  <a:lnTo>
                    <a:pt x="622173" y="261620"/>
                  </a:lnTo>
                  <a:cubicBezTo>
                    <a:pt x="622046" y="131191"/>
                    <a:pt x="516382" y="25400"/>
                    <a:pt x="385953" y="25400"/>
                  </a:cubicBezTo>
                  <a:lnTo>
                    <a:pt x="261620" y="25400"/>
                  </a:lnTo>
                  <a:lnTo>
                    <a:pt x="261620" y="12700"/>
                  </a:lnTo>
                  <a:lnTo>
                    <a:pt x="261620" y="25400"/>
                  </a:lnTo>
                  <a:cubicBezTo>
                    <a:pt x="131191" y="25400"/>
                    <a:pt x="25400" y="131191"/>
                    <a:pt x="25400" y="261620"/>
                  </a:cubicBezTo>
                  <a:close/>
                </a:path>
              </a:pathLst>
            </a:custGeom>
            <a:solidFill>
              <a:srgbClr val="FC8337"/>
            </a:solidFill>
          </p:spPr>
        </p:sp>
      </p:grpSp>
      <p:sp>
        <p:nvSpPr>
          <p:cNvPr id="35" name="TextBox 35"/>
          <p:cNvSpPr txBox="1"/>
          <p:nvPr/>
        </p:nvSpPr>
        <p:spPr>
          <a:xfrm>
            <a:off x="907256" y="7674099"/>
            <a:ext cx="311051" cy="350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7"/>
              </a:lnSpc>
            </a:pPr>
            <a:r>
              <a:rPr lang="en-US" sz="2437" b="1">
                <a:solidFill>
                  <a:srgbClr val="E5E0DF"/>
                </a:solidFill>
                <a:latin typeface="Saira Medium"/>
                <a:ea typeface="Saira Medium"/>
                <a:cs typeface="Saira Medium"/>
                <a:sym typeface="Saira Medium"/>
              </a:rPr>
              <a:t>5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503461" y="7649467"/>
            <a:ext cx="2736354" cy="343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b="1">
                <a:solidFill>
                  <a:srgbClr val="E5E0DF"/>
                </a:solidFill>
                <a:latin typeface="Saira Medium"/>
                <a:ea typeface="Saira Medium"/>
                <a:cs typeface="Saira Medium"/>
                <a:sym typeface="Saira Medium"/>
              </a:rPr>
              <a:t>User Feedback System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503461" y="8050263"/>
            <a:ext cx="15954970" cy="398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1625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Mechanism for users to provide ratings and feedback for continuous service improvement.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820042" y="8854082"/>
            <a:ext cx="485626" cy="485626"/>
            <a:chOff x="0" y="0"/>
            <a:chExt cx="647502" cy="647502"/>
          </a:xfrm>
        </p:grpSpPr>
        <p:sp>
          <p:nvSpPr>
            <p:cNvPr id="39" name="Freeform 39"/>
            <p:cNvSpPr/>
            <p:nvPr/>
          </p:nvSpPr>
          <p:spPr>
            <a:xfrm>
              <a:off x="12700" y="12700"/>
              <a:ext cx="622173" cy="622173"/>
            </a:xfrm>
            <a:custGeom>
              <a:avLst/>
              <a:gdLst/>
              <a:ahLst/>
              <a:cxnLst/>
              <a:rect l="l" t="t" r="r" b="b"/>
              <a:pathLst>
                <a:path w="622173" h="622173">
                  <a:moveTo>
                    <a:pt x="0" y="248920"/>
                  </a:moveTo>
                  <a:cubicBezTo>
                    <a:pt x="0" y="111379"/>
                    <a:pt x="111379" y="0"/>
                    <a:pt x="248920" y="0"/>
                  </a:cubicBezTo>
                  <a:lnTo>
                    <a:pt x="373253" y="0"/>
                  </a:lnTo>
                  <a:cubicBezTo>
                    <a:pt x="510667" y="0"/>
                    <a:pt x="622173" y="111379"/>
                    <a:pt x="622173" y="248920"/>
                  </a:cubicBezTo>
                  <a:lnTo>
                    <a:pt x="622173" y="373253"/>
                  </a:lnTo>
                  <a:cubicBezTo>
                    <a:pt x="622173" y="510667"/>
                    <a:pt x="510794" y="622173"/>
                    <a:pt x="373253" y="622173"/>
                  </a:cubicBezTo>
                  <a:lnTo>
                    <a:pt x="248920" y="622173"/>
                  </a:lnTo>
                  <a:cubicBezTo>
                    <a:pt x="111379" y="622046"/>
                    <a:pt x="0" y="510667"/>
                    <a:pt x="0" y="373253"/>
                  </a:cubicBezTo>
                  <a:close/>
                </a:path>
              </a:pathLst>
            </a:custGeom>
            <a:solidFill>
              <a:srgbClr val="030303"/>
            </a:solidFill>
          </p:spPr>
        </p:sp>
        <p:sp>
          <p:nvSpPr>
            <p:cNvPr id="40" name="Freeform 40"/>
            <p:cNvSpPr/>
            <p:nvPr/>
          </p:nvSpPr>
          <p:spPr>
            <a:xfrm>
              <a:off x="0" y="0"/>
              <a:ext cx="647573" cy="647573"/>
            </a:xfrm>
            <a:custGeom>
              <a:avLst/>
              <a:gdLst/>
              <a:ahLst/>
              <a:cxnLst/>
              <a:rect l="l" t="t" r="r" b="b"/>
              <a:pathLst>
                <a:path w="647573" h="647573">
                  <a:moveTo>
                    <a:pt x="0" y="261620"/>
                  </a:moveTo>
                  <a:cubicBezTo>
                    <a:pt x="0" y="117094"/>
                    <a:pt x="117094" y="0"/>
                    <a:pt x="261620" y="0"/>
                  </a:cubicBezTo>
                  <a:lnTo>
                    <a:pt x="385953" y="0"/>
                  </a:lnTo>
                  <a:lnTo>
                    <a:pt x="385953" y="12700"/>
                  </a:lnTo>
                  <a:lnTo>
                    <a:pt x="385953" y="0"/>
                  </a:lnTo>
                  <a:lnTo>
                    <a:pt x="385953" y="12700"/>
                  </a:lnTo>
                  <a:lnTo>
                    <a:pt x="385953" y="0"/>
                  </a:lnTo>
                  <a:cubicBezTo>
                    <a:pt x="530479" y="0"/>
                    <a:pt x="647573" y="117094"/>
                    <a:pt x="647573" y="261620"/>
                  </a:cubicBezTo>
                  <a:lnTo>
                    <a:pt x="647573" y="385953"/>
                  </a:lnTo>
                  <a:lnTo>
                    <a:pt x="634873" y="385953"/>
                  </a:lnTo>
                  <a:lnTo>
                    <a:pt x="647573" y="385953"/>
                  </a:lnTo>
                  <a:cubicBezTo>
                    <a:pt x="647573" y="530479"/>
                    <a:pt x="530479" y="647573"/>
                    <a:pt x="385953" y="647573"/>
                  </a:cubicBezTo>
                  <a:lnTo>
                    <a:pt x="385953" y="634873"/>
                  </a:lnTo>
                  <a:lnTo>
                    <a:pt x="385953" y="647573"/>
                  </a:lnTo>
                  <a:lnTo>
                    <a:pt x="261620" y="647573"/>
                  </a:lnTo>
                  <a:lnTo>
                    <a:pt x="261620" y="634873"/>
                  </a:lnTo>
                  <a:lnTo>
                    <a:pt x="261620" y="647573"/>
                  </a:lnTo>
                  <a:cubicBezTo>
                    <a:pt x="117094" y="647446"/>
                    <a:pt x="0" y="530352"/>
                    <a:pt x="0" y="385953"/>
                  </a:cubicBezTo>
                  <a:lnTo>
                    <a:pt x="0" y="261620"/>
                  </a:lnTo>
                  <a:lnTo>
                    <a:pt x="12700" y="261620"/>
                  </a:lnTo>
                  <a:lnTo>
                    <a:pt x="0" y="261620"/>
                  </a:lnTo>
                  <a:moveTo>
                    <a:pt x="25400" y="261620"/>
                  </a:moveTo>
                  <a:lnTo>
                    <a:pt x="25400" y="385953"/>
                  </a:lnTo>
                  <a:lnTo>
                    <a:pt x="12700" y="385953"/>
                  </a:lnTo>
                  <a:lnTo>
                    <a:pt x="25400" y="385953"/>
                  </a:lnTo>
                  <a:cubicBezTo>
                    <a:pt x="25400" y="516382"/>
                    <a:pt x="131191" y="622173"/>
                    <a:pt x="261620" y="622173"/>
                  </a:cubicBezTo>
                  <a:lnTo>
                    <a:pt x="385953" y="622173"/>
                  </a:lnTo>
                  <a:cubicBezTo>
                    <a:pt x="516382" y="622173"/>
                    <a:pt x="622173" y="516382"/>
                    <a:pt x="622173" y="385953"/>
                  </a:cubicBezTo>
                  <a:lnTo>
                    <a:pt x="622173" y="261620"/>
                  </a:lnTo>
                  <a:lnTo>
                    <a:pt x="634873" y="261620"/>
                  </a:lnTo>
                  <a:lnTo>
                    <a:pt x="622173" y="261620"/>
                  </a:lnTo>
                  <a:cubicBezTo>
                    <a:pt x="622046" y="131191"/>
                    <a:pt x="516382" y="25400"/>
                    <a:pt x="385953" y="25400"/>
                  </a:cubicBezTo>
                  <a:lnTo>
                    <a:pt x="261620" y="25400"/>
                  </a:lnTo>
                  <a:lnTo>
                    <a:pt x="261620" y="12700"/>
                  </a:lnTo>
                  <a:lnTo>
                    <a:pt x="261620" y="25400"/>
                  </a:lnTo>
                  <a:cubicBezTo>
                    <a:pt x="131191" y="25400"/>
                    <a:pt x="25400" y="131191"/>
                    <a:pt x="25400" y="261620"/>
                  </a:cubicBezTo>
                  <a:close/>
                </a:path>
              </a:pathLst>
            </a:custGeom>
            <a:solidFill>
              <a:srgbClr val="FC8337"/>
            </a:solidFill>
          </p:spPr>
        </p:sp>
      </p:grpSp>
      <p:sp>
        <p:nvSpPr>
          <p:cNvPr id="41" name="TextBox 41"/>
          <p:cNvSpPr txBox="1"/>
          <p:nvPr/>
        </p:nvSpPr>
        <p:spPr>
          <a:xfrm>
            <a:off x="907256" y="8940477"/>
            <a:ext cx="311051" cy="350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7"/>
              </a:lnSpc>
            </a:pPr>
            <a:r>
              <a:rPr lang="en-US" sz="2437" b="1">
                <a:solidFill>
                  <a:srgbClr val="E5E0DF"/>
                </a:solidFill>
                <a:latin typeface="Saira Medium"/>
                <a:ea typeface="Saira Medium"/>
                <a:cs typeface="Saira Medium"/>
                <a:sym typeface="Saira Medium"/>
              </a:rPr>
              <a:t>6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503461" y="8915846"/>
            <a:ext cx="2627411" cy="343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b="1">
                <a:solidFill>
                  <a:srgbClr val="E5E0DF"/>
                </a:solidFill>
                <a:latin typeface="Saira Medium"/>
                <a:ea typeface="Saira Medium"/>
                <a:cs typeface="Saira Medium"/>
                <a:sym typeface="Saira Medium"/>
              </a:rPr>
              <a:t>Eco-Friendly Features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503461" y="9316640"/>
            <a:ext cx="15954970" cy="398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1625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Initiatives to reduce food waste and promote sustainable practices within the canteen.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-1524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30303">
                <a:alpha val="56078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92238" y="2581870"/>
            <a:ext cx="12924384" cy="7941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62"/>
              </a:lnSpc>
            </a:pPr>
            <a:r>
              <a:rPr lang="en-US" sz="4875" b="1" dirty="0">
                <a:solidFill>
                  <a:srgbClr val="FFFFFF"/>
                </a:solidFill>
                <a:latin typeface="Saira Medium"/>
                <a:ea typeface="Saira Medium"/>
                <a:cs typeface="Saira Medium"/>
                <a:sym typeface="Saira Medium"/>
              </a:rPr>
              <a:t>Addressing Key Challenges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2238" y="3652837"/>
            <a:ext cx="16303526" cy="889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 dirty="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Current campus dining facilities face several challenges that impact efficiency and user satisfaction. Quick Bite Canteen aims to directly address these pain points with a modern, integrated solution.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92238" y="4948981"/>
            <a:ext cx="7849195" cy="889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2199" lvl="1" indent="-146100" algn="l">
              <a:lnSpc>
                <a:spcPts val="3125"/>
              </a:lnSpc>
              <a:buFont typeface="Arial"/>
              <a:buChar char="•"/>
            </a:pPr>
            <a:r>
              <a:rPr lang="en-US" sz="1937" b="1">
                <a:solidFill>
                  <a:srgbClr val="E5E0DF"/>
                </a:solidFill>
                <a:latin typeface="Roboto Bold"/>
                <a:ea typeface="Roboto Bold"/>
                <a:cs typeface="Roboto Bold"/>
                <a:sym typeface="Roboto Bold"/>
              </a:rPr>
              <a:t>Long queues and waiting times:</a:t>
            </a:r>
            <a:r>
              <a:rPr lang="en-US" sz="193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 Leading to frustration and lost productivity during peak hours.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92238" y="5829597"/>
            <a:ext cx="7849195" cy="889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2199" lvl="1" indent="-146100" algn="l">
              <a:lnSpc>
                <a:spcPts val="3125"/>
              </a:lnSpc>
              <a:buFont typeface="Arial"/>
              <a:buChar char="•"/>
            </a:pPr>
            <a:r>
              <a:rPr lang="en-US" sz="1937" b="1">
                <a:solidFill>
                  <a:srgbClr val="E5E0DF"/>
                </a:solidFill>
                <a:latin typeface="Roboto Bold"/>
                <a:ea typeface="Roboto Bold"/>
                <a:cs typeface="Roboto Bold"/>
                <a:sym typeface="Roboto Bold"/>
              </a:rPr>
              <a:t>No order tracking:</a:t>
            </a:r>
            <a:r>
              <a:rPr lang="en-US" sz="193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 Users are left in the dark about their food's status, causing anxiety and delays.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92238" y="6710214"/>
            <a:ext cx="7849195" cy="889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2199" lvl="1" indent="-146100" algn="l">
              <a:lnSpc>
                <a:spcPts val="3125"/>
              </a:lnSpc>
              <a:buFont typeface="Arial"/>
              <a:buChar char="•"/>
            </a:pPr>
            <a:r>
              <a:rPr lang="en-US" sz="1937" b="1">
                <a:solidFill>
                  <a:srgbClr val="E5E0DF"/>
                </a:solidFill>
                <a:latin typeface="Roboto Bold"/>
                <a:ea typeface="Roboto Bold"/>
                <a:cs typeface="Roboto Bold"/>
                <a:sym typeface="Roboto Bold"/>
              </a:rPr>
              <a:t>Limited meal customization:</a:t>
            </a:r>
            <a:r>
              <a:rPr lang="en-US" sz="193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 Inadequate options for specific dietary needs, allergies, or preferences.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456092" y="4948981"/>
            <a:ext cx="7849195" cy="889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2199" lvl="1" indent="-146100" algn="l">
              <a:lnSpc>
                <a:spcPts val="3125"/>
              </a:lnSpc>
              <a:buFont typeface="Arial"/>
              <a:buChar char="•"/>
            </a:pPr>
            <a:r>
              <a:rPr lang="en-US" sz="1937" b="1">
                <a:solidFill>
                  <a:srgbClr val="E5E0DF"/>
                </a:solidFill>
                <a:latin typeface="Roboto Bold"/>
                <a:ea typeface="Roboto Bold"/>
                <a:cs typeface="Roboto Bold"/>
                <a:sym typeface="Roboto Bold"/>
              </a:rPr>
              <a:t>Poor communication:</a:t>
            </a:r>
            <a:r>
              <a:rPr lang="en-US" sz="193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 Gaps between canteen staff and users result in misunderstandings and inefficiencies.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456092" y="5829597"/>
            <a:ext cx="7849195" cy="889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2199" lvl="1" indent="-146100" algn="l">
              <a:lnSpc>
                <a:spcPts val="3125"/>
              </a:lnSpc>
              <a:buFont typeface="Arial"/>
              <a:buChar char="•"/>
            </a:pPr>
            <a:r>
              <a:rPr lang="en-US" sz="1937" b="1">
                <a:solidFill>
                  <a:srgbClr val="E5E0DF"/>
                </a:solidFill>
                <a:latin typeface="Roboto Bold"/>
                <a:ea typeface="Roboto Bold"/>
                <a:cs typeface="Roboto Bold"/>
                <a:sym typeface="Roboto Bold"/>
              </a:rPr>
              <a:t>Manual processes:</a:t>
            </a:r>
            <a:r>
              <a:rPr lang="en-US" sz="193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 Prone to errors, slowing down operations and increasing workload for staff.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456092" y="6710214"/>
            <a:ext cx="7849195" cy="889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2199" lvl="1" indent="-146100" algn="l">
              <a:lnSpc>
                <a:spcPts val="3125"/>
              </a:lnSpc>
              <a:buFont typeface="Arial"/>
              <a:buChar char="•"/>
            </a:pPr>
            <a:r>
              <a:rPr lang="en-US" sz="1937" b="1">
                <a:solidFill>
                  <a:srgbClr val="E5E0DF"/>
                </a:solidFill>
                <a:latin typeface="Roboto Bold"/>
                <a:ea typeface="Roboto Bold"/>
                <a:cs typeface="Roboto Bold"/>
                <a:sym typeface="Roboto Bold"/>
              </a:rPr>
              <a:t>Lack of user feedback:</a:t>
            </a:r>
            <a:r>
              <a:rPr lang="en-US" sz="193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 Hinders continuous improvement and adaptation to user preferences.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30303">
                <a:alpha val="56078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92238" y="2212925"/>
            <a:ext cx="13050291" cy="794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62"/>
              </a:lnSpc>
            </a:pPr>
            <a:r>
              <a:rPr lang="en-US" sz="4875" b="1" dirty="0">
                <a:solidFill>
                  <a:srgbClr val="FFFFFF"/>
                </a:solidFill>
                <a:latin typeface="Saira Medium"/>
                <a:ea typeface="Saira Medium"/>
                <a:cs typeface="Saira Medium"/>
                <a:sym typeface="Saira Medium"/>
              </a:rPr>
              <a:t>Proposed Solution &amp; Objectives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2238" y="3283892"/>
            <a:ext cx="16303526" cy="889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Quick Bite Canteen's solution focuses on leveraging technology to enhance the entire campus dining experience, ensuring convenience, personalization, and efficiency for all users.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92238" y="4680942"/>
            <a:ext cx="3721299" cy="48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874" b="1">
                <a:solidFill>
                  <a:srgbClr val="FFFFFF"/>
                </a:solidFill>
                <a:latin typeface="Saira Medium"/>
                <a:ea typeface="Saira Medium"/>
                <a:cs typeface="Saira Medium"/>
                <a:sym typeface="Saira Medium"/>
              </a:rPr>
              <a:t>Proposed Solution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92238" y="5317777"/>
            <a:ext cx="7849195" cy="889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2199" lvl="1" indent="-146100" algn="l">
              <a:lnSpc>
                <a:spcPts val="3125"/>
              </a:lnSpc>
              <a:buFont typeface="Arial"/>
              <a:buChar char="•"/>
            </a:pPr>
            <a:r>
              <a:rPr lang="en-US" sz="1937" b="1">
                <a:solidFill>
                  <a:srgbClr val="E5E0DF"/>
                </a:solidFill>
                <a:latin typeface="Roboto Bold"/>
                <a:ea typeface="Roboto Bold"/>
                <a:cs typeface="Roboto Bold"/>
                <a:sym typeface="Roboto Bold"/>
              </a:rPr>
              <a:t>Campus-Specific App:</a:t>
            </a:r>
            <a:r>
              <a:rPr lang="en-US" sz="193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 Develop a food ordering app with real-time tracking and digital payments, tailored for university use.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92238" y="6198394"/>
            <a:ext cx="7849195" cy="889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2199" lvl="1" indent="-146100" algn="l">
              <a:lnSpc>
                <a:spcPts val="3125"/>
              </a:lnSpc>
              <a:buFont typeface="Arial"/>
              <a:buChar char="•"/>
            </a:pPr>
            <a:r>
              <a:rPr lang="en-US" sz="1937" b="1">
                <a:solidFill>
                  <a:srgbClr val="E5E0DF"/>
                </a:solidFill>
                <a:latin typeface="Roboto Bold"/>
                <a:ea typeface="Roboto Bold"/>
                <a:cs typeface="Roboto Bold"/>
                <a:sym typeface="Roboto Bold"/>
              </a:rPr>
              <a:t>Customization &amp; Preferences:</a:t>
            </a:r>
            <a:r>
              <a:rPr lang="en-US" sz="193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 Allow users to personalize meals and specify dietary requirements.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92238" y="7079010"/>
            <a:ext cx="7849195" cy="889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2199" lvl="1" indent="-146100" algn="l">
              <a:lnSpc>
                <a:spcPts val="3125"/>
              </a:lnSpc>
              <a:buFont typeface="Arial"/>
              <a:buChar char="•"/>
            </a:pPr>
            <a:r>
              <a:rPr lang="en-US" sz="1937" b="1">
                <a:solidFill>
                  <a:srgbClr val="E5E0DF"/>
                </a:solidFill>
                <a:latin typeface="Roboto Bold"/>
                <a:ea typeface="Roboto Bold"/>
                <a:cs typeface="Roboto Bold"/>
                <a:sym typeface="Roboto Bold"/>
              </a:rPr>
              <a:t>Canteen Staff Dashboard:</a:t>
            </a:r>
            <a:r>
              <a:rPr lang="en-US" sz="193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 Provide a web-based interface for efficient order and inventory management.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456092" y="4680942"/>
            <a:ext cx="3721299" cy="48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874" b="1">
                <a:solidFill>
                  <a:srgbClr val="FFFFFF"/>
                </a:solidFill>
                <a:latin typeface="Saira Medium"/>
                <a:ea typeface="Saira Medium"/>
                <a:cs typeface="Saira Medium"/>
                <a:sym typeface="Saira Medium"/>
              </a:rPr>
              <a:t>Objectives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456092" y="5317777"/>
            <a:ext cx="7849195" cy="889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2199" lvl="1" indent="-146100" algn="l">
              <a:lnSpc>
                <a:spcPts val="3125"/>
              </a:lnSpc>
              <a:buFont typeface="Arial"/>
              <a:buChar char="•"/>
            </a:pPr>
            <a:r>
              <a:rPr lang="en-US" sz="1937" b="1">
                <a:solidFill>
                  <a:srgbClr val="E5E0DF"/>
                </a:solidFill>
                <a:latin typeface="Roboto Bold"/>
                <a:ea typeface="Roboto Bold"/>
                <a:cs typeface="Roboto Bold"/>
                <a:sym typeface="Roboto Bold"/>
              </a:rPr>
              <a:t>Reduce Waiting Time:</a:t>
            </a:r>
            <a:r>
              <a:rPr lang="en-US" sz="193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 Streamline food delivery and order fulfillment for faster service.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456092" y="6198394"/>
            <a:ext cx="7849195" cy="889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2199" lvl="1" indent="-146100" algn="l">
              <a:lnSpc>
                <a:spcPts val="3125"/>
              </a:lnSpc>
              <a:buFont typeface="Arial"/>
              <a:buChar char="•"/>
            </a:pPr>
            <a:r>
              <a:rPr lang="en-US" sz="1937" b="1">
                <a:solidFill>
                  <a:srgbClr val="E5E0DF"/>
                </a:solidFill>
                <a:latin typeface="Roboto Bold"/>
                <a:ea typeface="Roboto Bold"/>
                <a:cs typeface="Roboto Bold"/>
                <a:sym typeface="Roboto Bold"/>
              </a:rPr>
              <a:t>Improve User Satisfaction:</a:t>
            </a:r>
            <a:r>
              <a:rPr lang="en-US" sz="193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 Enhance experience through personalization and direct feedback channels.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456092" y="7079010"/>
            <a:ext cx="7849195" cy="889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2199" lvl="1" indent="-146100" algn="l">
              <a:lnSpc>
                <a:spcPts val="3125"/>
              </a:lnSpc>
              <a:buFont typeface="Arial"/>
              <a:buChar char="•"/>
            </a:pPr>
            <a:r>
              <a:rPr lang="en-US" sz="1937" b="1">
                <a:solidFill>
                  <a:srgbClr val="E5E0DF"/>
                </a:solidFill>
                <a:latin typeface="Roboto Bold"/>
                <a:ea typeface="Roboto Bold"/>
                <a:cs typeface="Roboto Bold"/>
                <a:sym typeface="Roboto Bold"/>
              </a:rPr>
              <a:t>Promote Eco-Friendly Practices:</a:t>
            </a:r>
            <a:r>
              <a:rPr lang="en-US" sz="193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 Encourage sustainability by minimizing food waste and efficient resource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7620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30303">
                <a:alpha val="56078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92238" y="1630710"/>
            <a:ext cx="12114162" cy="7941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62"/>
              </a:lnSpc>
            </a:pPr>
            <a:r>
              <a:rPr lang="en-US" sz="4875" b="1" dirty="0">
                <a:solidFill>
                  <a:srgbClr val="FFFFFF"/>
                </a:solidFill>
                <a:latin typeface="Saira Medium"/>
                <a:ea typeface="Saira Medium"/>
                <a:cs typeface="Saira Medium"/>
                <a:sym typeface="Saira Medium"/>
              </a:rPr>
              <a:t>Technology Stack Justification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2238" y="2825651"/>
            <a:ext cx="16303526" cy="889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Our choice of technology ensures a robust, scalable, and user-friendly system, leveraging industry-leading tools for seamless performance and security.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977950" y="3979515"/>
            <a:ext cx="5297686" cy="4672012"/>
            <a:chOff x="0" y="0"/>
            <a:chExt cx="7063582" cy="622935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063613" cy="6229350"/>
            </a:xfrm>
            <a:custGeom>
              <a:avLst/>
              <a:gdLst/>
              <a:ahLst/>
              <a:cxnLst/>
              <a:rect l="l" t="t" r="r" b="b"/>
              <a:pathLst>
                <a:path w="7063613" h="6229350">
                  <a:moveTo>
                    <a:pt x="0" y="201930"/>
                  </a:moveTo>
                  <a:cubicBezTo>
                    <a:pt x="0" y="90424"/>
                    <a:pt x="90424" y="0"/>
                    <a:pt x="202057" y="0"/>
                  </a:cubicBezTo>
                  <a:lnTo>
                    <a:pt x="6861556" y="0"/>
                  </a:lnTo>
                  <a:lnTo>
                    <a:pt x="6861556" y="19050"/>
                  </a:lnTo>
                  <a:lnTo>
                    <a:pt x="6861556" y="0"/>
                  </a:lnTo>
                  <a:cubicBezTo>
                    <a:pt x="6973189" y="0"/>
                    <a:pt x="7063613" y="90424"/>
                    <a:pt x="7063613" y="201930"/>
                  </a:cubicBezTo>
                  <a:lnTo>
                    <a:pt x="7044563" y="201930"/>
                  </a:lnTo>
                  <a:lnTo>
                    <a:pt x="7063613" y="201930"/>
                  </a:lnTo>
                  <a:lnTo>
                    <a:pt x="7063613" y="6027420"/>
                  </a:lnTo>
                  <a:lnTo>
                    <a:pt x="7044563" y="6027420"/>
                  </a:lnTo>
                  <a:lnTo>
                    <a:pt x="7063613" y="6027420"/>
                  </a:lnTo>
                  <a:cubicBezTo>
                    <a:pt x="7063613" y="6138926"/>
                    <a:pt x="6973189" y="6229350"/>
                    <a:pt x="6861556" y="6229350"/>
                  </a:cubicBezTo>
                  <a:lnTo>
                    <a:pt x="6861556" y="6210300"/>
                  </a:lnTo>
                  <a:lnTo>
                    <a:pt x="6861556" y="6229350"/>
                  </a:lnTo>
                  <a:lnTo>
                    <a:pt x="202057" y="6229350"/>
                  </a:lnTo>
                  <a:lnTo>
                    <a:pt x="202057" y="6210300"/>
                  </a:lnTo>
                  <a:lnTo>
                    <a:pt x="202057" y="6229350"/>
                  </a:lnTo>
                  <a:cubicBezTo>
                    <a:pt x="90424" y="6229350"/>
                    <a:pt x="0" y="6138926"/>
                    <a:pt x="0" y="6027420"/>
                  </a:cubicBezTo>
                  <a:lnTo>
                    <a:pt x="0" y="201930"/>
                  </a:lnTo>
                  <a:lnTo>
                    <a:pt x="19050" y="201930"/>
                  </a:lnTo>
                  <a:lnTo>
                    <a:pt x="0" y="201930"/>
                  </a:lnTo>
                  <a:moveTo>
                    <a:pt x="38100" y="201930"/>
                  </a:moveTo>
                  <a:lnTo>
                    <a:pt x="38100" y="6027420"/>
                  </a:lnTo>
                  <a:lnTo>
                    <a:pt x="19050" y="6027420"/>
                  </a:lnTo>
                  <a:lnTo>
                    <a:pt x="38100" y="6027420"/>
                  </a:lnTo>
                  <a:cubicBezTo>
                    <a:pt x="38100" y="6117844"/>
                    <a:pt x="111506" y="6191250"/>
                    <a:pt x="202057" y="6191250"/>
                  </a:cubicBezTo>
                  <a:lnTo>
                    <a:pt x="6861556" y="6191250"/>
                  </a:lnTo>
                  <a:cubicBezTo>
                    <a:pt x="6952107" y="6191250"/>
                    <a:pt x="7025513" y="6117844"/>
                    <a:pt x="7025513" y="6027420"/>
                  </a:cubicBezTo>
                  <a:lnTo>
                    <a:pt x="7025513" y="201930"/>
                  </a:lnTo>
                  <a:cubicBezTo>
                    <a:pt x="7025513" y="111506"/>
                    <a:pt x="6952107" y="38100"/>
                    <a:pt x="6861556" y="38100"/>
                  </a:cubicBezTo>
                  <a:lnTo>
                    <a:pt x="202057" y="38100"/>
                  </a:lnTo>
                  <a:lnTo>
                    <a:pt x="202057" y="19050"/>
                  </a:lnTo>
                  <a:lnTo>
                    <a:pt x="202057" y="38100"/>
                  </a:lnTo>
                  <a:cubicBezTo>
                    <a:pt x="111506" y="38100"/>
                    <a:pt x="38100" y="111506"/>
                    <a:pt x="38100" y="201930"/>
                  </a:cubicBezTo>
                  <a:close/>
                </a:path>
              </a:pathLst>
            </a:custGeom>
            <a:solidFill>
              <a:srgbClr val="FC8337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963662" y="3993802"/>
            <a:ext cx="114300" cy="4643437"/>
            <a:chOff x="0" y="0"/>
            <a:chExt cx="152400" cy="619125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2400" cy="6191250"/>
            </a:xfrm>
            <a:custGeom>
              <a:avLst/>
              <a:gdLst/>
              <a:ahLst/>
              <a:cxnLst/>
              <a:rect l="l" t="t" r="r" b="b"/>
              <a:pathLst>
                <a:path w="152400" h="6191250">
                  <a:moveTo>
                    <a:pt x="0" y="76200"/>
                  </a:moveTo>
                  <a:cubicBezTo>
                    <a:pt x="0" y="34163"/>
                    <a:pt x="34163" y="0"/>
                    <a:pt x="76200" y="0"/>
                  </a:cubicBezTo>
                  <a:cubicBezTo>
                    <a:pt x="118237" y="0"/>
                    <a:pt x="152400" y="34163"/>
                    <a:pt x="152400" y="76200"/>
                  </a:cubicBezTo>
                  <a:lnTo>
                    <a:pt x="152400" y="6115050"/>
                  </a:lnTo>
                  <a:cubicBezTo>
                    <a:pt x="152400" y="6157087"/>
                    <a:pt x="118237" y="6191250"/>
                    <a:pt x="76200" y="6191250"/>
                  </a:cubicBezTo>
                  <a:cubicBezTo>
                    <a:pt x="34163" y="6191250"/>
                    <a:pt x="0" y="6157087"/>
                    <a:pt x="0" y="6115050"/>
                  </a:cubicBezTo>
                  <a:close/>
                </a:path>
              </a:pathLst>
            </a:custGeom>
            <a:solidFill>
              <a:srgbClr val="FC8337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354485" y="4260800"/>
            <a:ext cx="4630341" cy="784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37" b="1">
                <a:solidFill>
                  <a:srgbClr val="E5E0DF"/>
                </a:solidFill>
                <a:latin typeface="Saira Medium"/>
                <a:ea typeface="Saira Medium"/>
                <a:cs typeface="Saira Medium"/>
                <a:sym typeface="Saira Medium"/>
              </a:rPr>
              <a:t>React Native: Cross-Platform Mobile Development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54485" y="5099298"/>
            <a:ext cx="4630341" cy="207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Enables building a native mobile app for both iOS and Android from a single codebase, ensuring a smooth UI/UX and real-time capabilities for quick order placement and tracking.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6495009" y="3979515"/>
            <a:ext cx="5297835" cy="4672012"/>
            <a:chOff x="0" y="0"/>
            <a:chExt cx="7063780" cy="622935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063739" cy="6229350"/>
            </a:xfrm>
            <a:custGeom>
              <a:avLst/>
              <a:gdLst/>
              <a:ahLst/>
              <a:cxnLst/>
              <a:rect l="l" t="t" r="r" b="b"/>
              <a:pathLst>
                <a:path w="7063739" h="6229350">
                  <a:moveTo>
                    <a:pt x="0" y="201930"/>
                  </a:moveTo>
                  <a:cubicBezTo>
                    <a:pt x="0" y="90424"/>
                    <a:pt x="90424" y="0"/>
                    <a:pt x="202057" y="0"/>
                  </a:cubicBezTo>
                  <a:lnTo>
                    <a:pt x="6861683" y="0"/>
                  </a:lnTo>
                  <a:lnTo>
                    <a:pt x="6861683" y="19050"/>
                  </a:lnTo>
                  <a:lnTo>
                    <a:pt x="6861683" y="0"/>
                  </a:lnTo>
                  <a:cubicBezTo>
                    <a:pt x="6973315" y="0"/>
                    <a:pt x="7063739" y="90424"/>
                    <a:pt x="7063739" y="201930"/>
                  </a:cubicBezTo>
                  <a:lnTo>
                    <a:pt x="7044689" y="201930"/>
                  </a:lnTo>
                  <a:lnTo>
                    <a:pt x="7063739" y="201930"/>
                  </a:lnTo>
                  <a:lnTo>
                    <a:pt x="7063739" y="6027420"/>
                  </a:lnTo>
                  <a:lnTo>
                    <a:pt x="7044689" y="6027420"/>
                  </a:lnTo>
                  <a:lnTo>
                    <a:pt x="7063739" y="6027420"/>
                  </a:lnTo>
                  <a:cubicBezTo>
                    <a:pt x="7063739" y="6138926"/>
                    <a:pt x="6973315" y="6229350"/>
                    <a:pt x="6861683" y="6229350"/>
                  </a:cubicBezTo>
                  <a:lnTo>
                    <a:pt x="6861683" y="6210300"/>
                  </a:lnTo>
                  <a:lnTo>
                    <a:pt x="6861683" y="6229350"/>
                  </a:lnTo>
                  <a:lnTo>
                    <a:pt x="202057" y="6229350"/>
                  </a:lnTo>
                  <a:lnTo>
                    <a:pt x="202057" y="6210300"/>
                  </a:lnTo>
                  <a:lnTo>
                    <a:pt x="202057" y="6229350"/>
                  </a:lnTo>
                  <a:cubicBezTo>
                    <a:pt x="90424" y="6229350"/>
                    <a:pt x="0" y="6138926"/>
                    <a:pt x="0" y="6027420"/>
                  </a:cubicBezTo>
                  <a:lnTo>
                    <a:pt x="0" y="201930"/>
                  </a:lnTo>
                  <a:lnTo>
                    <a:pt x="19050" y="201930"/>
                  </a:lnTo>
                  <a:lnTo>
                    <a:pt x="0" y="201930"/>
                  </a:lnTo>
                  <a:moveTo>
                    <a:pt x="38100" y="201930"/>
                  </a:moveTo>
                  <a:lnTo>
                    <a:pt x="38100" y="6027420"/>
                  </a:lnTo>
                  <a:lnTo>
                    <a:pt x="19050" y="6027420"/>
                  </a:lnTo>
                  <a:lnTo>
                    <a:pt x="38100" y="6027420"/>
                  </a:lnTo>
                  <a:cubicBezTo>
                    <a:pt x="38100" y="6117844"/>
                    <a:pt x="111506" y="6191250"/>
                    <a:pt x="202057" y="6191250"/>
                  </a:cubicBezTo>
                  <a:lnTo>
                    <a:pt x="6861683" y="6191250"/>
                  </a:lnTo>
                  <a:cubicBezTo>
                    <a:pt x="6952234" y="6191250"/>
                    <a:pt x="7025639" y="6117844"/>
                    <a:pt x="7025639" y="6027420"/>
                  </a:cubicBezTo>
                  <a:lnTo>
                    <a:pt x="7025639" y="201930"/>
                  </a:lnTo>
                  <a:cubicBezTo>
                    <a:pt x="7025639" y="111506"/>
                    <a:pt x="6952234" y="38100"/>
                    <a:pt x="6861683" y="38100"/>
                  </a:cubicBezTo>
                  <a:lnTo>
                    <a:pt x="202057" y="38100"/>
                  </a:lnTo>
                  <a:lnTo>
                    <a:pt x="202057" y="19050"/>
                  </a:lnTo>
                  <a:lnTo>
                    <a:pt x="202057" y="38100"/>
                  </a:lnTo>
                  <a:cubicBezTo>
                    <a:pt x="111506" y="38100"/>
                    <a:pt x="38100" y="111506"/>
                    <a:pt x="38100" y="201930"/>
                  </a:cubicBezTo>
                  <a:close/>
                </a:path>
              </a:pathLst>
            </a:custGeom>
            <a:solidFill>
              <a:srgbClr val="FC8337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6480721" y="3993802"/>
            <a:ext cx="114300" cy="4643437"/>
            <a:chOff x="0" y="0"/>
            <a:chExt cx="152400" cy="619125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52400" cy="6191250"/>
            </a:xfrm>
            <a:custGeom>
              <a:avLst/>
              <a:gdLst/>
              <a:ahLst/>
              <a:cxnLst/>
              <a:rect l="l" t="t" r="r" b="b"/>
              <a:pathLst>
                <a:path w="152400" h="6191250">
                  <a:moveTo>
                    <a:pt x="0" y="76200"/>
                  </a:moveTo>
                  <a:cubicBezTo>
                    <a:pt x="0" y="34163"/>
                    <a:pt x="34163" y="0"/>
                    <a:pt x="76200" y="0"/>
                  </a:cubicBezTo>
                  <a:cubicBezTo>
                    <a:pt x="118237" y="0"/>
                    <a:pt x="152400" y="34163"/>
                    <a:pt x="152400" y="76200"/>
                  </a:cubicBezTo>
                  <a:lnTo>
                    <a:pt x="152400" y="6115050"/>
                  </a:lnTo>
                  <a:cubicBezTo>
                    <a:pt x="152400" y="6157087"/>
                    <a:pt x="118237" y="6191250"/>
                    <a:pt x="76200" y="6191250"/>
                  </a:cubicBezTo>
                  <a:cubicBezTo>
                    <a:pt x="34163" y="6191250"/>
                    <a:pt x="0" y="6157087"/>
                    <a:pt x="0" y="6115050"/>
                  </a:cubicBezTo>
                  <a:close/>
                </a:path>
              </a:pathLst>
            </a:custGeom>
            <a:solidFill>
              <a:srgbClr val="FC8337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6871544" y="4260800"/>
            <a:ext cx="4630490" cy="1172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37" b="1">
                <a:solidFill>
                  <a:srgbClr val="E5E0DF"/>
                </a:solidFill>
                <a:latin typeface="Saira Medium"/>
                <a:ea typeface="Saira Medium"/>
                <a:cs typeface="Saira Medium"/>
                <a:sym typeface="Saira Medium"/>
              </a:rPr>
              <a:t>Node.js with MongoDB/Firebase: Scalable Backend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871544" y="5486995"/>
            <a:ext cx="4630490" cy="2873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Provides a fast, scalable, and efficient backend. Node.js handles high concurrent requests, while MongoDB (NoSQL) or Firebase (real-time NoSQL) offers flexible data storage and real-time data synchronization for dynamic menu updates and order management.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2012216" y="3979515"/>
            <a:ext cx="5297686" cy="4672012"/>
            <a:chOff x="0" y="0"/>
            <a:chExt cx="7063582" cy="62293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7063613" cy="6229350"/>
            </a:xfrm>
            <a:custGeom>
              <a:avLst/>
              <a:gdLst/>
              <a:ahLst/>
              <a:cxnLst/>
              <a:rect l="l" t="t" r="r" b="b"/>
              <a:pathLst>
                <a:path w="7063613" h="6229350">
                  <a:moveTo>
                    <a:pt x="0" y="201930"/>
                  </a:moveTo>
                  <a:cubicBezTo>
                    <a:pt x="0" y="90424"/>
                    <a:pt x="90424" y="0"/>
                    <a:pt x="202057" y="0"/>
                  </a:cubicBezTo>
                  <a:lnTo>
                    <a:pt x="6861556" y="0"/>
                  </a:lnTo>
                  <a:lnTo>
                    <a:pt x="6861556" y="19050"/>
                  </a:lnTo>
                  <a:lnTo>
                    <a:pt x="6861556" y="0"/>
                  </a:lnTo>
                  <a:cubicBezTo>
                    <a:pt x="6973189" y="0"/>
                    <a:pt x="7063613" y="90424"/>
                    <a:pt x="7063613" y="201930"/>
                  </a:cubicBezTo>
                  <a:lnTo>
                    <a:pt x="7044563" y="201930"/>
                  </a:lnTo>
                  <a:lnTo>
                    <a:pt x="7063613" y="201930"/>
                  </a:lnTo>
                  <a:lnTo>
                    <a:pt x="7063613" y="6027420"/>
                  </a:lnTo>
                  <a:lnTo>
                    <a:pt x="7044563" y="6027420"/>
                  </a:lnTo>
                  <a:lnTo>
                    <a:pt x="7063613" y="6027420"/>
                  </a:lnTo>
                  <a:cubicBezTo>
                    <a:pt x="7063613" y="6138926"/>
                    <a:pt x="6973189" y="6229350"/>
                    <a:pt x="6861556" y="6229350"/>
                  </a:cubicBezTo>
                  <a:lnTo>
                    <a:pt x="6861556" y="6210300"/>
                  </a:lnTo>
                  <a:lnTo>
                    <a:pt x="6861556" y="6229350"/>
                  </a:lnTo>
                  <a:lnTo>
                    <a:pt x="202057" y="6229350"/>
                  </a:lnTo>
                  <a:lnTo>
                    <a:pt x="202057" y="6210300"/>
                  </a:lnTo>
                  <a:lnTo>
                    <a:pt x="202057" y="6229350"/>
                  </a:lnTo>
                  <a:cubicBezTo>
                    <a:pt x="90424" y="6229350"/>
                    <a:pt x="0" y="6138926"/>
                    <a:pt x="0" y="6027420"/>
                  </a:cubicBezTo>
                  <a:lnTo>
                    <a:pt x="0" y="201930"/>
                  </a:lnTo>
                  <a:lnTo>
                    <a:pt x="19050" y="201930"/>
                  </a:lnTo>
                  <a:lnTo>
                    <a:pt x="0" y="201930"/>
                  </a:lnTo>
                  <a:moveTo>
                    <a:pt x="38100" y="201930"/>
                  </a:moveTo>
                  <a:lnTo>
                    <a:pt x="38100" y="6027420"/>
                  </a:lnTo>
                  <a:lnTo>
                    <a:pt x="19050" y="6027420"/>
                  </a:lnTo>
                  <a:lnTo>
                    <a:pt x="38100" y="6027420"/>
                  </a:lnTo>
                  <a:cubicBezTo>
                    <a:pt x="38100" y="6117844"/>
                    <a:pt x="111506" y="6191250"/>
                    <a:pt x="202057" y="6191250"/>
                  </a:cubicBezTo>
                  <a:lnTo>
                    <a:pt x="6861556" y="6191250"/>
                  </a:lnTo>
                  <a:cubicBezTo>
                    <a:pt x="6952107" y="6191250"/>
                    <a:pt x="7025513" y="6117844"/>
                    <a:pt x="7025513" y="6027420"/>
                  </a:cubicBezTo>
                  <a:lnTo>
                    <a:pt x="7025513" y="201930"/>
                  </a:lnTo>
                  <a:cubicBezTo>
                    <a:pt x="7025513" y="111506"/>
                    <a:pt x="6952107" y="38100"/>
                    <a:pt x="6861556" y="38100"/>
                  </a:cubicBezTo>
                  <a:lnTo>
                    <a:pt x="202057" y="38100"/>
                  </a:lnTo>
                  <a:lnTo>
                    <a:pt x="202057" y="19050"/>
                  </a:lnTo>
                  <a:lnTo>
                    <a:pt x="202057" y="38100"/>
                  </a:lnTo>
                  <a:cubicBezTo>
                    <a:pt x="111506" y="38100"/>
                    <a:pt x="38100" y="111506"/>
                    <a:pt x="38100" y="201930"/>
                  </a:cubicBezTo>
                  <a:close/>
                </a:path>
              </a:pathLst>
            </a:custGeom>
            <a:solidFill>
              <a:srgbClr val="FC8337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1997929" y="3993802"/>
            <a:ext cx="114300" cy="4643437"/>
            <a:chOff x="0" y="0"/>
            <a:chExt cx="152400" cy="619125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52400" cy="6191250"/>
            </a:xfrm>
            <a:custGeom>
              <a:avLst/>
              <a:gdLst/>
              <a:ahLst/>
              <a:cxnLst/>
              <a:rect l="l" t="t" r="r" b="b"/>
              <a:pathLst>
                <a:path w="152400" h="6191250">
                  <a:moveTo>
                    <a:pt x="0" y="76200"/>
                  </a:moveTo>
                  <a:cubicBezTo>
                    <a:pt x="0" y="34163"/>
                    <a:pt x="34163" y="0"/>
                    <a:pt x="76200" y="0"/>
                  </a:cubicBezTo>
                  <a:cubicBezTo>
                    <a:pt x="118237" y="0"/>
                    <a:pt x="152400" y="34163"/>
                    <a:pt x="152400" y="76200"/>
                  </a:cubicBezTo>
                  <a:lnTo>
                    <a:pt x="152400" y="6115050"/>
                  </a:lnTo>
                  <a:cubicBezTo>
                    <a:pt x="152400" y="6157087"/>
                    <a:pt x="118237" y="6191250"/>
                    <a:pt x="76200" y="6191250"/>
                  </a:cubicBezTo>
                  <a:cubicBezTo>
                    <a:pt x="34163" y="6191250"/>
                    <a:pt x="0" y="6157087"/>
                    <a:pt x="0" y="6115050"/>
                  </a:cubicBezTo>
                  <a:close/>
                </a:path>
              </a:pathLst>
            </a:custGeom>
            <a:solidFill>
              <a:srgbClr val="FC8337"/>
            </a:solidFill>
          </p:spPr>
        </p:sp>
      </p:grpSp>
      <p:sp>
        <p:nvSpPr>
          <p:cNvPr id="24" name="TextBox 24"/>
          <p:cNvSpPr txBox="1"/>
          <p:nvPr/>
        </p:nvSpPr>
        <p:spPr>
          <a:xfrm>
            <a:off x="12388751" y="4260800"/>
            <a:ext cx="4630341" cy="1172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37" b="1">
                <a:solidFill>
                  <a:srgbClr val="E5E0DF"/>
                </a:solidFill>
                <a:latin typeface="Saira Medium"/>
                <a:ea typeface="Saira Medium"/>
                <a:cs typeface="Saira Medium"/>
                <a:sym typeface="Saira Medium"/>
              </a:rPr>
              <a:t>Firebase Auth &amp; Razorpay: Secure Payments &amp; Authentication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388751" y="5486995"/>
            <a:ext cx="4630341" cy="2476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Firebase Authentication ensures secure user login and management. Razorpay provides seamless, secure digital payment integration, supporting various payment methods for convenient transactions.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30303">
                <a:alpha val="56078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6049019" y="9686925"/>
            <a:ext cx="2153256" cy="514350"/>
            <a:chOff x="0" y="0"/>
            <a:chExt cx="2871008" cy="685800"/>
          </a:xfrm>
        </p:grpSpPr>
        <p:sp>
          <p:nvSpPr>
            <p:cNvPr id="7" name="Freeform 7" descr="preencoded.png">
              <a:hlinkClick r:id="rId3" tooltip="https://gamma.app/?utm_source=made-with-gamma"/>
            </p:cNvPr>
            <p:cNvSpPr/>
            <p:nvPr/>
          </p:nvSpPr>
          <p:spPr>
            <a:xfrm>
              <a:off x="0" y="0"/>
              <a:ext cx="2870962" cy="685800"/>
            </a:xfrm>
            <a:custGeom>
              <a:avLst/>
              <a:gdLst/>
              <a:ahLst/>
              <a:cxnLst/>
              <a:rect l="l" t="t" r="r" b="b"/>
              <a:pathLst>
                <a:path w="2870962" h="685800">
                  <a:moveTo>
                    <a:pt x="0" y="0"/>
                  </a:moveTo>
                  <a:lnTo>
                    <a:pt x="2870962" y="0"/>
                  </a:lnTo>
                  <a:lnTo>
                    <a:pt x="2870962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1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11430000" y="0"/>
            <a:ext cx="6858000" cy="10287000"/>
            <a:chOff x="0" y="0"/>
            <a:chExt cx="9144000" cy="13716000"/>
          </a:xfrm>
        </p:grpSpPr>
        <p:sp>
          <p:nvSpPr>
            <p:cNvPr id="9" name="Freeform 9" descr="preencoded.png"/>
            <p:cNvSpPr/>
            <p:nvPr/>
          </p:nvSpPr>
          <p:spPr>
            <a:xfrm>
              <a:off x="0" y="0"/>
              <a:ext cx="9144000" cy="13716000"/>
            </a:xfrm>
            <a:custGeom>
              <a:avLst/>
              <a:gdLst/>
              <a:ahLst/>
              <a:cxnLst/>
              <a:rect l="l" t="t" r="r" b="b"/>
              <a:pathLst>
                <a:path w="9144000" h="137160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992238" y="679549"/>
            <a:ext cx="10590162" cy="7941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62"/>
              </a:lnSpc>
            </a:pPr>
            <a:r>
              <a:rPr lang="en-US" sz="4875" b="1" dirty="0">
                <a:solidFill>
                  <a:srgbClr val="FFFFFF"/>
                </a:solidFill>
                <a:latin typeface="Saira Medium"/>
                <a:ea typeface="Saira Medium"/>
                <a:cs typeface="Saira Medium"/>
                <a:sym typeface="Saira Medium"/>
              </a:rPr>
              <a:t>Quick Bite System Architecture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92238" y="1750516"/>
            <a:ext cx="9445526" cy="1286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The Quick Bite Canteen system is designed with a multi-layered architecture to ensure robust performance, scalability, and seamless interaction between users, the backend, and canteen staff.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992238" y="3315592"/>
            <a:ext cx="1240334" cy="2223195"/>
            <a:chOff x="0" y="0"/>
            <a:chExt cx="1653778" cy="2964260"/>
          </a:xfrm>
        </p:grpSpPr>
        <p:sp>
          <p:nvSpPr>
            <p:cNvPr id="13" name="Freeform 13" descr="preencoded.png"/>
            <p:cNvSpPr/>
            <p:nvPr/>
          </p:nvSpPr>
          <p:spPr>
            <a:xfrm>
              <a:off x="0" y="0"/>
              <a:ext cx="1653794" cy="2964307"/>
            </a:xfrm>
            <a:custGeom>
              <a:avLst/>
              <a:gdLst/>
              <a:ahLst/>
              <a:cxnLst/>
              <a:rect l="l" t="t" r="r" b="b"/>
              <a:pathLst>
                <a:path w="1653794" h="2964307">
                  <a:moveTo>
                    <a:pt x="0" y="0"/>
                  </a:moveTo>
                  <a:lnTo>
                    <a:pt x="1653794" y="0"/>
                  </a:lnTo>
                  <a:lnTo>
                    <a:pt x="1653794" y="2964307"/>
                  </a:lnTo>
                  <a:lnTo>
                    <a:pt x="0" y="29643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3" r="-2" b="1"/>
              </a:stretch>
            </a:blipFill>
          </p:spPr>
        </p:sp>
      </p:grpSp>
      <p:sp>
        <p:nvSpPr>
          <p:cNvPr id="14" name="TextBox 14"/>
          <p:cNvSpPr txBox="1"/>
          <p:nvPr/>
        </p:nvSpPr>
        <p:spPr>
          <a:xfrm>
            <a:off x="2480519" y="3554016"/>
            <a:ext cx="3101131" cy="397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37" b="1">
                <a:solidFill>
                  <a:srgbClr val="E5E0DF"/>
                </a:solidFill>
                <a:latin typeface="Saira Medium"/>
                <a:ea typeface="Saira Medium"/>
                <a:cs typeface="Saira Medium"/>
                <a:sym typeface="Saira Medium"/>
              </a:rPr>
              <a:t>Client Layer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480519" y="4004816"/>
            <a:ext cx="7957245" cy="1286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Mobile app (React Native) for students, faculty, and guests. Enables menu browsing, order placement, real-time tracking, and secure payments.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92238" y="5538787"/>
            <a:ext cx="1240334" cy="2223195"/>
            <a:chOff x="0" y="0"/>
            <a:chExt cx="1653778" cy="2964260"/>
          </a:xfrm>
        </p:grpSpPr>
        <p:sp>
          <p:nvSpPr>
            <p:cNvPr id="17" name="Freeform 17" descr="preencoded.png"/>
            <p:cNvSpPr/>
            <p:nvPr/>
          </p:nvSpPr>
          <p:spPr>
            <a:xfrm>
              <a:off x="0" y="0"/>
              <a:ext cx="1653794" cy="2964307"/>
            </a:xfrm>
            <a:custGeom>
              <a:avLst/>
              <a:gdLst/>
              <a:ahLst/>
              <a:cxnLst/>
              <a:rect l="l" t="t" r="r" b="b"/>
              <a:pathLst>
                <a:path w="1653794" h="2964307">
                  <a:moveTo>
                    <a:pt x="0" y="0"/>
                  </a:moveTo>
                  <a:lnTo>
                    <a:pt x="1653794" y="0"/>
                  </a:lnTo>
                  <a:lnTo>
                    <a:pt x="1653794" y="2964307"/>
                  </a:lnTo>
                  <a:lnTo>
                    <a:pt x="0" y="29643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3" r="-2" b="1"/>
              </a:stretch>
            </a:blipFill>
          </p:spPr>
        </p:sp>
      </p:grpSp>
      <p:sp>
        <p:nvSpPr>
          <p:cNvPr id="18" name="TextBox 18"/>
          <p:cNvSpPr txBox="1"/>
          <p:nvPr/>
        </p:nvSpPr>
        <p:spPr>
          <a:xfrm>
            <a:off x="2480519" y="5777210"/>
            <a:ext cx="3101131" cy="397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37" b="1">
                <a:solidFill>
                  <a:srgbClr val="E5E0DF"/>
                </a:solidFill>
                <a:latin typeface="Saira Medium"/>
                <a:ea typeface="Saira Medium"/>
                <a:cs typeface="Saira Medium"/>
                <a:sym typeface="Saira Medium"/>
              </a:rPr>
              <a:t>Backend Layer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80519" y="6228010"/>
            <a:ext cx="7957245" cy="1286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Node.js server handling API requests, business logic, order management, and authentication, interacting with MongoDB/Firebase for data storage.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992238" y="7761982"/>
            <a:ext cx="1240334" cy="1826270"/>
            <a:chOff x="0" y="0"/>
            <a:chExt cx="1653778" cy="2435027"/>
          </a:xfrm>
        </p:grpSpPr>
        <p:sp>
          <p:nvSpPr>
            <p:cNvPr id="21" name="Freeform 21" descr="preencoded.png"/>
            <p:cNvSpPr/>
            <p:nvPr/>
          </p:nvSpPr>
          <p:spPr>
            <a:xfrm>
              <a:off x="0" y="0"/>
              <a:ext cx="1653794" cy="2434971"/>
            </a:xfrm>
            <a:custGeom>
              <a:avLst/>
              <a:gdLst/>
              <a:ahLst/>
              <a:cxnLst/>
              <a:rect l="l" t="t" r="r" b="b"/>
              <a:pathLst>
                <a:path w="1653794" h="2434971">
                  <a:moveTo>
                    <a:pt x="0" y="0"/>
                  </a:moveTo>
                  <a:lnTo>
                    <a:pt x="1653794" y="0"/>
                  </a:lnTo>
                  <a:lnTo>
                    <a:pt x="1653794" y="2434971"/>
                  </a:lnTo>
                  <a:lnTo>
                    <a:pt x="0" y="24349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t="-153" b="-155"/>
              </a:stretch>
            </a:blipFill>
          </p:spPr>
        </p:sp>
      </p:grpSp>
      <p:sp>
        <p:nvSpPr>
          <p:cNvPr id="22" name="TextBox 22"/>
          <p:cNvSpPr txBox="1"/>
          <p:nvPr/>
        </p:nvSpPr>
        <p:spPr>
          <a:xfrm>
            <a:off x="2480519" y="8000405"/>
            <a:ext cx="3124646" cy="397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37" b="1">
                <a:solidFill>
                  <a:srgbClr val="E5E0DF"/>
                </a:solidFill>
                <a:latin typeface="Saira Medium"/>
                <a:ea typeface="Saira Medium"/>
                <a:cs typeface="Saira Medium"/>
                <a:sym typeface="Saira Medium"/>
              </a:rPr>
              <a:t>Admin/Canteen Layer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480519" y="8451205"/>
            <a:ext cx="7957245" cy="889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Web-based dashboard for canteen staff and administrators to manage orders, inventory, track deliveries, and respond to user queries efficiently.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30303">
                <a:alpha val="56078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870049" y="579685"/>
            <a:ext cx="9481096" cy="698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2"/>
              </a:lnSpc>
            </a:pPr>
            <a:r>
              <a:rPr lang="en-US" sz="4250" b="1">
                <a:solidFill>
                  <a:srgbClr val="FFFFFF"/>
                </a:solidFill>
                <a:latin typeface="Saira Medium"/>
                <a:ea typeface="Saira Medium"/>
                <a:cs typeface="Saira Medium"/>
                <a:sym typeface="Saira Medium"/>
              </a:rPr>
              <a:t>Modules &amp; Key Features of Quick Bite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870049" y="2306241"/>
            <a:ext cx="543817" cy="543817"/>
            <a:chOff x="0" y="0"/>
            <a:chExt cx="725090" cy="725090"/>
          </a:xfrm>
        </p:grpSpPr>
        <p:sp>
          <p:nvSpPr>
            <p:cNvPr id="8" name="Freeform 8" descr="preencoded.png"/>
            <p:cNvSpPr/>
            <p:nvPr/>
          </p:nvSpPr>
          <p:spPr>
            <a:xfrm>
              <a:off x="0" y="0"/>
              <a:ext cx="725043" cy="725043"/>
            </a:xfrm>
            <a:custGeom>
              <a:avLst/>
              <a:gdLst/>
              <a:ahLst/>
              <a:cxnLst/>
              <a:rect l="l" t="t" r="r" b="b"/>
              <a:pathLst>
                <a:path w="725043" h="725043">
                  <a:moveTo>
                    <a:pt x="0" y="0"/>
                  </a:moveTo>
                  <a:lnTo>
                    <a:pt x="725043" y="0"/>
                  </a:lnTo>
                  <a:lnTo>
                    <a:pt x="725043" y="725043"/>
                  </a:lnTo>
                  <a:lnTo>
                    <a:pt x="0" y="725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r="-6" b="-6"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870049" y="3121967"/>
            <a:ext cx="2719090" cy="339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2125" b="1">
                <a:solidFill>
                  <a:srgbClr val="E5E0DF"/>
                </a:solidFill>
                <a:latin typeface="Saira Medium"/>
                <a:ea typeface="Saira Medium"/>
                <a:cs typeface="Saira Medium"/>
                <a:sym typeface="Saira Medium"/>
              </a:rPr>
              <a:t>User Module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70049" y="3525441"/>
            <a:ext cx="5334595" cy="762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168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Manages registration, login, and personalized profile settings, including dietary preferences.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6476554" y="2306241"/>
            <a:ext cx="543817" cy="543817"/>
            <a:chOff x="0" y="0"/>
            <a:chExt cx="725090" cy="725090"/>
          </a:xfrm>
        </p:grpSpPr>
        <p:sp>
          <p:nvSpPr>
            <p:cNvPr id="12" name="Freeform 12" descr="preencoded.png"/>
            <p:cNvSpPr/>
            <p:nvPr/>
          </p:nvSpPr>
          <p:spPr>
            <a:xfrm>
              <a:off x="0" y="0"/>
              <a:ext cx="725043" cy="725043"/>
            </a:xfrm>
            <a:custGeom>
              <a:avLst/>
              <a:gdLst/>
              <a:ahLst/>
              <a:cxnLst/>
              <a:rect l="l" t="t" r="r" b="b"/>
              <a:pathLst>
                <a:path w="725043" h="725043">
                  <a:moveTo>
                    <a:pt x="0" y="0"/>
                  </a:moveTo>
                  <a:lnTo>
                    <a:pt x="725043" y="0"/>
                  </a:lnTo>
                  <a:lnTo>
                    <a:pt x="725043" y="725043"/>
                  </a:lnTo>
                  <a:lnTo>
                    <a:pt x="0" y="725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6" b="-6"/>
              </a:stretch>
            </a:blipFill>
          </p:spPr>
        </p:sp>
      </p:grpSp>
      <p:sp>
        <p:nvSpPr>
          <p:cNvPr id="13" name="TextBox 13"/>
          <p:cNvSpPr txBox="1"/>
          <p:nvPr/>
        </p:nvSpPr>
        <p:spPr>
          <a:xfrm>
            <a:off x="6476554" y="3121967"/>
            <a:ext cx="2719090" cy="339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2125" b="1">
                <a:solidFill>
                  <a:srgbClr val="E5E0DF"/>
                </a:solidFill>
                <a:latin typeface="Saira Medium"/>
                <a:ea typeface="Saira Medium"/>
                <a:cs typeface="Saira Medium"/>
                <a:sym typeface="Saira Medium"/>
              </a:rPr>
              <a:t>Menu Module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476554" y="3525441"/>
            <a:ext cx="5334744" cy="762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168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Displays daily menu with customization options and personalized recommendations based on past orders.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2083206" y="2306241"/>
            <a:ext cx="543817" cy="543817"/>
            <a:chOff x="0" y="0"/>
            <a:chExt cx="725090" cy="725090"/>
          </a:xfrm>
        </p:grpSpPr>
        <p:sp>
          <p:nvSpPr>
            <p:cNvPr id="16" name="Freeform 16" descr="preencoded.png"/>
            <p:cNvSpPr/>
            <p:nvPr/>
          </p:nvSpPr>
          <p:spPr>
            <a:xfrm>
              <a:off x="0" y="0"/>
              <a:ext cx="725043" cy="725043"/>
            </a:xfrm>
            <a:custGeom>
              <a:avLst/>
              <a:gdLst/>
              <a:ahLst/>
              <a:cxnLst/>
              <a:rect l="l" t="t" r="r" b="b"/>
              <a:pathLst>
                <a:path w="725043" h="725043">
                  <a:moveTo>
                    <a:pt x="0" y="0"/>
                  </a:moveTo>
                  <a:lnTo>
                    <a:pt x="725043" y="0"/>
                  </a:lnTo>
                  <a:lnTo>
                    <a:pt x="725043" y="725043"/>
                  </a:lnTo>
                  <a:lnTo>
                    <a:pt x="0" y="725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r="-6" b="-6"/>
              </a:stretch>
            </a:blipFill>
          </p:spPr>
        </p:sp>
      </p:grpSp>
      <p:sp>
        <p:nvSpPr>
          <p:cNvPr id="17" name="TextBox 17"/>
          <p:cNvSpPr txBox="1"/>
          <p:nvPr/>
        </p:nvSpPr>
        <p:spPr>
          <a:xfrm>
            <a:off x="12083206" y="3121967"/>
            <a:ext cx="3093541" cy="339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2125" b="1">
                <a:solidFill>
                  <a:srgbClr val="E5E0DF"/>
                </a:solidFill>
                <a:latin typeface="Saira Medium"/>
                <a:ea typeface="Saira Medium"/>
                <a:cs typeface="Saira Medium"/>
                <a:sym typeface="Saira Medium"/>
              </a:rPr>
              <a:t>Order &amp; Delivery Module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083206" y="3525441"/>
            <a:ext cx="5334744" cy="762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168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Facilitates order placement, real-time tracking, and efficient delivery to specified campus locations.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870049" y="4832151"/>
            <a:ext cx="543817" cy="543818"/>
            <a:chOff x="0" y="0"/>
            <a:chExt cx="725090" cy="725090"/>
          </a:xfrm>
        </p:grpSpPr>
        <p:sp>
          <p:nvSpPr>
            <p:cNvPr id="20" name="Freeform 20" descr="preencoded.png"/>
            <p:cNvSpPr/>
            <p:nvPr/>
          </p:nvSpPr>
          <p:spPr>
            <a:xfrm>
              <a:off x="0" y="0"/>
              <a:ext cx="725043" cy="725043"/>
            </a:xfrm>
            <a:custGeom>
              <a:avLst/>
              <a:gdLst/>
              <a:ahLst/>
              <a:cxnLst/>
              <a:rect l="l" t="t" r="r" b="b"/>
              <a:pathLst>
                <a:path w="725043" h="725043">
                  <a:moveTo>
                    <a:pt x="0" y="0"/>
                  </a:moveTo>
                  <a:lnTo>
                    <a:pt x="725043" y="0"/>
                  </a:lnTo>
                  <a:lnTo>
                    <a:pt x="725043" y="725043"/>
                  </a:lnTo>
                  <a:lnTo>
                    <a:pt x="0" y="725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r="-6" b="-6"/>
              </a:stretch>
            </a:blipFill>
          </p:spPr>
        </p:sp>
      </p:grpSp>
      <p:sp>
        <p:nvSpPr>
          <p:cNvPr id="21" name="TextBox 21"/>
          <p:cNvSpPr txBox="1"/>
          <p:nvPr/>
        </p:nvSpPr>
        <p:spPr>
          <a:xfrm>
            <a:off x="870049" y="5647879"/>
            <a:ext cx="2719090" cy="339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2125" b="1">
                <a:solidFill>
                  <a:srgbClr val="E5E0DF"/>
                </a:solidFill>
                <a:latin typeface="Saira Medium"/>
                <a:ea typeface="Saira Medium"/>
                <a:cs typeface="Saira Medium"/>
                <a:sym typeface="Saira Medium"/>
              </a:rPr>
              <a:t>Payment Module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70049" y="6051351"/>
            <a:ext cx="5334595" cy="762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168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Ensures secure digital payments and automatic invoice generation for all transactions.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6476554" y="4832151"/>
            <a:ext cx="543817" cy="543818"/>
            <a:chOff x="0" y="0"/>
            <a:chExt cx="725090" cy="725090"/>
          </a:xfrm>
        </p:grpSpPr>
        <p:sp>
          <p:nvSpPr>
            <p:cNvPr id="24" name="Freeform 24" descr="preencoded.png"/>
            <p:cNvSpPr/>
            <p:nvPr/>
          </p:nvSpPr>
          <p:spPr>
            <a:xfrm>
              <a:off x="0" y="0"/>
              <a:ext cx="725043" cy="725043"/>
            </a:xfrm>
            <a:custGeom>
              <a:avLst/>
              <a:gdLst/>
              <a:ahLst/>
              <a:cxnLst/>
              <a:rect l="l" t="t" r="r" b="b"/>
              <a:pathLst>
                <a:path w="725043" h="725043">
                  <a:moveTo>
                    <a:pt x="0" y="0"/>
                  </a:moveTo>
                  <a:lnTo>
                    <a:pt x="725043" y="0"/>
                  </a:lnTo>
                  <a:lnTo>
                    <a:pt x="725043" y="725043"/>
                  </a:lnTo>
                  <a:lnTo>
                    <a:pt x="0" y="725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r="-6" b="-6"/>
              </a:stretch>
            </a:blipFill>
          </p:spPr>
        </p:sp>
      </p:grpSp>
      <p:sp>
        <p:nvSpPr>
          <p:cNvPr id="25" name="TextBox 25"/>
          <p:cNvSpPr txBox="1"/>
          <p:nvPr/>
        </p:nvSpPr>
        <p:spPr>
          <a:xfrm>
            <a:off x="6476554" y="5647879"/>
            <a:ext cx="2967930" cy="339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2125" b="1">
                <a:solidFill>
                  <a:srgbClr val="E5E0DF"/>
                </a:solidFill>
                <a:latin typeface="Saira Medium"/>
                <a:ea typeface="Saira Medium"/>
                <a:cs typeface="Saira Medium"/>
                <a:sym typeface="Saira Medium"/>
              </a:rPr>
              <a:t>Admin/Canteen Module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6476554" y="6051351"/>
            <a:ext cx="5334744" cy="1111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168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Provides a comprehensive dashboard for staff to manage orders, update inventory, and oversee operations.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12083206" y="4832151"/>
            <a:ext cx="543817" cy="543818"/>
            <a:chOff x="0" y="0"/>
            <a:chExt cx="725090" cy="725090"/>
          </a:xfrm>
        </p:grpSpPr>
        <p:sp>
          <p:nvSpPr>
            <p:cNvPr id="28" name="Freeform 28" descr="preencoded.png"/>
            <p:cNvSpPr/>
            <p:nvPr/>
          </p:nvSpPr>
          <p:spPr>
            <a:xfrm>
              <a:off x="0" y="0"/>
              <a:ext cx="725043" cy="725043"/>
            </a:xfrm>
            <a:custGeom>
              <a:avLst/>
              <a:gdLst/>
              <a:ahLst/>
              <a:cxnLst/>
              <a:rect l="l" t="t" r="r" b="b"/>
              <a:pathLst>
                <a:path w="725043" h="725043">
                  <a:moveTo>
                    <a:pt x="0" y="0"/>
                  </a:moveTo>
                  <a:lnTo>
                    <a:pt x="725043" y="0"/>
                  </a:lnTo>
                  <a:lnTo>
                    <a:pt x="725043" y="725043"/>
                  </a:lnTo>
                  <a:lnTo>
                    <a:pt x="0" y="725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r="-6" b="-6"/>
              </a:stretch>
            </a:blipFill>
          </p:spPr>
        </p:sp>
      </p:grpSp>
      <p:sp>
        <p:nvSpPr>
          <p:cNvPr id="29" name="TextBox 29"/>
          <p:cNvSpPr txBox="1"/>
          <p:nvPr/>
        </p:nvSpPr>
        <p:spPr>
          <a:xfrm>
            <a:off x="12083206" y="5647879"/>
            <a:ext cx="3554760" cy="339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2125" b="1">
                <a:solidFill>
                  <a:srgbClr val="E5E0DF"/>
                </a:solidFill>
                <a:latin typeface="Saira Medium"/>
                <a:ea typeface="Saira Medium"/>
                <a:cs typeface="Saira Medium"/>
                <a:sym typeface="Saira Medium"/>
              </a:rPr>
              <a:t>Feedback &amp; Support Module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083206" y="6051351"/>
            <a:ext cx="5334744" cy="762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168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Collects user feedback and offers in-app support for queries and issue resolution.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870049" y="7706171"/>
            <a:ext cx="543817" cy="543817"/>
            <a:chOff x="0" y="0"/>
            <a:chExt cx="725090" cy="725090"/>
          </a:xfrm>
        </p:grpSpPr>
        <p:sp>
          <p:nvSpPr>
            <p:cNvPr id="32" name="Freeform 32" descr="preencoded.png"/>
            <p:cNvSpPr/>
            <p:nvPr/>
          </p:nvSpPr>
          <p:spPr>
            <a:xfrm>
              <a:off x="0" y="0"/>
              <a:ext cx="725043" cy="725043"/>
            </a:xfrm>
            <a:custGeom>
              <a:avLst/>
              <a:gdLst/>
              <a:ahLst/>
              <a:cxnLst/>
              <a:rect l="l" t="t" r="r" b="b"/>
              <a:pathLst>
                <a:path w="725043" h="725043">
                  <a:moveTo>
                    <a:pt x="0" y="0"/>
                  </a:moveTo>
                  <a:lnTo>
                    <a:pt x="725043" y="0"/>
                  </a:lnTo>
                  <a:lnTo>
                    <a:pt x="725043" y="725043"/>
                  </a:lnTo>
                  <a:lnTo>
                    <a:pt x="0" y="725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r="-6" b="-6"/>
              </a:stretch>
            </a:blipFill>
          </p:spPr>
        </p:sp>
      </p:grpSp>
      <p:sp>
        <p:nvSpPr>
          <p:cNvPr id="33" name="TextBox 33"/>
          <p:cNvSpPr txBox="1"/>
          <p:nvPr/>
        </p:nvSpPr>
        <p:spPr>
          <a:xfrm>
            <a:off x="870049" y="8521899"/>
            <a:ext cx="3901231" cy="339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2125" b="1">
                <a:solidFill>
                  <a:srgbClr val="E5E0DF"/>
                </a:solidFill>
                <a:latin typeface="Saira Medium"/>
                <a:ea typeface="Saira Medium"/>
                <a:cs typeface="Saira Medium"/>
                <a:sym typeface="Saira Medium"/>
              </a:rPr>
              <a:t>Engagement &amp; Loyalty Module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870049" y="8925371"/>
            <a:ext cx="5334595" cy="762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168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Sends personalized offers, rewards loyal users, and promotes active engagement within the app.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30303">
                <a:alpha val="56078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92238" y="832396"/>
            <a:ext cx="13519992" cy="7941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62"/>
              </a:lnSpc>
            </a:pPr>
            <a:r>
              <a:rPr lang="en-US" sz="4875" b="1" dirty="0">
                <a:solidFill>
                  <a:srgbClr val="FFFFFF"/>
                </a:solidFill>
                <a:latin typeface="Saira Medium"/>
                <a:ea typeface="Saira Medium"/>
                <a:cs typeface="Saira Medium"/>
                <a:sym typeface="Saira Medium"/>
              </a:rPr>
              <a:t>Expected Outcomes of Quick Bite Canteen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2238" y="2027336"/>
            <a:ext cx="16303526" cy="889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Implementing the Quick Bite Canteen system is projected to bring significant improvements to campus dining, enhancing efficiency, user satisfaction, and sustainability.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992238" y="3538984"/>
            <a:ext cx="5269111" cy="114300"/>
            <a:chOff x="0" y="0"/>
            <a:chExt cx="7025482" cy="152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025513" cy="152400"/>
            </a:xfrm>
            <a:custGeom>
              <a:avLst/>
              <a:gdLst/>
              <a:ahLst/>
              <a:cxnLst/>
              <a:rect l="l" t="t" r="r" b="b"/>
              <a:pathLst>
                <a:path w="7025513" h="152400">
                  <a:moveTo>
                    <a:pt x="0" y="76200"/>
                  </a:moveTo>
                  <a:cubicBezTo>
                    <a:pt x="0" y="34163"/>
                    <a:pt x="34163" y="0"/>
                    <a:pt x="76200" y="0"/>
                  </a:cubicBezTo>
                  <a:lnTo>
                    <a:pt x="6949313" y="0"/>
                  </a:lnTo>
                  <a:cubicBezTo>
                    <a:pt x="6991350" y="0"/>
                    <a:pt x="7025513" y="34163"/>
                    <a:pt x="7025513" y="76200"/>
                  </a:cubicBezTo>
                  <a:cubicBezTo>
                    <a:pt x="7025513" y="118237"/>
                    <a:pt x="6991350" y="152400"/>
                    <a:pt x="6949313" y="152400"/>
                  </a:cubicBezTo>
                  <a:lnTo>
                    <a:pt x="76200" y="152400"/>
                  </a:lnTo>
                  <a:cubicBezTo>
                    <a:pt x="34163" y="152400"/>
                    <a:pt x="0" y="118237"/>
                    <a:pt x="0" y="76200"/>
                  </a:cubicBezTo>
                  <a:close/>
                </a:path>
              </a:pathLst>
            </a:custGeom>
            <a:solidFill>
              <a:srgbClr val="FC8337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3254722" y="3195489"/>
            <a:ext cx="744141" cy="744141"/>
            <a:chOff x="0" y="0"/>
            <a:chExt cx="992188" cy="99218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92251" cy="992251"/>
            </a:xfrm>
            <a:custGeom>
              <a:avLst/>
              <a:gdLst/>
              <a:ahLst/>
              <a:cxnLst/>
              <a:rect l="l" t="t" r="r" b="b"/>
              <a:pathLst>
                <a:path w="992251" h="992251">
                  <a:moveTo>
                    <a:pt x="0" y="496062"/>
                  </a:moveTo>
                  <a:cubicBezTo>
                    <a:pt x="0" y="222123"/>
                    <a:pt x="222123" y="0"/>
                    <a:pt x="496062" y="0"/>
                  </a:cubicBezTo>
                  <a:cubicBezTo>
                    <a:pt x="770001" y="0"/>
                    <a:pt x="992251" y="222123"/>
                    <a:pt x="992251" y="496062"/>
                  </a:cubicBezTo>
                  <a:cubicBezTo>
                    <a:pt x="992251" y="770001"/>
                    <a:pt x="770128" y="992251"/>
                    <a:pt x="496062" y="992251"/>
                  </a:cubicBezTo>
                  <a:cubicBezTo>
                    <a:pt x="221996" y="992251"/>
                    <a:pt x="0" y="770128"/>
                    <a:pt x="0" y="496062"/>
                  </a:cubicBezTo>
                  <a:close/>
                </a:path>
              </a:pathLst>
            </a:custGeom>
            <a:solidFill>
              <a:srgbClr val="FC8337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3477965" y="3295799"/>
            <a:ext cx="297656" cy="457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 b="1">
                <a:solidFill>
                  <a:srgbClr val="000000"/>
                </a:solidFill>
                <a:latin typeface="Saira Medium"/>
                <a:ea typeface="Saira Medium"/>
                <a:cs typeface="Saira Medium"/>
                <a:sym typeface="Saira Medium"/>
              </a:rPr>
              <a:t>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68760" y="4178201"/>
            <a:ext cx="3219152" cy="397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37" b="1">
                <a:solidFill>
                  <a:srgbClr val="E5E0DF"/>
                </a:solidFill>
                <a:latin typeface="Saira Medium"/>
                <a:ea typeface="Saira Medium"/>
                <a:cs typeface="Saira Medium"/>
                <a:sym typeface="Saira Medium"/>
              </a:rPr>
              <a:t>Reduced Waiting Time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68760" y="4629001"/>
            <a:ext cx="4716066" cy="1682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Streamlined food ordering and delivery processes will significantly cut down on queues and wait times, improving efficiency during peak hours.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6509296" y="3538984"/>
            <a:ext cx="5269260" cy="114300"/>
            <a:chOff x="0" y="0"/>
            <a:chExt cx="7025680" cy="1524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7025640" cy="152400"/>
            </a:xfrm>
            <a:custGeom>
              <a:avLst/>
              <a:gdLst/>
              <a:ahLst/>
              <a:cxnLst/>
              <a:rect l="l" t="t" r="r" b="b"/>
              <a:pathLst>
                <a:path w="7025640" h="152400">
                  <a:moveTo>
                    <a:pt x="0" y="76200"/>
                  </a:moveTo>
                  <a:cubicBezTo>
                    <a:pt x="0" y="34163"/>
                    <a:pt x="34163" y="0"/>
                    <a:pt x="76200" y="0"/>
                  </a:cubicBezTo>
                  <a:lnTo>
                    <a:pt x="6949440" y="0"/>
                  </a:lnTo>
                  <a:cubicBezTo>
                    <a:pt x="6991477" y="0"/>
                    <a:pt x="7025640" y="34163"/>
                    <a:pt x="7025640" y="76200"/>
                  </a:cubicBezTo>
                  <a:cubicBezTo>
                    <a:pt x="7025640" y="118237"/>
                    <a:pt x="6991477" y="152400"/>
                    <a:pt x="6949440" y="152400"/>
                  </a:cubicBezTo>
                  <a:lnTo>
                    <a:pt x="76200" y="152400"/>
                  </a:lnTo>
                  <a:cubicBezTo>
                    <a:pt x="34163" y="152400"/>
                    <a:pt x="0" y="118237"/>
                    <a:pt x="0" y="76200"/>
                  </a:cubicBezTo>
                  <a:close/>
                </a:path>
              </a:pathLst>
            </a:custGeom>
            <a:solidFill>
              <a:srgbClr val="FC8337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8771781" y="3195489"/>
            <a:ext cx="744141" cy="744141"/>
            <a:chOff x="0" y="0"/>
            <a:chExt cx="992188" cy="99218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992251" cy="992251"/>
            </a:xfrm>
            <a:custGeom>
              <a:avLst/>
              <a:gdLst/>
              <a:ahLst/>
              <a:cxnLst/>
              <a:rect l="l" t="t" r="r" b="b"/>
              <a:pathLst>
                <a:path w="992251" h="992251">
                  <a:moveTo>
                    <a:pt x="0" y="496062"/>
                  </a:moveTo>
                  <a:cubicBezTo>
                    <a:pt x="0" y="222123"/>
                    <a:pt x="222123" y="0"/>
                    <a:pt x="496062" y="0"/>
                  </a:cubicBezTo>
                  <a:cubicBezTo>
                    <a:pt x="770001" y="0"/>
                    <a:pt x="992251" y="222123"/>
                    <a:pt x="992251" y="496062"/>
                  </a:cubicBezTo>
                  <a:cubicBezTo>
                    <a:pt x="992251" y="770001"/>
                    <a:pt x="770128" y="992251"/>
                    <a:pt x="496062" y="992251"/>
                  </a:cubicBezTo>
                  <a:cubicBezTo>
                    <a:pt x="221996" y="992251"/>
                    <a:pt x="0" y="770128"/>
                    <a:pt x="0" y="496062"/>
                  </a:cubicBezTo>
                  <a:close/>
                </a:path>
              </a:pathLst>
            </a:custGeom>
            <a:solidFill>
              <a:srgbClr val="FC8337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8995022" y="3295799"/>
            <a:ext cx="297656" cy="457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 b="1">
                <a:solidFill>
                  <a:srgbClr val="000000"/>
                </a:solidFill>
                <a:latin typeface="Saira Medium"/>
                <a:ea typeface="Saira Medium"/>
                <a:cs typeface="Saira Medium"/>
                <a:sym typeface="Saira Medium"/>
              </a:rPr>
              <a:t>2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785819" y="4178201"/>
            <a:ext cx="3815357" cy="397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37" b="1">
                <a:solidFill>
                  <a:srgbClr val="E5E0DF"/>
                </a:solidFill>
                <a:latin typeface="Saira Medium"/>
                <a:ea typeface="Saira Medium"/>
                <a:cs typeface="Saira Medium"/>
                <a:sym typeface="Saira Medium"/>
              </a:rPr>
              <a:t>Enhanced User Experience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785819" y="4629001"/>
            <a:ext cx="4716215" cy="1286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Personalized meal options, real-time order tracking, and a seamless app interface will boost user satisfaction and convenience.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12026504" y="3538984"/>
            <a:ext cx="5269111" cy="114300"/>
            <a:chOff x="0" y="0"/>
            <a:chExt cx="7025482" cy="152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7025513" cy="152400"/>
            </a:xfrm>
            <a:custGeom>
              <a:avLst/>
              <a:gdLst/>
              <a:ahLst/>
              <a:cxnLst/>
              <a:rect l="l" t="t" r="r" b="b"/>
              <a:pathLst>
                <a:path w="7025513" h="152400">
                  <a:moveTo>
                    <a:pt x="0" y="76200"/>
                  </a:moveTo>
                  <a:cubicBezTo>
                    <a:pt x="0" y="34163"/>
                    <a:pt x="34163" y="0"/>
                    <a:pt x="76200" y="0"/>
                  </a:cubicBezTo>
                  <a:lnTo>
                    <a:pt x="6949313" y="0"/>
                  </a:lnTo>
                  <a:cubicBezTo>
                    <a:pt x="6991350" y="0"/>
                    <a:pt x="7025513" y="34163"/>
                    <a:pt x="7025513" y="76200"/>
                  </a:cubicBezTo>
                  <a:cubicBezTo>
                    <a:pt x="7025513" y="118237"/>
                    <a:pt x="6991350" y="152400"/>
                    <a:pt x="6949313" y="152400"/>
                  </a:cubicBezTo>
                  <a:lnTo>
                    <a:pt x="76200" y="152400"/>
                  </a:lnTo>
                  <a:cubicBezTo>
                    <a:pt x="34163" y="152400"/>
                    <a:pt x="0" y="118237"/>
                    <a:pt x="0" y="76200"/>
                  </a:cubicBezTo>
                  <a:close/>
                </a:path>
              </a:pathLst>
            </a:custGeom>
            <a:solidFill>
              <a:srgbClr val="FC8337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4288989" y="3195489"/>
            <a:ext cx="744141" cy="744141"/>
            <a:chOff x="0" y="0"/>
            <a:chExt cx="992188" cy="99218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992251" cy="992251"/>
            </a:xfrm>
            <a:custGeom>
              <a:avLst/>
              <a:gdLst/>
              <a:ahLst/>
              <a:cxnLst/>
              <a:rect l="l" t="t" r="r" b="b"/>
              <a:pathLst>
                <a:path w="992251" h="992251">
                  <a:moveTo>
                    <a:pt x="0" y="496062"/>
                  </a:moveTo>
                  <a:cubicBezTo>
                    <a:pt x="0" y="222123"/>
                    <a:pt x="222123" y="0"/>
                    <a:pt x="496062" y="0"/>
                  </a:cubicBezTo>
                  <a:cubicBezTo>
                    <a:pt x="770001" y="0"/>
                    <a:pt x="992251" y="222123"/>
                    <a:pt x="992251" y="496062"/>
                  </a:cubicBezTo>
                  <a:cubicBezTo>
                    <a:pt x="992251" y="770001"/>
                    <a:pt x="770128" y="992251"/>
                    <a:pt x="496062" y="992251"/>
                  </a:cubicBezTo>
                  <a:cubicBezTo>
                    <a:pt x="221996" y="992251"/>
                    <a:pt x="0" y="770128"/>
                    <a:pt x="0" y="496062"/>
                  </a:cubicBezTo>
                  <a:close/>
                </a:path>
              </a:pathLst>
            </a:custGeom>
            <a:solidFill>
              <a:srgbClr val="FC8337"/>
            </a:solidFill>
          </p:spPr>
        </p:sp>
      </p:grpSp>
      <p:sp>
        <p:nvSpPr>
          <p:cNvPr id="26" name="TextBox 26"/>
          <p:cNvSpPr txBox="1"/>
          <p:nvPr/>
        </p:nvSpPr>
        <p:spPr>
          <a:xfrm>
            <a:off x="14512230" y="3295799"/>
            <a:ext cx="297656" cy="457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 b="1">
                <a:solidFill>
                  <a:srgbClr val="000000"/>
                </a:solidFill>
                <a:latin typeface="Saira Medium"/>
                <a:ea typeface="Saira Medium"/>
                <a:cs typeface="Saira Medium"/>
                <a:sym typeface="Saira Medium"/>
              </a:rPr>
              <a:t>3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303026" y="4178201"/>
            <a:ext cx="3400276" cy="397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37" b="1">
                <a:solidFill>
                  <a:srgbClr val="E5E0DF"/>
                </a:solidFill>
                <a:latin typeface="Saira Medium"/>
                <a:ea typeface="Saira Medium"/>
                <a:cs typeface="Saira Medium"/>
                <a:sym typeface="Saira Medium"/>
              </a:rPr>
              <a:t>Streamlined Operations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303026" y="4629001"/>
            <a:ext cx="4716066" cy="1682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A digital dashboard for canteen staff will automate order management and inventory control, leading to improved operational efficiency.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992238" y="7179915"/>
            <a:ext cx="8027640" cy="114300"/>
            <a:chOff x="0" y="0"/>
            <a:chExt cx="10703520" cy="1524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0703560" cy="152400"/>
            </a:xfrm>
            <a:custGeom>
              <a:avLst/>
              <a:gdLst/>
              <a:ahLst/>
              <a:cxnLst/>
              <a:rect l="l" t="t" r="r" b="b"/>
              <a:pathLst>
                <a:path w="10703560" h="152400">
                  <a:moveTo>
                    <a:pt x="0" y="76200"/>
                  </a:moveTo>
                  <a:cubicBezTo>
                    <a:pt x="0" y="34163"/>
                    <a:pt x="34163" y="0"/>
                    <a:pt x="76200" y="0"/>
                  </a:cubicBezTo>
                  <a:lnTo>
                    <a:pt x="10627360" y="0"/>
                  </a:lnTo>
                  <a:cubicBezTo>
                    <a:pt x="10669397" y="0"/>
                    <a:pt x="10703560" y="34163"/>
                    <a:pt x="10703560" y="76200"/>
                  </a:cubicBezTo>
                  <a:cubicBezTo>
                    <a:pt x="10703560" y="118237"/>
                    <a:pt x="10669397" y="152400"/>
                    <a:pt x="10627360" y="152400"/>
                  </a:cubicBezTo>
                  <a:lnTo>
                    <a:pt x="76200" y="152400"/>
                  </a:lnTo>
                  <a:cubicBezTo>
                    <a:pt x="34163" y="152400"/>
                    <a:pt x="0" y="118237"/>
                    <a:pt x="0" y="76200"/>
                  </a:cubicBezTo>
                  <a:close/>
                </a:path>
              </a:pathLst>
            </a:custGeom>
            <a:solidFill>
              <a:srgbClr val="FC8337"/>
            </a:solidFill>
          </p:spPr>
        </p:sp>
      </p:grpSp>
      <p:grpSp>
        <p:nvGrpSpPr>
          <p:cNvPr id="31" name="Group 31"/>
          <p:cNvGrpSpPr/>
          <p:nvPr/>
        </p:nvGrpSpPr>
        <p:grpSpPr>
          <a:xfrm>
            <a:off x="4633912" y="6836420"/>
            <a:ext cx="744141" cy="744141"/>
            <a:chOff x="0" y="0"/>
            <a:chExt cx="992188" cy="992188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992251" cy="992251"/>
            </a:xfrm>
            <a:custGeom>
              <a:avLst/>
              <a:gdLst/>
              <a:ahLst/>
              <a:cxnLst/>
              <a:rect l="l" t="t" r="r" b="b"/>
              <a:pathLst>
                <a:path w="992251" h="992251">
                  <a:moveTo>
                    <a:pt x="0" y="496062"/>
                  </a:moveTo>
                  <a:cubicBezTo>
                    <a:pt x="0" y="222123"/>
                    <a:pt x="222123" y="0"/>
                    <a:pt x="496062" y="0"/>
                  </a:cubicBezTo>
                  <a:cubicBezTo>
                    <a:pt x="770001" y="0"/>
                    <a:pt x="992251" y="222123"/>
                    <a:pt x="992251" y="496062"/>
                  </a:cubicBezTo>
                  <a:cubicBezTo>
                    <a:pt x="992251" y="770001"/>
                    <a:pt x="770128" y="992251"/>
                    <a:pt x="496062" y="992251"/>
                  </a:cubicBezTo>
                  <a:cubicBezTo>
                    <a:pt x="221996" y="992251"/>
                    <a:pt x="0" y="770128"/>
                    <a:pt x="0" y="496062"/>
                  </a:cubicBezTo>
                  <a:close/>
                </a:path>
              </a:pathLst>
            </a:custGeom>
            <a:solidFill>
              <a:srgbClr val="FC8337"/>
            </a:solidFill>
          </p:spPr>
        </p:sp>
      </p:grpSp>
      <p:sp>
        <p:nvSpPr>
          <p:cNvPr id="33" name="TextBox 33"/>
          <p:cNvSpPr txBox="1"/>
          <p:nvPr/>
        </p:nvSpPr>
        <p:spPr>
          <a:xfrm>
            <a:off x="4857155" y="6936730"/>
            <a:ext cx="297656" cy="457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 b="1">
                <a:solidFill>
                  <a:srgbClr val="000000"/>
                </a:solidFill>
                <a:latin typeface="Saira Medium"/>
                <a:ea typeface="Saira Medium"/>
                <a:cs typeface="Saira Medium"/>
                <a:sym typeface="Saira Medium"/>
              </a:rPr>
              <a:t>4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268760" y="7819133"/>
            <a:ext cx="3608189" cy="397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37" b="1">
                <a:solidFill>
                  <a:srgbClr val="E5E0DF"/>
                </a:solidFill>
                <a:latin typeface="Saira Medium"/>
                <a:ea typeface="Saira Medium"/>
                <a:cs typeface="Saira Medium"/>
                <a:sym typeface="Saira Medium"/>
              </a:rPr>
              <a:t>Higher User Engagement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268760" y="8269932"/>
            <a:ext cx="7474595" cy="889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Through feedback features, special offers, and loyalty rewards, users will feel more connected and valued, increasing app usage.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9267825" y="7179915"/>
            <a:ext cx="8027789" cy="114300"/>
            <a:chOff x="0" y="0"/>
            <a:chExt cx="10703718" cy="1524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0703687" cy="152400"/>
            </a:xfrm>
            <a:custGeom>
              <a:avLst/>
              <a:gdLst/>
              <a:ahLst/>
              <a:cxnLst/>
              <a:rect l="l" t="t" r="r" b="b"/>
              <a:pathLst>
                <a:path w="10703687" h="152400">
                  <a:moveTo>
                    <a:pt x="0" y="76200"/>
                  </a:moveTo>
                  <a:cubicBezTo>
                    <a:pt x="0" y="34163"/>
                    <a:pt x="34163" y="0"/>
                    <a:pt x="76200" y="0"/>
                  </a:cubicBezTo>
                  <a:lnTo>
                    <a:pt x="10627487" y="0"/>
                  </a:lnTo>
                  <a:cubicBezTo>
                    <a:pt x="10669524" y="0"/>
                    <a:pt x="10703687" y="34163"/>
                    <a:pt x="10703687" y="76200"/>
                  </a:cubicBezTo>
                  <a:cubicBezTo>
                    <a:pt x="10703687" y="118237"/>
                    <a:pt x="10669524" y="152400"/>
                    <a:pt x="10627487" y="152400"/>
                  </a:cubicBezTo>
                  <a:lnTo>
                    <a:pt x="76200" y="152400"/>
                  </a:lnTo>
                  <a:cubicBezTo>
                    <a:pt x="34163" y="152400"/>
                    <a:pt x="0" y="118237"/>
                    <a:pt x="0" y="76200"/>
                  </a:cubicBezTo>
                  <a:close/>
                </a:path>
              </a:pathLst>
            </a:custGeom>
            <a:solidFill>
              <a:srgbClr val="FC8337"/>
            </a:solidFill>
          </p:spPr>
        </p:sp>
      </p:grpSp>
      <p:grpSp>
        <p:nvGrpSpPr>
          <p:cNvPr id="38" name="Group 38"/>
          <p:cNvGrpSpPr/>
          <p:nvPr/>
        </p:nvGrpSpPr>
        <p:grpSpPr>
          <a:xfrm>
            <a:off x="12909649" y="6836420"/>
            <a:ext cx="744141" cy="744141"/>
            <a:chOff x="0" y="0"/>
            <a:chExt cx="992188" cy="99218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92251" cy="992251"/>
            </a:xfrm>
            <a:custGeom>
              <a:avLst/>
              <a:gdLst/>
              <a:ahLst/>
              <a:cxnLst/>
              <a:rect l="l" t="t" r="r" b="b"/>
              <a:pathLst>
                <a:path w="992251" h="992251">
                  <a:moveTo>
                    <a:pt x="0" y="496062"/>
                  </a:moveTo>
                  <a:cubicBezTo>
                    <a:pt x="0" y="222123"/>
                    <a:pt x="222123" y="0"/>
                    <a:pt x="496062" y="0"/>
                  </a:cubicBezTo>
                  <a:cubicBezTo>
                    <a:pt x="770001" y="0"/>
                    <a:pt x="992251" y="222123"/>
                    <a:pt x="992251" y="496062"/>
                  </a:cubicBezTo>
                  <a:cubicBezTo>
                    <a:pt x="992251" y="770001"/>
                    <a:pt x="770128" y="992251"/>
                    <a:pt x="496062" y="992251"/>
                  </a:cubicBezTo>
                  <a:cubicBezTo>
                    <a:pt x="221996" y="992251"/>
                    <a:pt x="0" y="770128"/>
                    <a:pt x="0" y="496062"/>
                  </a:cubicBezTo>
                  <a:close/>
                </a:path>
              </a:pathLst>
            </a:custGeom>
            <a:solidFill>
              <a:srgbClr val="FC8337"/>
            </a:solidFill>
          </p:spPr>
        </p:sp>
      </p:grpSp>
      <p:sp>
        <p:nvSpPr>
          <p:cNvPr id="40" name="TextBox 40"/>
          <p:cNvSpPr txBox="1"/>
          <p:nvPr/>
        </p:nvSpPr>
        <p:spPr>
          <a:xfrm>
            <a:off x="13132891" y="6936730"/>
            <a:ext cx="297656" cy="457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 b="1">
                <a:solidFill>
                  <a:srgbClr val="000000"/>
                </a:solidFill>
                <a:latin typeface="Saira Medium"/>
                <a:ea typeface="Saira Medium"/>
                <a:cs typeface="Saira Medium"/>
                <a:sym typeface="Saira Medium"/>
              </a:rPr>
              <a:t>5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9544347" y="7819133"/>
            <a:ext cx="3418583" cy="397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37" b="1">
                <a:solidFill>
                  <a:srgbClr val="E5E0DF"/>
                </a:solidFill>
                <a:latin typeface="Saira Medium"/>
                <a:ea typeface="Saira Medium"/>
                <a:cs typeface="Saira Medium"/>
                <a:sym typeface="Saira Medium"/>
              </a:rPr>
              <a:t>Improved Sustainability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9544347" y="8269932"/>
            <a:ext cx="7474744" cy="889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The system will help reduce food waste through better prediction and management, promoting eco-friendly practices across campus.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30303">
                <a:alpha val="56078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92238" y="1971080"/>
            <a:ext cx="9370962" cy="7941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62"/>
              </a:lnSpc>
            </a:pPr>
            <a:r>
              <a:rPr lang="en-US" sz="4875" b="1" dirty="0">
                <a:solidFill>
                  <a:srgbClr val="FFFFFF"/>
                </a:solidFill>
                <a:latin typeface="Saira Medium"/>
                <a:ea typeface="Saira Medium"/>
                <a:cs typeface="Saira Medium"/>
                <a:sym typeface="Saira Medium"/>
              </a:rPr>
              <a:t>Conclusion and Future Scope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2238" y="3042048"/>
            <a:ext cx="16303526" cy="889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Quick Bite Canteen offers a transformative solution for campus dining, addressing current inefficiencies and laying the groundwork for future innovations.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92238" y="4439096"/>
            <a:ext cx="3721299" cy="48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874" b="1">
                <a:solidFill>
                  <a:srgbClr val="FFFFFF"/>
                </a:solidFill>
                <a:latin typeface="Saira Medium"/>
                <a:ea typeface="Saira Medium"/>
                <a:cs typeface="Saira Medium"/>
                <a:sym typeface="Saira Medium"/>
              </a:rPr>
              <a:t>Conclusion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92238" y="5075932"/>
            <a:ext cx="7849195" cy="889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2199" lvl="1" indent="-146100" algn="l">
              <a:lnSpc>
                <a:spcPts val="3125"/>
              </a:lnSpc>
              <a:buFont typeface="Arial"/>
              <a:buChar char="•"/>
            </a:pPr>
            <a:r>
              <a:rPr lang="en-US" sz="193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Quick Bite drastically improves campus dining by reducing wait times and enhancing the overall user experience.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92238" y="5956548"/>
            <a:ext cx="7849195" cy="889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2199" lvl="1" indent="-146100" algn="l">
              <a:lnSpc>
                <a:spcPts val="3125"/>
              </a:lnSpc>
              <a:buFont typeface="Arial"/>
              <a:buChar char="•"/>
            </a:pPr>
            <a:r>
              <a:rPr lang="en-US" sz="193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It offers personalized meal options, real-time tracking, and secure digital payment solutions.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92238" y="6837164"/>
            <a:ext cx="7849195" cy="889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2199" lvl="1" indent="-146100" algn="l">
              <a:lnSpc>
                <a:spcPts val="3125"/>
              </a:lnSpc>
              <a:buFont typeface="Arial"/>
              <a:buChar char="•"/>
            </a:pPr>
            <a:r>
              <a:rPr lang="en-US" sz="193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Canteen operations become more efficient through a dedicated admin dashboard and robust inventory control.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456092" y="4439096"/>
            <a:ext cx="3721299" cy="48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874" b="1">
                <a:solidFill>
                  <a:srgbClr val="FFFFFF"/>
                </a:solidFill>
                <a:latin typeface="Saira Medium"/>
                <a:ea typeface="Saira Medium"/>
                <a:cs typeface="Saira Medium"/>
                <a:sym typeface="Saira Medium"/>
              </a:rPr>
              <a:t>Future Scope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456092" y="5075932"/>
            <a:ext cx="7849195" cy="889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2199" lvl="1" indent="-146100" algn="l">
              <a:lnSpc>
                <a:spcPts val="3125"/>
              </a:lnSpc>
              <a:buFont typeface="Arial"/>
              <a:buChar char="•"/>
            </a:pPr>
            <a:r>
              <a:rPr lang="en-US" sz="193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Integrate AI-driven meal recommendations based on user history and dietary trends.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456092" y="5956548"/>
            <a:ext cx="7849195" cy="889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2199" lvl="1" indent="-146100" algn="l">
              <a:lnSpc>
                <a:spcPts val="3125"/>
              </a:lnSpc>
              <a:buFont typeface="Arial"/>
              <a:buChar char="•"/>
            </a:pPr>
            <a:r>
              <a:rPr lang="en-US" sz="193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Explore smartwatch integration for even faster and more convenient ordering.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456092" y="6837164"/>
            <a:ext cx="7849195" cy="492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2199" lvl="1" indent="-146100" algn="l">
              <a:lnSpc>
                <a:spcPts val="3125"/>
              </a:lnSpc>
              <a:buFont typeface="Arial"/>
              <a:buChar char="•"/>
            </a:pPr>
            <a:r>
              <a:rPr lang="en-US" sz="193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Expand the system to include other campus cafes and eateries.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456092" y="7320855"/>
            <a:ext cx="7849195" cy="889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2199" lvl="1" indent="-146100" algn="l">
              <a:lnSpc>
                <a:spcPts val="3125"/>
              </a:lnSpc>
              <a:buFont typeface="Arial"/>
              <a:buChar char="•"/>
            </a:pPr>
            <a:r>
              <a:rPr lang="en-US" sz="193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Implement advanced eco-tracking features to further promote sustainability and reduce waste.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1128</Words>
  <Application>Microsoft Office PowerPoint</Application>
  <PresentationFormat>Custom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Roboto Bold</vt:lpstr>
      <vt:lpstr>Saira Bold</vt:lpstr>
      <vt:lpstr>Roboto</vt:lpstr>
      <vt:lpstr>Calibri</vt:lpstr>
      <vt:lpstr>Saira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Jayanth JH (E0422009)</dc:title>
  <dc:creator>Roshini</dc:creator>
  <cp:lastModifiedBy>Roshini</cp:lastModifiedBy>
  <cp:revision>2</cp:revision>
  <dcterms:created xsi:type="dcterms:W3CDTF">2006-08-16T00:00:00Z</dcterms:created>
  <dcterms:modified xsi:type="dcterms:W3CDTF">2025-07-16T04:04:13Z</dcterms:modified>
  <dc:identifier>DAGtSwwVlEc</dc:identifier>
</cp:coreProperties>
</file>