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8"/>
  </p:notesMasterIdLst>
  <p:sldIdLst>
    <p:sldId id="256" r:id="rId2"/>
    <p:sldId id="260" r:id="rId3"/>
    <p:sldId id="262" r:id="rId4"/>
    <p:sldId id="257" r:id="rId5"/>
    <p:sldId id="340" r:id="rId6"/>
    <p:sldId id="345" r:id="rId7"/>
    <p:sldId id="342" r:id="rId8"/>
    <p:sldId id="339" r:id="rId9"/>
    <p:sldId id="258" r:id="rId10"/>
    <p:sldId id="337" r:id="rId11"/>
    <p:sldId id="259" r:id="rId12"/>
    <p:sldId id="338" r:id="rId13"/>
    <p:sldId id="341" r:id="rId14"/>
    <p:sldId id="344" r:id="rId15"/>
    <p:sldId id="343" r:id="rId16"/>
    <p:sldId id="268" r:id="rId17"/>
  </p:sldIdLst>
  <p:sldSz cx="9144000" cy="5143500" type="screen16x9"/>
  <p:notesSz cx="6858000" cy="9144000"/>
  <p:embeddedFontLst>
    <p:embeddedFont>
      <p:font typeface="Lato Black" panose="020F0A02020204030203" pitchFamily="34" charset="0"/>
      <p:bold r:id="rId19"/>
      <p:boldItalic r:id="rId20"/>
    </p:embeddedFont>
    <p:embeddedFont>
      <p:font typeface="Overpass Black" panose="020B0604020202020204" charset="0"/>
      <p:bold r:id="rId21"/>
      <p:boldItalic r:id="rId22"/>
    </p:embeddedFont>
    <p:embeddedFont>
      <p:font typeface="Overpass ExtraBold" panose="020B0604020202020204" charset="0"/>
      <p:bold r:id="rId23"/>
      <p:boldItalic r:id="rId24"/>
    </p:embeddedFont>
    <p:embeddedFont>
      <p:font typeface="Overpass SemiBold" panose="020B0604020202020204" charset="0"/>
      <p:regular r:id="rId25"/>
      <p:bold r:id="rId26"/>
      <p:italic r:id="rId27"/>
      <p:bold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C6F6A-8BF9-E965-AA3D-446DB88A97DC}" v="656" dt="2024-01-10T21:25:21.218"/>
    <p1510:client id="{2C83A27D-6486-36F6-76BB-89741A0D9AD4}" v="1574" dt="2024-01-11T05:56:39.699"/>
    <p1510:client id="{569FEACD-E108-4349-8DC6-EEE0C16585AD}" v="228" dt="2024-01-10T17:12:18.170"/>
    <p1510:client id="{975DAD67-25D5-4810-9A01-D8BE29A2C649}" v="32" dt="2024-01-11T07:25:45.440"/>
    <p1510:client id="{E88DB8C5-35E0-3736-248C-6582D6B6BFA7}" v="2" dt="2024-01-14T19:51:29.753"/>
    <p1510:client id="{EDF6A650-F0E9-6C74-D3B4-3400762F4A14}" v="145" dt="2024-01-10T21:44:16.743"/>
  </p1510:revLst>
</p1510:revInfo>
</file>

<file path=ppt/tableStyles.xml><?xml version="1.0" encoding="utf-8"?>
<a:tblStyleLst xmlns:a="http://schemas.openxmlformats.org/drawingml/2006/main" def="{2180E37F-0911-4009-9103-676AB8536274}">
  <a:tblStyle styleId="{2180E37F-0911-4009-9103-676AB85362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883BE-E1C9-40EB-95BC-3CBE7AB3C82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382ABC3-A753-48BF-90F8-A9B2C847BC86}">
      <dgm:prSet phldrT="[Text]" phldr="0"/>
      <dgm:spPr/>
      <dgm:t>
        <a:bodyPr/>
        <a:lstStyle/>
        <a:p>
          <a:r>
            <a:rPr lang="en-US" b="1">
              <a:latin typeface="Arial"/>
            </a:rPr>
            <a:t>MACHINE LEARNING FRAMEWORKS</a:t>
          </a:r>
          <a:endParaRPr lang="en-US" b="1"/>
        </a:p>
      </dgm:t>
    </dgm:pt>
    <dgm:pt modelId="{375FF90E-1A48-42C9-8876-E66E499EE194}" type="parTrans" cxnId="{61F9E167-AE51-4C1C-ACC4-26DDF388FEBC}">
      <dgm:prSet/>
      <dgm:spPr/>
      <dgm:t>
        <a:bodyPr/>
        <a:lstStyle/>
        <a:p>
          <a:endParaRPr lang="en-US"/>
        </a:p>
      </dgm:t>
    </dgm:pt>
    <dgm:pt modelId="{37D51FE7-6E52-4A44-BAA5-A14DD22FF512}" type="sibTrans" cxnId="{61F9E167-AE51-4C1C-ACC4-26DDF388FEBC}">
      <dgm:prSet/>
      <dgm:spPr/>
      <dgm:t>
        <a:bodyPr/>
        <a:lstStyle/>
        <a:p>
          <a:endParaRPr lang="en-US"/>
        </a:p>
      </dgm:t>
    </dgm:pt>
    <dgm:pt modelId="{0A4A1293-02A3-4060-A575-C88D4B846588}">
      <dgm:prSet phldrT="[Text]" phldr="0"/>
      <dgm:spPr/>
      <dgm:t>
        <a:bodyPr/>
        <a:lstStyle/>
        <a:p>
          <a:pPr rtl="0"/>
          <a:r>
            <a:rPr lang="en-US" b="1">
              <a:latin typeface="Arial"/>
            </a:rPr>
            <a:t>DATA PROCESSING AND ANALYSIS</a:t>
          </a:r>
          <a:endParaRPr lang="en-US"/>
        </a:p>
      </dgm:t>
    </dgm:pt>
    <dgm:pt modelId="{AFE4A980-1FB8-406B-A7F8-AA0580C126CE}" type="parTrans" cxnId="{C277C044-F5A8-4547-9F08-18332041A04B}">
      <dgm:prSet/>
      <dgm:spPr/>
      <dgm:t>
        <a:bodyPr/>
        <a:lstStyle/>
        <a:p>
          <a:endParaRPr lang="en-US"/>
        </a:p>
      </dgm:t>
    </dgm:pt>
    <dgm:pt modelId="{F49C8D21-922A-4E5E-9E2D-5F9D19933435}" type="sibTrans" cxnId="{C277C044-F5A8-4547-9F08-18332041A04B}">
      <dgm:prSet/>
      <dgm:spPr/>
      <dgm:t>
        <a:bodyPr/>
        <a:lstStyle/>
        <a:p>
          <a:endParaRPr lang="en-US"/>
        </a:p>
      </dgm:t>
    </dgm:pt>
    <dgm:pt modelId="{9AEFFD10-45F1-432C-B038-A4F47E8707B3}">
      <dgm:prSet phldrT="[Text]" phldr="0"/>
      <dgm:spPr/>
      <dgm:t>
        <a:bodyPr/>
        <a:lstStyle/>
        <a:p>
          <a:pPr rtl="0"/>
          <a:r>
            <a:rPr lang="en-US" b="1">
              <a:latin typeface="Arial"/>
            </a:rPr>
            <a:t>DEEP LEARNING ARCHITECTURE</a:t>
          </a:r>
          <a:endParaRPr lang="en-US"/>
        </a:p>
      </dgm:t>
    </dgm:pt>
    <dgm:pt modelId="{4ED91D6B-7A65-4AD0-B4B4-4CC5D3639B06}" type="parTrans" cxnId="{BA741F62-6977-45C4-AA84-75A367D9D610}">
      <dgm:prSet/>
      <dgm:spPr/>
      <dgm:t>
        <a:bodyPr/>
        <a:lstStyle/>
        <a:p>
          <a:endParaRPr lang="en-US"/>
        </a:p>
      </dgm:t>
    </dgm:pt>
    <dgm:pt modelId="{E6CF654E-C64B-4564-9891-3DA0892D3326}" type="sibTrans" cxnId="{BA741F62-6977-45C4-AA84-75A367D9D610}">
      <dgm:prSet/>
      <dgm:spPr/>
      <dgm:t>
        <a:bodyPr/>
        <a:lstStyle/>
        <a:p>
          <a:endParaRPr lang="en-US"/>
        </a:p>
      </dgm:t>
    </dgm:pt>
    <dgm:pt modelId="{18441A91-BE8E-48A3-A313-28BCE276356F}">
      <dgm:prSet phldr="0"/>
      <dgm:spPr/>
      <dgm:t>
        <a:bodyPr/>
        <a:lstStyle/>
        <a:p>
          <a:pPr rtl="0"/>
          <a:r>
            <a:rPr lang="en-US" b="1">
              <a:latin typeface="Arial"/>
            </a:rPr>
            <a:t>DATA VISUALIZATION</a:t>
          </a:r>
        </a:p>
      </dgm:t>
    </dgm:pt>
    <dgm:pt modelId="{A8AA74F7-A361-4513-A3CC-CDE52F2A17F5}" type="parTrans" cxnId="{4C701712-C7E4-40BF-A86D-AD9D7D49D274}">
      <dgm:prSet/>
      <dgm:spPr/>
    </dgm:pt>
    <dgm:pt modelId="{59B5B609-AD50-44C1-A5AC-56A723122751}" type="sibTrans" cxnId="{4C701712-C7E4-40BF-A86D-AD9D7D49D274}">
      <dgm:prSet/>
      <dgm:spPr/>
    </dgm:pt>
    <dgm:pt modelId="{760F63B9-4481-412A-B6E9-2D79954525CD}">
      <dgm:prSet phldr="0"/>
      <dgm:spPr/>
      <dgm:t>
        <a:bodyPr/>
        <a:lstStyle/>
        <a:p>
          <a:pPr rtl="0"/>
          <a:r>
            <a:rPr lang="en-US" b="1" baseline="0">
              <a:latin typeface="Arial"/>
            </a:rPr>
            <a:t>IMPORT DATASET</a:t>
          </a:r>
        </a:p>
      </dgm:t>
    </dgm:pt>
    <dgm:pt modelId="{2A9D4D53-507A-466F-804D-06C960743400}" type="parTrans" cxnId="{7BDFA510-38E8-4D77-B28B-991E5F9810C9}">
      <dgm:prSet/>
      <dgm:spPr/>
    </dgm:pt>
    <dgm:pt modelId="{0DA69067-F1FC-48EE-9F6E-83FFF2DD77CA}" type="sibTrans" cxnId="{7BDFA510-38E8-4D77-B28B-991E5F9810C9}">
      <dgm:prSet/>
      <dgm:spPr/>
    </dgm:pt>
    <dgm:pt modelId="{89AB77A1-AF19-4FC4-9D47-C4334F66229C}">
      <dgm:prSet phldr="0"/>
      <dgm:spPr/>
      <dgm:t>
        <a:bodyPr/>
        <a:lstStyle/>
        <a:p>
          <a:pPr rtl="0"/>
          <a:r>
            <a:rPr lang="en-US" b="1">
              <a:latin typeface="Arial"/>
            </a:rPr>
            <a:t>Pandas for importing datasets used</a:t>
          </a:r>
        </a:p>
      </dgm:t>
    </dgm:pt>
    <dgm:pt modelId="{BAB8F8A2-4098-4097-807A-5F690BDED882}" type="parTrans" cxnId="{B8E54966-454F-4DF0-A75B-F685A2D0F1CA}">
      <dgm:prSet/>
      <dgm:spPr/>
    </dgm:pt>
    <dgm:pt modelId="{AAD7BC31-8D57-46AD-BEED-50063CB08985}" type="sibTrans" cxnId="{B8E54966-454F-4DF0-A75B-F685A2D0F1CA}">
      <dgm:prSet/>
      <dgm:spPr/>
    </dgm:pt>
    <dgm:pt modelId="{492BF5A5-E1D1-482E-B07C-A908884410AF}">
      <dgm:prSet phldr="0"/>
      <dgm:spPr/>
      <dgm:t>
        <a:bodyPr/>
        <a:lstStyle/>
        <a:p>
          <a:pPr rtl="0"/>
          <a:r>
            <a:rPr lang="en-US" b="0">
              <a:latin typeface="Arial"/>
            </a:rPr>
            <a:t> </a:t>
          </a:r>
          <a:r>
            <a:rPr lang="en-US" b="1"/>
            <a:t>TensorFlow, PyTorch</a:t>
          </a:r>
          <a:r>
            <a:rPr lang="en-US" b="1">
              <a:latin typeface="Arial"/>
            </a:rPr>
            <a:t> and</a:t>
          </a:r>
          <a:r>
            <a:rPr lang="en-US" b="1"/>
            <a:t> </a:t>
          </a:r>
          <a:r>
            <a:rPr lang="en-US" b="1">
              <a:latin typeface="Arial"/>
            </a:rPr>
            <a:t>Scikit-learn for</a:t>
          </a:r>
          <a:r>
            <a:rPr lang="en-US" b="1"/>
            <a:t> implementing machine learning algorithms.</a:t>
          </a:r>
          <a:endParaRPr lang="en-US" b="1">
            <a:latin typeface="Arial"/>
          </a:endParaRPr>
        </a:p>
      </dgm:t>
    </dgm:pt>
    <dgm:pt modelId="{E8E8FC4C-7081-46DB-A646-AD5FDCC7E098}" type="parTrans" cxnId="{C843BCB4-6109-461E-9ABF-08404C021B67}">
      <dgm:prSet/>
      <dgm:spPr/>
    </dgm:pt>
    <dgm:pt modelId="{CAFE9EA6-E45A-4606-AD12-83335FBBF245}" type="sibTrans" cxnId="{C843BCB4-6109-461E-9ABF-08404C021B67}">
      <dgm:prSet/>
      <dgm:spPr/>
    </dgm:pt>
    <dgm:pt modelId="{1D21ADAD-75B5-4AB6-AD3C-5DBB239297BA}">
      <dgm:prSet phldr="0"/>
      <dgm:spPr/>
      <dgm:t>
        <a:bodyPr/>
        <a:lstStyle/>
        <a:p>
          <a:pPr rtl="0"/>
          <a:r>
            <a:rPr lang="en-US" b="1" err="1">
              <a:latin typeface="Arial"/>
            </a:rPr>
            <a:t>Numpy</a:t>
          </a:r>
          <a:r>
            <a:rPr lang="en-US" b="1">
              <a:latin typeface="Arial"/>
            </a:rPr>
            <a:t> for data manipulation</a:t>
          </a:r>
        </a:p>
      </dgm:t>
    </dgm:pt>
    <dgm:pt modelId="{A0A026DD-4533-491D-B91C-CF913BCEBA5C}" type="parTrans" cxnId="{8EE5A0F3-7732-4F11-AF18-5B7CC95CE348}">
      <dgm:prSet/>
      <dgm:spPr/>
    </dgm:pt>
    <dgm:pt modelId="{789B9D3A-BF34-48A5-B396-E7E7859B3164}" type="sibTrans" cxnId="{8EE5A0F3-7732-4F11-AF18-5B7CC95CE348}">
      <dgm:prSet/>
      <dgm:spPr/>
    </dgm:pt>
    <dgm:pt modelId="{F47779AE-DC7A-47CE-AA83-193391275D37}">
      <dgm:prSet phldr="0"/>
      <dgm:spPr/>
      <dgm:t>
        <a:bodyPr/>
        <a:lstStyle/>
        <a:p>
          <a:pPr rtl="0"/>
          <a:r>
            <a:rPr lang="en-US" b="1">
              <a:latin typeface="Arial"/>
            </a:rPr>
            <a:t>Matplotlib for presenting insights of data</a:t>
          </a:r>
        </a:p>
      </dgm:t>
    </dgm:pt>
    <dgm:pt modelId="{4F5E6BD3-531F-4433-932E-59E54F842647}" type="parTrans" cxnId="{3B8B7A40-EE4B-4689-BBA9-04A5581B2E2D}">
      <dgm:prSet/>
      <dgm:spPr/>
    </dgm:pt>
    <dgm:pt modelId="{71688231-FB9E-409A-B7BB-AAE8DCE57F85}" type="sibTrans" cxnId="{3B8B7A40-EE4B-4689-BBA9-04A5581B2E2D}">
      <dgm:prSet/>
      <dgm:spPr/>
    </dgm:pt>
    <dgm:pt modelId="{FE187DAE-0AA5-4BB6-8C6F-B4C49F5C45F2}">
      <dgm:prSet phldr="0"/>
      <dgm:spPr/>
      <dgm:t>
        <a:bodyPr/>
        <a:lstStyle/>
        <a:p>
          <a:pPr rtl="0"/>
          <a:r>
            <a:rPr lang="en-US" b="1">
              <a:latin typeface="Arial"/>
            </a:rPr>
            <a:t>Multilayer perceptron </a:t>
          </a:r>
        </a:p>
      </dgm:t>
    </dgm:pt>
    <dgm:pt modelId="{2CDA9056-253E-40D6-9CA6-B91833090051}" type="parTrans" cxnId="{74CCE81D-8EFF-48E8-B87D-011BE5B9C348}">
      <dgm:prSet/>
      <dgm:spPr/>
    </dgm:pt>
    <dgm:pt modelId="{B547E788-7B31-496D-8CC1-B02D37E2A950}" type="sibTrans" cxnId="{74CCE81D-8EFF-48E8-B87D-011BE5B9C348}">
      <dgm:prSet/>
      <dgm:spPr/>
    </dgm:pt>
    <dgm:pt modelId="{06194396-3D5E-4B39-A625-8E74AB2E9AA5}" type="pres">
      <dgm:prSet presAssocID="{AE8883BE-E1C9-40EB-95BC-3CBE7AB3C829}" presName="cycle" presStyleCnt="0">
        <dgm:presLayoutVars>
          <dgm:dir/>
          <dgm:resizeHandles val="exact"/>
        </dgm:presLayoutVars>
      </dgm:prSet>
      <dgm:spPr/>
    </dgm:pt>
    <dgm:pt modelId="{F5F9FA22-43B5-47A8-A982-F2DCDB09FE69}" type="pres">
      <dgm:prSet presAssocID="{760F63B9-4481-412A-B6E9-2D79954525CD}" presName="node" presStyleLbl="node1" presStyleIdx="0" presStyleCnt="5">
        <dgm:presLayoutVars>
          <dgm:bulletEnabled val="1"/>
        </dgm:presLayoutVars>
      </dgm:prSet>
      <dgm:spPr/>
    </dgm:pt>
    <dgm:pt modelId="{25EE0650-31E6-4B99-BCD0-626D8E9DEC03}" type="pres">
      <dgm:prSet presAssocID="{760F63B9-4481-412A-B6E9-2D79954525CD}" presName="spNode" presStyleCnt="0"/>
      <dgm:spPr/>
    </dgm:pt>
    <dgm:pt modelId="{6A414127-5345-4874-9835-80BCD41F9E0B}" type="pres">
      <dgm:prSet presAssocID="{0DA69067-F1FC-48EE-9F6E-83FFF2DD77CA}" presName="sibTrans" presStyleLbl="sibTrans1D1" presStyleIdx="0" presStyleCnt="5"/>
      <dgm:spPr/>
    </dgm:pt>
    <dgm:pt modelId="{85EB6BF0-5C26-45FA-9FCB-C1E5CC03EE75}" type="pres">
      <dgm:prSet presAssocID="{D382ABC3-A753-48BF-90F8-A9B2C847BC86}" presName="node" presStyleLbl="node1" presStyleIdx="1" presStyleCnt="5">
        <dgm:presLayoutVars>
          <dgm:bulletEnabled val="1"/>
        </dgm:presLayoutVars>
      </dgm:prSet>
      <dgm:spPr/>
    </dgm:pt>
    <dgm:pt modelId="{5217B099-6D9C-4E03-8F93-5F573B9BD5F9}" type="pres">
      <dgm:prSet presAssocID="{D382ABC3-A753-48BF-90F8-A9B2C847BC86}" presName="spNode" presStyleCnt="0"/>
      <dgm:spPr/>
    </dgm:pt>
    <dgm:pt modelId="{4357A4D8-2434-4CDC-AE32-6933A3CB0084}" type="pres">
      <dgm:prSet presAssocID="{37D51FE7-6E52-4A44-BAA5-A14DD22FF512}" presName="sibTrans" presStyleLbl="sibTrans1D1" presStyleIdx="1" presStyleCnt="5"/>
      <dgm:spPr/>
    </dgm:pt>
    <dgm:pt modelId="{F2F96A5F-EC2D-4D3F-A22A-4EFA3AFA0FFE}" type="pres">
      <dgm:prSet presAssocID="{0A4A1293-02A3-4060-A575-C88D4B846588}" presName="node" presStyleLbl="node1" presStyleIdx="2" presStyleCnt="5">
        <dgm:presLayoutVars>
          <dgm:bulletEnabled val="1"/>
        </dgm:presLayoutVars>
      </dgm:prSet>
      <dgm:spPr/>
    </dgm:pt>
    <dgm:pt modelId="{23FF96A3-13A1-45D3-89B1-25D53DB2E98D}" type="pres">
      <dgm:prSet presAssocID="{0A4A1293-02A3-4060-A575-C88D4B846588}" presName="spNode" presStyleCnt="0"/>
      <dgm:spPr/>
    </dgm:pt>
    <dgm:pt modelId="{26B34343-9631-4F50-BE6B-4D427915C6F1}" type="pres">
      <dgm:prSet presAssocID="{F49C8D21-922A-4E5E-9E2D-5F9D19933435}" presName="sibTrans" presStyleLbl="sibTrans1D1" presStyleIdx="2" presStyleCnt="5"/>
      <dgm:spPr/>
    </dgm:pt>
    <dgm:pt modelId="{867CF023-8997-4FE3-AEBB-97C7CB44C316}" type="pres">
      <dgm:prSet presAssocID="{18441A91-BE8E-48A3-A313-28BCE276356F}" presName="node" presStyleLbl="node1" presStyleIdx="3" presStyleCnt="5">
        <dgm:presLayoutVars>
          <dgm:bulletEnabled val="1"/>
        </dgm:presLayoutVars>
      </dgm:prSet>
      <dgm:spPr/>
    </dgm:pt>
    <dgm:pt modelId="{BC7239F3-FC89-46B3-AE9A-7FA7779BD21E}" type="pres">
      <dgm:prSet presAssocID="{18441A91-BE8E-48A3-A313-28BCE276356F}" presName="spNode" presStyleCnt="0"/>
      <dgm:spPr/>
    </dgm:pt>
    <dgm:pt modelId="{35285010-963E-4C15-A90F-C9360B861BF0}" type="pres">
      <dgm:prSet presAssocID="{59B5B609-AD50-44C1-A5AC-56A723122751}" presName="sibTrans" presStyleLbl="sibTrans1D1" presStyleIdx="3" presStyleCnt="5"/>
      <dgm:spPr/>
    </dgm:pt>
    <dgm:pt modelId="{62396CE0-B28D-4366-A725-34CB6D281792}" type="pres">
      <dgm:prSet presAssocID="{9AEFFD10-45F1-432C-B038-A4F47E8707B3}" presName="node" presStyleLbl="node1" presStyleIdx="4" presStyleCnt="5">
        <dgm:presLayoutVars>
          <dgm:bulletEnabled val="1"/>
        </dgm:presLayoutVars>
      </dgm:prSet>
      <dgm:spPr/>
    </dgm:pt>
    <dgm:pt modelId="{4DE85940-0A20-4C11-9804-8D4C6896F4E7}" type="pres">
      <dgm:prSet presAssocID="{9AEFFD10-45F1-432C-B038-A4F47E8707B3}" presName="spNode" presStyleCnt="0"/>
      <dgm:spPr/>
    </dgm:pt>
    <dgm:pt modelId="{3C4741CF-D308-44E9-99EF-A5B16138F69A}" type="pres">
      <dgm:prSet presAssocID="{E6CF654E-C64B-4564-9891-3DA0892D3326}" presName="sibTrans" presStyleLbl="sibTrans1D1" presStyleIdx="4" presStyleCnt="5"/>
      <dgm:spPr/>
    </dgm:pt>
  </dgm:ptLst>
  <dgm:cxnLst>
    <dgm:cxn modelId="{0BB00101-A617-4E5F-8C7C-1995E8F9B73D}" type="presOf" srcId="{18441A91-BE8E-48A3-A313-28BCE276356F}" destId="{867CF023-8997-4FE3-AEBB-97C7CB44C316}" srcOrd="0" destOrd="0" presId="urn:microsoft.com/office/officeart/2005/8/layout/cycle6"/>
    <dgm:cxn modelId="{F86EB40A-2799-48B6-BC7B-E7A0F026B25B}" type="presOf" srcId="{0A4A1293-02A3-4060-A575-C88D4B846588}" destId="{F2F96A5F-EC2D-4D3F-A22A-4EFA3AFA0FFE}" srcOrd="0" destOrd="0" presId="urn:microsoft.com/office/officeart/2005/8/layout/cycle6"/>
    <dgm:cxn modelId="{C186B60B-1868-460A-9C42-170FF56063A9}" type="presOf" srcId="{0DA69067-F1FC-48EE-9F6E-83FFF2DD77CA}" destId="{6A414127-5345-4874-9835-80BCD41F9E0B}" srcOrd="0" destOrd="0" presId="urn:microsoft.com/office/officeart/2005/8/layout/cycle6"/>
    <dgm:cxn modelId="{2B394910-C550-45EB-BA11-98141B80896B}" type="presOf" srcId="{F49C8D21-922A-4E5E-9E2D-5F9D19933435}" destId="{26B34343-9631-4F50-BE6B-4D427915C6F1}" srcOrd="0" destOrd="0" presId="urn:microsoft.com/office/officeart/2005/8/layout/cycle6"/>
    <dgm:cxn modelId="{7BDFA510-38E8-4D77-B28B-991E5F9810C9}" srcId="{AE8883BE-E1C9-40EB-95BC-3CBE7AB3C829}" destId="{760F63B9-4481-412A-B6E9-2D79954525CD}" srcOrd="0" destOrd="0" parTransId="{2A9D4D53-507A-466F-804D-06C960743400}" sibTransId="{0DA69067-F1FC-48EE-9F6E-83FFF2DD77CA}"/>
    <dgm:cxn modelId="{4C701712-C7E4-40BF-A86D-AD9D7D49D274}" srcId="{AE8883BE-E1C9-40EB-95BC-3CBE7AB3C829}" destId="{18441A91-BE8E-48A3-A313-28BCE276356F}" srcOrd="3" destOrd="0" parTransId="{A8AA74F7-A361-4513-A3CC-CDE52F2A17F5}" sibTransId="{59B5B609-AD50-44C1-A5AC-56A723122751}"/>
    <dgm:cxn modelId="{D097B813-BA5C-446C-B51F-6C5092715754}" type="presOf" srcId="{760F63B9-4481-412A-B6E9-2D79954525CD}" destId="{F5F9FA22-43B5-47A8-A982-F2DCDB09FE69}" srcOrd="0" destOrd="0" presId="urn:microsoft.com/office/officeart/2005/8/layout/cycle6"/>
    <dgm:cxn modelId="{74CCE81D-8EFF-48E8-B87D-011BE5B9C348}" srcId="{9AEFFD10-45F1-432C-B038-A4F47E8707B3}" destId="{FE187DAE-0AA5-4BB6-8C6F-B4C49F5C45F2}" srcOrd="0" destOrd="0" parTransId="{2CDA9056-253E-40D6-9CA6-B91833090051}" sibTransId="{B547E788-7B31-496D-8CC1-B02D37E2A950}"/>
    <dgm:cxn modelId="{788B3827-C981-4E8B-A1C1-C544485FC22A}" type="presOf" srcId="{492BF5A5-E1D1-482E-B07C-A908884410AF}" destId="{85EB6BF0-5C26-45FA-9FCB-C1E5CC03EE75}" srcOrd="0" destOrd="1" presId="urn:microsoft.com/office/officeart/2005/8/layout/cycle6"/>
    <dgm:cxn modelId="{3B8B7A40-EE4B-4689-BBA9-04A5581B2E2D}" srcId="{18441A91-BE8E-48A3-A313-28BCE276356F}" destId="{F47779AE-DC7A-47CE-AA83-193391275D37}" srcOrd="0" destOrd="0" parTransId="{4F5E6BD3-531F-4433-932E-59E54F842647}" sibTransId="{71688231-FB9E-409A-B7BB-AAE8DCE57F85}"/>
    <dgm:cxn modelId="{BA741F62-6977-45C4-AA84-75A367D9D610}" srcId="{AE8883BE-E1C9-40EB-95BC-3CBE7AB3C829}" destId="{9AEFFD10-45F1-432C-B038-A4F47E8707B3}" srcOrd="4" destOrd="0" parTransId="{4ED91D6B-7A65-4AD0-B4B4-4CC5D3639B06}" sibTransId="{E6CF654E-C64B-4564-9891-3DA0892D3326}"/>
    <dgm:cxn modelId="{C277C044-F5A8-4547-9F08-18332041A04B}" srcId="{AE8883BE-E1C9-40EB-95BC-3CBE7AB3C829}" destId="{0A4A1293-02A3-4060-A575-C88D4B846588}" srcOrd="2" destOrd="0" parTransId="{AFE4A980-1FB8-406B-A7F8-AA0580C126CE}" sibTransId="{F49C8D21-922A-4E5E-9E2D-5F9D19933435}"/>
    <dgm:cxn modelId="{B8E54966-454F-4DF0-A75B-F685A2D0F1CA}" srcId="{760F63B9-4481-412A-B6E9-2D79954525CD}" destId="{89AB77A1-AF19-4FC4-9D47-C4334F66229C}" srcOrd="0" destOrd="0" parTransId="{BAB8F8A2-4098-4097-807A-5F690BDED882}" sibTransId="{AAD7BC31-8D57-46AD-BEED-50063CB08985}"/>
    <dgm:cxn modelId="{61F9E167-AE51-4C1C-ACC4-26DDF388FEBC}" srcId="{AE8883BE-E1C9-40EB-95BC-3CBE7AB3C829}" destId="{D382ABC3-A753-48BF-90F8-A9B2C847BC86}" srcOrd="1" destOrd="0" parTransId="{375FF90E-1A48-42C9-8876-E66E499EE194}" sibTransId="{37D51FE7-6E52-4A44-BAA5-A14DD22FF512}"/>
    <dgm:cxn modelId="{FE5B504E-5D6A-4A93-B8BB-60B4B699B469}" type="presOf" srcId="{1D21ADAD-75B5-4AB6-AD3C-5DBB239297BA}" destId="{F2F96A5F-EC2D-4D3F-A22A-4EFA3AFA0FFE}" srcOrd="0" destOrd="1" presId="urn:microsoft.com/office/officeart/2005/8/layout/cycle6"/>
    <dgm:cxn modelId="{C2D7D989-806F-49AC-BA3B-76C6A8D2C7B1}" type="presOf" srcId="{D382ABC3-A753-48BF-90F8-A9B2C847BC86}" destId="{85EB6BF0-5C26-45FA-9FCB-C1E5CC03EE75}" srcOrd="0" destOrd="0" presId="urn:microsoft.com/office/officeart/2005/8/layout/cycle6"/>
    <dgm:cxn modelId="{75F5B99F-14CB-4822-929E-8DDE410635BF}" type="presOf" srcId="{E6CF654E-C64B-4564-9891-3DA0892D3326}" destId="{3C4741CF-D308-44E9-99EF-A5B16138F69A}" srcOrd="0" destOrd="0" presId="urn:microsoft.com/office/officeart/2005/8/layout/cycle6"/>
    <dgm:cxn modelId="{4E7585AA-A66F-45C6-A93B-A102368BDBE2}" type="presOf" srcId="{FE187DAE-0AA5-4BB6-8C6F-B4C49F5C45F2}" destId="{62396CE0-B28D-4366-A725-34CB6D281792}" srcOrd="0" destOrd="1" presId="urn:microsoft.com/office/officeart/2005/8/layout/cycle6"/>
    <dgm:cxn modelId="{8601F5AF-B423-4BF7-80C6-E7886677E56F}" type="presOf" srcId="{AE8883BE-E1C9-40EB-95BC-3CBE7AB3C829}" destId="{06194396-3D5E-4B39-A625-8E74AB2E9AA5}" srcOrd="0" destOrd="0" presId="urn:microsoft.com/office/officeart/2005/8/layout/cycle6"/>
    <dgm:cxn modelId="{C843BCB4-6109-461E-9ABF-08404C021B67}" srcId="{D382ABC3-A753-48BF-90F8-A9B2C847BC86}" destId="{492BF5A5-E1D1-482E-B07C-A908884410AF}" srcOrd="0" destOrd="0" parTransId="{E8E8FC4C-7081-46DB-A646-AD5FDCC7E098}" sibTransId="{CAFE9EA6-E45A-4606-AD12-83335FBBF245}"/>
    <dgm:cxn modelId="{5F7A9BB7-D9BC-4E60-AED8-44EEA9F9DE82}" type="presOf" srcId="{89AB77A1-AF19-4FC4-9D47-C4334F66229C}" destId="{F5F9FA22-43B5-47A8-A982-F2DCDB09FE69}" srcOrd="0" destOrd="1" presId="urn:microsoft.com/office/officeart/2005/8/layout/cycle6"/>
    <dgm:cxn modelId="{24B817C0-A50E-4F7E-8C5B-B4451FDFE697}" type="presOf" srcId="{59B5B609-AD50-44C1-A5AC-56A723122751}" destId="{35285010-963E-4C15-A90F-C9360B861BF0}" srcOrd="0" destOrd="0" presId="urn:microsoft.com/office/officeart/2005/8/layout/cycle6"/>
    <dgm:cxn modelId="{480EDADE-A36E-472A-911E-B6CD0B14E585}" type="presOf" srcId="{37D51FE7-6E52-4A44-BAA5-A14DD22FF512}" destId="{4357A4D8-2434-4CDC-AE32-6933A3CB0084}" srcOrd="0" destOrd="0" presId="urn:microsoft.com/office/officeart/2005/8/layout/cycle6"/>
    <dgm:cxn modelId="{477DD0E0-263F-4C05-A9EF-34CE540A407A}" type="presOf" srcId="{9AEFFD10-45F1-432C-B038-A4F47E8707B3}" destId="{62396CE0-B28D-4366-A725-34CB6D281792}" srcOrd="0" destOrd="0" presId="urn:microsoft.com/office/officeart/2005/8/layout/cycle6"/>
    <dgm:cxn modelId="{8EE5A0F3-7732-4F11-AF18-5B7CC95CE348}" srcId="{0A4A1293-02A3-4060-A575-C88D4B846588}" destId="{1D21ADAD-75B5-4AB6-AD3C-5DBB239297BA}" srcOrd="0" destOrd="0" parTransId="{A0A026DD-4533-491D-B91C-CF913BCEBA5C}" sibTransId="{789B9D3A-BF34-48A5-B396-E7E7859B3164}"/>
    <dgm:cxn modelId="{301E5DF5-D35E-4A77-8681-934033C6537F}" type="presOf" srcId="{F47779AE-DC7A-47CE-AA83-193391275D37}" destId="{867CF023-8997-4FE3-AEBB-97C7CB44C316}" srcOrd="0" destOrd="1" presId="urn:microsoft.com/office/officeart/2005/8/layout/cycle6"/>
    <dgm:cxn modelId="{F998C00D-C978-49FD-8616-C7104F19713D}" type="presParOf" srcId="{06194396-3D5E-4B39-A625-8E74AB2E9AA5}" destId="{F5F9FA22-43B5-47A8-A982-F2DCDB09FE69}" srcOrd="0" destOrd="0" presId="urn:microsoft.com/office/officeart/2005/8/layout/cycle6"/>
    <dgm:cxn modelId="{C82A1700-E924-41DC-BF94-DC8D97F78002}" type="presParOf" srcId="{06194396-3D5E-4B39-A625-8E74AB2E9AA5}" destId="{25EE0650-31E6-4B99-BCD0-626D8E9DEC03}" srcOrd="1" destOrd="0" presId="urn:microsoft.com/office/officeart/2005/8/layout/cycle6"/>
    <dgm:cxn modelId="{8BFCFD4E-F60B-43F9-9D02-C71A0AA98084}" type="presParOf" srcId="{06194396-3D5E-4B39-A625-8E74AB2E9AA5}" destId="{6A414127-5345-4874-9835-80BCD41F9E0B}" srcOrd="2" destOrd="0" presId="urn:microsoft.com/office/officeart/2005/8/layout/cycle6"/>
    <dgm:cxn modelId="{995CE54F-3A33-4EC5-A324-CB29F8004B7B}" type="presParOf" srcId="{06194396-3D5E-4B39-A625-8E74AB2E9AA5}" destId="{85EB6BF0-5C26-45FA-9FCB-C1E5CC03EE75}" srcOrd="3" destOrd="0" presId="urn:microsoft.com/office/officeart/2005/8/layout/cycle6"/>
    <dgm:cxn modelId="{C08A1BDE-0E88-4084-A022-AB7107283A69}" type="presParOf" srcId="{06194396-3D5E-4B39-A625-8E74AB2E9AA5}" destId="{5217B099-6D9C-4E03-8F93-5F573B9BD5F9}" srcOrd="4" destOrd="0" presId="urn:microsoft.com/office/officeart/2005/8/layout/cycle6"/>
    <dgm:cxn modelId="{00A7CAD8-9909-430B-A2A4-3E3C13D2DD92}" type="presParOf" srcId="{06194396-3D5E-4B39-A625-8E74AB2E9AA5}" destId="{4357A4D8-2434-4CDC-AE32-6933A3CB0084}" srcOrd="5" destOrd="0" presId="urn:microsoft.com/office/officeart/2005/8/layout/cycle6"/>
    <dgm:cxn modelId="{082E37CC-F4DB-47F1-B7A6-E6B1DD455745}" type="presParOf" srcId="{06194396-3D5E-4B39-A625-8E74AB2E9AA5}" destId="{F2F96A5F-EC2D-4D3F-A22A-4EFA3AFA0FFE}" srcOrd="6" destOrd="0" presId="urn:microsoft.com/office/officeart/2005/8/layout/cycle6"/>
    <dgm:cxn modelId="{D3E04BA1-47C5-4BE1-89BB-AA97B956A45F}" type="presParOf" srcId="{06194396-3D5E-4B39-A625-8E74AB2E9AA5}" destId="{23FF96A3-13A1-45D3-89B1-25D53DB2E98D}" srcOrd="7" destOrd="0" presId="urn:microsoft.com/office/officeart/2005/8/layout/cycle6"/>
    <dgm:cxn modelId="{6379B1F5-8F68-4AC9-95F0-8C2ABF1C2ABC}" type="presParOf" srcId="{06194396-3D5E-4B39-A625-8E74AB2E9AA5}" destId="{26B34343-9631-4F50-BE6B-4D427915C6F1}" srcOrd="8" destOrd="0" presId="urn:microsoft.com/office/officeart/2005/8/layout/cycle6"/>
    <dgm:cxn modelId="{18242A54-E518-4EC0-B3D8-4F3D133860FB}" type="presParOf" srcId="{06194396-3D5E-4B39-A625-8E74AB2E9AA5}" destId="{867CF023-8997-4FE3-AEBB-97C7CB44C316}" srcOrd="9" destOrd="0" presId="urn:microsoft.com/office/officeart/2005/8/layout/cycle6"/>
    <dgm:cxn modelId="{7CECFFC1-415D-4E50-B538-560D58E29554}" type="presParOf" srcId="{06194396-3D5E-4B39-A625-8E74AB2E9AA5}" destId="{BC7239F3-FC89-46B3-AE9A-7FA7779BD21E}" srcOrd="10" destOrd="0" presId="urn:microsoft.com/office/officeart/2005/8/layout/cycle6"/>
    <dgm:cxn modelId="{2B0D8AE7-98E7-42E2-8661-1BCECE222796}" type="presParOf" srcId="{06194396-3D5E-4B39-A625-8E74AB2E9AA5}" destId="{35285010-963E-4C15-A90F-C9360B861BF0}" srcOrd="11" destOrd="0" presId="urn:microsoft.com/office/officeart/2005/8/layout/cycle6"/>
    <dgm:cxn modelId="{013BDE40-8442-40AE-852D-B2FABBFB8332}" type="presParOf" srcId="{06194396-3D5E-4B39-A625-8E74AB2E9AA5}" destId="{62396CE0-B28D-4366-A725-34CB6D281792}" srcOrd="12" destOrd="0" presId="urn:microsoft.com/office/officeart/2005/8/layout/cycle6"/>
    <dgm:cxn modelId="{A4C37710-E36E-4303-BA63-015529FC3E62}" type="presParOf" srcId="{06194396-3D5E-4B39-A625-8E74AB2E9AA5}" destId="{4DE85940-0A20-4C11-9804-8D4C6896F4E7}" srcOrd="13" destOrd="0" presId="urn:microsoft.com/office/officeart/2005/8/layout/cycle6"/>
    <dgm:cxn modelId="{041201FD-0219-492A-A43B-06CB89C5D5CA}" type="presParOf" srcId="{06194396-3D5E-4B39-A625-8E74AB2E9AA5}" destId="{3C4741CF-D308-44E9-99EF-A5B16138F69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9FA22-43B5-47A8-A982-F2DCDB09FE69}">
      <dsp:nvSpPr>
        <dsp:cNvPr id="0" name=""/>
        <dsp:cNvSpPr/>
      </dsp:nvSpPr>
      <dsp:spPr>
        <a:xfrm>
          <a:off x="2009365" y="2469"/>
          <a:ext cx="1315268" cy="854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1" kern="1200" baseline="0">
              <a:latin typeface="Arial"/>
            </a:rPr>
            <a:t>IMPORT DATASET</a:t>
          </a:r>
        </a:p>
        <a:p>
          <a:pPr marL="57150" lvl="1" indent="-57150" algn="l" defTabSz="311150" rtl="0">
            <a:lnSpc>
              <a:spcPct val="90000"/>
            </a:lnSpc>
            <a:spcBef>
              <a:spcPct val="0"/>
            </a:spcBef>
            <a:spcAft>
              <a:spcPct val="15000"/>
            </a:spcAft>
            <a:buChar char="•"/>
          </a:pPr>
          <a:r>
            <a:rPr lang="en-US" sz="700" b="1" kern="1200">
              <a:latin typeface="Arial"/>
            </a:rPr>
            <a:t>Pandas for importing datasets used</a:t>
          </a:r>
        </a:p>
      </dsp:txBody>
      <dsp:txXfrm>
        <a:off x="2051099" y="44203"/>
        <a:ext cx="1231800" cy="771456"/>
      </dsp:txXfrm>
    </dsp:sp>
    <dsp:sp modelId="{6A414127-5345-4874-9835-80BCD41F9E0B}">
      <dsp:nvSpPr>
        <dsp:cNvPr id="0" name=""/>
        <dsp:cNvSpPr/>
      </dsp:nvSpPr>
      <dsp:spPr>
        <a:xfrm>
          <a:off x="958056" y="429931"/>
          <a:ext cx="3417887" cy="3417887"/>
        </a:xfrm>
        <a:custGeom>
          <a:avLst/>
          <a:gdLst/>
          <a:ahLst/>
          <a:cxnLst/>
          <a:rect l="0" t="0" r="0" b="0"/>
          <a:pathLst>
            <a:path>
              <a:moveTo>
                <a:pt x="2375624" y="135404"/>
              </a:moveTo>
              <a:arcTo wR="1708943" hR="1708943" stAng="17577691" swAng="19627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B6BF0-5C26-45FA-9FCB-C1E5CC03EE75}">
      <dsp:nvSpPr>
        <dsp:cNvPr id="0" name=""/>
        <dsp:cNvSpPr/>
      </dsp:nvSpPr>
      <dsp:spPr>
        <a:xfrm>
          <a:off x="3634667" y="1183320"/>
          <a:ext cx="1315268" cy="854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latin typeface="Arial"/>
            </a:rPr>
            <a:t>MACHINE LEARNING FRAMEWORKS</a:t>
          </a:r>
          <a:endParaRPr lang="en-US" sz="900" b="1" kern="1200"/>
        </a:p>
        <a:p>
          <a:pPr marL="57150" lvl="1" indent="-57150" algn="l" defTabSz="311150" rtl="0">
            <a:lnSpc>
              <a:spcPct val="90000"/>
            </a:lnSpc>
            <a:spcBef>
              <a:spcPct val="0"/>
            </a:spcBef>
            <a:spcAft>
              <a:spcPct val="15000"/>
            </a:spcAft>
            <a:buChar char="•"/>
          </a:pPr>
          <a:r>
            <a:rPr lang="en-US" sz="700" b="0" kern="1200">
              <a:latin typeface="Arial"/>
            </a:rPr>
            <a:t> </a:t>
          </a:r>
          <a:r>
            <a:rPr lang="en-US" sz="700" b="1" kern="1200"/>
            <a:t>TensorFlow, PyTorch</a:t>
          </a:r>
          <a:r>
            <a:rPr lang="en-US" sz="700" b="1" kern="1200">
              <a:latin typeface="Arial"/>
            </a:rPr>
            <a:t> and</a:t>
          </a:r>
          <a:r>
            <a:rPr lang="en-US" sz="700" b="1" kern="1200"/>
            <a:t> </a:t>
          </a:r>
          <a:r>
            <a:rPr lang="en-US" sz="700" b="1" kern="1200">
              <a:latin typeface="Arial"/>
            </a:rPr>
            <a:t>Scikit-learn for</a:t>
          </a:r>
          <a:r>
            <a:rPr lang="en-US" sz="700" b="1" kern="1200"/>
            <a:t> implementing machine learning algorithms.</a:t>
          </a:r>
          <a:endParaRPr lang="en-US" sz="700" b="1" kern="1200">
            <a:latin typeface="Arial"/>
          </a:endParaRPr>
        </a:p>
      </dsp:txBody>
      <dsp:txXfrm>
        <a:off x="3676401" y="1225054"/>
        <a:ext cx="1231800" cy="771456"/>
      </dsp:txXfrm>
    </dsp:sp>
    <dsp:sp modelId="{4357A4D8-2434-4CDC-AE32-6933A3CB0084}">
      <dsp:nvSpPr>
        <dsp:cNvPr id="0" name=""/>
        <dsp:cNvSpPr/>
      </dsp:nvSpPr>
      <dsp:spPr>
        <a:xfrm>
          <a:off x="958056" y="429931"/>
          <a:ext cx="3417887" cy="3417887"/>
        </a:xfrm>
        <a:custGeom>
          <a:avLst/>
          <a:gdLst/>
          <a:ahLst/>
          <a:cxnLst/>
          <a:rect l="0" t="0" r="0" b="0"/>
          <a:pathLst>
            <a:path>
              <a:moveTo>
                <a:pt x="3415531" y="1619241"/>
              </a:moveTo>
              <a:arcTo wR="1708943" hR="1708943" stAng="21419471" swAng="21972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F96A5F-EC2D-4D3F-A22A-4EFA3AFA0FFE}">
      <dsp:nvSpPr>
        <dsp:cNvPr id="0" name=""/>
        <dsp:cNvSpPr/>
      </dsp:nvSpPr>
      <dsp:spPr>
        <a:xfrm>
          <a:off x="3013857" y="3093977"/>
          <a:ext cx="1315268" cy="854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1" kern="1200">
              <a:latin typeface="Arial"/>
            </a:rPr>
            <a:t>DATA PROCESSING AND ANALYSIS</a:t>
          </a:r>
          <a:endParaRPr lang="en-US" sz="900" kern="1200"/>
        </a:p>
        <a:p>
          <a:pPr marL="57150" lvl="1" indent="-57150" algn="l" defTabSz="311150" rtl="0">
            <a:lnSpc>
              <a:spcPct val="90000"/>
            </a:lnSpc>
            <a:spcBef>
              <a:spcPct val="0"/>
            </a:spcBef>
            <a:spcAft>
              <a:spcPct val="15000"/>
            </a:spcAft>
            <a:buChar char="•"/>
          </a:pPr>
          <a:r>
            <a:rPr lang="en-US" sz="700" b="1" kern="1200" err="1">
              <a:latin typeface="Arial"/>
            </a:rPr>
            <a:t>Numpy</a:t>
          </a:r>
          <a:r>
            <a:rPr lang="en-US" sz="700" b="1" kern="1200">
              <a:latin typeface="Arial"/>
            </a:rPr>
            <a:t> for data manipulation</a:t>
          </a:r>
        </a:p>
      </dsp:txBody>
      <dsp:txXfrm>
        <a:off x="3055591" y="3135711"/>
        <a:ext cx="1231800" cy="771456"/>
      </dsp:txXfrm>
    </dsp:sp>
    <dsp:sp modelId="{26B34343-9631-4F50-BE6B-4D427915C6F1}">
      <dsp:nvSpPr>
        <dsp:cNvPr id="0" name=""/>
        <dsp:cNvSpPr/>
      </dsp:nvSpPr>
      <dsp:spPr>
        <a:xfrm>
          <a:off x="958056" y="429931"/>
          <a:ext cx="3417887" cy="3417887"/>
        </a:xfrm>
        <a:custGeom>
          <a:avLst/>
          <a:gdLst/>
          <a:ahLst/>
          <a:cxnLst/>
          <a:rect l="0" t="0" r="0" b="0"/>
          <a:pathLst>
            <a:path>
              <a:moveTo>
                <a:pt x="2049005" y="3383710"/>
              </a:moveTo>
              <a:arcTo wR="1708943" hR="1708943" stAng="4711327" swAng="137734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7CF023-8997-4FE3-AEBB-97C7CB44C316}">
      <dsp:nvSpPr>
        <dsp:cNvPr id="0" name=""/>
        <dsp:cNvSpPr/>
      </dsp:nvSpPr>
      <dsp:spPr>
        <a:xfrm>
          <a:off x="1004873" y="3093977"/>
          <a:ext cx="1315268" cy="854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1" kern="1200">
              <a:latin typeface="Arial"/>
            </a:rPr>
            <a:t>DATA VISUALIZATION</a:t>
          </a:r>
        </a:p>
        <a:p>
          <a:pPr marL="57150" lvl="1" indent="-57150" algn="l" defTabSz="311150" rtl="0">
            <a:lnSpc>
              <a:spcPct val="90000"/>
            </a:lnSpc>
            <a:spcBef>
              <a:spcPct val="0"/>
            </a:spcBef>
            <a:spcAft>
              <a:spcPct val="15000"/>
            </a:spcAft>
            <a:buChar char="•"/>
          </a:pPr>
          <a:r>
            <a:rPr lang="en-US" sz="700" b="1" kern="1200">
              <a:latin typeface="Arial"/>
            </a:rPr>
            <a:t>Matplotlib for presenting insights of data</a:t>
          </a:r>
        </a:p>
      </dsp:txBody>
      <dsp:txXfrm>
        <a:off x="1046607" y="3135711"/>
        <a:ext cx="1231800" cy="771456"/>
      </dsp:txXfrm>
    </dsp:sp>
    <dsp:sp modelId="{35285010-963E-4C15-A90F-C9360B861BF0}">
      <dsp:nvSpPr>
        <dsp:cNvPr id="0" name=""/>
        <dsp:cNvSpPr/>
      </dsp:nvSpPr>
      <dsp:spPr>
        <a:xfrm>
          <a:off x="958056" y="429931"/>
          <a:ext cx="3417887" cy="3417887"/>
        </a:xfrm>
        <a:custGeom>
          <a:avLst/>
          <a:gdLst/>
          <a:ahLst/>
          <a:cxnLst/>
          <a:rect l="0" t="0" r="0" b="0"/>
          <a:pathLst>
            <a:path>
              <a:moveTo>
                <a:pt x="285721" y="2654949"/>
              </a:moveTo>
              <a:arcTo wR="1708943" hR="1708943" stAng="8783296" swAng="21972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396CE0-B28D-4366-A725-34CB6D281792}">
      <dsp:nvSpPr>
        <dsp:cNvPr id="0" name=""/>
        <dsp:cNvSpPr/>
      </dsp:nvSpPr>
      <dsp:spPr>
        <a:xfrm>
          <a:off x="384063" y="1183320"/>
          <a:ext cx="1315268" cy="854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rtl="0">
            <a:lnSpc>
              <a:spcPct val="90000"/>
            </a:lnSpc>
            <a:spcBef>
              <a:spcPct val="0"/>
            </a:spcBef>
            <a:spcAft>
              <a:spcPct val="35000"/>
            </a:spcAft>
            <a:buNone/>
          </a:pPr>
          <a:r>
            <a:rPr lang="en-US" sz="900" b="1" kern="1200">
              <a:latin typeface="Arial"/>
            </a:rPr>
            <a:t>DEEP LEARNING ARCHITECTURE</a:t>
          </a:r>
          <a:endParaRPr lang="en-US" sz="900" kern="1200"/>
        </a:p>
        <a:p>
          <a:pPr marL="57150" lvl="1" indent="-57150" algn="l" defTabSz="311150" rtl="0">
            <a:lnSpc>
              <a:spcPct val="90000"/>
            </a:lnSpc>
            <a:spcBef>
              <a:spcPct val="0"/>
            </a:spcBef>
            <a:spcAft>
              <a:spcPct val="15000"/>
            </a:spcAft>
            <a:buChar char="•"/>
          </a:pPr>
          <a:r>
            <a:rPr lang="en-US" sz="700" b="1" kern="1200">
              <a:latin typeface="Arial"/>
            </a:rPr>
            <a:t>Multilayer perceptron </a:t>
          </a:r>
        </a:p>
      </dsp:txBody>
      <dsp:txXfrm>
        <a:off x="425797" y="1225054"/>
        <a:ext cx="1231800" cy="771456"/>
      </dsp:txXfrm>
    </dsp:sp>
    <dsp:sp modelId="{3C4741CF-D308-44E9-99EF-A5B16138F69A}">
      <dsp:nvSpPr>
        <dsp:cNvPr id="0" name=""/>
        <dsp:cNvSpPr/>
      </dsp:nvSpPr>
      <dsp:spPr>
        <a:xfrm>
          <a:off x="958056" y="429931"/>
          <a:ext cx="3417887" cy="3417887"/>
        </a:xfrm>
        <a:custGeom>
          <a:avLst/>
          <a:gdLst/>
          <a:ahLst/>
          <a:cxnLst/>
          <a:rect l="0" t="0" r="0" b="0"/>
          <a:pathLst>
            <a:path>
              <a:moveTo>
                <a:pt x="297625" y="745268"/>
              </a:moveTo>
              <a:arcTo wR="1708943" hR="1708943" stAng="12859560" swAng="19627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04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2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0A3CF8C3-3888-785A-1A39-D223A98C2E64}"/>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B9417153-3272-B803-64B3-C30A21120C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6A1FD041-25E7-2FE2-1653-65D138BAA9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71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935FF4BC-5976-C2FE-3234-6CD88F13D25B}"/>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8113616F-5990-B68E-1685-F332DDB2F3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90358CB9-6CF8-3E95-90B0-0466259232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826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4B9131F4-D032-3023-1617-0341A89A38B5}"/>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2B2F95B7-6A6B-1E14-A88D-A71035AC81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C208248F-6A07-36EF-4672-2B72F7432F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45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BFC6303C-38D5-3F46-32A0-2217D53F4FB4}"/>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4A853CCC-B050-B9BB-192C-63DCEFC1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AAEE0CD6-F949-D96B-7E9A-E9CB1136F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74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12533584-62FA-E18A-3635-88791FED0637}"/>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F3EF499C-D24C-F0CC-DB3B-4A734FA52E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C3EEB013-0840-43A5-6B62-6B933F3D5B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2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BE800B2F-B0AE-031D-9603-7D5B06EC618E}"/>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A3DA941E-7F7E-B6F0-6B0B-F888780582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B0799754-62B0-582C-3E88-B193A3062B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34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66570836-ACD6-A9F6-B4AA-21EEE5E711D9}"/>
            </a:ext>
          </a:extLst>
        </p:cNvPr>
        <p:cNvGrpSpPr/>
        <p:nvPr/>
      </p:nvGrpSpPr>
      <p:grpSpPr>
        <a:xfrm>
          <a:off x="0" y="0"/>
          <a:ext cx="0" cy="0"/>
          <a:chOff x="0" y="0"/>
          <a:chExt cx="0" cy="0"/>
        </a:xfrm>
      </p:grpSpPr>
      <p:sp>
        <p:nvSpPr>
          <p:cNvPr id="505" name="Google Shape;505;g8c7ef38d1c_0_2:notes">
            <a:extLst>
              <a:ext uri="{FF2B5EF4-FFF2-40B4-BE49-F238E27FC236}">
                <a16:creationId xmlns:a16="http://schemas.microsoft.com/office/drawing/2014/main" id="{1C7D426A-AB99-CC65-B5A1-7E1540F9B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a:extLst>
              <a:ext uri="{FF2B5EF4-FFF2-40B4-BE49-F238E27FC236}">
                <a16:creationId xmlns:a16="http://schemas.microsoft.com/office/drawing/2014/main" id="{D2B36622-8305-49A7-AA03-14D534A31F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781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5_1">
    <p:bg>
      <p:bgPr>
        <a:solidFill>
          <a:schemeClr val="lt1"/>
        </a:solidFill>
        <a:effectLst/>
      </p:bgPr>
    </p:bg>
    <p:spTree>
      <p:nvGrpSpPr>
        <p:cNvPr id="1" name="Shape 73"/>
        <p:cNvGrpSpPr/>
        <p:nvPr/>
      </p:nvGrpSpPr>
      <p:grpSpPr>
        <a:xfrm>
          <a:off x="0" y="0"/>
          <a:ext cx="0" cy="0"/>
          <a:chOff x="0" y="0"/>
          <a:chExt cx="0" cy="0"/>
        </a:xfrm>
      </p:grpSpPr>
      <p:sp>
        <p:nvSpPr>
          <p:cNvPr id="74" name="Google Shape;74;p14"/>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76" name="Google Shape;76;p14"/>
          <p:cNvSpPr txBox="1">
            <a:spLocks noGrp="1"/>
          </p:cNvSpPr>
          <p:nvPr>
            <p:ph type="title" idx="2" hasCustomPrompt="1"/>
          </p:nvPr>
        </p:nvSpPr>
        <p:spPr>
          <a:xfrm>
            <a:off x="720001"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8" name="Google Shape;78;p14"/>
          <p:cNvSpPr txBox="1">
            <a:spLocks noGrp="1"/>
          </p:cNvSpPr>
          <p:nvPr>
            <p:ph type="subTitle" idx="3"/>
          </p:nvPr>
        </p:nvSpPr>
        <p:spPr>
          <a:xfrm>
            <a:off x="7200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4"/>
          <p:cNvSpPr txBox="1">
            <a:spLocks noGrp="1"/>
          </p:cNvSpPr>
          <p:nvPr>
            <p:ph type="title" idx="4" hasCustomPrompt="1"/>
          </p:nvPr>
        </p:nvSpPr>
        <p:spPr>
          <a:xfrm>
            <a:off x="6009539" y="125452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5"/>
          </p:nvPr>
        </p:nvSpPr>
        <p:spPr>
          <a:xfrm>
            <a:off x="6009503"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subTitle" idx="6"/>
          </p:nvPr>
        </p:nvSpPr>
        <p:spPr>
          <a:xfrm>
            <a:off x="60095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2" name="Google Shape;82;p14"/>
          <p:cNvSpPr txBox="1">
            <a:spLocks noGrp="1"/>
          </p:cNvSpPr>
          <p:nvPr>
            <p:ph type="title" idx="7" hasCustomPrompt="1"/>
          </p:nvPr>
        </p:nvSpPr>
        <p:spPr>
          <a:xfrm>
            <a:off x="720000"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8"/>
          </p:nvPr>
        </p:nvSpPr>
        <p:spPr>
          <a:xfrm>
            <a:off x="720000"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4" name="Google Shape;84;p14"/>
          <p:cNvSpPr txBox="1">
            <a:spLocks noGrp="1"/>
          </p:cNvSpPr>
          <p:nvPr>
            <p:ph type="subTitle" idx="9"/>
          </p:nvPr>
        </p:nvSpPr>
        <p:spPr>
          <a:xfrm>
            <a:off x="7200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5" name="Google Shape;85;p14"/>
          <p:cNvSpPr txBox="1">
            <a:spLocks noGrp="1"/>
          </p:cNvSpPr>
          <p:nvPr>
            <p:ph type="title" idx="13" hasCustomPrompt="1"/>
          </p:nvPr>
        </p:nvSpPr>
        <p:spPr>
          <a:xfrm>
            <a:off x="6009510" y="292999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4"/>
          </p:nvPr>
        </p:nvSpPr>
        <p:spPr>
          <a:xfrm>
            <a:off x="6009500"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subTitle" idx="15"/>
          </p:nvPr>
        </p:nvSpPr>
        <p:spPr>
          <a:xfrm>
            <a:off x="60095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16" hasCustomPrompt="1"/>
          </p:nvPr>
        </p:nvSpPr>
        <p:spPr>
          <a:xfrm>
            <a:off x="3364763"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17"/>
          </p:nvPr>
        </p:nvSpPr>
        <p:spPr>
          <a:xfrm>
            <a:off x="3364796"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subTitle" idx="18"/>
          </p:nvPr>
        </p:nvSpPr>
        <p:spPr>
          <a:xfrm>
            <a:off x="3364763"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1" name="Google Shape;91;p14"/>
          <p:cNvSpPr txBox="1">
            <a:spLocks noGrp="1"/>
          </p:cNvSpPr>
          <p:nvPr>
            <p:ph type="title" idx="19" hasCustomPrompt="1"/>
          </p:nvPr>
        </p:nvSpPr>
        <p:spPr>
          <a:xfrm>
            <a:off x="3364763"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20"/>
          </p:nvPr>
        </p:nvSpPr>
        <p:spPr>
          <a:xfrm>
            <a:off x="3364763"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subTitle" idx="21"/>
          </p:nvPr>
        </p:nvSpPr>
        <p:spPr>
          <a:xfrm>
            <a:off x="3364763"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0" r:id="rId6"/>
    <p:sldLayoutId id="2147483661" r:id="rId7"/>
    <p:sldLayoutId id="2147483666" r:id="rId8"/>
    <p:sldLayoutId id="2147483692" r:id="rId9"/>
    <p:sldLayoutId id="2147483693" r:id="rId10"/>
    <p:sldLayoutId id="21474836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rocess.st/how-to/make-a-gantt-chart-in-microsoft-project/"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www.analyticsvidhya.com/blog/2021/10/customer-churn-prediction-using-artificial-neural-network/" TargetMode="External"/><Relationship Id="rId5" Type="http://schemas.openxmlformats.org/officeDocument/2006/relationships/hyperlink" Target="https://www.analyticsvidhya.com/blog/2021/10/implementing-artificial-neural-networkclassification-in-python-from-scratch/" TargetMode="External"/><Relationship Id="rId4" Type="http://schemas.openxmlformats.org/officeDocument/2006/relationships/hyperlink" Target="https://www.projectmanager.com/guides/work-breakdown-struct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1604" y="4363631"/>
            <a:ext cx="8095647" cy="695289"/>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4000">
                <a:latin typeface="Lato Black" panose="020F0A02020204030203" pitchFamily="34" charset="0"/>
              </a:rPr>
              <a:t>CUSTOMER CHURN PREDICTION</a:t>
            </a:r>
            <a:endParaRPr sz="4000">
              <a:solidFill>
                <a:schemeClr val="accent1"/>
              </a:solidFill>
              <a:latin typeface="Lato Black" panose="020F0A02020204030203" pitchFamily="34" charset="0"/>
              <a:ea typeface="Overpass SemiBold"/>
              <a:cs typeface="Overpass SemiBold"/>
              <a:sym typeface="Overpass SemiBold"/>
            </a:endParaRPr>
          </a:p>
        </p:txBody>
      </p:sp>
      <p:pic>
        <p:nvPicPr>
          <p:cNvPr id="7" name="Picture 6" descr="A diagram of people and their values&#10;&#10;Description automatically generated with medium confidence">
            <a:extLst>
              <a:ext uri="{FF2B5EF4-FFF2-40B4-BE49-F238E27FC236}">
                <a16:creationId xmlns:a16="http://schemas.microsoft.com/office/drawing/2014/main" id="{2F871378-EFE3-10A3-3D2E-FCD56017FBCB}"/>
              </a:ext>
            </a:extLst>
          </p:cNvPr>
          <p:cNvPicPr>
            <a:picLocks noChangeAspect="1"/>
          </p:cNvPicPr>
          <p:nvPr/>
        </p:nvPicPr>
        <p:blipFill>
          <a:blip r:embed="rId3"/>
          <a:stretch>
            <a:fillRect/>
          </a:stretch>
        </p:blipFill>
        <p:spPr>
          <a:xfrm>
            <a:off x="226484" y="486075"/>
            <a:ext cx="5383951" cy="3046183"/>
          </a:xfrm>
          <a:prstGeom prst="rect">
            <a:avLst/>
          </a:prstGeom>
        </p:spPr>
      </p:pic>
      <p:sp>
        <p:nvSpPr>
          <p:cNvPr id="2" name="TextBox 1">
            <a:extLst>
              <a:ext uri="{FF2B5EF4-FFF2-40B4-BE49-F238E27FC236}">
                <a16:creationId xmlns:a16="http://schemas.microsoft.com/office/drawing/2014/main" id="{45BD7C47-F5BA-4648-DCB7-A1E9102A9071}"/>
              </a:ext>
            </a:extLst>
          </p:cNvPr>
          <p:cNvSpPr txBox="1"/>
          <p:nvPr/>
        </p:nvSpPr>
        <p:spPr>
          <a:xfrm>
            <a:off x="5193030" y="3310890"/>
            <a:ext cx="3566160"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TEAM MEMBERS:-</a:t>
            </a:r>
          </a:p>
          <a:p>
            <a:r>
              <a:rPr lang="en-US" sz="1200"/>
              <a:t>1.HERISH CHAUDRAY – PROJECT MANAGER</a:t>
            </a:r>
          </a:p>
          <a:p>
            <a:r>
              <a:rPr lang="en-US" sz="1200"/>
              <a:t>2. ROSHINI – ASSISTANT MANAGER</a:t>
            </a:r>
          </a:p>
          <a:p>
            <a:r>
              <a:rPr lang="en-US" sz="1200"/>
              <a:t>3. NASRUL FITRI – PROGRAMMER</a:t>
            </a:r>
          </a:p>
          <a:p>
            <a:r>
              <a:rPr lang="en-US" sz="1200"/>
              <a:t>4. FARHAN HAFIZI – TESTER</a:t>
            </a:r>
          </a:p>
        </p:txBody>
      </p:sp>
      <p:cxnSp>
        <p:nvCxnSpPr>
          <p:cNvPr id="3" name="Straight Arrow Connector 2">
            <a:extLst>
              <a:ext uri="{FF2B5EF4-FFF2-40B4-BE49-F238E27FC236}">
                <a16:creationId xmlns:a16="http://schemas.microsoft.com/office/drawing/2014/main" id="{471FF456-B7E7-9D42-8D4C-49413DB23281}"/>
              </a:ext>
            </a:extLst>
          </p:cNvPr>
          <p:cNvCxnSpPr/>
          <p:nvPr/>
        </p:nvCxnSpPr>
        <p:spPr>
          <a:xfrm>
            <a:off x="5202555" y="3179445"/>
            <a:ext cx="0" cy="1280160"/>
          </a:xfrm>
          <a:prstGeom prst="straightConnector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pic>
        <p:nvPicPr>
          <p:cNvPr id="24" name="Picture 23">
            <a:extLst>
              <a:ext uri="{FF2B5EF4-FFF2-40B4-BE49-F238E27FC236}">
                <a16:creationId xmlns:a16="http://schemas.microsoft.com/office/drawing/2014/main" id="{7F39B61D-2D7B-40FA-AC2C-75936CEDD71C}"/>
              </a:ext>
            </a:extLst>
          </p:cNvPr>
          <p:cNvPicPr>
            <a:picLocks noChangeAspect="1"/>
          </p:cNvPicPr>
          <p:nvPr/>
        </p:nvPicPr>
        <p:blipFill>
          <a:blip r:embed="rId3"/>
          <a:stretch>
            <a:fillRect/>
          </a:stretch>
        </p:blipFill>
        <p:spPr>
          <a:xfrm>
            <a:off x="1941053" y="0"/>
            <a:ext cx="5261893" cy="5143500"/>
          </a:xfrm>
          <a:prstGeom prst="rect">
            <a:avLst/>
          </a:prstGeom>
        </p:spPr>
      </p:pic>
    </p:spTree>
    <p:extLst>
      <p:ext uri="{BB962C8B-B14F-4D97-AF65-F5344CB8AC3E}">
        <p14:creationId xmlns:p14="http://schemas.microsoft.com/office/powerpoint/2010/main" val="151919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40" name="Google Shape;514;p53">
            <a:extLst>
              <a:ext uri="{FF2B5EF4-FFF2-40B4-BE49-F238E27FC236}">
                <a16:creationId xmlns:a16="http://schemas.microsoft.com/office/drawing/2014/main" id="{86C28A24-3161-CE8E-E3EA-7651AF33BEBD}"/>
              </a:ext>
            </a:extLst>
          </p:cNvPr>
          <p:cNvSpPr txBox="1">
            <a:spLocks noGrp="1"/>
          </p:cNvSpPr>
          <p:nvPr>
            <p:ph type="title"/>
          </p:nvPr>
        </p:nvSpPr>
        <p:spPr>
          <a:xfrm>
            <a:off x="720000" y="1064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GANTT CHART SCHEDULING</a:t>
            </a:r>
            <a:endParaRPr>
              <a:solidFill>
                <a:schemeClr val="accent1"/>
              </a:solidFill>
              <a:latin typeface="Overpass SemiBold"/>
              <a:ea typeface="Overpass SemiBold"/>
              <a:cs typeface="Overpass SemiBold"/>
              <a:sym typeface="Overpass SemiBold"/>
            </a:endParaRPr>
          </a:p>
        </p:txBody>
      </p:sp>
      <p:pic>
        <p:nvPicPr>
          <p:cNvPr id="42" name="Picture 41">
            <a:extLst>
              <a:ext uri="{FF2B5EF4-FFF2-40B4-BE49-F238E27FC236}">
                <a16:creationId xmlns:a16="http://schemas.microsoft.com/office/drawing/2014/main" id="{009EED6B-E558-EE15-2656-46AE4FE9FA06}"/>
              </a:ext>
            </a:extLst>
          </p:cNvPr>
          <p:cNvPicPr>
            <a:picLocks noChangeAspect="1"/>
          </p:cNvPicPr>
          <p:nvPr/>
        </p:nvPicPr>
        <p:blipFill>
          <a:blip r:embed="rId3"/>
          <a:stretch>
            <a:fillRect/>
          </a:stretch>
        </p:blipFill>
        <p:spPr>
          <a:xfrm>
            <a:off x="822476" y="679148"/>
            <a:ext cx="6006231" cy="4357904"/>
          </a:xfrm>
          <a:prstGeom prst="rect">
            <a:avLst/>
          </a:prstGeom>
        </p:spPr>
      </p:pic>
      <p:sp>
        <p:nvSpPr>
          <p:cNvPr id="44" name="Google Shape;516;p53">
            <a:extLst>
              <a:ext uri="{FF2B5EF4-FFF2-40B4-BE49-F238E27FC236}">
                <a16:creationId xmlns:a16="http://schemas.microsoft.com/office/drawing/2014/main" id="{CB6C1407-BE4F-514E-9684-76684FE3FEF7}"/>
              </a:ext>
            </a:extLst>
          </p:cNvPr>
          <p:cNvSpPr txBox="1">
            <a:spLocks noGrp="1"/>
          </p:cNvSpPr>
          <p:nvPr>
            <p:ph type="subTitle" idx="1"/>
          </p:nvPr>
        </p:nvSpPr>
        <p:spPr>
          <a:xfrm>
            <a:off x="6988969" y="2497324"/>
            <a:ext cx="1642652"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95 DAYS</a:t>
            </a:r>
          </a:p>
          <a:p>
            <a:pPr marL="0" lvl="0" indent="0" algn="l" rtl="0">
              <a:spcBef>
                <a:spcPts val="0"/>
              </a:spcBef>
              <a:spcAft>
                <a:spcPts val="0"/>
              </a:spcAft>
              <a:buNone/>
            </a:pPr>
            <a:r>
              <a:rPr lang="en"/>
              <a:t>9 PHASES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7" name="Picture 6">
            <a:extLst>
              <a:ext uri="{FF2B5EF4-FFF2-40B4-BE49-F238E27FC236}">
                <a16:creationId xmlns:a16="http://schemas.microsoft.com/office/drawing/2014/main" id="{38D111E2-7F35-8A99-5A0F-C40D338CCFCD}"/>
              </a:ext>
            </a:extLst>
          </p:cNvPr>
          <p:cNvPicPr>
            <a:picLocks noChangeAspect="1"/>
          </p:cNvPicPr>
          <p:nvPr/>
        </p:nvPicPr>
        <p:blipFill>
          <a:blip r:embed="rId3"/>
          <a:stretch>
            <a:fillRect/>
          </a:stretch>
        </p:blipFill>
        <p:spPr>
          <a:xfrm>
            <a:off x="0" y="141378"/>
            <a:ext cx="9144000" cy="4556746"/>
          </a:xfrm>
          <a:prstGeom prst="rect">
            <a:avLst/>
          </a:prstGeom>
        </p:spPr>
      </p:pic>
    </p:spTree>
    <p:extLst>
      <p:ext uri="{BB962C8B-B14F-4D97-AF65-F5344CB8AC3E}">
        <p14:creationId xmlns:p14="http://schemas.microsoft.com/office/powerpoint/2010/main" val="80363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75E9F3C9-F606-B48A-5D91-22D499EE0594}"/>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174877DF-8C34-885C-E0F6-FC8EA9CCC3EA}"/>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solidFill>
                  <a:schemeClr val="accent1"/>
                </a:solidFill>
                <a:ea typeface="Overpass SemiBold"/>
                <a:cs typeface="Overpass SemiBold"/>
              </a:rPr>
              <a:t>RISK MITIGATION</a:t>
            </a:r>
          </a:p>
        </p:txBody>
      </p:sp>
      <p:graphicFrame>
        <p:nvGraphicFramePr>
          <p:cNvPr id="6" name="Table 5">
            <a:extLst>
              <a:ext uri="{FF2B5EF4-FFF2-40B4-BE49-F238E27FC236}">
                <a16:creationId xmlns:a16="http://schemas.microsoft.com/office/drawing/2014/main" id="{B0B7AB47-C6FA-6E46-4276-2E8D7C68AD1C}"/>
              </a:ext>
            </a:extLst>
          </p:cNvPr>
          <p:cNvGraphicFramePr>
            <a:graphicFrameLocks noGrp="1"/>
          </p:cNvGraphicFramePr>
          <p:nvPr>
            <p:extLst>
              <p:ext uri="{D42A27DB-BD31-4B8C-83A1-F6EECF244321}">
                <p14:modId xmlns:p14="http://schemas.microsoft.com/office/powerpoint/2010/main" val="2976977114"/>
              </p:ext>
            </p:extLst>
          </p:nvPr>
        </p:nvGraphicFramePr>
        <p:xfrm>
          <a:off x="769620" y="1150620"/>
          <a:ext cx="7610472" cy="1030605"/>
        </p:xfrm>
        <a:graphic>
          <a:graphicData uri="http://schemas.openxmlformats.org/drawingml/2006/table">
            <a:tbl>
              <a:tblPr firstRow="1" bandRow="1">
                <a:tableStyleId>{2180E37F-0911-4009-9103-676AB8536274}</a:tableStyleId>
              </a:tblPr>
              <a:tblGrid>
                <a:gridCol w="2475158">
                  <a:extLst>
                    <a:ext uri="{9D8B030D-6E8A-4147-A177-3AD203B41FA5}">
                      <a16:colId xmlns:a16="http://schemas.microsoft.com/office/drawing/2014/main" val="3725759611"/>
                    </a:ext>
                  </a:extLst>
                </a:gridCol>
                <a:gridCol w="5135314">
                  <a:extLst>
                    <a:ext uri="{9D8B030D-6E8A-4147-A177-3AD203B41FA5}">
                      <a16:colId xmlns:a16="http://schemas.microsoft.com/office/drawing/2014/main" val="3565877872"/>
                    </a:ext>
                  </a:extLst>
                </a:gridCol>
              </a:tblGrid>
              <a:tr h="224314">
                <a:tc>
                  <a:txBody>
                    <a:bodyPr/>
                    <a:lstStyle/>
                    <a:p>
                      <a:pPr algn="l" rtl="0" fontAlgn="base"/>
                      <a:r>
                        <a:rPr lang="en-US" sz="1100" b="0" i="0" u="none" strike="noStrike">
                          <a:solidFill>
                            <a:srgbClr val="000000"/>
                          </a:solidFill>
                          <a:effectLst/>
                          <a:latin typeface="Calibri"/>
                        </a:rPr>
                        <a:t>Risks</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algn="l" rtl="0" fontAlgn="base"/>
                      <a:r>
                        <a:rPr lang="en-US" sz="1100" b="0" i="0" u="none" strike="noStrike">
                          <a:solidFill>
                            <a:srgbClr val="000000"/>
                          </a:solidFill>
                          <a:effectLst/>
                          <a:latin typeface="Calibri"/>
                        </a:rPr>
                        <a:t>Risk Mitigation</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026419"/>
                  </a:ext>
                </a:extLst>
              </a:tr>
              <a:tr h="771525">
                <a:tc>
                  <a:txBody>
                    <a:bodyPr/>
                    <a:lstStyle/>
                    <a:p>
                      <a:pPr marL="0" lvl="0" indent="0" algn="l">
                        <a:buClr>
                          <a:srgbClr val="000000"/>
                        </a:buClr>
                        <a:buNone/>
                      </a:pPr>
                      <a:r>
                        <a:rPr lang="en-US" sz="1100" b="0" i="0" u="none" strike="noStrike" noProof="0">
                          <a:solidFill>
                            <a:srgbClr val="000000"/>
                          </a:solidFill>
                          <a:effectLst/>
                          <a:latin typeface="Arial"/>
                        </a:rPr>
                        <a:t>Data Quali</a:t>
                      </a:r>
                      <a:r>
                        <a:rPr lang="en-US" sz="1100" b="0" i="0" u="none" strike="noStrike" noProof="0">
                          <a:solidFill>
                            <a:srgbClr val="000000"/>
                          </a:solidFill>
                          <a:effectLst/>
                          <a:latin typeface="Calibri"/>
                        </a:rPr>
                        <a:t>ty and Availability: </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0" lvl="0" indent="0" algn="l">
                        <a:buNone/>
                      </a:pPr>
                      <a:r>
                        <a:rPr lang="en-US" sz="1100" b="0" i="0" u="none" strike="noStrike" noProof="0">
                          <a:solidFill>
                            <a:srgbClr val="000000"/>
                          </a:solidFill>
                          <a:effectLst/>
                          <a:latin typeface="Arial"/>
                        </a:rPr>
                        <a:t>Conduct thorough data quality assessments, invest in data cleansing processes, and establish backup plans for addressing missing or flawed data</a:t>
                      </a:r>
                      <a:r>
                        <a:rPr lang="en-US" sz="1100" b="0" i="0" u="none" strike="noStrike" noProof="0">
                          <a:solidFill>
                            <a:srgbClr val="000000"/>
                          </a:solidFill>
                          <a:effectLst/>
                        </a:rPr>
                        <a:t>.</a:t>
                      </a:r>
                      <a:endParaRPr lang="en-US" sz="1100" b="0" i="0" u="none" strike="noStrike">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5582614"/>
                  </a:ext>
                </a:extLst>
              </a:tr>
            </a:tbl>
          </a:graphicData>
        </a:graphic>
      </p:graphicFrame>
      <p:graphicFrame>
        <p:nvGraphicFramePr>
          <p:cNvPr id="3" name="Table 2">
            <a:extLst>
              <a:ext uri="{FF2B5EF4-FFF2-40B4-BE49-F238E27FC236}">
                <a16:creationId xmlns:a16="http://schemas.microsoft.com/office/drawing/2014/main" id="{F39CA68D-F44B-B787-C6F5-641734DBE788}"/>
              </a:ext>
            </a:extLst>
          </p:cNvPr>
          <p:cNvGraphicFramePr>
            <a:graphicFrameLocks noGrp="1"/>
          </p:cNvGraphicFramePr>
          <p:nvPr>
            <p:extLst>
              <p:ext uri="{D42A27DB-BD31-4B8C-83A1-F6EECF244321}">
                <p14:modId xmlns:p14="http://schemas.microsoft.com/office/powerpoint/2010/main" val="2511160283"/>
              </p:ext>
            </p:extLst>
          </p:nvPr>
        </p:nvGraphicFramePr>
        <p:xfrm>
          <a:off x="772731" y="2173310"/>
          <a:ext cx="7596522" cy="2094024"/>
        </p:xfrm>
        <a:graphic>
          <a:graphicData uri="http://schemas.openxmlformats.org/drawingml/2006/table">
            <a:tbl>
              <a:tblPr firstRow="1" bandRow="1">
                <a:tableStyleId>{2180E37F-0911-4009-9103-676AB8536274}</a:tableStyleId>
              </a:tblPr>
              <a:tblGrid>
                <a:gridCol w="2475158">
                  <a:extLst>
                    <a:ext uri="{9D8B030D-6E8A-4147-A177-3AD203B41FA5}">
                      <a16:colId xmlns:a16="http://schemas.microsoft.com/office/drawing/2014/main" val="115464544"/>
                    </a:ext>
                  </a:extLst>
                </a:gridCol>
                <a:gridCol w="5121364">
                  <a:extLst>
                    <a:ext uri="{9D8B030D-6E8A-4147-A177-3AD203B41FA5}">
                      <a16:colId xmlns:a16="http://schemas.microsoft.com/office/drawing/2014/main" val="1788101778"/>
                    </a:ext>
                  </a:extLst>
                </a:gridCol>
              </a:tblGrid>
              <a:tr h="865299">
                <a:tc>
                  <a:txBody>
                    <a:bodyPr/>
                    <a:lstStyle/>
                    <a:p>
                      <a:pPr marL="0" lvl="0" indent="0" algn="l">
                        <a:buClr>
                          <a:srgbClr val="000000"/>
                        </a:buClr>
                        <a:buNone/>
                      </a:pPr>
                      <a:r>
                        <a:rPr lang="en-US" sz="1100" b="0" i="0" u="none" strike="noStrike" noProof="0">
                          <a:solidFill>
                            <a:srgbClr val="000000"/>
                          </a:solidFill>
                          <a:effectLst/>
                          <a:latin typeface="Arial"/>
                        </a:rPr>
                        <a:t>Model Complexity and Overfitting: </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0" lvl="0" indent="0" algn="l">
                        <a:buNone/>
                      </a:pPr>
                      <a:r>
                        <a:rPr lang="en-US" sz="1100" b="0" i="0" u="none" strike="noStrike" noProof="0">
                          <a:solidFill>
                            <a:srgbClr val="000000"/>
                          </a:solidFill>
                          <a:effectLst/>
                          <a:latin typeface="Arial"/>
                        </a:rPr>
                        <a:t>Implement regularization techniques, cross-validation, and model simplification strategies to prevent overfitting. Regularly monitor the model's performance on unseen data.</a:t>
                      </a:r>
                      <a:endParaRPr lang="en-US">
                        <a:latin typeface="Arial"/>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1349871"/>
                  </a:ext>
                </a:extLst>
              </a:tr>
              <a:tr h="1228725">
                <a:tc>
                  <a:txBody>
                    <a:bodyPr/>
                    <a:lstStyle/>
                    <a:p>
                      <a:pPr lvl="0" algn="l">
                        <a:buNone/>
                      </a:pPr>
                      <a:r>
                        <a:rPr lang="en-US" sz="1100" b="0" i="0" u="none" strike="noStrike" noProof="0">
                          <a:solidFill>
                            <a:srgbClr val="000000"/>
                          </a:solidFill>
                          <a:effectLst/>
                          <a:latin typeface="Arial"/>
                        </a:rPr>
                        <a:t>Lack of Stakeholder Engagement</a:t>
                      </a:r>
                      <a:endParaRPr lang="en-US">
                        <a:latin typeface="Arial"/>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0" lvl="0" indent="0" algn="l">
                        <a:buNone/>
                      </a:pPr>
                      <a:r>
                        <a:rPr lang="en-US" sz="1100" b="0" i="0" u="none" strike="noStrike" noProof="0">
                          <a:solidFill>
                            <a:srgbClr val="000000"/>
                          </a:solidFill>
                          <a:effectLst/>
                          <a:latin typeface="Arial"/>
                        </a:rPr>
                        <a:t>Regularly update stakeholders on project progress, seek their input during key decision points, and encourage open communication channels. Conduct regular review meetings to ensure alignment with business objectives.</a:t>
                      </a:r>
                      <a:endParaRPr lang="en-US">
                        <a:latin typeface="Arial"/>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4505307"/>
                  </a:ext>
                </a:extLst>
              </a:tr>
            </a:tbl>
          </a:graphicData>
        </a:graphic>
      </p:graphicFrame>
    </p:spTree>
    <p:extLst>
      <p:ext uri="{BB962C8B-B14F-4D97-AF65-F5344CB8AC3E}">
        <p14:creationId xmlns:p14="http://schemas.microsoft.com/office/powerpoint/2010/main" val="190388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FA1CEFCC-B1AB-0FF6-8E84-0E489E79AF74}"/>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B2AE37C2-81FF-640B-0103-CD8FC65AAFAE}"/>
              </a:ext>
            </a:extLst>
          </p:cNvPr>
          <p:cNvSpPr txBox="1">
            <a:spLocks noGrp="1"/>
          </p:cNvSpPr>
          <p:nvPr>
            <p:ph type="title"/>
          </p:nvPr>
        </p:nvSpPr>
        <p:spPr>
          <a:xfrm>
            <a:off x="331380" y="59940"/>
            <a:ext cx="7704000" cy="572700"/>
          </a:xfrm>
          <a:prstGeom prst="rect">
            <a:avLst/>
          </a:prstGeom>
        </p:spPr>
        <p:txBody>
          <a:bodyPr spcFirstLastPara="1" wrap="square" lIns="91425" tIns="91425" rIns="91425" bIns="91425" anchor="t" anchorCtr="0">
            <a:noAutofit/>
          </a:bodyPr>
          <a:lstStyle/>
          <a:p>
            <a:r>
              <a:rPr lang="en">
                <a:solidFill>
                  <a:schemeClr val="accent1"/>
                </a:solidFill>
              </a:rPr>
              <a:t>EXPECTED OUTCOME</a:t>
            </a:r>
          </a:p>
        </p:txBody>
      </p:sp>
      <p:pic>
        <p:nvPicPr>
          <p:cNvPr id="2" name="Picture 1" descr="A black screen with white text&#10;&#10;Description automatically generated">
            <a:extLst>
              <a:ext uri="{FF2B5EF4-FFF2-40B4-BE49-F238E27FC236}">
                <a16:creationId xmlns:a16="http://schemas.microsoft.com/office/drawing/2014/main" id="{42AFE6F8-CE9D-EF57-FC99-E2C23262B96D}"/>
              </a:ext>
            </a:extLst>
          </p:cNvPr>
          <p:cNvPicPr>
            <a:picLocks noChangeAspect="1"/>
          </p:cNvPicPr>
          <p:nvPr/>
        </p:nvPicPr>
        <p:blipFill>
          <a:blip r:embed="rId3"/>
          <a:stretch>
            <a:fillRect/>
          </a:stretch>
        </p:blipFill>
        <p:spPr>
          <a:xfrm>
            <a:off x="354840" y="638913"/>
            <a:ext cx="3524250" cy="214312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57C17A4-070D-8136-D427-A9B4B5EE96DE}"/>
              </a:ext>
            </a:extLst>
          </p:cNvPr>
          <p:cNvPicPr>
            <a:picLocks noChangeAspect="1"/>
          </p:cNvPicPr>
          <p:nvPr/>
        </p:nvPicPr>
        <p:blipFill>
          <a:blip r:embed="rId4"/>
          <a:stretch>
            <a:fillRect/>
          </a:stretch>
        </p:blipFill>
        <p:spPr>
          <a:xfrm>
            <a:off x="3882042" y="2574030"/>
            <a:ext cx="5130890" cy="2522918"/>
          </a:xfrm>
          <a:prstGeom prst="rect">
            <a:avLst/>
          </a:prstGeom>
        </p:spPr>
      </p:pic>
      <p:sp>
        <p:nvSpPr>
          <p:cNvPr id="6" name="Google Shape;516;p53">
            <a:extLst>
              <a:ext uri="{FF2B5EF4-FFF2-40B4-BE49-F238E27FC236}">
                <a16:creationId xmlns:a16="http://schemas.microsoft.com/office/drawing/2014/main" id="{AF38775F-C004-158C-2CF9-447138803C0B}"/>
              </a:ext>
            </a:extLst>
          </p:cNvPr>
          <p:cNvSpPr txBox="1">
            <a:spLocks/>
          </p:cNvSpPr>
          <p:nvPr/>
        </p:nvSpPr>
        <p:spPr>
          <a:xfrm>
            <a:off x="4571573" y="1151176"/>
            <a:ext cx="3495834"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endParaRPr lang="en-US" b="1"/>
          </a:p>
        </p:txBody>
      </p:sp>
      <p:sp>
        <p:nvSpPr>
          <p:cNvPr id="8" name="Google Shape;516;p53">
            <a:extLst>
              <a:ext uri="{FF2B5EF4-FFF2-40B4-BE49-F238E27FC236}">
                <a16:creationId xmlns:a16="http://schemas.microsoft.com/office/drawing/2014/main" id="{A850CD0C-1687-4BEF-01C4-9C95E49B1998}"/>
              </a:ext>
            </a:extLst>
          </p:cNvPr>
          <p:cNvSpPr txBox="1">
            <a:spLocks/>
          </p:cNvSpPr>
          <p:nvPr/>
        </p:nvSpPr>
        <p:spPr>
          <a:xfrm>
            <a:off x="4418636" y="1191422"/>
            <a:ext cx="3495834"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buNone/>
            </a:pPr>
            <a:r>
              <a:rPr lang="en" sz="2800" b="1">
                <a:solidFill>
                  <a:srgbClr val="878CF0"/>
                </a:solidFill>
              </a:rPr>
              <a:t>PREDICTIONS</a:t>
            </a:r>
            <a:endParaRPr lang="en-US" sz="2800" b="1">
              <a:solidFill>
                <a:srgbClr val="878CF0"/>
              </a:solidFill>
            </a:endParaRPr>
          </a:p>
        </p:txBody>
      </p:sp>
      <p:sp>
        <p:nvSpPr>
          <p:cNvPr id="9" name="Google Shape;516;p53">
            <a:extLst>
              <a:ext uri="{FF2B5EF4-FFF2-40B4-BE49-F238E27FC236}">
                <a16:creationId xmlns:a16="http://schemas.microsoft.com/office/drawing/2014/main" id="{83563841-3E1D-2AE4-C57B-EE09916AC853}"/>
              </a:ext>
            </a:extLst>
          </p:cNvPr>
          <p:cNvSpPr txBox="1">
            <a:spLocks/>
          </p:cNvSpPr>
          <p:nvPr/>
        </p:nvSpPr>
        <p:spPr>
          <a:xfrm>
            <a:off x="538875" y="3574014"/>
            <a:ext cx="3495834"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15000"/>
              </a:lnSpc>
              <a:spcBef>
                <a:spcPts val="1600"/>
              </a:spcBef>
              <a:spcAft>
                <a:spcPts val="16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pPr marL="0" indent="0">
              <a:buNone/>
            </a:pPr>
            <a:r>
              <a:rPr lang="en" sz="2800" b="1">
                <a:solidFill>
                  <a:srgbClr val="878CF0"/>
                </a:solidFill>
              </a:rPr>
              <a:t>SYSTEM PERFORMANCE</a:t>
            </a:r>
          </a:p>
        </p:txBody>
      </p:sp>
    </p:spTree>
    <p:extLst>
      <p:ext uri="{BB962C8B-B14F-4D97-AF65-F5344CB8AC3E}">
        <p14:creationId xmlns:p14="http://schemas.microsoft.com/office/powerpoint/2010/main" val="223635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D523746E-D32E-F972-76F3-8AA8724E392B}"/>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15A63C2D-62A5-87EE-8246-74C2DBB85E40}"/>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ea typeface="Overpass SemiBold"/>
                <a:cs typeface="Overpass SemiBold"/>
              </a:rPr>
              <a:t>CONCLUSION</a:t>
            </a:r>
          </a:p>
        </p:txBody>
      </p:sp>
      <p:grpSp>
        <p:nvGrpSpPr>
          <p:cNvPr id="518" name="Google Shape;7550;p110">
            <a:extLst>
              <a:ext uri="{FF2B5EF4-FFF2-40B4-BE49-F238E27FC236}">
                <a16:creationId xmlns:a16="http://schemas.microsoft.com/office/drawing/2014/main" id="{05765C14-EF7C-C652-5A0D-9BAD637DCBBE}"/>
              </a:ext>
            </a:extLst>
          </p:cNvPr>
          <p:cNvGrpSpPr/>
          <p:nvPr/>
        </p:nvGrpSpPr>
        <p:grpSpPr>
          <a:xfrm>
            <a:off x="4405250" y="761681"/>
            <a:ext cx="4121950" cy="3949732"/>
            <a:chOff x="4405250" y="761681"/>
            <a:chExt cx="4121950" cy="3949732"/>
          </a:xfrm>
        </p:grpSpPr>
        <p:grpSp>
          <p:nvGrpSpPr>
            <p:cNvPr id="3" name="Google Shape;7551;p110">
              <a:extLst>
                <a:ext uri="{FF2B5EF4-FFF2-40B4-BE49-F238E27FC236}">
                  <a16:creationId xmlns:a16="http://schemas.microsoft.com/office/drawing/2014/main" id="{DF980EC9-80C1-D4BD-0EEB-7C852789A1D4}"/>
                </a:ext>
              </a:extLst>
            </p:cNvPr>
            <p:cNvGrpSpPr/>
            <p:nvPr/>
          </p:nvGrpSpPr>
          <p:grpSpPr>
            <a:xfrm>
              <a:off x="4405250" y="2433788"/>
              <a:ext cx="4121950" cy="2277625"/>
              <a:chOff x="2845475" y="2662025"/>
              <a:chExt cx="4121950" cy="2277625"/>
            </a:xfrm>
          </p:grpSpPr>
          <p:sp>
            <p:nvSpPr>
              <p:cNvPr id="511" name="Google Shape;7552;p110">
                <a:extLst>
                  <a:ext uri="{FF2B5EF4-FFF2-40B4-BE49-F238E27FC236}">
                    <a16:creationId xmlns:a16="http://schemas.microsoft.com/office/drawing/2014/main" id="{93E1FA50-B2BF-3144-A4B0-20F8FD576A32}"/>
                  </a:ext>
                </a:extLst>
              </p:cNvPr>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553;p110">
                <a:extLst>
                  <a:ext uri="{FF2B5EF4-FFF2-40B4-BE49-F238E27FC236}">
                    <a16:creationId xmlns:a16="http://schemas.microsoft.com/office/drawing/2014/main" id="{CABA92A0-7E29-B87A-5BF2-6CAB85BA49E2}"/>
                  </a:ext>
                </a:extLst>
              </p:cNvPr>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554;p110">
                <a:extLst>
                  <a:ext uri="{FF2B5EF4-FFF2-40B4-BE49-F238E27FC236}">
                    <a16:creationId xmlns:a16="http://schemas.microsoft.com/office/drawing/2014/main" id="{D4481A8C-E7A9-FC05-2706-FB0FC46EDD93}"/>
                  </a:ext>
                </a:extLst>
              </p:cNvPr>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555;p110">
                <a:extLst>
                  <a:ext uri="{FF2B5EF4-FFF2-40B4-BE49-F238E27FC236}">
                    <a16:creationId xmlns:a16="http://schemas.microsoft.com/office/drawing/2014/main" id="{4AACD7DD-76DA-820B-7886-C836E41A9C5E}"/>
                  </a:ext>
                </a:extLst>
              </p:cNvPr>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556;p110">
                <a:extLst>
                  <a:ext uri="{FF2B5EF4-FFF2-40B4-BE49-F238E27FC236}">
                    <a16:creationId xmlns:a16="http://schemas.microsoft.com/office/drawing/2014/main" id="{0EBB3C26-9FBE-8BB6-FF8C-990F8A77C485}"/>
                  </a:ext>
                </a:extLst>
              </p:cNvPr>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557;p110">
                <a:extLst>
                  <a:ext uri="{FF2B5EF4-FFF2-40B4-BE49-F238E27FC236}">
                    <a16:creationId xmlns:a16="http://schemas.microsoft.com/office/drawing/2014/main" id="{09E0D0CD-4CB3-6564-2645-79B1926B779B}"/>
                  </a:ext>
                </a:extLst>
              </p:cNvPr>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558;p110">
                <a:extLst>
                  <a:ext uri="{FF2B5EF4-FFF2-40B4-BE49-F238E27FC236}">
                    <a16:creationId xmlns:a16="http://schemas.microsoft.com/office/drawing/2014/main" id="{6E6D50FA-2D7B-08A5-98A5-9AB25A21530F}"/>
                  </a:ext>
                </a:extLst>
              </p:cNvPr>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7559;p110">
              <a:extLst>
                <a:ext uri="{FF2B5EF4-FFF2-40B4-BE49-F238E27FC236}">
                  <a16:creationId xmlns:a16="http://schemas.microsoft.com/office/drawing/2014/main" id="{283E39D2-9B9F-5691-788E-57BD1F6B3B66}"/>
                </a:ext>
              </a:extLst>
            </p:cNvPr>
            <p:cNvGrpSpPr/>
            <p:nvPr/>
          </p:nvGrpSpPr>
          <p:grpSpPr>
            <a:xfrm>
              <a:off x="4908418" y="761681"/>
              <a:ext cx="3515578" cy="3620657"/>
              <a:chOff x="3451275" y="1373450"/>
              <a:chExt cx="2350300" cy="2420550"/>
            </a:xfrm>
          </p:grpSpPr>
          <p:sp>
            <p:nvSpPr>
              <p:cNvPr id="5" name="Google Shape;7560;p110">
                <a:extLst>
                  <a:ext uri="{FF2B5EF4-FFF2-40B4-BE49-F238E27FC236}">
                    <a16:creationId xmlns:a16="http://schemas.microsoft.com/office/drawing/2014/main" id="{00FBF9C6-350D-37DB-61AD-7B726A57EFD9}"/>
                  </a:ext>
                </a:extLst>
              </p:cNvPr>
              <p:cNvSpPr/>
              <p:nvPr/>
            </p:nvSpPr>
            <p:spPr>
              <a:xfrm>
                <a:off x="5054675" y="2657300"/>
                <a:ext cx="436100" cy="251900"/>
              </a:xfrm>
              <a:custGeom>
                <a:avLst/>
                <a:gdLst/>
                <a:ahLst/>
                <a:cxnLst/>
                <a:rect l="l" t="t" r="r" b="b"/>
                <a:pathLst>
                  <a:path w="17444" h="10076" extrusionOk="0">
                    <a:moveTo>
                      <a:pt x="14361" y="8296"/>
                    </a:moveTo>
                    <a:cubicBezTo>
                      <a:pt x="11253" y="10076"/>
                      <a:pt x="6241" y="10076"/>
                      <a:pt x="3133" y="8271"/>
                    </a:cubicBezTo>
                    <a:cubicBezTo>
                      <a:pt x="25" y="6467"/>
                      <a:pt x="0" y="3559"/>
                      <a:pt x="3083" y="1780"/>
                    </a:cubicBezTo>
                    <a:cubicBezTo>
                      <a:pt x="6191" y="0"/>
                      <a:pt x="11203" y="0"/>
                      <a:pt x="14311" y="1805"/>
                    </a:cubicBezTo>
                    <a:cubicBezTo>
                      <a:pt x="17444" y="3609"/>
                      <a:pt x="17444" y="6492"/>
                      <a:pt x="14361" y="82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61;p110">
                <a:extLst>
                  <a:ext uri="{FF2B5EF4-FFF2-40B4-BE49-F238E27FC236}">
                    <a16:creationId xmlns:a16="http://schemas.microsoft.com/office/drawing/2014/main" id="{6171809A-C945-78AB-C92A-E51ECC2637C8}"/>
                  </a:ext>
                </a:extLst>
              </p:cNvPr>
              <p:cNvSpPr/>
              <p:nvPr/>
            </p:nvSpPr>
            <p:spPr>
              <a:xfrm>
                <a:off x="3921825" y="3511850"/>
                <a:ext cx="436125" cy="229525"/>
              </a:xfrm>
              <a:custGeom>
                <a:avLst/>
                <a:gdLst/>
                <a:ahLst/>
                <a:cxnLst/>
                <a:rect l="l" t="t" r="r" b="b"/>
                <a:pathLst>
                  <a:path w="17445" h="9181" extrusionOk="0">
                    <a:moveTo>
                      <a:pt x="8667" y="1"/>
                    </a:moveTo>
                    <a:cubicBezTo>
                      <a:pt x="6641" y="1"/>
                      <a:pt x="4619" y="446"/>
                      <a:pt x="3083" y="1332"/>
                    </a:cubicBezTo>
                    <a:cubicBezTo>
                      <a:pt x="1" y="3112"/>
                      <a:pt x="1" y="6019"/>
                      <a:pt x="3109" y="7824"/>
                    </a:cubicBezTo>
                    <a:cubicBezTo>
                      <a:pt x="4680" y="8729"/>
                      <a:pt x="6726" y="9180"/>
                      <a:pt x="8763" y="9180"/>
                    </a:cubicBezTo>
                    <a:cubicBezTo>
                      <a:pt x="10786" y="9180"/>
                      <a:pt x="12801" y="8735"/>
                      <a:pt x="14337" y="7849"/>
                    </a:cubicBezTo>
                    <a:cubicBezTo>
                      <a:pt x="17444" y="6069"/>
                      <a:pt x="17419" y="3162"/>
                      <a:pt x="14312" y="1357"/>
                    </a:cubicBezTo>
                    <a:cubicBezTo>
                      <a:pt x="12752" y="452"/>
                      <a:pt x="10707" y="1"/>
                      <a:pt x="8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62;p110">
                <a:extLst>
                  <a:ext uri="{FF2B5EF4-FFF2-40B4-BE49-F238E27FC236}">
                    <a16:creationId xmlns:a16="http://schemas.microsoft.com/office/drawing/2014/main" id="{FF0239AE-648C-37B0-1DB9-8C4637731B91}"/>
                  </a:ext>
                </a:extLst>
              </p:cNvPr>
              <p:cNvSpPr/>
              <p:nvPr/>
            </p:nvSpPr>
            <p:spPr>
              <a:xfrm>
                <a:off x="4732600" y="3500575"/>
                <a:ext cx="558300" cy="293425"/>
              </a:xfrm>
              <a:custGeom>
                <a:avLst/>
                <a:gdLst/>
                <a:ahLst/>
                <a:cxnLst/>
                <a:rect l="l" t="t" r="r" b="b"/>
                <a:pathLst>
                  <a:path w="22332" h="11737" extrusionOk="0">
                    <a:moveTo>
                      <a:pt x="11123" y="1"/>
                    </a:moveTo>
                    <a:cubicBezTo>
                      <a:pt x="8527" y="1"/>
                      <a:pt x="5935" y="571"/>
                      <a:pt x="3961" y="1708"/>
                    </a:cubicBezTo>
                    <a:cubicBezTo>
                      <a:pt x="1" y="3989"/>
                      <a:pt x="26" y="7698"/>
                      <a:pt x="4011" y="10004"/>
                    </a:cubicBezTo>
                    <a:cubicBezTo>
                      <a:pt x="6009" y="11160"/>
                      <a:pt x="8624" y="11736"/>
                      <a:pt x="11232" y="11736"/>
                    </a:cubicBezTo>
                    <a:cubicBezTo>
                      <a:pt x="13825" y="11736"/>
                      <a:pt x="16410" y="11166"/>
                      <a:pt x="18372" y="10029"/>
                    </a:cubicBezTo>
                    <a:cubicBezTo>
                      <a:pt x="22332" y="7748"/>
                      <a:pt x="22307" y="4039"/>
                      <a:pt x="18347" y="1733"/>
                    </a:cubicBezTo>
                    <a:cubicBezTo>
                      <a:pt x="16349" y="577"/>
                      <a:pt x="13734" y="1"/>
                      <a:pt x="1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63;p110">
                <a:extLst>
                  <a:ext uri="{FF2B5EF4-FFF2-40B4-BE49-F238E27FC236}">
                    <a16:creationId xmlns:a16="http://schemas.microsoft.com/office/drawing/2014/main" id="{E85B1F5A-7472-0B9B-DA7B-223060841861}"/>
                  </a:ext>
                </a:extLst>
              </p:cNvPr>
              <p:cNvSpPr/>
              <p:nvPr/>
            </p:nvSpPr>
            <p:spPr>
              <a:xfrm>
                <a:off x="3709425" y="2846675"/>
                <a:ext cx="482475" cy="253475"/>
              </a:xfrm>
              <a:custGeom>
                <a:avLst/>
                <a:gdLst/>
                <a:ahLst/>
                <a:cxnLst/>
                <a:rect l="l" t="t" r="r" b="b"/>
                <a:pathLst>
                  <a:path w="19299" h="10139" extrusionOk="0">
                    <a:moveTo>
                      <a:pt x="9585" y="1"/>
                    </a:moveTo>
                    <a:cubicBezTo>
                      <a:pt x="7353" y="1"/>
                      <a:pt x="5128" y="489"/>
                      <a:pt x="3434" y="1473"/>
                    </a:cubicBezTo>
                    <a:cubicBezTo>
                      <a:pt x="0" y="3453"/>
                      <a:pt x="25" y="6661"/>
                      <a:pt x="3459" y="8641"/>
                    </a:cubicBezTo>
                    <a:cubicBezTo>
                      <a:pt x="5187" y="9637"/>
                      <a:pt x="7454" y="10139"/>
                      <a:pt x="9717" y="10139"/>
                    </a:cubicBezTo>
                    <a:cubicBezTo>
                      <a:pt x="11953" y="10139"/>
                      <a:pt x="14184" y="9650"/>
                      <a:pt x="15890" y="8666"/>
                    </a:cubicBezTo>
                    <a:cubicBezTo>
                      <a:pt x="19299" y="6686"/>
                      <a:pt x="19274" y="3478"/>
                      <a:pt x="15840" y="1498"/>
                    </a:cubicBezTo>
                    <a:cubicBezTo>
                      <a:pt x="14112" y="502"/>
                      <a:pt x="11845" y="1"/>
                      <a:pt x="9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64;p110">
                <a:extLst>
                  <a:ext uri="{FF2B5EF4-FFF2-40B4-BE49-F238E27FC236}">
                    <a16:creationId xmlns:a16="http://schemas.microsoft.com/office/drawing/2014/main" id="{66AAB9B6-AF7D-8664-B0F9-4311AF6D4801}"/>
                  </a:ext>
                </a:extLst>
              </p:cNvPr>
              <p:cNvSpPr/>
              <p:nvPr/>
            </p:nvSpPr>
            <p:spPr>
              <a:xfrm>
                <a:off x="4199400" y="1373450"/>
                <a:ext cx="346525" cy="517500"/>
              </a:xfrm>
              <a:custGeom>
                <a:avLst/>
                <a:gdLst/>
                <a:ahLst/>
                <a:cxnLst/>
                <a:rect l="l" t="t" r="r" b="b"/>
                <a:pathLst>
                  <a:path w="13861" h="20700" extrusionOk="0">
                    <a:moveTo>
                      <a:pt x="919" y="1"/>
                    </a:moveTo>
                    <a:cubicBezTo>
                      <a:pt x="443" y="1"/>
                      <a:pt x="1" y="373"/>
                      <a:pt x="1" y="903"/>
                    </a:cubicBezTo>
                    <a:lnTo>
                      <a:pt x="1" y="12307"/>
                    </a:lnTo>
                    <a:cubicBezTo>
                      <a:pt x="1" y="12958"/>
                      <a:pt x="351" y="13560"/>
                      <a:pt x="928" y="13886"/>
                    </a:cubicBezTo>
                    <a:lnTo>
                      <a:pt x="12507" y="20577"/>
                    </a:lnTo>
                    <a:cubicBezTo>
                      <a:pt x="12650" y="20661"/>
                      <a:pt x="12802" y="20699"/>
                      <a:pt x="12950" y="20699"/>
                    </a:cubicBezTo>
                    <a:cubicBezTo>
                      <a:pt x="13424" y="20699"/>
                      <a:pt x="13860" y="20310"/>
                      <a:pt x="13860" y="19775"/>
                    </a:cubicBezTo>
                    <a:lnTo>
                      <a:pt x="13860" y="8372"/>
                    </a:lnTo>
                    <a:cubicBezTo>
                      <a:pt x="13860" y="7720"/>
                      <a:pt x="13534" y="7119"/>
                      <a:pt x="12958" y="6793"/>
                    </a:cubicBezTo>
                    <a:lnTo>
                      <a:pt x="1379" y="126"/>
                    </a:lnTo>
                    <a:cubicBezTo>
                      <a:pt x="1231" y="40"/>
                      <a:pt x="1073" y="1"/>
                      <a:pt x="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65;p110">
                <a:extLst>
                  <a:ext uri="{FF2B5EF4-FFF2-40B4-BE49-F238E27FC236}">
                    <a16:creationId xmlns:a16="http://schemas.microsoft.com/office/drawing/2014/main" id="{6E38F3A2-982E-0EB0-A9CB-3013BCC1D47B}"/>
                  </a:ext>
                </a:extLst>
              </p:cNvPr>
              <p:cNvSpPr/>
              <p:nvPr/>
            </p:nvSpPr>
            <p:spPr>
              <a:xfrm>
                <a:off x="3971325" y="1593000"/>
                <a:ext cx="161050" cy="239775"/>
              </a:xfrm>
              <a:custGeom>
                <a:avLst/>
                <a:gdLst/>
                <a:ahLst/>
                <a:cxnLst/>
                <a:rect l="l" t="t" r="r" b="b"/>
                <a:pathLst>
                  <a:path w="6442" h="9591" extrusionOk="0">
                    <a:moveTo>
                      <a:pt x="419" y="1"/>
                    </a:moveTo>
                    <a:cubicBezTo>
                      <a:pt x="195" y="1"/>
                      <a:pt x="1" y="174"/>
                      <a:pt x="1" y="417"/>
                    </a:cubicBezTo>
                    <a:lnTo>
                      <a:pt x="1" y="5705"/>
                    </a:lnTo>
                    <a:cubicBezTo>
                      <a:pt x="1" y="6006"/>
                      <a:pt x="176" y="6282"/>
                      <a:pt x="427" y="6432"/>
                    </a:cubicBezTo>
                    <a:lnTo>
                      <a:pt x="5790" y="9540"/>
                    </a:lnTo>
                    <a:cubicBezTo>
                      <a:pt x="5854" y="9574"/>
                      <a:pt x="5923" y="9591"/>
                      <a:pt x="5992" y="9591"/>
                    </a:cubicBezTo>
                    <a:cubicBezTo>
                      <a:pt x="6220" y="9591"/>
                      <a:pt x="6442" y="9414"/>
                      <a:pt x="6442" y="9164"/>
                    </a:cubicBezTo>
                    <a:lnTo>
                      <a:pt x="6442" y="3875"/>
                    </a:lnTo>
                    <a:cubicBezTo>
                      <a:pt x="6442" y="3575"/>
                      <a:pt x="6266" y="3299"/>
                      <a:pt x="6016" y="3149"/>
                    </a:cubicBezTo>
                    <a:lnTo>
                      <a:pt x="652" y="66"/>
                    </a:lnTo>
                    <a:cubicBezTo>
                      <a:pt x="576" y="21"/>
                      <a:pt x="496" y="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66;p110">
                <a:extLst>
                  <a:ext uri="{FF2B5EF4-FFF2-40B4-BE49-F238E27FC236}">
                    <a16:creationId xmlns:a16="http://schemas.microsoft.com/office/drawing/2014/main" id="{79D3298B-02B1-9899-EA05-8D77CEE6DC41}"/>
                  </a:ext>
                </a:extLst>
              </p:cNvPr>
              <p:cNvSpPr/>
              <p:nvPr/>
            </p:nvSpPr>
            <p:spPr>
              <a:xfrm>
                <a:off x="5282750" y="2292350"/>
                <a:ext cx="250650" cy="374650"/>
              </a:xfrm>
              <a:custGeom>
                <a:avLst/>
                <a:gdLst/>
                <a:ahLst/>
                <a:cxnLst/>
                <a:rect l="l" t="t" r="r" b="b"/>
                <a:pathLst>
                  <a:path w="10026" h="14986" extrusionOk="0">
                    <a:moveTo>
                      <a:pt x="674" y="1"/>
                    </a:moveTo>
                    <a:cubicBezTo>
                      <a:pt x="321" y="1"/>
                      <a:pt x="0" y="281"/>
                      <a:pt x="0" y="664"/>
                    </a:cubicBezTo>
                    <a:lnTo>
                      <a:pt x="0" y="8909"/>
                    </a:lnTo>
                    <a:cubicBezTo>
                      <a:pt x="0" y="9385"/>
                      <a:pt x="251" y="9811"/>
                      <a:pt x="652" y="10062"/>
                    </a:cubicBezTo>
                    <a:lnTo>
                      <a:pt x="9048" y="14899"/>
                    </a:lnTo>
                    <a:cubicBezTo>
                      <a:pt x="9149" y="14959"/>
                      <a:pt x="9257" y="14986"/>
                      <a:pt x="9363" y="14986"/>
                    </a:cubicBezTo>
                    <a:cubicBezTo>
                      <a:pt x="9704" y="14986"/>
                      <a:pt x="10025" y="14705"/>
                      <a:pt x="10025" y="14323"/>
                    </a:cubicBezTo>
                    <a:lnTo>
                      <a:pt x="10025" y="6077"/>
                    </a:lnTo>
                    <a:cubicBezTo>
                      <a:pt x="10025" y="5601"/>
                      <a:pt x="9775" y="5175"/>
                      <a:pt x="9374" y="4924"/>
                    </a:cubicBezTo>
                    <a:lnTo>
                      <a:pt x="1003" y="87"/>
                    </a:lnTo>
                    <a:cubicBezTo>
                      <a:pt x="896" y="28"/>
                      <a:pt x="783" y="1"/>
                      <a:pt x="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67;p110">
                <a:extLst>
                  <a:ext uri="{FF2B5EF4-FFF2-40B4-BE49-F238E27FC236}">
                    <a16:creationId xmlns:a16="http://schemas.microsoft.com/office/drawing/2014/main" id="{7D4F7795-9019-935F-0E85-AEC8A7F29E48}"/>
                  </a:ext>
                </a:extLst>
              </p:cNvPr>
              <p:cNvSpPr/>
              <p:nvPr/>
            </p:nvSpPr>
            <p:spPr>
              <a:xfrm>
                <a:off x="5223225" y="1526350"/>
                <a:ext cx="338375" cy="505325"/>
              </a:xfrm>
              <a:custGeom>
                <a:avLst/>
                <a:gdLst/>
                <a:ahLst/>
                <a:cxnLst/>
                <a:rect l="l" t="t" r="r" b="b"/>
                <a:pathLst>
                  <a:path w="13535" h="20213" extrusionOk="0">
                    <a:moveTo>
                      <a:pt x="12658" y="0"/>
                    </a:moveTo>
                    <a:cubicBezTo>
                      <a:pt x="12508" y="0"/>
                      <a:pt x="12353" y="39"/>
                      <a:pt x="12206" y="125"/>
                    </a:cubicBezTo>
                    <a:lnTo>
                      <a:pt x="902" y="6642"/>
                    </a:lnTo>
                    <a:cubicBezTo>
                      <a:pt x="351" y="6968"/>
                      <a:pt x="0" y="7544"/>
                      <a:pt x="0" y="8196"/>
                    </a:cubicBezTo>
                    <a:lnTo>
                      <a:pt x="0" y="19324"/>
                    </a:lnTo>
                    <a:cubicBezTo>
                      <a:pt x="0" y="19841"/>
                      <a:pt x="440" y="20212"/>
                      <a:pt x="916" y="20212"/>
                    </a:cubicBezTo>
                    <a:cubicBezTo>
                      <a:pt x="1062" y="20212"/>
                      <a:pt x="1212" y="20177"/>
                      <a:pt x="1354" y="20100"/>
                    </a:cubicBezTo>
                    <a:lnTo>
                      <a:pt x="12657" y="13559"/>
                    </a:lnTo>
                    <a:cubicBezTo>
                      <a:pt x="13208" y="13258"/>
                      <a:pt x="13534" y="12657"/>
                      <a:pt x="13534" y="12030"/>
                    </a:cubicBezTo>
                    <a:lnTo>
                      <a:pt x="13534" y="902"/>
                    </a:lnTo>
                    <a:cubicBezTo>
                      <a:pt x="13534" y="373"/>
                      <a:pt x="13120" y="0"/>
                      <a:pt x="12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68;p110">
                <a:extLst>
                  <a:ext uri="{FF2B5EF4-FFF2-40B4-BE49-F238E27FC236}">
                    <a16:creationId xmlns:a16="http://schemas.microsoft.com/office/drawing/2014/main" id="{6A3F503C-8BCB-94F5-3CEB-E49FE2D1C852}"/>
                  </a:ext>
                </a:extLst>
              </p:cNvPr>
              <p:cNvSpPr/>
              <p:nvPr/>
            </p:nvSpPr>
            <p:spPr>
              <a:xfrm>
                <a:off x="3451275" y="2176050"/>
                <a:ext cx="485000" cy="723800"/>
              </a:xfrm>
              <a:custGeom>
                <a:avLst/>
                <a:gdLst/>
                <a:ahLst/>
                <a:cxnLst/>
                <a:rect l="l" t="t" r="r" b="b"/>
                <a:pathLst>
                  <a:path w="19400" h="28952" extrusionOk="0">
                    <a:moveTo>
                      <a:pt x="18110" y="1"/>
                    </a:moveTo>
                    <a:cubicBezTo>
                      <a:pt x="17896" y="1"/>
                      <a:pt x="17676" y="56"/>
                      <a:pt x="17469" y="178"/>
                    </a:cubicBezTo>
                    <a:lnTo>
                      <a:pt x="1279" y="9526"/>
                    </a:lnTo>
                    <a:cubicBezTo>
                      <a:pt x="477" y="9977"/>
                      <a:pt x="1" y="10804"/>
                      <a:pt x="1" y="11732"/>
                    </a:cubicBezTo>
                    <a:lnTo>
                      <a:pt x="1" y="27672"/>
                    </a:lnTo>
                    <a:cubicBezTo>
                      <a:pt x="1" y="28412"/>
                      <a:pt x="619" y="28951"/>
                      <a:pt x="1289" y="28951"/>
                    </a:cubicBezTo>
                    <a:cubicBezTo>
                      <a:pt x="1504" y="28951"/>
                      <a:pt x="1724" y="28896"/>
                      <a:pt x="1930" y="28774"/>
                    </a:cubicBezTo>
                    <a:lnTo>
                      <a:pt x="18121" y="19426"/>
                    </a:lnTo>
                    <a:cubicBezTo>
                      <a:pt x="18898" y="18975"/>
                      <a:pt x="19399" y="18148"/>
                      <a:pt x="19399" y="17220"/>
                    </a:cubicBezTo>
                    <a:lnTo>
                      <a:pt x="19399" y="1280"/>
                    </a:lnTo>
                    <a:cubicBezTo>
                      <a:pt x="19399" y="540"/>
                      <a:pt x="18781" y="1"/>
                      <a:pt x="18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69;p110">
                <a:extLst>
                  <a:ext uri="{FF2B5EF4-FFF2-40B4-BE49-F238E27FC236}">
                    <a16:creationId xmlns:a16="http://schemas.microsoft.com/office/drawing/2014/main" id="{5CB5FC84-F331-A5A8-9DDB-EEBEAD73B856}"/>
                  </a:ext>
                </a:extLst>
              </p:cNvPr>
              <p:cNvSpPr/>
              <p:nvPr/>
            </p:nvSpPr>
            <p:spPr>
              <a:xfrm>
                <a:off x="3541500" y="2584000"/>
                <a:ext cx="110300" cy="136625"/>
              </a:xfrm>
              <a:custGeom>
                <a:avLst/>
                <a:gdLst/>
                <a:ahLst/>
                <a:cxnLst/>
                <a:rect l="l" t="t" r="r" b="b"/>
                <a:pathLst>
                  <a:path w="4412" h="5465" extrusionOk="0">
                    <a:moveTo>
                      <a:pt x="3560" y="0"/>
                    </a:moveTo>
                    <a:lnTo>
                      <a:pt x="1" y="4737"/>
                    </a:lnTo>
                    <a:cubicBezTo>
                      <a:pt x="406" y="5210"/>
                      <a:pt x="973" y="5465"/>
                      <a:pt x="1644" y="5465"/>
                    </a:cubicBezTo>
                    <a:cubicBezTo>
                      <a:pt x="2217" y="5465"/>
                      <a:pt x="2867" y="5280"/>
                      <a:pt x="3560" y="4887"/>
                    </a:cubicBezTo>
                    <a:cubicBezTo>
                      <a:pt x="3860" y="4712"/>
                      <a:pt x="4136" y="4511"/>
                      <a:pt x="4412" y="4286"/>
                    </a:cubicBezTo>
                    <a:lnTo>
                      <a:pt x="356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70;p110">
                <a:extLst>
                  <a:ext uri="{FF2B5EF4-FFF2-40B4-BE49-F238E27FC236}">
                    <a16:creationId xmlns:a16="http://schemas.microsoft.com/office/drawing/2014/main" id="{C62D36AE-14F4-B6C6-18CA-E7FB9BA78A49}"/>
                  </a:ext>
                </a:extLst>
              </p:cNvPr>
              <p:cNvSpPr/>
              <p:nvPr/>
            </p:nvSpPr>
            <p:spPr>
              <a:xfrm>
                <a:off x="3630475" y="2446700"/>
                <a:ext cx="106550" cy="244450"/>
              </a:xfrm>
              <a:custGeom>
                <a:avLst/>
                <a:gdLst/>
                <a:ahLst/>
                <a:cxnLst/>
                <a:rect l="l" t="t" r="r" b="b"/>
                <a:pathLst>
                  <a:path w="4262" h="9778" extrusionOk="0">
                    <a:moveTo>
                      <a:pt x="1904" y="1"/>
                    </a:moveTo>
                    <a:cubicBezTo>
                      <a:pt x="1332" y="1"/>
                      <a:pt x="685" y="187"/>
                      <a:pt x="1" y="580"/>
                    </a:cubicBezTo>
                    <a:lnTo>
                      <a:pt x="1" y="5492"/>
                    </a:lnTo>
                    <a:lnTo>
                      <a:pt x="853" y="9778"/>
                    </a:lnTo>
                    <a:cubicBezTo>
                      <a:pt x="2808" y="8199"/>
                      <a:pt x="4261" y="5392"/>
                      <a:pt x="4261" y="3011"/>
                    </a:cubicBezTo>
                    <a:cubicBezTo>
                      <a:pt x="4261" y="1108"/>
                      <a:pt x="3303"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71;p110">
                <a:extLst>
                  <a:ext uri="{FF2B5EF4-FFF2-40B4-BE49-F238E27FC236}">
                    <a16:creationId xmlns:a16="http://schemas.microsoft.com/office/drawing/2014/main" id="{89E8A61F-3D08-6706-B6C7-460A9EF48682}"/>
                  </a:ext>
                </a:extLst>
              </p:cNvPr>
              <p:cNvSpPr/>
              <p:nvPr/>
            </p:nvSpPr>
            <p:spPr>
              <a:xfrm>
                <a:off x="3523950" y="2461175"/>
                <a:ext cx="106550" cy="241250"/>
              </a:xfrm>
              <a:custGeom>
                <a:avLst/>
                <a:gdLst/>
                <a:ahLst/>
                <a:cxnLst/>
                <a:rect l="l" t="t" r="r" b="b"/>
                <a:pathLst>
                  <a:path w="4262" h="9650" extrusionOk="0">
                    <a:moveTo>
                      <a:pt x="4262" y="1"/>
                    </a:moveTo>
                    <a:cubicBezTo>
                      <a:pt x="1906" y="1379"/>
                      <a:pt x="1" y="4662"/>
                      <a:pt x="1" y="7369"/>
                    </a:cubicBezTo>
                    <a:cubicBezTo>
                      <a:pt x="1" y="8372"/>
                      <a:pt x="251" y="9149"/>
                      <a:pt x="703" y="9650"/>
                    </a:cubicBezTo>
                    <a:lnTo>
                      <a:pt x="4262" y="4913"/>
                    </a:lnTo>
                    <a:lnTo>
                      <a:pt x="4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72;p110">
                <a:extLst>
                  <a:ext uri="{FF2B5EF4-FFF2-40B4-BE49-F238E27FC236}">
                    <a16:creationId xmlns:a16="http://schemas.microsoft.com/office/drawing/2014/main" id="{A8FA3B3F-0455-5845-8D68-6B821B6A363C}"/>
                  </a:ext>
                </a:extLst>
              </p:cNvPr>
              <p:cNvSpPr/>
              <p:nvPr/>
            </p:nvSpPr>
            <p:spPr>
              <a:xfrm>
                <a:off x="3764550" y="2352150"/>
                <a:ext cx="142900" cy="100900"/>
              </a:xfrm>
              <a:custGeom>
                <a:avLst/>
                <a:gdLst/>
                <a:ahLst/>
                <a:cxnLst/>
                <a:rect l="l" t="t" r="r" b="b"/>
                <a:pathLst>
                  <a:path w="5716" h="4036" extrusionOk="0">
                    <a:moveTo>
                      <a:pt x="5715" y="1"/>
                    </a:moveTo>
                    <a:lnTo>
                      <a:pt x="1" y="3209"/>
                    </a:lnTo>
                    <a:lnTo>
                      <a:pt x="1" y="4036"/>
                    </a:lnTo>
                    <a:lnTo>
                      <a:pt x="5715" y="828"/>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73;p110">
                <a:extLst>
                  <a:ext uri="{FF2B5EF4-FFF2-40B4-BE49-F238E27FC236}">
                    <a16:creationId xmlns:a16="http://schemas.microsoft.com/office/drawing/2014/main" id="{982A203B-ABAA-4D50-639D-BD918C269955}"/>
                  </a:ext>
                </a:extLst>
              </p:cNvPr>
              <p:cNvSpPr/>
              <p:nvPr/>
            </p:nvSpPr>
            <p:spPr>
              <a:xfrm>
                <a:off x="3764550" y="2432350"/>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74;p110">
                <a:extLst>
                  <a:ext uri="{FF2B5EF4-FFF2-40B4-BE49-F238E27FC236}">
                    <a16:creationId xmlns:a16="http://schemas.microsoft.com/office/drawing/2014/main" id="{EE20665A-D889-49E8-8EA4-F0AFE48B228F}"/>
                  </a:ext>
                </a:extLst>
              </p:cNvPr>
              <p:cNvSpPr/>
              <p:nvPr/>
            </p:nvSpPr>
            <p:spPr>
              <a:xfrm>
                <a:off x="3764550" y="2511925"/>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75;p110">
                <a:extLst>
                  <a:ext uri="{FF2B5EF4-FFF2-40B4-BE49-F238E27FC236}">
                    <a16:creationId xmlns:a16="http://schemas.microsoft.com/office/drawing/2014/main" id="{D45ECF05-FD64-51C5-7CB7-A4D3F44E5213}"/>
                  </a:ext>
                </a:extLst>
              </p:cNvPr>
              <p:cNvSpPr/>
              <p:nvPr/>
            </p:nvSpPr>
            <p:spPr>
              <a:xfrm>
                <a:off x="4443125" y="3131525"/>
                <a:ext cx="391025" cy="205625"/>
              </a:xfrm>
              <a:custGeom>
                <a:avLst/>
                <a:gdLst/>
                <a:ahLst/>
                <a:cxnLst/>
                <a:rect l="l" t="t" r="r" b="b"/>
                <a:pathLst>
                  <a:path w="15641" h="8225" extrusionOk="0">
                    <a:moveTo>
                      <a:pt x="7774" y="1"/>
                    </a:moveTo>
                    <a:cubicBezTo>
                      <a:pt x="5958" y="1"/>
                      <a:pt x="4143" y="396"/>
                      <a:pt x="2758" y="1182"/>
                    </a:cubicBezTo>
                    <a:cubicBezTo>
                      <a:pt x="1" y="2786"/>
                      <a:pt x="1" y="5392"/>
                      <a:pt x="2783" y="7022"/>
                    </a:cubicBezTo>
                    <a:cubicBezTo>
                      <a:pt x="4186" y="7824"/>
                      <a:pt x="6016" y="8225"/>
                      <a:pt x="7839" y="8225"/>
                    </a:cubicBezTo>
                    <a:cubicBezTo>
                      <a:pt x="9663" y="8225"/>
                      <a:pt x="11480" y="7824"/>
                      <a:pt x="12858" y="7022"/>
                    </a:cubicBezTo>
                    <a:cubicBezTo>
                      <a:pt x="15640" y="5418"/>
                      <a:pt x="15640" y="2836"/>
                      <a:pt x="12833" y="1207"/>
                    </a:cubicBezTo>
                    <a:cubicBezTo>
                      <a:pt x="11437" y="402"/>
                      <a:pt x="9604" y="1"/>
                      <a:pt x="7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76;p110">
                <a:extLst>
                  <a:ext uri="{FF2B5EF4-FFF2-40B4-BE49-F238E27FC236}">
                    <a16:creationId xmlns:a16="http://schemas.microsoft.com/office/drawing/2014/main" id="{CFDFA409-8030-AF1E-EA3A-B76823E6E4EF}"/>
                  </a:ext>
                </a:extLst>
              </p:cNvPr>
              <p:cNvSpPr/>
              <p:nvPr/>
            </p:nvSpPr>
            <p:spPr>
              <a:xfrm>
                <a:off x="4466950" y="3106550"/>
                <a:ext cx="345250" cy="105300"/>
              </a:xfrm>
              <a:custGeom>
                <a:avLst/>
                <a:gdLst/>
                <a:ahLst/>
                <a:cxnLst/>
                <a:rect l="l" t="t" r="r" b="b"/>
                <a:pathLst>
                  <a:path w="13810" h="4212" extrusionOk="0">
                    <a:moveTo>
                      <a:pt x="2156" y="0"/>
                    </a:moveTo>
                    <a:lnTo>
                      <a:pt x="0" y="3985"/>
                    </a:lnTo>
                    <a:lnTo>
                      <a:pt x="13810" y="4211"/>
                    </a:lnTo>
                    <a:lnTo>
                      <a:pt x="11655" y="201"/>
                    </a:lnTo>
                    <a:lnTo>
                      <a:pt x="21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77;p110">
                <a:extLst>
                  <a:ext uri="{FF2B5EF4-FFF2-40B4-BE49-F238E27FC236}">
                    <a16:creationId xmlns:a16="http://schemas.microsoft.com/office/drawing/2014/main" id="{4611BA04-D15D-B5EB-D584-0DB0FB356989}"/>
                  </a:ext>
                </a:extLst>
              </p:cNvPr>
              <p:cNvSpPr/>
              <p:nvPr/>
            </p:nvSpPr>
            <p:spPr>
              <a:xfrm>
                <a:off x="4502650" y="3057200"/>
                <a:ext cx="271975" cy="142975"/>
              </a:xfrm>
              <a:custGeom>
                <a:avLst/>
                <a:gdLst/>
                <a:ahLst/>
                <a:cxnLst/>
                <a:rect l="l" t="t" r="r" b="b"/>
                <a:pathLst>
                  <a:path w="10879" h="5719" extrusionOk="0">
                    <a:moveTo>
                      <a:pt x="5427" y="1"/>
                    </a:moveTo>
                    <a:cubicBezTo>
                      <a:pt x="4161" y="1"/>
                      <a:pt x="2896" y="283"/>
                      <a:pt x="1931" y="847"/>
                    </a:cubicBezTo>
                    <a:cubicBezTo>
                      <a:pt x="1" y="1949"/>
                      <a:pt x="1" y="3754"/>
                      <a:pt x="1956" y="4882"/>
                    </a:cubicBezTo>
                    <a:cubicBezTo>
                      <a:pt x="2926" y="5436"/>
                      <a:pt x="4201" y="5718"/>
                      <a:pt x="5473" y="5718"/>
                    </a:cubicBezTo>
                    <a:cubicBezTo>
                      <a:pt x="6732" y="5718"/>
                      <a:pt x="7989" y="5442"/>
                      <a:pt x="8948" y="4882"/>
                    </a:cubicBezTo>
                    <a:cubicBezTo>
                      <a:pt x="10878" y="3779"/>
                      <a:pt x="10853" y="1974"/>
                      <a:pt x="8923" y="847"/>
                    </a:cubicBezTo>
                    <a:cubicBezTo>
                      <a:pt x="7958" y="283"/>
                      <a:pt x="6693" y="1"/>
                      <a:pt x="5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78;p110">
                <a:extLst>
                  <a:ext uri="{FF2B5EF4-FFF2-40B4-BE49-F238E27FC236}">
                    <a16:creationId xmlns:a16="http://schemas.microsoft.com/office/drawing/2014/main" id="{BCA78B8A-EFAC-C564-9F3F-9E142D1EAC7C}"/>
                  </a:ext>
                </a:extLst>
              </p:cNvPr>
              <p:cNvSpPr/>
              <p:nvPr/>
            </p:nvSpPr>
            <p:spPr>
              <a:xfrm>
                <a:off x="4537125" y="3075375"/>
                <a:ext cx="203025" cy="106775"/>
              </a:xfrm>
              <a:custGeom>
                <a:avLst/>
                <a:gdLst/>
                <a:ahLst/>
                <a:cxnLst/>
                <a:rect l="l" t="t" r="r" b="b"/>
                <a:pathLst>
                  <a:path w="8121" h="4271" extrusionOk="0">
                    <a:moveTo>
                      <a:pt x="4048" y="1"/>
                    </a:moveTo>
                    <a:cubicBezTo>
                      <a:pt x="3102" y="1"/>
                      <a:pt x="2156" y="207"/>
                      <a:pt x="1429" y="621"/>
                    </a:cubicBezTo>
                    <a:cubicBezTo>
                      <a:pt x="0" y="1448"/>
                      <a:pt x="0" y="2801"/>
                      <a:pt x="1454" y="3628"/>
                    </a:cubicBezTo>
                    <a:cubicBezTo>
                      <a:pt x="2186" y="4058"/>
                      <a:pt x="3141" y="4271"/>
                      <a:pt x="4091" y="4271"/>
                    </a:cubicBezTo>
                    <a:cubicBezTo>
                      <a:pt x="5027" y="4271"/>
                      <a:pt x="5958" y="4064"/>
                      <a:pt x="6667" y="3653"/>
                    </a:cubicBezTo>
                    <a:cubicBezTo>
                      <a:pt x="8121" y="2826"/>
                      <a:pt x="8121" y="1473"/>
                      <a:pt x="6667" y="621"/>
                    </a:cubicBezTo>
                    <a:cubicBezTo>
                      <a:pt x="5940" y="207"/>
                      <a:pt x="4994" y="1"/>
                      <a:pt x="4048"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79;p110">
                <a:extLst>
                  <a:ext uri="{FF2B5EF4-FFF2-40B4-BE49-F238E27FC236}">
                    <a16:creationId xmlns:a16="http://schemas.microsoft.com/office/drawing/2014/main" id="{9AE61ACB-2B95-10AE-CA0B-0CE5AD9545D2}"/>
                  </a:ext>
                </a:extLst>
              </p:cNvPr>
              <p:cNvSpPr/>
              <p:nvPr/>
            </p:nvSpPr>
            <p:spPr>
              <a:xfrm>
                <a:off x="4178100" y="2643525"/>
                <a:ext cx="968075" cy="488100"/>
              </a:xfrm>
              <a:custGeom>
                <a:avLst/>
                <a:gdLst/>
                <a:ahLst/>
                <a:cxnLst/>
                <a:rect l="l" t="t" r="r" b="b"/>
                <a:pathLst>
                  <a:path w="38723" h="19524" extrusionOk="0">
                    <a:moveTo>
                      <a:pt x="0" y="0"/>
                    </a:moveTo>
                    <a:cubicBezTo>
                      <a:pt x="0" y="0"/>
                      <a:pt x="14762" y="19123"/>
                      <a:pt x="14712" y="19399"/>
                    </a:cubicBezTo>
                    <a:lnTo>
                      <a:pt x="22106" y="19524"/>
                    </a:lnTo>
                    <a:lnTo>
                      <a:pt x="38722"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80;p110">
                <a:extLst>
                  <a:ext uri="{FF2B5EF4-FFF2-40B4-BE49-F238E27FC236}">
                    <a16:creationId xmlns:a16="http://schemas.microsoft.com/office/drawing/2014/main" id="{906286BF-AC49-0BD6-B066-85041BA024E2}"/>
                  </a:ext>
                </a:extLst>
              </p:cNvPr>
              <p:cNvSpPr/>
              <p:nvPr/>
            </p:nvSpPr>
            <p:spPr>
              <a:xfrm>
                <a:off x="5080350" y="2667950"/>
                <a:ext cx="157300" cy="116575"/>
              </a:xfrm>
              <a:custGeom>
                <a:avLst/>
                <a:gdLst/>
                <a:ahLst/>
                <a:cxnLst/>
                <a:rect l="l" t="t" r="r" b="b"/>
                <a:pathLst>
                  <a:path w="6292" h="4663" extrusionOk="0">
                    <a:moveTo>
                      <a:pt x="4362" y="1"/>
                    </a:moveTo>
                    <a:cubicBezTo>
                      <a:pt x="4362" y="1"/>
                      <a:pt x="1530" y="3309"/>
                      <a:pt x="778" y="3534"/>
                    </a:cubicBezTo>
                    <a:cubicBezTo>
                      <a:pt x="1" y="3760"/>
                      <a:pt x="703" y="4537"/>
                      <a:pt x="1279" y="4587"/>
                    </a:cubicBezTo>
                    <a:cubicBezTo>
                      <a:pt x="1855" y="4662"/>
                      <a:pt x="3710" y="4562"/>
                      <a:pt x="4236" y="4036"/>
                    </a:cubicBezTo>
                    <a:cubicBezTo>
                      <a:pt x="4788" y="3509"/>
                      <a:pt x="6292" y="2958"/>
                      <a:pt x="6292" y="2958"/>
                    </a:cubicBezTo>
                    <a:cubicBezTo>
                      <a:pt x="6292" y="1229"/>
                      <a:pt x="5891" y="151"/>
                      <a:pt x="5891" y="15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81;p110">
                <a:extLst>
                  <a:ext uri="{FF2B5EF4-FFF2-40B4-BE49-F238E27FC236}">
                    <a16:creationId xmlns:a16="http://schemas.microsoft.com/office/drawing/2014/main" id="{B8031DA7-22CC-D58F-84E1-312EEFC542A1}"/>
                  </a:ext>
                </a:extLst>
              </p:cNvPr>
              <p:cNvSpPr/>
              <p:nvPr/>
            </p:nvSpPr>
            <p:spPr>
              <a:xfrm>
                <a:off x="5155550" y="2057675"/>
                <a:ext cx="135975" cy="635375"/>
              </a:xfrm>
              <a:custGeom>
                <a:avLst/>
                <a:gdLst/>
                <a:ahLst/>
                <a:cxnLst/>
                <a:rect l="l" t="t" r="r" b="b"/>
                <a:pathLst>
                  <a:path w="5439" h="25415" extrusionOk="0">
                    <a:moveTo>
                      <a:pt x="351" y="1003"/>
                    </a:moveTo>
                    <a:cubicBezTo>
                      <a:pt x="351" y="1003"/>
                      <a:pt x="0" y="8346"/>
                      <a:pt x="126" y="10752"/>
                    </a:cubicBezTo>
                    <a:cubicBezTo>
                      <a:pt x="251" y="13133"/>
                      <a:pt x="852" y="25088"/>
                      <a:pt x="852" y="25088"/>
                    </a:cubicBezTo>
                    <a:cubicBezTo>
                      <a:pt x="2406" y="25414"/>
                      <a:pt x="3384" y="25088"/>
                      <a:pt x="3384" y="25088"/>
                    </a:cubicBezTo>
                    <a:cubicBezTo>
                      <a:pt x="3885" y="15940"/>
                      <a:pt x="3885" y="13309"/>
                      <a:pt x="4035" y="11930"/>
                    </a:cubicBezTo>
                    <a:cubicBezTo>
                      <a:pt x="4161" y="10577"/>
                      <a:pt x="4361" y="6617"/>
                      <a:pt x="4361" y="6617"/>
                    </a:cubicBezTo>
                    <a:cubicBezTo>
                      <a:pt x="5439" y="4361"/>
                      <a:pt x="4311" y="1404"/>
                      <a:pt x="3760" y="702"/>
                    </a:cubicBezTo>
                    <a:cubicBezTo>
                      <a:pt x="3233" y="0"/>
                      <a:pt x="351" y="1003"/>
                      <a:pt x="351" y="10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82;p110">
                <a:extLst>
                  <a:ext uri="{FF2B5EF4-FFF2-40B4-BE49-F238E27FC236}">
                    <a16:creationId xmlns:a16="http://schemas.microsoft.com/office/drawing/2014/main" id="{7AE748B0-95E7-BA1B-6B33-A67ACB7C72A6}"/>
                  </a:ext>
                </a:extLst>
              </p:cNvPr>
              <p:cNvSpPr/>
              <p:nvPr/>
            </p:nvSpPr>
            <p:spPr>
              <a:xfrm>
                <a:off x="5284625" y="2728725"/>
                <a:ext cx="88375" cy="155425"/>
              </a:xfrm>
              <a:custGeom>
                <a:avLst/>
                <a:gdLst/>
                <a:ahLst/>
                <a:cxnLst/>
                <a:rect l="l" t="t" r="r" b="b"/>
                <a:pathLst>
                  <a:path w="3535" h="6217" extrusionOk="0">
                    <a:moveTo>
                      <a:pt x="827" y="702"/>
                    </a:moveTo>
                    <a:cubicBezTo>
                      <a:pt x="727" y="2056"/>
                      <a:pt x="251" y="3635"/>
                      <a:pt x="126" y="4437"/>
                    </a:cubicBezTo>
                    <a:cubicBezTo>
                      <a:pt x="0" y="5239"/>
                      <a:pt x="276" y="5690"/>
                      <a:pt x="476" y="5940"/>
                    </a:cubicBezTo>
                    <a:cubicBezTo>
                      <a:pt x="652" y="6216"/>
                      <a:pt x="2933" y="5464"/>
                      <a:pt x="3233" y="4587"/>
                    </a:cubicBezTo>
                    <a:cubicBezTo>
                      <a:pt x="3534" y="3710"/>
                      <a:pt x="2908" y="2958"/>
                      <a:pt x="2857" y="1304"/>
                    </a:cubicBezTo>
                    <a:cubicBezTo>
                      <a:pt x="2131" y="1"/>
                      <a:pt x="827" y="702"/>
                      <a:pt x="827" y="702"/>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83;p110">
                <a:extLst>
                  <a:ext uri="{FF2B5EF4-FFF2-40B4-BE49-F238E27FC236}">
                    <a16:creationId xmlns:a16="http://schemas.microsoft.com/office/drawing/2014/main" id="{FA1EEB4A-27FE-52A0-F048-12A1A4288573}"/>
                  </a:ext>
                </a:extLst>
              </p:cNvPr>
              <p:cNvSpPr/>
              <p:nvPr/>
            </p:nvSpPr>
            <p:spPr>
              <a:xfrm>
                <a:off x="5223225" y="2062675"/>
                <a:ext cx="155400" cy="716825"/>
              </a:xfrm>
              <a:custGeom>
                <a:avLst/>
                <a:gdLst/>
                <a:ahLst/>
                <a:cxnLst/>
                <a:rect l="l" t="t" r="r" b="b"/>
                <a:pathLst>
                  <a:path w="6216" h="28673" extrusionOk="0">
                    <a:moveTo>
                      <a:pt x="0" y="1379"/>
                    </a:moveTo>
                    <a:cubicBezTo>
                      <a:pt x="0" y="1379"/>
                      <a:pt x="401" y="8046"/>
                      <a:pt x="1003" y="10277"/>
                    </a:cubicBezTo>
                    <a:cubicBezTo>
                      <a:pt x="1629" y="12482"/>
                      <a:pt x="2181" y="19024"/>
                      <a:pt x="2431" y="20151"/>
                    </a:cubicBezTo>
                    <a:cubicBezTo>
                      <a:pt x="2707" y="21279"/>
                      <a:pt x="3033" y="28297"/>
                      <a:pt x="3033" y="28297"/>
                    </a:cubicBezTo>
                    <a:cubicBezTo>
                      <a:pt x="4436" y="28673"/>
                      <a:pt x="5539" y="28297"/>
                      <a:pt x="5539" y="28297"/>
                    </a:cubicBezTo>
                    <a:cubicBezTo>
                      <a:pt x="5514" y="21730"/>
                      <a:pt x="5664" y="16392"/>
                      <a:pt x="5539" y="14587"/>
                    </a:cubicBezTo>
                    <a:cubicBezTo>
                      <a:pt x="5414" y="12783"/>
                      <a:pt x="5589" y="7445"/>
                      <a:pt x="5589" y="7445"/>
                    </a:cubicBezTo>
                    <a:cubicBezTo>
                      <a:pt x="6166" y="4938"/>
                      <a:pt x="6216" y="4637"/>
                      <a:pt x="5589" y="2983"/>
                    </a:cubicBezTo>
                    <a:cubicBezTo>
                      <a:pt x="4963" y="1329"/>
                      <a:pt x="2306" y="1"/>
                      <a:pt x="0" y="1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84;p110">
                <a:extLst>
                  <a:ext uri="{FF2B5EF4-FFF2-40B4-BE49-F238E27FC236}">
                    <a16:creationId xmlns:a16="http://schemas.microsoft.com/office/drawing/2014/main" id="{F9AC2359-38B3-91BD-DB9E-08DBA3F25768}"/>
                  </a:ext>
                </a:extLst>
              </p:cNvPr>
              <p:cNvSpPr/>
              <p:nvPr/>
            </p:nvSpPr>
            <p:spPr>
              <a:xfrm>
                <a:off x="4928100" y="1701150"/>
                <a:ext cx="330225" cy="292000"/>
              </a:xfrm>
              <a:custGeom>
                <a:avLst/>
                <a:gdLst/>
                <a:ahLst/>
                <a:cxnLst/>
                <a:rect l="l" t="t" r="r" b="b"/>
                <a:pathLst>
                  <a:path w="13209" h="11680" extrusionOk="0">
                    <a:moveTo>
                      <a:pt x="10527" y="1"/>
                    </a:moveTo>
                    <a:cubicBezTo>
                      <a:pt x="8221" y="652"/>
                      <a:pt x="6993" y="6442"/>
                      <a:pt x="6341" y="7745"/>
                    </a:cubicBezTo>
                    <a:cubicBezTo>
                      <a:pt x="5690" y="9048"/>
                      <a:pt x="326" y="9349"/>
                      <a:pt x="326" y="9349"/>
                    </a:cubicBezTo>
                    <a:cubicBezTo>
                      <a:pt x="1" y="10477"/>
                      <a:pt x="903" y="11680"/>
                      <a:pt x="903" y="11680"/>
                    </a:cubicBezTo>
                    <a:cubicBezTo>
                      <a:pt x="6091" y="11454"/>
                      <a:pt x="7920" y="11028"/>
                      <a:pt x="8873" y="8973"/>
                    </a:cubicBezTo>
                    <a:cubicBezTo>
                      <a:pt x="9825" y="6943"/>
                      <a:pt x="13209" y="702"/>
                      <a:pt x="10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85;p110">
                <a:extLst>
                  <a:ext uri="{FF2B5EF4-FFF2-40B4-BE49-F238E27FC236}">
                    <a16:creationId xmlns:a16="http://schemas.microsoft.com/office/drawing/2014/main" id="{B1BBEBAB-BDA4-6A2F-CAF1-7FD4D4A61EC2}"/>
                  </a:ext>
                </a:extLst>
              </p:cNvPr>
              <p:cNvSpPr/>
              <p:nvPr/>
            </p:nvSpPr>
            <p:spPr>
              <a:xfrm>
                <a:off x="5123600" y="1698650"/>
                <a:ext cx="315175" cy="511300"/>
              </a:xfrm>
              <a:custGeom>
                <a:avLst/>
                <a:gdLst/>
                <a:ahLst/>
                <a:cxnLst/>
                <a:rect l="l" t="t" r="r" b="b"/>
                <a:pathLst>
                  <a:path w="12607" h="20452" extrusionOk="0">
                    <a:moveTo>
                      <a:pt x="2707" y="101"/>
                    </a:moveTo>
                    <a:cubicBezTo>
                      <a:pt x="4762" y="0"/>
                      <a:pt x="9499" y="1078"/>
                      <a:pt x="11053" y="3058"/>
                    </a:cubicBezTo>
                    <a:cubicBezTo>
                      <a:pt x="12607" y="5063"/>
                      <a:pt x="10351" y="8572"/>
                      <a:pt x="9800" y="10702"/>
                    </a:cubicBezTo>
                    <a:cubicBezTo>
                      <a:pt x="9273" y="12807"/>
                      <a:pt x="10050" y="18146"/>
                      <a:pt x="10050" y="18647"/>
                    </a:cubicBezTo>
                    <a:cubicBezTo>
                      <a:pt x="7644" y="20251"/>
                      <a:pt x="1805" y="20452"/>
                      <a:pt x="1153" y="18071"/>
                    </a:cubicBezTo>
                    <a:cubicBezTo>
                      <a:pt x="877" y="15464"/>
                      <a:pt x="1479" y="12356"/>
                      <a:pt x="1504" y="10827"/>
                    </a:cubicBezTo>
                    <a:cubicBezTo>
                      <a:pt x="1429" y="7569"/>
                      <a:pt x="0" y="1078"/>
                      <a:pt x="270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86;p110">
                <a:extLst>
                  <a:ext uri="{FF2B5EF4-FFF2-40B4-BE49-F238E27FC236}">
                    <a16:creationId xmlns:a16="http://schemas.microsoft.com/office/drawing/2014/main" id="{DF1BA0C6-D697-C3D6-3ABF-3EDE05067FA1}"/>
                  </a:ext>
                </a:extLst>
              </p:cNvPr>
              <p:cNvSpPr/>
              <p:nvPr/>
            </p:nvSpPr>
            <p:spPr>
              <a:xfrm>
                <a:off x="5141750" y="1701150"/>
                <a:ext cx="99025" cy="514450"/>
              </a:xfrm>
              <a:custGeom>
                <a:avLst/>
                <a:gdLst/>
                <a:ahLst/>
                <a:cxnLst/>
                <a:rect l="l" t="t" r="r" b="b"/>
                <a:pathLst>
                  <a:path w="3961" h="20578" extrusionOk="0">
                    <a:moveTo>
                      <a:pt x="3735" y="477"/>
                    </a:moveTo>
                    <a:cubicBezTo>
                      <a:pt x="2432" y="5113"/>
                      <a:pt x="2106" y="10301"/>
                      <a:pt x="2232" y="12256"/>
                    </a:cubicBezTo>
                    <a:cubicBezTo>
                      <a:pt x="2357" y="14236"/>
                      <a:pt x="2432" y="20577"/>
                      <a:pt x="2432" y="20577"/>
                    </a:cubicBezTo>
                    <a:cubicBezTo>
                      <a:pt x="878" y="19775"/>
                      <a:pt x="227" y="18296"/>
                      <a:pt x="227" y="17620"/>
                    </a:cubicBezTo>
                    <a:cubicBezTo>
                      <a:pt x="227" y="16943"/>
                      <a:pt x="803" y="11204"/>
                      <a:pt x="778" y="10727"/>
                    </a:cubicBezTo>
                    <a:cubicBezTo>
                      <a:pt x="753" y="10276"/>
                      <a:pt x="1" y="5013"/>
                      <a:pt x="227" y="2632"/>
                    </a:cubicBezTo>
                    <a:cubicBezTo>
                      <a:pt x="427" y="276"/>
                      <a:pt x="1981" y="1"/>
                      <a:pt x="1981" y="1"/>
                    </a:cubicBez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87;p110">
                <a:extLst>
                  <a:ext uri="{FF2B5EF4-FFF2-40B4-BE49-F238E27FC236}">
                    <a16:creationId xmlns:a16="http://schemas.microsoft.com/office/drawing/2014/main" id="{2902D694-0F32-1602-FF78-082D77A50481}"/>
                  </a:ext>
                </a:extLst>
              </p:cNvPr>
              <p:cNvSpPr/>
              <p:nvPr/>
            </p:nvSpPr>
            <p:spPr>
              <a:xfrm>
                <a:off x="5180600" y="1573950"/>
                <a:ext cx="22600" cy="58300"/>
              </a:xfrm>
              <a:custGeom>
                <a:avLst/>
                <a:gdLst/>
                <a:ahLst/>
                <a:cxnLst/>
                <a:rect l="l" t="t" r="r" b="b"/>
                <a:pathLst>
                  <a:path w="904" h="2332" extrusionOk="0">
                    <a:moveTo>
                      <a:pt x="903" y="1"/>
                    </a:moveTo>
                    <a:cubicBezTo>
                      <a:pt x="1" y="277"/>
                      <a:pt x="903" y="2332"/>
                      <a:pt x="903" y="2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88;p110">
                <a:extLst>
                  <a:ext uri="{FF2B5EF4-FFF2-40B4-BE49-F238E27FC236}">
                    <a16:creationId xmlns:a16="http://schemas.microsoft.com/office/drawing/2014/main" id="{6145E30E-B6F6-9CF9-FF41-D9AD099C2958}"/>
                  </a:ext>
                </a:extLst>
              </p:cNvPr>
              <p:cNvSpPr/>
              <p:nvPr/>
            </p:nvSpPr>
            <p:spPr>
              <a:xfrm>
                <a:off x="5193775" y="1531975"/>
                <a:ext cx="140375" cy="201150"/>
              </a:xfrm>
              <a:custGeom>
                <a:avLst/>
                <a:gdLst/>
                <a:ahLst/>
                <a:cxnLst/>
                <a:rect l="l" t="t" r="r" b="b"/>
                <a:pathLst>
                  <a:path w="5615" h="8046" extrusionOk="0">
                    <a:moveTo>
                      <a:pt x="351" y="1931"/>
                    </a:moveTo>
                    <a:cubicBezTo>
                      <a:pt x="351" y="1931"/>
                      <a:pt x="0" y="3134"/>
                      <a:pt x="125" y="4061"/>
                    </a:cubicBezTo>
                    <a:cubicBezTo>
                      <a:pt x="251" y="5013"/>
                      <a:pt x="351" y="6868"/>
                      <a:pt x="1178" y="7444"/>
                    </a:cubicBezTo>
                    <a:cubicBezTo>
                      <a:pt x="1980" y="8046"/>
                      <a:pt x="3183" y="7369"/>
                      <a:pt x="3960" y="6692"/>
                    </a:cubicBezTo>
                    <a:cubicBezTo>
                      <a:pt x="4737" y="6016"/>
                      <a:pt x="5564" y="4788"/>
                      <a:pt x="5589" y="3309"/>
                    </a:cubicBezTo>
                    <a:cubicBezTo>
                      <a:pt x="5614" y="1830"/>
                      <a:pt x="5038" y="1"/>
                      <a:pt x="2882" y="101"/>
                    </a:cubicBezTo>
                    <a:cubicBezTo>
                      <a:pt x="752" y="201"/>
                      <a:pt x="351" y="1931"/>
                      <a:pt x="351" y="19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89;p110">
                <a:extLst>
                  <a:ext uri="{FF2B5EF4-FFF2-40B4-BE49-F238E27FC236}">
                    <a16:creationId xmlns:a16="http://schemas.microsoft.com/office/drawing/2014/main" id="{30D77409-C510-E9F6-6CF8-D3942E936F91}"/>
                  </a:ext>
                </a:extLst>
              </p:cNvPr>
              <p:cNvSpPr/>
              <p:nvPr/>
            </p:nvSpPr>
            <p:spPr>
              <a:xfrm>
                <a:off x="5228850" y="1666075"/>
                <a:ext cx="86500" cy="127200"/>
              </a:xfrm>
              <a:custGeom>
                <a:avLst/>
                <a:gdLst/>
                <a:ahLst/>
                <a:cxnLst/>
                <a:rect l="l" t="t" r="r" b="b"/>
                <a:pathLst>
                  <a:path w="3460" h="5088" extrusionOk="0">
                    <a:moveTo>
                      <a:pt x="3083" y="0"/>
                    </a:moveTo>
                    <a:cubicBezTo>
                      <a:pt x="3083" y="0"/>
                      <a:pt x="2933" y="1930"/>
                      <a:pt x="3434" y="2632"/>
                    </a:cubicBezTo>
                    <a:cubicBezTo>
                      <a:pt x="3459" y="3108"/>
                      <a:pt x="2106" y="5088"/>
                      <a:pt x="778" y="4737"/>
                    </a:cubicBezTo>
                    <a:cubicBezTo>
                      <a:pt x="1" y="4536"/>
                      <a:pt x="76" y="3634"/>
                      <a:pt x="76" y="3634"/>
                    </a:cubicBezTo>
                    <a:cubicBezTo>
                      <a:pt x="176" y="2932"/>
                      <a:pt x="76" y="1253"/>
                      <a:pt x="76" y="12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90;p110">
                <a:extLst>
                  <a:ext uri="{FF2B5EF4-FFF2-40B4-BE49-F238E27FC236}">
                    <a16:creationId xmlns:a16="http://schemas.microsoft.com/office/drawing/2014/main" id="{F5C3EA44-A62D-7E9E-DCFC-33040565F90F}"/>
                  </a:ext>
                </a:extLst>
              </p:cNvPr>
              <p:cNvSpPr/>
              <p:nvPr/>
            </p:nvSpPr>
            <p:spPr>
              <a:xfrm>
                <a:off x="5181225" y="1481225"/>
                <a:ext cx="196150" cy="196775"/>
              </a:xfrm>
              <a:custGeom>
                <a:avLst/>
                <a:gdLst/>
                <a:ahLst/>
                <a:cxnLst/>
                <a:rect l="l" t="t" r="r" b="b"/>
                <a:pathLst>
                  <a:path w="7846" h="7871" extrusionOk="0">
                    <a:moveTo>
                      <a:pt x="327" y="2382"/>
                    </a:moveTo>
                    <a:cubicBezTo>
                      <a:pt x="1" y="3459"/>
                      <a:pt x="352" y="3860"/>
                      <a:pt x="1279" y="4186"/>
                    </a:cubicBezTo>
                    <a:cubicBezTo>
                      <a:pt x="2206" y="4487"/>
                      <a:pt x="4688" y="3785"/>
                      <a:pt x="4688" y="3785"/>
                    </a:cubicBezTo>
                    <a:cubicBezTo>
                      <a:pt x="4512" y="4963"/>
                      <a:pt x="4888" y="5565"/>
                      <a:pt x="4888" y="5565"/>
                    </a:cubicBezTo>
                    <a:cubicBezTo>
                      <a:pt x="5289" y="4412"/>
                      <a:pt x="5665" y="5013"/>
                      <a:pt x="5715" y="5940"/>
                    </a:cubicBezTo>
                    <a:cubicBezTo>
                      <a:pt x="5740" y="6868"/>
                      <a:pt x="5214" y="6843"/>
                      <a:pt x="5214" y="6843"/>
                    </a:cubicBezTo>
                    <a:cubicBezTo>
                      <a:pt x="5264" y="7620"/>
                      <a:pt x="5515" y="7870"/>
                      <a:pt x="5515" y="7870"/>
                    </a:cubicBezTo>
                    <a:cubicBezTo>
                      <a:pt x="6492" y="7194"/>
                      <a:pt x="7846" y="2607"/>
                      <a:pt x="6066" y="2507"/>
                    </a:cubicBezTo>
                    <a:cubicBezTo>
                      <a:pt x="6041" y="903"/>
                      <a:pt x="978" y="1"/>
                      <a:pt x="327" y="23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91;p110">
                <a:extLst>
                  <a:ext uri="{FF2B5EF4-FFF2-40B4-BE49-F238E27FC236}">
                    <a16:creationId xmlns:a16="http://schemas.microsoft.com/office/drawing/2014/main" id="{EFB3E67A-0AD7-0537-3471-D63E7FFEEC37}"/>
                  </a:ext>
                </a:extLst>
              </p:cNvPr>
              <p:cNvSpPr/>
              <p:nvPr/>
            </p:nvSpPr>
            <p:spPr>
              <a:xfrm>
                <a:off x="5255800" y="1724325"/>
                <a:ext cx="170450" cy="500675"/>
              </a:xfrm>
              <a:custGeom>
                <a:avLst/>
                <a:gdLst/>
                <a:ahLst/>
                <a:cxnLst/>
                <a:rect l="l" t="t" r="r" b="b"/>
                <a:pathLst>
                  <a:path w="6818" h="20027" extrusionOk="0">
                    <a:moveTo>
                      <a:pt x="2431" y="1"/>
                    </a:moveTo>
                    <a:cubicBezTo>
                      <a:pt x="853" y="3359"/>
                      <a:pt x="0" y="6417"/>
                      <a:pt x="51" y="9174"/>
                    </a:cubicBezTo>
                    <a:cubicBezTo>
                      <a:pt x="126" y="11956"/>
                      <a:pt x="677" y="20026"/>
                      <a:pt x="677" y="20026"/>
                    </a:cubicBezTo>
                    <a:cubicBezTo>
                      <a:pt x="3459" y="19349"/>
                      <a:pt x="5339" y="18572"/>
                      <a:pt x="5865" y="17620"/>
                    </a:cubicBezTo>
                    <a:cubicBezTo>
                      <a:pt x="4687" y="14512"/>
                      <a:pt x="4261" y="12407"/>
                      <a:pt x="4487" y="11530"/>
                    </a:cubicBezTo>
                    <a:cubicBezTo>
                      <a:pt x="4737" y="10628"/>
                      <a:pt x="6817" y="3861"/>
                      <a:pt x="5740" y="1856"/>
                    </a:cubicBezTo>
                    <a:cubicBezTo>
                      <a:pt x="4712" y="753"/>
                      <a:pt x="2431" y="1"/>
                      <a:pt x="2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92;p110">
                <a:extLst>
                  <a:ext uri="{FF2B5EF4-FFF2-40B4-BE49-F238E27FC236}">
                    <a16:creationId xmlns:a16="http://schemas.microsoft.com/office/drawing/2014/main" id="{A281B839-3EC6-DB0B-C589-1BAA8473CA91}"/>
                  </a:ext>
                </a:extLst>
              </p:cNvPr>
              <p:cNvSpPr/>
              <p:nvPr/>
            </p:nvSpPr>
            <p:spPr>
              <a:xfrm>
                <a:off x="5317200" y="1740625"/>
                <a:ext cx="343375" cy="288250"/>
              </a:xfrm>
              <a:custGeom>
                <a:avLst/>
                <a:gdLst/>
                <a:ahLst/>
                <a:cxnLst/>
                <a:rect l="l" t="t" r="r" b="b"/>
                <a:pathLst>
                  <a:path w="13735" h="11530" extrusionOk="0">
                    <a:moveTo>
                      <a:pt x="2557" y="652"/>
                    </a:moveTo>
                    <a:cubicBezTo>
                      <a:pt x="4462" y="1605"/>
                      <a:pt x="5840" y="6166"/>
                      <a:pt x="7294" y="7570"/>
                    </a:cubicBezTo>
                    <a:cubicBezTo>
                      <a:pt x="8121" y="8372"/>
                      <a:pt x="12181" y="9399"/>
                      <a:pt x="13309" y="9424"/>
                    </a:cubicBezTo>
                    <a:cubicBezTo>
                      <a:pt x="13735" y="10427"/>
                      <a:pt x="12958" y="11529"/>
                      <a:pt x="12958" y="11529"/>
                    </a:cubicBezTo>
                    <a:cubicBezTo>
                      <a:pt x="6016" y="10878"/>
                      <a:pt x="5715" y="10502"/>
                      <a:pt x="3585" y="7770"/>
                    </a:cubicBezTo>
                    <a:cubicBezTo>
                      <a:pt x="928" y="4412"/>
                      <a:pt x="1" y="1"/>
                      <a:pt x="2557" y="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93;p110">
                <a:extLst>
                  <a:ext uri="{FF2B5EF4-FFF2-40B4-BE49-F238E27FC236}">
                    <a16:creationId xmlns:a16="http://schemas.microsoft.com/office/drawing/2014/main" id="{F1936D27-E9F5-30D4-7507-568FD8787D26}"/>
                  </a:ext>
                </a:extLst>
              </p:cNvPr>
              <p:cNvSpPr/>
              <p:nvPr/>
            </p:nvSpPr>
            <p:spPr>
              <a:xfrm>
                <a:off x="5248275" y="1713050"/>
                <a:ext cx="68325" cy="95900"/>
              </a:xfrm>
              <a:custGeom>
                <a:avLst/>
                <a:gdLst/>
                <a:ahLst/>
                <a:cxnLst/>
                <a:rect l="l" t="t" r="r" b="b"/>
                <a:pathLst>
                  <a:path w="2733" h="3836" extrusionOk="0">
                    <a:moveTo>
                      <a:pt x="2382" y="1"/>
                    </a:moveTo>
                    <a:cubicBezTo>
                      <a:pt x="2382" y="51"/>
                      <a:pt x="2732" y="452"/>
                      <a:pt x="2732" y="452"/>
                    </a:cubicBezTo>
                    <a:cubicBezTo>
                      <a:pt x="2732" y="452"/>
                      <a:pt x="2056" y="1956"/>
                      <a:pt x="1805" y="2607"/>
                    </a:cubicBezTo>
                    <a:cubicBezTo>
                      <a:pt x="1555" y="3284"/>
                      <a:pt x="903" y="3835"/>
                      <a:pt x="903" y="3835"/>
                    </a:cubicBezTo>
                    <a:lnTo>
                      <a:pt x="1" y="2858"/>
                    </a:lnTo>
                    <a:cubicBezTo>
                      <a:pt x="1229" y="2206"/>
                      <a:pt x="2382"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94;p110">
                <a:extLst>
                  <a:ext uri="{FF2B5EF4-FFF2-40B4-BE49-F238E27FC236}">
                    <a16:creationId xmlns:a16="http://schemas.microsoft.com/office/drawing/2014/main" id="{3EC5BC62-C0B3-A86C-A90D-0857650BBAAC}"/>
                  </a:ext>
                </a:extLst>
              </p:cNvPr>
              <p:cNvSpPr/>
              <p:nvPr/>
            </p:nvSpPr>
            <p:spPr>
              <a:xfrm>
                <a:off x="5635500" y="1972450"/>
                <a:ext cx="132850" cy="62700"/>
              </a:xfrm>
              <a:custGeom>
                <a:avLst/>
                <a:gdLst/>
                <a:ahLst/>
                <a:cxnLst/>
                <a:rect l="l" t="t" r="r" b="b"/>
                <a:pathLst>
                  <a:path w="5314" h="2508" extrusionOk="0">
                    <a:moveTo>
                      <a:pt x="427" y="477"/>
                    </a:moveTo>
                    <a:cubicBezTo>
                      <a:pt x="427" y="477"/>
                      <a:pt x="1379" y="201"/>
                      <a:pt x="2106" y="201"/>
                    </a:cubicBezTo>
                    <a:cubicBezTo>
                      <a:pt x="2833" y="226"/>
                      <a:pt x="3559" y="1"/>
                      <a:pt x="3710" y="1"/>
                    </a:cubicBezTo>
                    <a:cubicBezTo>
                      <a:pt x="3860" y="26"/>
                      <a:pt x="3810" y="577"/>
                      <a:pt x="2807" y="703"/>
                    </a:cubicBezTo>
                    <a:cubicBezTo>
                      <a:pt x="3635" y="928"/>
                      <a:pt x="4336" y="1053"/>
                      <a:pt x="4838" y="903"/>
                    </a:cubicBezTo>
                    <a:cubicBezTo>
                      <a:pt x="5314" y="728"/>
                      <a:pt x="5264" y="1404"/>
                      <a:pt x="4838" y="1855"/>
                    </a:cubicBezTo>
                    <a:cubicBezTo>
                      <a:pt x="4412" y="2307"/>
                      <a:pt x="3685" y="2382"/>
                      <a:pt x="3208" y="2432"/>
                    </a:cubicBezTo>
                    <a:cubicBezTo>
                      <a:pt x="2707" y="2507"/>
                      <a:pt x="777" y="2131"/>
                      <a:pt x="201" y="1906"/>
                    </a:cubicBezTo>
                    <a:cubicBezTo>
                      <a:pt x="0" y="778"/>
                      <a:pt x="427" y="477"/>
                      <a:pt x="427" y="4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95;p110">
                <a:extLst>
                  <a:ext uri="{FF2B5EF4-FFF2-40B4-BE49-F238E27FC236}">
                    <a16:creationId xmlns:a16="http://schemas.microsoft.com/office/drawing/2014/main" id="{58017D69-1FD1-3DEE-EBD9-32AFE4E5AC0D}"/>
                  </a:ext>
                </a:extLst>
              </p:cNvPr>
              <p:cNvSpPr/>
              <p:nvPr/>
            </p:nvSpPr>
            <p:spPr>
              <a:xfrm>
                <a:off x="5216950" y="1722450"/>
                <a:ext cx="31350" cy="79600"/>
              </a:xfrm>
              <a:custGeom>
                <a:avLst/>
                <a:gdLst/>
                <a:ahLst/>
                <a:cxnLst/>
                <a:rect l="l" t="t" r="r" b="b"/>
                <a:pathLst>
                  <a:path w="1254" h="3184" extrusionOk="0">
                    <a:moveTo>
                      <a:pt x="677" y="101"/>
                    </a:moveTo>
                    <a:cubicBezTo>
                      <a:pt x="752" y="1"/>
                      <a:pt x="953" y="1981"/>
                      <a:pt x="1254" y="2482"/>
                    </a:cubicBezTo>
                    <a:cubicBezTo>
                      <a:pt x="677" y="3033"/>
                      <a:pt x="326" y="3184"/>
                      <a:pt x="326" y="3184"/>
                    </a:cubicBezTo>
                    <a:cubicBezTo>
                      <a:pt x="326" y="3184"/>
                      <a:pt x="1" y="953"/>
                      <a:pt x="67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96;p110">
                <a:extLst>
                  <a:ext uri="{FF2B5EF4-FFF2-40B4-BE49-F238E27FC236}">
                    <a16:creationId xmlns:a16="http://schemas.microsoft.com/office/drawing/2014/main" id="{817184DD-7681-4394-A2A5-724A9B39A6CD}"/>
                  </a:ext>
                </a:extLst>
              </p:cNvPr>
              <p:cNvSpPr/>
              <p:nvPr/>
            </p:nvSpPr>
            <p:spPr>
              <a:xfrm>
                <a:off x="5230725" y="1783850"/>
                <a:ext cx="36375" cy="37000"/>
              </a:xfrm>
              <a:custGeom>
                <a:avLst/>
                <a:gdLst/>
                <a:ahLst/>
                <a:cxnLst/>
                <a:rect l="l" t="t" r="r" b="b"/>
                <a:pathLst>
                  <a:path w="1455" h="1480" extrusionOk="0">
                    <a:moveTo>
                      <a:pt x="778" y="1"/>
                    </a:moveTo>
                    <a:lnTo>
                      <a:pt x="1" y="452"/>
                    </a:lnTo>
                    <a:cubicBezTo>
                      <a:pt x="176" y="1079"/>
                      <a:pt x="201" y="1480"/>
                      <a:pt x="201" y="1480"/>
                    </a:cubicBezTo>
                    <a:lnTo>
                      <a:pt x="903" y="1480"/>
                    </a:lnTo>
                    <a:lnTo>
                      <a:pt x="1455" y="72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97;p110">
                <a:extLst>
                  <a:ext uri="{FF2B5EF4-FFF2-40B4-BE49-F238E27FC236}">
                    <a16:creationId xmlns:a16="http://schemas.microsoft.com/office/drawing/2014/main" id="{977FB27E-3DA5-C0F4-85A4-2E4DFA35F0E7}"/>
                  </a:ext>
                </a:extLst>
              </p:cNvPr>
              <p:cNvSpPr/>
              <p:nvPr/>
            </p:nvSpPr>
            <p:spPr>
              <a:xfrm>
                <a:off x="5209425" y="1813300"/>
                <a:ext cx="45150" cy="268825"/>
              </a:xfrm>
              <a:custGeom>
                <a:avLst/>
                <a:gdLst/>
                <a:ahLst/>
                <a:cxnLst/>
                <a:rect l="l" t="t" r="r" b="b"/>
                <a:pathLst>
                  <a:path w="1806" h="10753" extrusionOk="0">
                    <a:moveTo>
                      <a:pt x="1053" y="302"/>
                    </a:moveTo>
                    <a:cubicBezTo>
                      <a:pt x="1" y="5815"/>
                      <a:pt x="101" y="9224"/>
                      <a:pt x="101" y="9224"/>
                    </a:cubicBezTo>
                    <a:lnTo>
                      <a:pt x="627" y="10753"/>
                    </a:lnTo>
                    <a:lnTo>
                      <a:pt x="1805" y="9049"/>
                    </a:lnTo>
                    <a:cubicBezTo>
                      <a:pt x="1805" y="9049"/>
                      <a:pt x="953" y="2557"/>
                      <a:pt x="1755" y="302"/>
                    </a:cubicBezTo>
                    <a:cubicBezTo>
                      <a:pt x="1329" y="1"/>
                      <a:pt x="1053" y="302"/>
                      <a:pt x="1053" y="3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98;p110">
                <a:extLst>
                  <a:ext uri="{FF2B5EF4-FFF2-40B4-BE49-F238E27FC236}">
                    <a16:creationId xmlns:a16="http://schemas.microsoft.com/office/drawing/2014/main" id="{F8DC86F7-EC65-3B0D-FAB5-BF36390CF3FD}"/>
                  </a:ext>
                </a:extLst>
              </p:cNvPr>
              <p:cNvSpPr/>
              <p:nvPr/>
            </p:nvSpPr>
            <p:spPr>
              <a:xfrm>
                <a:off x="3940000" y="1902900"/>
                <a:ext cx="374725" cy="162950"/>
              </a:xfrm>
              <a:custGeom>
                <a:avLst/>
                <a:gdLst/>
                <a:ahLst/>
                <a:cxnLst/>
                <a:rect l="l" t="t" r="r" b="b"/>
                <a:pathLst>
                  <a:path w="14989" h="6518" extrusionOk="0">
                    <a:moveTo>
                      <a:pt x="1805" y="151"/>
                    </a:moveTo>
                    <a:cubicBezTo>
                      <a:pt x="1805" y="151"/>
                      <a:pt x="5389" y="2683"/>
                      <a:pt x="6868" y="3510"/>
                    </a:cubicBezTo>
                    <a:cubicBezTo>
                      <a:pt x="8372" y="4337"/>
                      <a:pt x="14186" y="1053"/>
                      <a:pt x="14186" y="1053"/>
                    </a:cubicBezTo>
                    <a:cubicBezTo>
                      <a:pt x="14186" y="1053"/>
                      <a:pt x="14988" y="1480"/>
                      <a:pt x="14637" y="2733"/>
                    </a:cubicBezTo>
                    <a:cubicBezTo>
                      <a:pt x="10828" y="5314"/>
                      <a:pt x="7996" y="6517"/>
                      <a:pt x="6868" y="6267"/>
                    </a:cubicBezTo>
                    <a:cubicBezTo>
                      <a:pt x="5740" y="6016"/>
                      <a:pt x="2306" y="4011"/>
                      <a:pt x="1153" y="3384"/>
                    </a:cubicBezTo>
                    <a:cubicBezTo>
                      <a:pt x="1" y="2758"/>
                      <a:pt x="226" y="1"/>
                      <a:pt x="1805" y="15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99;p110">
                <a:extLst>
                  <a:ext uri="{FF2B5EF4-FFF2-40B4-BE49-F238E27FC236}">
                    <a16:creationId xmlns:a16="http://schemas.microsoft.com/office/drawing/2014/main" id="{E1DDCEE1-9726-16F4-A3BF-70C75049CFD3}"/>
                  </a:ext>
                </a:extLst>
              </p:cNvPr>
              <p:cNvSpPr/>
              <p:nvPr/>
            </p:nvSpPr>
            <p:spPr>
              <a:xfrm>
                <a:off x="3968825" y="2921075"/>
                <a:ext cx="16325" cy="52050"/>
              </a:xfrm>
              <a:custGeom>
                <a:avLst/>
                <a:gdLst/>
                <a:ahLst/>
                <a:cxnLst/>
                <a:rect l="l" t="t" r="r" b="b"/>
                <a:pathLst>
                  <a:path w="653" h="2082" extrusionOk="0">
                    <a:moveTo>
                      <a:pt x="0" y="26"/>
                    </a:moveTo>
                    <a:cubicBezTo>
                      <a:pt x="76" y="1054"/>
                      <a:pt x="176" y="2081"/>
                      <a:pt x="176" y="2081"/>
                    </a:cubicBezTo>
                    <a:lnTo>
                      <a:pt x="401" y="2081"/>
                    </a:lnTo>
                    <a:cubicBezTo>
                      <a:pt x="401" y="2081"/>
                      <a:pt x="401" y="527"/>
                      <a:pt x="652" y="853"/>
                    </a:cubicBezTo>
                    <a:cubicBezTo>
                      <a:pt x="627" y="1"/>
                      <a:pt x="0" y="26"/>
                      <a:pt x="0" y="2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600;p110">
                <a:extLst>
                  <a:ext uri="{FF2B5EF4-FFF2-40B4-BE49-F238E27FC236}">
                    <a16:creationId xmlns:a16="http://schemas.microsoft.com/office/drawing/2014/main" id="{5D0267B3-0072-D9F6-6492-2FB4D471260E}"/>
                  </a:ext>
                </a:extLst>
              </p:cNvPr>
              <p:cNvSpPr/>
              <p:nvPr/>
            </p:nvSpPr>
            <p:spPr>
              <a:xfrm>
                <a:off x="3951275" y="2533875"/>
                <a:ext cx="107175" cy="446750"/>
              </a:xfrm>
              <a:custGeom>
                <a:avLst/>
                <a:gdLst/>
                <a:ahLst/>
                <a:cxnLst/>
                <a:rect l="l" t="t" r="r" b="b"/>
                <a:pathLst>
                  <a:path w="4287" h="17870" extrusionOk="0">
                    <a:moveTo>
                      <a:pt x="3885" y="17268"/>
                    </a:moveTo>
                    <a:cubicBezTo>
                      <a:pt x="4011" y="17268"/>
                      <a:pt x="4161" y="17143"/>
                      <a:pt x="4286" y="16968"/>
                    </a:cubicBezTo>
                    <a:cubicBezTo>
                      <a:pt x="4061" y="16692"/>
                      <a:pt x="3810" y="16416"/>
                      <a:pt x="3660" y="16216"/>
                    </a:cubicBezTo>
                    <a:cubicBezTo>
                      <a:pt x="3184" y="15514"/>
                      <a:pt x="2382" y="13985"/>
                      <a:pt x="2332" y="13308"/>
                    </a:cubicBezTo>
                    <a:cubicBezTo>
                      <a:pt x="2281" y="12632"/>
                      <a:pt x="2707" y="5439"/>
                      <a:pt x="2833" y="4562"/>
                    </a:cubicBezTo>
                    <a:cubicBezTo>
                      <a:pt x="2933" y="3684"/>
                      <a:pt x="3259" y="376"/>
                      <a:pt x="3234" y="176"/>
                    </a:cubicBezTo>
                    <a:cubicBezTo>
                      <a:pt x="3209" y="0"/>
                      <a:pt x="151" y="1353"/>
                      <a:pt x="151" y="1353"/>
                    </a:cubicBezTo>
                    <a:cubicBezTo>
                      <a:pt x="201" y="1629"/>
                      <a:pt x="602" y="3358"/>
                      <a:pt x="452" y="4461"/>
                    </a:cubicBezTo>
                    <a:cubicBezTo>
                      <a:pt x="276" y="5564"/>
                      <a:pt x="1" y="6291"/>
                      <a:pt x="151" y="8095"/>
                    </a:cubicBezTo>
                    <a:cubicBezTo>
                      <a:pt x="301" y="9900"/>
                      <a:pt x="1179" y="12807"/>
                      <a:pt x="878" y="14186"/>
                    </a:cubicBezTo>
                    <a:cubicBezTo>
                      <a:pt x="878" y="14211"/>
                      <a:pt x="878" y="14236"/>
                      <a:pt x="878" y="14261"/>
                    </a:cubicBezTo>
                    <a:cubicBezTo>
                      <a:pt x="1755" y="15489"/>
                      <a:pt x="2081" y="17870"/>
                      <a:pt x="3885" y="1726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601;p110">
                <a:extLst>
                  <a:ext uri="{FF2B5EF4-FFF2-40B4-BE49-F238E27FC236}">
                    <a16:creationId xmlns:a16="http://schemas.microsoft.com/office/drawing/2014/main" id="{DC88E620-2617-1243-376C-CAF5D2BCED4C}"/>
                  </a:ext>
                </a:extLst>
              </p:cNvPr>
              <p:cNvSpPr/>
              <p:nvPr/>
            </p:nvSpPr>
            <p:spPr>
              <a:xfrm>
                <a:off x="3965700" y="2890375"/>
                <a:ext cx="119075" cy="107800"/>
              </a:xfrm>
              <a:custGeom>
                <a:avLst/>
                <a:gdLst/>
                <a:ahLst/>
                <a:cxnLst/>
                <a:rect l="l" t="t" r="r" b="b"/>
                <a:pathLst>
                  <a:path w="4763" h="4312" extrusionOk="0">
                    <a:moveTo>
                      <a:pt x="3709" y="2708"/>
                    </a:moveTo>
                    <a:cubicBezTo>
                      <a:pt x="3584" y="2883"/>
                      <a:pt x="3434" y="3008"/>
                      <a:pt x="3308" y="3008"/>
                    </a:cubicBezTo>
                    <a:cubicBezTo>
                      <a:pt x="1504" y="3610"/>
                      <a:pt x="1178" y="1229"/>
                      <a:pt x="301" y="1"/>
                    </a:cubicBezTo>
                    <a:cubicBezTo>
                      <a:pt x="0" y="1304"/>
                      <a:pt x="125" y="1454"/>
                      <a:pt x="376" y="1630"/>
                    </a:cubicBezTo>
                    <a:cubicBezTo>
                      <a:pt x="602" y="1830"/>
                      <a:pt x="1454" y="2858"/>
                      <a:pt x="1604" y="3585"/>
                    </a:cubicBezTo>
                    <a:cubicBezTo>
                      <a:pt x="1755" y="4312"/>
                      <a:pt x="4035" y="4236"/>
                      <a:pt x="4461" y="4086"/>
                    </a:cubicBezTo>
                    <a:cubicBezTo>
                      <a:pt x="4762" y="3986"/>
                      <a:pt x="4236" y="3334"/>
                      <a:pt x="3709" y="270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602;p110">
                <a:extLst>
                  <a:ext uri="{FF2B5EF4-FFF2-40B4-BE49-F238E27FC236}">
                    <a16:creationId xmlns:a16="http://schemas.microsoft.com/office/drawing/2014/main" id="{9B35935D-E679-92E6-A39E-5FB90FEEA171}"/>
                  </a:ext>
                </a:extLst>
              </p:cNvPr>
              <p:cNvSpPr/>
              <p:nvPr/>
            </p:nvSpPr>
            <p:spPr>
              <a:xfrm>
                <a:off x="3823450" y="2538250"/>
                <a:ext cx="99025" cy="525725"/>
              </a:xfrm>
              <a:custGeom>
                <a:avLst/>
                <a:gdLst/>
                <a:ahLst/>
                <a:cxnLst/>
                <a:rect l="l" t="t" r="r" b="b"/>
                <a:pathLst>
                  <a:path w="3961" h="21029" extrusionOk="0">
                    <a:moveTo>
                      <a:pt x="2708" y="7369"/>
                    </a:moveTo>
                    <a:cubicBezTo>
                      <a:pt x="2607" y="8171"/>
                      <a:pt x="2131" y="14361"/>
                      <a:pt x="2206" y="15389"/>
                    </a:cubicBezTo>
                    <a:cubicBezTo>
                      <a:pt x="2257" y="16016"/>
                      <a:pt x="2557" y="16993"/>
                      <a:pt x="2758" y="17795"/>
                    </a:cubicBezTo>
                    <a:cubicBezTo>
                      <a:pt x="2858" y="18296"/>
                      <a:pt x="2933" y="18722"/>
                      <a:pt x="2858" y="18923"/>
                    </a:cubicBezTo>
                    <a:cubicBezTo>
                      <a:pt x="2683" y="19449"/>
                      <a:pt x="2683" y="21028"/>
                      <a:pt x="1830" y="20677"/>
                    </a:cubicBezTo>
                    <a:cubicBezTo>
                      <a:pt x="978" y="20326"/>
                      <a:pt x="402" y="19224"/>
                      <a:pt x="577" y="18021"/>
                    </a:cubicBezTo>
                    <a:cubicBezTo>
                      <a:pt x="753" y="16793"/>
                      <a:pt x="552" y="16216"/>
                      <a:pt x="602" y="15489"/>
                    </a:cubicBezTo>
                    <a:cubicBezTo>
                      <a:pt x="652" y="14762"/>
                      <a:pt x="151" y="10276"/>
                      <a:pt x="76" y="8672"/>
                    </a:cubicBezTo>
                    <a:cubicBezTo>
                      <a:pt x="1" y="7068"/>
                      <a:pt x="527" y="6291"/>
                      <a:pt x="577" y="5239"/>
                    </a:cubicBezTo>
                    <a:cubicBezTo>
                      <a:pt x="627" y="4161"/>
                      <a:pt x="302" y="1930"/>
                      <a:pt x="302" y="1930"/>
                    </a:cubicBezTo>
                    <a:cubicBezTo>
                      <a:pt x="302" y="1930"/>
                      <a:pt x="3961" y="1"/>
                      <a:pt x="3660" y="2331"/>
                    </a:cubicBezTo>
                    <a:cubicBezTo>
                      <a:pt x="3359" y="4662"/>
                      <a:pt x="2783" y="6567"/>
                      <a:pt x="2708" y="7369"/>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603;p110">
                <a:extLst>
                  <a:ext uri="{FF2B5EF4-FFF2-40B4-BE49-F238E27FC236}">
                    <a16:creationId xmlns:a16="http://schemas.microsoft.com/office/drawing/2014/main" id="{5CAD704B-ED49-0CB8-A23D-DE00C9DC7D4A}"/>
                  </a:ext>
                </a:extLst>
              </p:cNvPr>
              <p:cNvSpPr/>
              <p:nvPr/>
            </p:nvSpPr>
            <p:spPr>
              <a:xfrm>
                <a:off x="3783350" y="2247525"/>
                <a:ext cx="268200" cy="420450"/>
              </a:xfrm>
              <a:custGeom>
                <a:avLst/>
                <a:gdLst/>
                <a:ahLst/>
                <a:cxnLst/>
                <a:rect l="l" t="t" r="r" b="b"/>
                <a:pathLst>
                  <a:path w="10728" h="16818" extrusionOk="0">
                    <a:moveTo>
                      <a:pt x="502" y="1379"/>
                    </a:moveTo>
                    <a:cubicBezTo>
                      <a:pt x="1" y="3885"/>
                      <a:pt x="1204" y="5564"/>
                      <a:pt x="1404" y="6141"/>
                    </a:cubicBezTo>
                    <a:cubicBezTo>
                      <a:pt x="1630" y="6717"/>
                      <a:pt x="928" y="13860"/>
                      <a:pt x="928" y="13860"/>
                    </a:cubicBezTo>
                    <a:cubicBezTo>
                      <a:pt x="2858" y="16818"/>
                      <a:pt x="9625" y="14988"/>
                      <a:pt x="10728" y="13133"/>
                    </a:cubicBezTo>
                    <a:cubicBezTo>
                      <a:pt x="10577" y="8722"/>
                      <a:pt x="10201" y="1529"/>
                      <a:pt x="10226" y="752"/>
                    </a:cubicBezTo>
                    <a:cubicBezTo>
                      <a:pt x="10277" y="0"/>
                      <a:pt x="502" y="1379"/>
                      <a:pt x="502" y="1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604;p110">
                <a:extLst>
                  <a:ext uri="{FF2B5EF4-FFF2-40B4-BE49-F238E27FC236}">
                    <a16:creationId xmlns:a16="http://schemas.microsoft.com/office/drawing/2014/main" id="{EA75ACDF-E455-1550-A534-EC8EAD1D745B}"/>
                  </a:ext>
                </a:extLst>
              </p:cNvPr>
              <p:cNvSpPr/>
              <p:nvPr/>
            </p:nvSpPr>
            <p:spPr>
              <a:xfrm>
                <a:off x="3833475" y="2983125"/>
                <a:ext cx="65825" cy="80850"/>
              </a:xfrm>
              <a:custGeom>
                <a:avLst/>
                <a:gdLst/>
                <a:ahLst/>
                <a:cxnLst/>
                <a:rect l="l" t="t" r="r" b="b"/>
                <a:pathLst>
                  <a:path w="2633" h="3234" extrusionOk="0">
                    <a:moveTo>
                      <a:pt x="2607" y="1203"/>
                    </a:moveTo>
                    <a:cubicBezTo>
                      <a:pt x="2557" y="2256"/>
                      <a:pt x="2282" y="3233"/>
                      <a:pt x="1429" y="2882"/>
                    </a:cubicBezTo>
                    <a:cubicBezTo>
                      <a:pt x="577" y="2531"/>
                      <a:pt x="1" y="1429"/>
                      <a:pt x="176" y="226"/>
                    </a:cubicBezTo>
                    <a:cubicBezTo>
                      <a:pt x="627" y="1554"/>
                      <a:pt x="2382" y="1504"/>
                      <a:pt x="2357" y="0"/>
                    </a:cubicBezTo>
                    <a:cubicBezTo>
                      <a:pt x="2457" y="501"/>
                      <a:pt x="2632" y="978"/>
                      <a:pt x="2607" y="12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605;p110">
                <a:extLst>
                  <a:ext uri="{FF2B5EF4-FFF2-40B4-BE49-F238E27FC236}">
                    <a16:creationId xmlns:a16="http://schemas.microsoft.com/office/drawing/2014/main" id="{50C59C59-7AE8-966A-8A28-3C4292AA4628}"/>
                  </a:ext>
                </a:extLst>
              </p:cNvPr>
              <p:cNvSpPr/>
              <p:nvPr/>
            </p:nvSpPr>
            <p:spPr>
              <a:xfrm>
                <a:off x="3914300" y="1699275"/>
                <a:ext cx="85875" cy="174200"/>
              </a:xfrm>
              <a:custGeom>
                <a:avLst/>
                <a:gdLst/>
                <a:ahLst/>
                <a:cxnLst/>
                <a:rect l="l" t="t" r="r" b="b"/>
                <a:pathLst>
                  <a:path w="3435" h="6968" extrusionOk="0">
                    <a:moveTo>
                      <a:pt x="1856" y="0"/>
                    </a:moveTo>
                    <a:cubicBezTo>
                      <a:pt x="3008" y="1128"/>
                      <a:pt x="3410" y="2081"/>
                      <a:pt x="3234" y="3183"/>
                    </a:cubicBezTo>
                    <a:cubicBezTo>
                      <a:pt x="3059" y="4261"/>
                      <a:pt x="2858" y="5640"/>
                      <a:pt x="3435" y="6066"/>
                    </a:cubicBezTo>
                    <a:cubicBezTo>
                      <a:pt x="2232" y="6968"/>
                      <a:pt x="1" y="5640"/>
                      <a:pt x="51" y="5389"/>
                    </a:cubicBezTo>
                    <a:cubicBezTo>
                      <a:pt x="101" y="5163"/>
                      <a:pt x="1304" y="1655"/>
                      <a:pt x="1404" y="16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606;p110">
                <a:extLst>
                  <a:ext uri="{FF2B5EF4-FFF2-40B4-BE49-F238E27FC236}">
                    <a16:creationId xmlns:a16="http://schemas.microsoft.com/office/drawing/2014/main" id="{AB4B586C-F004-E3F2-DE67-297B9DBC0158}"/>
                  </a:ext>
                </a:extLst>
              </p:cNvPr>
              <p:cNvSpPr/>
              <p:nvPr/>
            </p:nvSpPr>
            <p:spPr>
              <a:xfrm>
                <a:off x="3732600" y="1875350"/>
                <a:ext cx="318950" cy="508800"/>
              </a:xfrm>
              <a:custGeom>
                <a:avLst/>
                <a:gdLst/>
                <a:ahLst/>
                <a:cxnLst/>
                <a:rect l="l" t="t" r="r" b="b"/>
                <a:pathLst>
                  <a:path w="12758" h="20352" extrusionOk="0">
                    <a:moveTo>
                      <a:pt x="10101" y="1253"/>
                    </a:moveTo>
                    <a:cubicBezTo>
                      <a:pt x="7620" y="0"/>
                      <a:pt x="3334" y="727"/>
                      <a:pt x="1680" y="2556"/>
                    </a:cubicBezTo>
                    <a:cubicBezTo>
                      <a:pt x="1" y="4411"/>
                      <a:pt x="3510" y="7795"/>
                      <a:pt x="4086" y="9750"/>
                    </a:cubicBezTo>
                    <a:cubicBezTo>
                      <a:pt x="4687" y="11704"/>
                      <a:pt x="677" y="17193"/>
                      <a:pt x="1981" y="18872"/>
                    </a:cubicBezTo>
                    <a:cubicBezTo>
                      <a:pt x="4587" y="20351"/>
                      <a:pt x="12056" y="19323"/>
                      <a:pt x="12758" y="17118"/>
                    </a:cubicBezTo>
                    <a:cubicBezTo>
                      <a:pt x="12733" y="13860"/>
                      <a:pt x="10778" y="10978"/>
                      <a:pt x="11254" y="9624"/>
                    </a:cubicBezTo>
                    <a:cubicBezTo>
                      <a:pt x="11279" y="8747"/>
                      <a:pt x="12532" y="5890"/>
                      <a:pt x="12031" y="4787"/>
                    </a:cubicBezTo>
                    <a:cubicBezTo>
                      <a:pt x="11003" y="2556"/>
                      <a:pt x="11229" y="1930"/>
                      <a:pt x="10101" y="12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607;p110">
                <a:extLst>
                  <a:ext uri="{FF2B5EF4-FFF2-40B4-BE49-F238E27FC236}">
                    <a16:creationId xmlns:a16="http://schemas.microsoft.com/office/drawing/2014/main" id="{05751452-7D3B-907F-FD05-B8A63193E7B5}"/>
                  </a:ext>
                </a:extLst>
              </p:cNvPr>
              <p:cNvSpPr/>
              <p:nvPr/>
            </p:nvSpPr>
            <p:spPr>
              <a:xfrm>
                <a:off x="3846025" y="1688625"/>
                <a:ext cx="140375" cy="200525"/>
              </a:xfrm>
              <a:custGeom>
                <a:avLst/>
                <a:gdLst/>
                <a:ahLst/>
                <a:cxnLst/>
                <a:rect l="l" t="t" r="r" b="b"/>
                <a:pathLst>
                  <a:path w="5615" h="8021" extrusionOk="0">
                    <a:moveTo>
                      <a:pt x="5288" y="1930"/>
                    </a:moveTo>
                    <a:cubicBezTo>
                      <a:pt x="5288" y="1930"/>
                      <a:pt x="5614" y="3108"/>
                      <a:pt x="5489" y="4061"/>
                    </a:cubicBezTo>
                    <a:cubicBezTo>
                      <a:pt x="5364" y="4988"/>
                      <a:pt x="5288" y="6843"/>
                      <a:pt x="4461" y="7444"/>
                    </a:cubicBezTo>
                    <a:cubicBezTo>
                      <a:pt x="3634" y="8020"/>
                      <a:pt x="2456" y="7344"/>
                      <a:pt x="1654" y="6667"/>
                    </a:cubicBezTo>
                    <a:cubicBezTo>
                      <a:pt x="877" y="6015"/>
                      <a:pt x="50" y="4787"/>
                      <a:pt x="25" y="3284"/>
                    </a:cubicBezTo>
                    <a:cubicBezTo>
                      <a:pt x="0" y="1805"/>
                      <a:pt x="602" y="0"/>
                      <a:pt x="2732" y="76"/>
                    </a:cubicBezTo>
                    <a:cubicBezTo>
                      <a:pt x="4862" y="176"/>
                      <a:pt x="5288" y="1930"/>
                      <a:pt x="5288" y="193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08;p110">
                <a:extLst>
                  <a:ext uri="{FF2B5EF4-FFF2-40B4-BE49-F238E27FC236}">
                    <a16:creationId xmlns:a16="http://schemas.microsoft.com/office/drawing/2014/main" id="{4643815B-ABBA-3635-E91F-A6A1278D82D8}"/>
                  </a:ext>
                </a:extLst>
              </p:cNvPr>
              <p:cNvSpPr/>
              <p:nvPr/>
            </p:nvSpPr>
            <p:spPr>
              <a:xfrm>
                <a:off x="3879225" y="1842750"/>
                <a:ext cx="72075" cy="127225"/>
              </a:xfrm>
              <a:custGeom>
                <a:avLst/>
                <a:gdLst/>
                <a:ahLst/>
                <a:cxnLst/>
                <a:rect l="l" t="t" r="r" b="b"/>
                <a:pathLst>
                  <a:path w="2883" h="5089" extrusionOk="0">
                    <a:moveTo>
                      <a:pt x="301" y="1"/>
                    </a:moveTo>
                    <a:cubicBezTo>
                      <a:pt x="301" y="1"/>
                      <a:pt x="452" y="1906"/>
                      <a:pt x="26" y="2607"/>
                    </a:cubicBezTo>
                    <a:cubicBezTo>
                      <a:pt x="0" y="3084"/>
                      <a:pt x="1128" y="5089"/>
                      <a:pt x="2231" y="4738"/>
                    </a:cubicBezTo>
                    <a:cubicBezTo>
                      <a:pt x="2883" y="4537"/>
                      <a:pt x="2807" y="3610"/>
                      <a:pt x="2807" y="3610"/>
                    </a:cubicBezTo>
                    <a:cubicBezTo>
                      <a:pt x="2732" y="2908"/>
                      <a:pt x="2807" y="1229"/>
                      <a:pt x="2807" y="1229"/>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609;p110">
                <a:extLst>
                  <a:ext uri="{FF2B5EF4-FFF2-40B4-BE49-F238E27FC236}">
                    <a16:creationId xmlns:a16="http://schemas.microsoft.com/office/drawing/2014/main" id="{8AAA550D-8252-4156-C8E0-C249410A3B97}"/>
                  </a:ext>
                </a:extLst>
              </p:cNvPr>
              <p:cNvSpPr/>
              <p:nvPr/>
            </p:nvSpPr>
            <p:spPr>
              <a:xfrm>
                <a:off x="3804025" y="1672950"/>
                <a:ext cx="124725" cy="223100"/>
              </a:xfrm>
              <a:custGeom>
                <a:avLst/>
                <a:gdLst/>
                <a:ahLst/>
                <a:cxnLst/>
                <a:rect l="l" t="t" r="r" b="b"/>
                <a:pathLst>
                  <a:path w="4989" h="8924" extrusionOk="0">
                    <a:moveTo>
                      <a:pt x="4988" y="2607"/>
                    </a:moveTo>
                    <a:cubicBezTo>
                      <a:pt x="4562" y="4136"/>
                      <a:pt x="3209" y="4487"/>
                      <a:pt x="3209" y="4487"/>
                    </a:cubicBezTo>
                    <a:cubicBezTo>
                      <a:pt x="3008" y="6517"/>
                      <a:pt x="3485" y="7971"/>
                      <a:pt x="4136" y="8297"/>
                    </a:cubicBezTo>
                    <a:cubicBezTo>
                      <a:pt x="2357" y="8923"/>
                      <a:pt x="1329" y="8447"/>
                      <a:pt x="853" y="7495"/>
                    </a:cubicBezTo>
                    <a:cubicBezTo>
                      <a:pt x="377" y="6542"/>
                      <a:pt x="1" y="2457"/>
                      <a:pt x="1981" y="1229"/>
                    </a:cubicBezTo>
                    <a:cubicBezTo>
                      <a:pt x="3986" y="1"/>
                      <a:pt x="4988" y="2607"/>
                      <a:pt x="4988" y="26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10;p110">
                <a:extLst>
                  <a:ext uri="{FF2B5EF4-FFF2-40B4-BE49-F238E27FC236}">
                    <a16:creationId xmlns:a16="http://schemas.microsoft.com/office/drawing/2014/main" id="{16CDCAAE-6E20-019B-ECA7-C5E1D13DFE2E}"/>
                  </a:ext>
                </a:extLst>
              </p:cNvPr>
              <p:cNvSpPr/>
              <p:nvPr/>
            </p:nvSpPr>
            <p:spPr>
              <a:xfrm>
                <a:off x="3879850" y="1669825"/>
                <a:ext cx="104025" cy="90250"/>
              </a:xfrm>
              <a:custGeom>
                <a:avLst/>
                <a:gdLst/>
                <a:ahLst/>
                <a:cxnLst/>
                <a:rect l="l" t="t" r="r" b="b"/>
                <a:pathLst>
                  <a:path w="4161" h="3610" extrusionOk="0">
                    <a:moveTo>
                      <a:pt x="1955" y="2732"/>
                    </a:moveTo>
                    <a:cubicBezTo>
                      <a:pt x="2582" y="3559"/>
                      <a:pt x="3935" y="3610"/>
                      <a:pt x="4161" y="3559"/>
                    </a:cubicBezTo>
                    <a:cubicBezTo>
                      <a:pt x="4136" y="351"/>
                      <a:pt x="1028" y="0"/>
                      <a:pt x="1" y="1178"/>
                    </a:cubicBezTo>
                    <a:cubicBezTo>
                      <a:pt x="828" y="2782"/>
                      <a:pt x="1955" y="2732"/>
                      <a:pt x="1955"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611;p110">
                <a:extLst>
                  <a:ext uri="{FF2B5EF4-FFF2-40B4-BE49-F238E27FC236}">
                    <a16:creationId xmlns:a16="http://schemas.microsoft.com/office/drawing/2014/main" id="{947E612C-6F20-C50F-5A0C-723BD7729AED}"/>
                  </a:ext>
                </a:extLst>
              </p:cNvPr>
              <p:cNvSpPr/>
              <p:nvPr/>
            </p:nvSpPr>
            <p:spPr>
              <a:xfrm>
                <a:off x="3853525" y="1943000"/>
                <a:ext cx="131625" cy="248775"/>
              </a:xfrm>
              <a:custGeom>
                <a:avLst/>
                <a:gdLst/>
                <a:ahLst/>
                <a:cxnLst/>
                <a:rect l="l" t="t" r="r" b="b"/>
                <a:pathLst>
                  <a:path w="5265" h="9951" extrusionOk="0">
                    <a:moveTo>
                      <a:pt x="602" y="6793"/>
                    </a:moveTo>
                    <a:cubicBezTo>
                      <a:pt x="728" y="6743"/>
                      <a:pt x="1" y="1003"/>
                      <a:pt x="1" y="1003"/>
                    </a:cubicBezTo>
                    <a:lnTo>
                      <a:pt x="5064" y="1"/>
                    </a:lnTo>
                    <a:lnTo>
                      <a:pt x="5264" y="8873"/>
                    </a:lnTo>
                    <a:lnTo>
                      <a:pt x="678" y="99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612;p110">
                <a:extLst>
                  <a:ext uri="{FF2B5EF4-FFF2-40B4-BE49-F238E27FC236}">
                    <a16:creationId xmlns:a16="http://schemas.microsoft.com/office/drawing/2014/main" id="{8CBB2F76-430A-C3A7-2CCC-1DCA09D1E843}"/>
                  </a:ext>
                </a:extLst>
              </p:cNvPr>
              <p:cNvSpPr/>
              <p:nvPr/>
            </p:nvSpPr>
            <p:spPr>
              <a:xfrm>
                <a:off x="3936250" y="2018825"/>
                <a:ext cx="78975" cy="105925"/>
              </a:xfrm>
              <a:custGeom>
                <a:avLst/>
                <a:gdLst/>
                <a:ahLst/>
                <a:cxnLst/>
                <a:rect l="l" t="t" r="r" b="b"/>
                <a:pathLst>
                  <a:path w="3159" h="4237" extrusionOk="0">
                    <a:moveTo>
                      <a:pt x="0" y="2306"/>
                    </a:moveTo>
                    <a:cubicBezTo>
                      <a:pt x="0" y="2306"/>
                      <a:pt x="1604" y="727"/>
                      <a:pt x="1955" y="351"/>
                    </a:cubicBezTo>
                    <a:cubicBezTo>
                      <a:pt x="2331" y="0"/>
                      <a:pt x="2331" y="477"/>
                      <a:pt x="1855" y="1329"/>
                    </a:cubicBezTo>
                    <a:cubicBezTo>
                      <a:pt x="2582" y="1504"/>
                      <a:pt x="3058" y="2482"/>
                      <a:pt x="3108" y="2807"/>
                    </a:cubicBezTo>
                    <a:cubicBezTo>
                      <a:pt x="3158" y="3158"/>
                      <a:pt x="2231" y="4036"/>
                      <a:pt x="1955" y="4136"/>
                    </a:cubicBezTo>
                    <a:cubicBezTo>
                      <a:pt x="1704" y="4236"/>
                      <a:pt x="627" y="4136"/>
                      <a:pt x="627" y="413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13;p110">
                <a:extLst>
                  <a:ext uri="{FF2B5EF4-FFF2-40B4-BE49-F238E27FC236}">
                    <a16:creationId xmlns:a16="http://schemas.microsoft.com/office/drawing/2014/main" id="{F0FB94AF-16DC-1AE5-4124-025A62E9B7E8}"/>
                  </a:ext>
                </a:extLst>
              </p:cNvPr>
              <p:cNvSpPr/>
              <p:nvPr/>
            </p:nvSpPr>
            <p:spPr>
              <a:xfrm>
                <a:off x="3748275" y="1927975"/>
                <a:ext cx="223075" cy="282600"/>
              </a:xfrm>
              <a:custGeom>
                <a:avLst/>
                <a:gdLst/>
                <a:ahLst/>
                <a:cxnLst/>
                <a:rect l="l" t="t" r="r" b="b"/>
                <a:pathLst>
                  <a:path w="8923" h="11304" extrusionOk="0">
                    <a:moveTo>
                      <a:pt x="1855" y="76"/>
                    </a:moveTo>
                    <a:cubicBezTo>
                      <a:pt x="3233" y="151"/>
                      <a:pt x="3459" y="7645"/>
                      <a:pt x="3459" y="7645"/>
                    </a:cubicBezTo>
                    <a:cubicBezTo>
                      <a:pt x="3459" y="7645"/>
                      <a:pt x="7243" y="5890"/>
                      <a:pt x="7519" y="5940"/>
                    </a:cubicBezTo>
                    <a:cubicBezTo>
                      <a:pt x="8923" y="6241"/>
                      <a:pt x="8146" y="7770"/>
                      <a:pt x="8146" y="7770"/>
                    </a:cubicBezTo>
                    <a:cubicBezTo>
                      <a:pt x="5188" y="10025"/>
                      <a:pt x="3985" y="11304"/>
                      <a:pt x="2532" y="11028"/>
                    </a:cubicBezTo>
                    <a:cubicBezTo>
                      <a:pt x="1103" y="10752"/>
                      <a:pt x="0" y="5589"/>
                      <a:pt x="50" y="3259"/>
                    </a:cubicBezTo>
                    <a:cubicBezTo>
                      <a:pt x="101" y="928"/>
                      <a:pt x="978" y="0"/>
                      <a:pt x="1855" y="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14;p110">
                <a:extLst>
                  <a:ext uri="{FF2B5EF4-FFF2-40B4-BE49-F238E27FC236}">
                    <a16:creationId xmlns:a16="http://schemas.microsoft.com/office/drawing/2014/main" id="{46712ADE-DBB1-8E5A-995A-5E0D5CF68F92}"/>
                  </a:ext>
                </a:extLst>
              </p:cNvPr>
              <p:cNvSpPr/>
              <p:nvPr/>
            </p:nvSpPr>
            <p:spPr>
              <a:xfrm>
                <a:off x="4044000" y="1672325"/>
                <a:ext cx="1189275" cy="1189875"/>
              </a:xfrm>
              <a:custGeom>
                <a:avLst/>
                <a:gdLst/>
                <a:ahLst/>
                <a:cxnLst/>
                <a:rect l="l" t="t" r="r" b="b"/>
                <a:pathLst>
                  <a:path w="47571" h="47595" extrusionOk="0">
                    <a:moveTo>
                      <a:pt x="23786" y="1"/>
                    </a:moveTo>
                    <a:cubicBezTo>
                      <a:pt x="10653" y="1"/>
                      <a:pt x="1" y="10652"/>
                      <a:pt x="1" y="23785"/>
                    </a:cubicBezTo>
                    <a:cubicBezTo>
                      <a:pt x="1" y="26467"/>
                      <a:pt x="427" y="29049"/>
                      <a:pt x="1254" y="31455"/>
                    </a:cubicBezTo>
                    <a:cubicBezTo>
                      <a:pt x="4387" y="40703"/>
                      <a:pt x="13059" y="47369"/>
                      <a:pt x="23284" y="47570"/>
                    </a:cubicBezTo>
                    <a:cubicBezTo>
                      <a:pt x="23460" y="47595"/>
                      <a:pt x="23610" y="47595"/>
                      <a:pt x="23786" y="47595"/>
                    </a:cubicBezTo>
                    <a:cubicBezTo>
                      <a:pt x="23936" y="47595"/>
                      <a:pt x="24111" y="47570"/>
                      <a:pt x="24262" y="47570"/>
                    </a:cubicBezTo>
                    <a:cubicBezTo>
                      <a:pt x="34512" y="47369"/>
                      <a:pt x="43159" y="40703"/>
                      <a:pt x="46317" y="31455"/>
                    </a:cubicBezTo>
                    <a:cubicBezTo>
                      <a:pt x="47119" y="29049"/>
                      <a:pt x="47570" y="26467"/>
                      <a:pt x="47570" y="23785"/>
                    </a:cubicBezTo>
                    <a:cubicBezTo>
                      <a:pt x="47570" y="10652"/>
                      <a:pt x="36918" y="1"/>
                      <a:pt x="23786" y="1"/>
                    </a:cubicBezTo>
                    <a:close/>
                  </a:path>
                </a:pathLst>
              </a:custGeom>
              <a:solidFill>
                <a:srgbClr val="85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615;p110">
                <a:extLst>
                  <a:ext uri="{FF2B5EF4-FFF2-40B4-BE49-F238E27FC236}">
                    <a16:creationId xmlns:a16="http://schemas.microsoft.com/office/drawing/2014/main" id="{C23DB4A1-C369-BCB8-452B-D730C6740AA2}"/>
                  </a:ext>
                </a:extLst>
              </p:cNvPr>
              <p:cNvSpPr/>
              <p:nvPr/>
            </p:nvSpPr>
            <p:spPr>
              <a:xfrm>
                <a:off x="4075350" y="2252525"/>
                <a:ext cx="1126575" cy="609675"/>
              </a:xfrm>
              <a:custGeom>
                <a:avLst/>
                <a:gdLst/>
                <a:ahLst/>
                <a:cxnLst/>
                <a:rect l="l" t="t" r="r" b="b"/>
                <a:pathLst>
                  <a:path w="45063" h="24387" extrusionOk="0">
                    <a:moveTo>
                      <a:pt x="22532" y="1"/>
                    </a:moveTo>
                    <a:cubicBezTo>
                      <a:pt x="12080" y="1"/>
                      <a:pt x="3183" y="3434"/>
                      <a:pt x="0" y="8247"/>
                    </a:cubicBezTo>
                    <a:cubicBezTo>
                      <a:pt x="3133" y="17495"/>
                      <a:pt x="11805" y="24161"/>
                      <a:pt x="22030" y="24362"/>
                    </a:cubicBezTo>
                    <a:cubicBezTo>
                      <a:pt x="22206" y="24387"/>
                      <a:pt x="22356" y="24387"/>
                      <a:pt x="22532" y="24387"/>
                    </a:cubicBezTo>
                    <a:cubicBezTo>
                      <a:pt x="22682" y="24387"/>
                      <a:pt x="22857" y="24362"/>
                      <a:pt x="23008" y="24362"/>
                    </a:cubicBezTo>
                    <a:cubicBezTo>
                      <a:pt x="33258" y="24161"/>
                      <a:pt x="41905" y="17495"/>
                      <a:pt x="45063" y="8247"/>
                    </a:cubicBezTo>
                    <a:cubicBezTo>
                      <a:pt x="41855" y="3434"/>
                      <a:pt x="32983" y="1"/>
                      <a:pt x="22532" y="1"/>
                    </a:cubicBezTo>
                    <a:close/>
                  </a:path>
                </a:pathLst>
              </a:custGeom>
              <a:solidFill>
                <a:srgbClr val="8F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16;p110">
                <a:extLst>
                  <a:ext uri="{FF2B5EF4-FFF2-40B4-BE49-F238E27FC236}">
                    <a16:creationId xmlns:a16="http://schemas.microsoft.com/office/drawing/2014/main" id="{93BB69E4-0D2F-C05F-BDA8-2EA0191FC336}"/>
                  </a:ext>
                </a:extLst>
              </p:cNvPr>
              <p:cNvSpPr/>
              <p:nvPr/>
            </p:nvSpPr>
            <p:spPr>
              <a:xfrm>
                <a:off x="4025225" y="1912550"/>
                <a:ext cx="1225575" cy="354425"/>
              </a:xfrm>
              <a:custGeom>
                <a:avLst/>
                <a:gdLst/>
                <a:ahLst/>
                <a:cxnLst/>
                <a:rect l="l" t="t" r="r" b="b"/>
                <a:pathLst>
                  <a:path w="49023" h="14177" extrusionOk="0">
                    <a:moveTo>
                      <a:pt x="24394" y="0"/>
                    </a:moveTo>
                    <a:cubicBezTo>
                      <a:pt x="18153" y="0"/>
                      <a:pt x="11926" y="1366"/>
                      <a:pt x="7193" y="4101"/>
                    </a:cubicBezTo>
                    <a:cubicBezTo>
                      <a:pt x="2531" y="6783"/>
                      <a:pt x="0" y="10367"/>
                      <a:pt x="50" y="14176"/>
                    </a:cubicBezTo>
                    <a:lnTo>
                      <a:pt x="301" y="14176"/>
                    </a:lnTo>
                    <a:cubicBezTo>
                      <a:pt x="251" y="10467"/>
                      <a:pt x="2757" y="6958"/>
                      <a:pt x="7318" y="4327"/>
                    </a:cubicBezTo>
                    <a:cubicBezTo>
                      <a:pt x="12014" y="1604"/>
                      <a:pt x="18197" y="244"/>
                      <a:pt x="24391" y="244"/>
                    </a:cubicBezTo>
                    <a:cubicBezTo>
                      <a:pt x="30628" y="244"/>
                      <a:pt x="36876" y="1623"/>
                      <a:pt x="41629" y="4377"/>
                    </a:cubicBezTo>
                    <a:cubicBezTo>
                      <a:pt x="46191" y="7008"/>
                      <a:pt x="48722" y="10492"/>
                      <a:pt x="48772" y="14176"/>
                    </a:cubicBezTo>
                    <a:lnTo>
                      <a:pt x="49023" y="14176"/>
                    </a:lnTo>
                    <a:cubicBezTo>
                      <a:pt x="48973" y="10392"/>
                      <a:pt x="46391" y="6833"/>
                      <a:pt x="41780" y="4151"/>
                    </a:cubicBezTo>
                    <a:cubicBezTo>
                      <a:pt x="36976" y="1385"/>
                      <a:pt x="30678" y="0"/>
                      <a:pt x="2439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17;p110">
                <a:extLst>
                  <a:ext uri="{FF2B5EF4-FFF2-40B4-BE49-F238E27FC236}">
                    <a16:creationId xmlns:a16="http://schemas.microsoft.com/office/drawing/2014/main" id="{454157FC-03C4-B244-31B1-64BFB404DFDC}"/>
                  </a:ext>
                </a:extLst>
              </p:cNvPr>
              <p:cNvSpPr/>
              <p:nvPr/>
            </p:nvSpPr>
            <p:spPr>
              <a:xfrm>
                <a:off x="4336000" y="1735000"/>
                <a:ext cx="733725" cy="1085850"/>
              </a:xfrm>
              <a:custGeom>
                <a:avLst/>
                <a:gdLst/>
                <a:ahLst/>
                <a:cxnLst/>
                <a:rect l="l" t="t" r="r" b="b"/>
                <a:pathLst>
                  <a:path w="29349" h="43434" extrusionOk="0">
                    <a:moveTo>
                      <a:pt x="23735" y="0"/>
                    </a:moveTo>
                    <a:lnTo>
                      <a:pt x="23634" y="226"/>
                    </a:lnTo>
                    <a:cubicBezTo>
                      <a:pt x="27118" y="1880"/>
                      <a:pt x="29098" y="5965"/>
                      <a:pt x="29098" y="11404"/>
                    </a:cubicBezTo>
                    <a:cubicBezTo>
                      <a:pt x="29098" y="22181"/>
                      <a:pt x="21454" y="35389"/>
                      <a:pt x="12030" y="40827"/>
                    </a:cubicBezTo>
                    <a:cubicBezTo>
                      <a:pt x="9346" y="42387"/>
                      <a:pt x="6751" y="43175"/>
                      <a:pt x="4418" y="43175"/>
                    </a:cubicBezTo>
                    <a:cubicBezTo>
                      <a:pt x="2852" y="43175"/>
                      <a:pt x="1404" y="42820"/>
                      <a:pt x="126" y="42106"/>
                    </a:cubicBezTo>
                    <a:lnTo>
                      <a:pt x="0" y="42331"/>
                    </a:lnTo>
                    <a:cubicBezTo>
                      <a:pt x="1303" y="43058"/>
                      <a:pt x="2807" y="43434"/>
                      <a:pt x="4411" y="43434"/>
                    </a:cubicBezTo>
                    <a:cubicBezTo>
                      <a:pt x="6792" y="43434"/>
                      <a:pt x="9424" y="42632"/>
                      <a:pt x="12156" y="41053"/>
                    </a:cubicBezTo>
                    <a:cubicBezTo>
                      <a:pt x="21654" y="35564"/>
                      <a:pt x="29349" y="22281"/>
                      <a:pt x="29349" y="11404"/>
                    </a:cubicBezTo>
                    <a:cubicBezTo>
                      <a:pt x="29349" y="5865"/>
                      <a:pt x="27319" y="1704"/>
                      <a:pt x="2373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18;p110">
                <a:extLst>
                  <a:ext uri="{FF2B5EF4-FFF2-40B4-BE49-F238E27FC236}">
                    <a16:creationId xmlns:a16="http://schemas.microsoft.com/office/drawing/2014/main" id="{160D90BA-2C96-B1A2-9373-1E5A01A48F25}"/>
                  </a:ext>
                </a:extLst>
              </p:cNvPr>
              <p:cNvSpPr/>
              <p:nvPr/>
            </p:nvSpPr>
            <p:spPr>
              <a:xfrm>
                <a:off x="4206925" y="1735000"/>
                <a:ext cx="734350" cy="1085850"/>
              </a:xfrm>
              <a:custGeom>
                <a:avLst/>
                <a:gdLst/>
                <a:ahLst/>
                <a:cxnLst/>
                <a:rect l="l" t="t" r="r" b="b"/>
                <a:pathLst>
                  <a:path w="29374" h="43434" extrusionOk="0">
                    <a:moveTo>
                      <a:pt x="5614" y="0"/>
                    </a:moveTo>
                    <a:cubicBezTo>
                      <a:pt x="2055" y="1704"/>
                      <a:pt x="0" y="5865"/>
                      <a:pt x="0" y="11404"/>
                    </a:cubicBezTo>
                    <a:cubicBezTo>
                      <a:pt x="0" y="22281"/>
                      <a:pt x="7720" y="35564"/>
                      <a:pt x="17193" y="41053"/>
                    </a:cubicBezTo>
                    <a:cubicBezTo>
                      <a:pt x="19925" y="42632"/>
                      <a:pt x="22582" y="43434"/>
                      <a:pt x="24963" y="43434"/>
                    </a:cubicBezTo>
                    <a:cubicBezTo>
                      <a:pt x="26567" y="43434"/>
                      <a:pt x="28046" y="43058"/>
                      <a:pt x="29374" y="42331"/>
                    </a:cubicBezTo>
                    <a:lnTo>
                      <a:pt x="29249" y="42106"/>
                    </a:lnTo>
                    <a:cubicBezTo>
                      <a:pt x="27970" y="42820"/>
                      <a:pt x="26522" y="43175"/>
                      <a:pt x="24955" y="43175"/>
                    </a:cubicBezTo>
                    <a:cubicBezTo>
                      <a:pt x="22619" y="43175"/>
                      <a:pt x="20018" y="42387"/>
                      <a:pt x="17319" y="40827"/>
                    </a:cubicBezTo>
                    <a:cubicBezTo>
                      <a:pt x="7920" y="35389"/>
                      <a:pt x="251" y="22181"/>
                      <a:pt x="251" y="11404"/>
                    </a:cubicBezTo>
                    <a:cubicBezTo>
                      <a:pt x="251" y="5965"/>
                      <a:pt x="2256" y="1880"/>
                      <a:pt x="5740" y="226"/>
                    </a:cubicBezTo>
                    <a:lnTo>
                      <a:pt x="5614"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619;p110">
                <a:extLst>
                  <a:ext uri="{FF2B5EF4-FFF2-40B4-BE49-F238E27FC236}">
                    <a16:creationId xmlns:a16="http://schemas.microsoft.com/office/drawing/2014/main" id="{793012CC-8CF9-FA76-E985-09A9C5D28D7F}"/>
                  </a:ext>
                </a:extLst>
              </p:cNvPr>
              <p:cNvSpPr/>
              <p:nvPr/>
            </p:nvSpPr>
            <p:spPr>
              <a:xfrm>
                <a:off x="4028350" y="2266950"/>
                <a:ext cx="1220575" cy="495000"/>
              </a:xfrm>
              <a:custGeom>
                <a:avLst/>
                <a:gdLst/>
                <a:ahLst/>
                <a:cxnLst/>
                <a:rect l="l" t="t" r="r" b="b"/>
                <a:pathLst>
                  <a:path w="48823" h="19800" extrusionOk="0">
                    <a:moveTo>
                      <a:pt x="0" y="0"/>
                    </a:moveTo>
                    <a:cubicBezTo>
                      <a:pt x="0" y="10903"/>
                      <a:pt x="10953" y="19800"/>
                      <a:pt x="24412" y="19800"/>
                    </a:cubicBezTo>
                    <a:cubicBezTo>
                      <a:pt x="37870" y="19800"/>
                      <a:pt x="48823" y="10903"/>
                      <a:pt x="48823" y="0"/>
                    </a:cubicBezTo>
                    <a:lnTo>
                      <a:pt x="48572" y="0"/>
                    </a:lnTo>
                    <a:cubicBezTo>
                      <a:pt x="48572" y="10777"/>
                      <a:pt x="37720" y="19524"/>
                      <a:pt x="24412" y="19524"/>
                    </a:cubicBezTo>
                    <a:cubicBezTo>
                      <a:pt x="11078" y="19524"/>
                      <a:pt x="251" y="10777"/>
                      <a:pt x="251"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620;p110">
                <a:extLst>
                  <a:ext uri="{FF2B5EF4-FFF2-40B4-BE49-F238E27FC236}">
                    <a16:creationId xmlns:a16="http://schemas.microsoft.com/office/drawing/2014/main" id="{A2494DF3-6818-9EFB-04D0-55241F40BEE4}"/>
                  </a:ext>
                </a:extLst>
              </p:cNvPr>
              <p:cNvSpPr/>
              <p:nvPr/>
            </p:nvSpPr>
            <p:spPr>
              <a:xfrm>
                <a:off x="4089125" y="1721325"/>
                <a:ext cx="498150" cy="1116450"/>
              </a:xfrm>
              <a:custGeom>
                <a:avLst/>
                <a:gdLst/>
                <a:ahLst/>
                <a:cxnLst/>
                <a:rect l="l" t="t" r="r" b="b"/>
                <a:pathLst>
                  <a:path w="19926" h="44658" extrusionOk="0">
                    <a:moveTo>
                      <a:pt x="15846" y="5456"/>
                    </a:moveTo>
                    <a:cubicBezTo>
                      <a:pt x="15846" y="5456"/>
                      <a:pt x="15844" y="5457"/>
                      <a:pt x="15840" y="5459"/>
                    </a:cubicBezTo>
                    <a:cubicBezTo>
                      <a:pt x="15836" y="5460"/>
                      <a:pt x="15833" y="5462"/>
                      <a:pt x="15828" y="5465"/>
                    </a:cubicBezTo>
                    <a:lnTo>
                      <a:pt x="15828" y="5465"/>
                    </a:lnTo>
                    <a:cubicBezTo>
                      <a:pt x="15840" y="5460"/>
                      <a:pt x="15846" y="5456"/>
                      <a:pt x="15846" y="5456"/>
                    </a:cubicBezTo>
                    <a:close/>
                    <a:moveTo>
                      <a:pt x="15578" y="0"/>
                    </a:moveTo>
                    <a:cubicBezTo>
                      <a:pt x="15496" y="0"/>
                      <a:pt x="15392" y="21"/>
                      <a:pt x="15264" y="71"/>
                    </a:cubicBezTo>
                    <a:cubicBezTo>
                      <a:pt x="14662" y="321"/>
                      <a:pt x="12707" y="873"/>
                      <a:pt x="12607" y="1224"/>
                    </a:cubicBezTo>
                    <a:cubicBezTo>
                      <a:pt x="12507" y="1575"/>
                      <a:pt x="12858" y="1600"/>
                      <a:pt x="11655" y="2402"/>
                    </a:cubicBezTo>
                    <a:cubicBezTo>
                      <a:pt x="10427" y="3204"/>
                      <a:pt x="9399" y="4306"/>
                      <a:pt x="8823" y="4657"/>
                    </a:cubicBezTo>
                    <a:cubicBezTo>
                      <a:pt x="8271" y="5008"/>
                      <a:pt x="8346" y="5384"/>
                      <a:pt x="7870" y="5585"/>
                    </a:cubicBezTo>
                    <a:cubicBezTo>
                      <a:pt x="7369" y="5810"/>
                      <a:pt x="7269" y="5660"/>
                      <a:pt x="6868" y="6186"/>
                    </a:cubicBezTo>
                    <a:cubicBezTo>
                      <a:pt x="6442" y="6712"/>
                      <a:pt x="4813" y="7840"/>
                      <a:pt x="4487" y="8342"/>
                    </a:cubicBezTo>
                    <a:cubicBezTo>
                      <a:pt x="4186" y="8818"/>
                      <a:pt x="2532" y="10823"/>
                      <a:pt x="1554" y="13530"/>
                    </a:cubicBezTo>
                    <a:cubicBezTo>
                      <a:pt x="577" y="16236"/>
                      <a:pt x="26" y="18818"/>
                      <a:pt x="51" y="19444"/>
                    </a:cubicBezTo>
                    <a:cubicBezTo>
                      <a:pt x="101" y="20046"/>
                      <a:pt x="0" y="22377"/>
                      <a:pt x="276" y="22803"/>
                    </a:cubicBezTo>
                    <a:cubicBezTo>
                      <a:pt x="552" y="23204"/>
                      <a:pt x="777" y="23880"/>
                      <a:pt x="853" y="24557"/>
                    </a:cubicBezTo>
                    <a:cubicBezTo>
                      <a:pt x="928" y="25259"/>
                      <a:pt x="1479" y="25635"/>
                      <a:pt x="1655" y="26061"/>
                    </a:cubicBezTo>
                    <a:cubicBezTo>
                      <a:pt x="1830" y="26462"/>
                      <a:pt x="1730" y="27414"/>
                      <a:pt x="1755" y="27690"/>
                    </a:cubicBezTo>
                    <a:cubicBezTo>
                      <a:pt x="1805" y="27966"/>
                      <a:pt x="2632" y="29495"/>
                      <a:pt x="2707" y="29745"/>
                    </a:cubicBezTo>
                    <a:cubicBezTo>
                      <a:pt x="2717" y="29787"/>
                      <a:pt x="2729" y="29803"/>
                      <a:pt x="2745" y="29803"/>
                    </a:cubicBezTo>
                    <a:cubicBezTo>
                      <a:pt x="2793" y="29803"/>
                      <a:pt x="2867" y="29650"/>
                      <a:pt x="2943" y="29650"/>
                    </a:cubicBezTo>
                    <a:cubicBezTo>
                      <a:pt x="2973" y="29650"/>
                      <a:pt x="3004" y="29675"/>
                      <a:pt x="3033" y="29745"/>
                    </a:cubicBezTo>
                    <a:cubicBezTo>
                      <a:pt x="3183" y="30021"/>
                      <a:pt x="3484" y="30698"/>
                      <a:pt x="3484" y="31424"/>
                    </a:cubicBezTo>
                    <a:cubicBezTo>
                      <a:pt x="3484" y="32151"/>
                      <a:pt x="2557" y="32201"/>
                      <a:pt x="2808" y="32853"/>
                    </a:cubicBezTo>
                    <a:cubicBezTo>
                      <a:pt x="3033" y="33505"/>
                      <a:pt x="5364" y="37364"/>
                      <a:pt x="6341" y="38743"/>
                    </a:cubicBezTo>
                    <a:cubicBezTo>
                      <a:pt x="7319" y="40146"/>
                      <a:pt x="9875" y="42402"/>
                      <a:pt x="10627" y="42853"/>
                    </a:cubicBezTo>
                    <a:lnTo>
                      <a:pt x="14587" y="44658"/>
                    </a:lnTo>
                    <a:cubicBezTo>
                      <a:pt x="14917" y="44587"/>
                      <a:pt x="14604" y="44050"/>
                      <a:pt x="15088" y="44050"/>
                    </a:cubicBezTo>
                    <a:cubicBezTo>
                      <a:pt x="15119" y="44050"/>
                      <a:pt x="15152" y="44052"/>
                      <a:pt x="15189" y="44056"/>
                    </a:cubicBezTo>
                    <a:cubicBezTo>
                      <a:pt x="15626" y="44109"/>
                      <a:pt x="16503" y="44356"/>
                      <a:pt x="17197" y="44356"/>
                    </a:cubicBezTo>
                    <a:cubicBezTo>
                      <a:pt x="17498" y="44356"/>
                      <a:pt x="17764" y="44310"/>
                      <a:pt x="17945" y="44181"/>
                    </a:cubicBezTo>
                    <a:cubicBezTo>
                      <a:pt x="18572" y="43780"/>
                      <a:pt x="17544" y="43304"/>
                      <a:pt x="18271" y="43079"/>
                    </a:cubicBezTo>
                    <a:cubicBezTo>
                      <a:pt x="18998" y="42878"/>
                      <a:pt x="19675" y="42502"/>
                      <a:pt x="19800" y="42051"/>
                    </a:cubicBezTo>
                    <a:cubicBezTo>
                      <a:pt x="19900" y="41600"/>
                      <a:pt x="19925" y="41274"/>
                      <a:pt x="19374" y="41174"/>
                    </a:cubicBezTo>
                    <a:cubicBezTo>
                      <a:pt x="18823" y="41074"/>
                      <a:pt x="18271" y="40497"/>
                      <a:pt x="17795" y="40347"/>
                    </a:cubicBezTo>
                    <a:cubicBezTo>
                      <a:pt x="17294" y="40196"/>
                      <a:pt x="16442" y="40272"/>
                      <a:pt x="15915" y="39971"/>
                    </a:cubicBezTo>
                    <a:cubicBezTo>
                      <a:pt x="15389" y="39645"/>
                      <a:pt x="14136" y="38617"/>
                      <a:pt x="13660" y="38567"/>
                    </a:cubicBezTo>
                    <a:cubicBezTo>
                      <a:pt x="13158" y="38542"/>
                      <a:pt x="12131" y="38567"/>
                      <a:pt x="12657" y="38417"/>
                    </a:cubicBezTo>
                    <a:cubicBezTo>
                      <a:pt x="13158" y="38241"/>
                      <a:pt x="13559" y="38267"/>
                      <a:pt x="13309" y="38016"/>
                    </a:cubicBezTo>
                    <a:cubicBezTo>
                      <a:pt x="13058" y="37790"/>
                      <a:pt x="12482" y="36637"/>
                      <a:pt x="12056" y="36312"/>
                    </a:cubicBezTo>
                    <a:cubicBezTo>
                      <a:pt x="11655" y="36011"/>
                      <a:pt x="10502" y="35735"/>
                      <a:pt x="9975" y="35084"/>
                    </a:cubicBezTo>
                    <a:cubicBezTo>
                      <a:pt x="9449" y="34407"/>
                      <a:pt x="8772" y="32928"/>
                      <a:pt x="8772" y="32928"/>
                    </a:cubicBezTo>
                    <a:cubicBezTo>
                      <a:pt x="8772" y="32928"/>
                      <a:pt x="7269" y="32502"/>
                      <a:pt x="6742" y="31850"/>
                    </a:cubicBezTo>
                    <a:cubicBezTo>
                      <a:pt x="6241" y="31199"/>
                      <a:pt x="5715" y="30522"/>
                      <a:pt x="5389" y="30472"/>
                    </a:cubicBezTo>
                    <a:cubicBezTo>
                      <a:pt x="5088" y="30397"/>
                      <a:pt x="4813" y="30146"/>
                      <a:pt x="4612" y="30121"/>
                    </a:cubicBezTo>
                    <a:cubicBezTo>
                      <a:pt x="4597" y="30118"/>
                      <a:pt x="4583" y="30116"/>
                      <a:pt x="4569" y="30116"/>
                    </a:cubicBezTo>
                    <a:cubicBezTo>
                      <a:pt x="4369" y="30116"/>
                      <a:pt x="4245" y="30432"/>
                      <a:pt x="4011" y="30572"/>
                    </a:cubicBezTo>
                    <a:cubicBezTo>
                      <a:pt x="3987" y="30584"/>
                      <a:pt x="3963" y="30590"/>
                      <a:pt x="3940" y="30590"/>
                    </a:cubicBezTo>
                    <a:cubicBezTo>
                      <a:pt x="3718" y="30590"/>
                      <a:pt x="3520" y="30078"/>
                      <a:pt x="3384" y="29670"/>
                    </a:cubicBezTo>
                    <a:cubicBezTo>
                      <a:pt x="3259" y="29219"/>
                      <a:pt x="2757" y="29394"/>
                      <a:pt x="2557" y="28993"/>
                    </a:cubicBezTo>
                    <a:cubicBezTo>
                      <a:pt x="2356" y="28617"/>
                      <a:pt x="2131" y="27865"/>
                      <a:pt x="2181" y="27615"/>
                    </a:cubicBezTo>
                    <a:cubicBezTo>
                      <a:pt x="2206" y="27364"/>
                      <a:pt x="2582" y="26587"/>
                      <a:pt x="2482" y="26186"/>
                    </a:cubicBezTo>
                    <a:cubicBezTo>
                      <a:pt x="2381" y="25810"/>
                      <a:pt x="1805" y="25409"/>
                      <a:pt x="1630" y="25008"/>
                    </a:cubicBezTo>
                    <a:cubicBezTo>
                      <a:pt x="1454" y="24632"/>
                      <a:pt x="1855" y="23931"/>
                      <a:pt x="2106" y="23605"/>
                    </a:cubicBezTo>
                    <a:cubicBezTo>
                      <a:pt x="2356" y="23254"/>
                      <a:pt x="2632" y="23179"/>
                      <a:pt x="2281" y="22878"/>
                    </a:cubicBezTo>
                    <a:cubicBezTo>
                      <a:pt x="2103" y="22712"/>
                      <a:pt x="1904" y="22624"/>
                      <a:pt x="1763" y="22624"/>
                    </a:cubicBezTo>
                    <a:cubicBezTo>
                      <a:pt x="1626" y="22624"/>
                      <a:pt x="1543" y="22706"/>
                      <a:pt x="1579" y="22878"/>
                    </a:cubicBezTo>
                    <a:cubicBezTo>
                      <a:pt x="1614" y="23028"/>
                      <a:pt x="1553" y="23131"/>
                      <a:pt x="1449" y="23131"/>
                    </a:cubicBezTo>
                    <a:cubicBezTo>
                      <a:pt x="1329" y="23131"/>
                      <a:pt x="1151" y="22992"/>
                      <a:pt x="1003" y="22627"/>
                    </a:cubicBezTo>
                    <a:cubicBezTo>
                      <a:pt x="727" y="21926"/>
                      <a:pt x="602" y="20296"/>
                      <a:pt x="1178" y="19670"/>
                    </a:cubicBezTo>
                    <a:cubicBezTo>
                      <a:pt x="1684" y="19095"/>
                      <a:pt x="1431" y="18373"/>
                      <a:pt x="1869" y="18373"/>
                    </a:cubicBezTo>
                    <a:cubicBezTo>
                      <a:pt x="1908" y="18373"/>
                      <a:pt x="1953" y="18379"/>
                      <a:pt x="2006" y="18392"/>
                    </a:cubicBezTo>
                    <a:cubicBezTo>
                      <a:pt x="2632" y="18542"/>
                      <a:pt x="2757" y="19018"/>
                      <a:pt x="2908" y="19494"/>
                    </a:cubicBezTo>
                    <a:cubicBezTo>
                      <a:pt x="2970" y="19745"/>
                      <a:pt x="3071" y="19895"/>
                      <a:pt x="3152" y="19895"/>
                    </a:cubicBezTo>
                    <a:cubicBezTo>
                      <a:pt x="3234" y="19895"/>
                      <a:pt x="3296" y="19745"/>
                      <a:pt x="3284" y="19394"/>
                    </a:cubicBezTo>
                    <a:lnTo>
                      <a:pt x="3284" y="19394"/>
                    </a:lnTo>
                    <a:cubicBezTo>
                      <a:pt x="3935" y="20196"/>
                      <a:pt x="3910" y="20647"/>
                      <a:pt x="4011" y="20748"/>
                    </a:cubicBezTo>
                    <a:cubicBezTo>
                      <a:pt x="4111" y="20848"/>
                      <a:pt x="4261" y="20848"/>
                      <a:pt x="4261" y="21073"/>
                    </a:cubicBezTo>
                    <a:cubicBezTo>
                      <a:pt x="4261" y="21274"/>
                      <a:pt x="4086" y="22176"/>
                      <a:pt x="4111" y="22652"/>
                    </a:cubicBezTo>
                    <a:cubicBezTo>
                      <a:pt x="4157" y="23117"/>
                      <a:pt x="4118" y="23538"/>
                      <a:pt x="4291" y="23538"/>
                    </a:cubicBezTo>
                    <a:cubicBezTo>
                      <a:pt x="4305" y="23538"/>
                      <a:pt x="4320" y="23535"/>
                      <a:pt x="4336" y="23530"/>
                    </a:cubicBezTo>
                    <a:cubicBezTo>
                      <a:pt x="4537" y="23454"/>
                      <a:pt x="4712" y="22527"/>
                      <a:pt x="4712" y="21926"/>
                    </a:cubicBezTo>
                    <a:cubicBezTo>
                      <a:pt x="4712" y="21349"/>
                      <a:pt x="4838" y="20723"/>
                      <a:pt x="5163" y="20672"/>
                    </a:cubicBezTo>
                    <a:cubicBezTo>
                      <a:pt x="5433" y="20650"/>
                      <a:pt x="5723" y="20386"/>
                      <a:pt x="6051" y="20386"/>
                    </a:cubicBezTo>
                    <a:cubicBezTo>
                      <a:pt x="6089" y="20386"/>
                      <a:pt x="6127" y="20389"/>
                      <a:pt x="6166" y="20397"/>
                    </a:cubicBezTo>
                    <a:cubicBezTo>
                      <a:pt x="6218" y="20407"/>
                      <a:pt x="6273" y="20412"/>
                      <a:pt x="6330" y="20412"/>
                    </a:cubicBezTo>
                    <a:cubicBezTo>
                      <a:pt x="6680" y="20412"/>
                      <a:pt x="7082" y="20216"/>
                      <a:pt x="7168" y="19870"/>
                    </a:cubicBezTo>
                    <a:cubicBezTo>
                      <a:pt x="7269" y="19494"/>
                      <a:pt x="8497" y="18367"/>
                      <a:pt x="8823" y="18367"/>
                    </a:cubicBezTo>
                    <a:cubicBezTo>
                      <a:pt x="9156" y="18390"/>
                      <a:pt x="9467" y="18821"/>
                      <a:pt x="9755" y="18821"/>
                    </a:cubicBezTo>
                    <a:cubicBezTo>
                      <a:pt x="9770" y="18821"/>
                      <a:pt x="9785" y="18820"/>
                      <a:pt x="9800" y="18818"/>
                    </a:cubicBezTo>
                    <a:cubicBezTo>
                      <a:pt x="10126" y="18743"/>
                      <a:pt x="9750" y="17941"/>
                      <a:pt x="10326" y="17865"/>
                    </a:cubicBezTo>
                    <a:cubicBezTo>
                      <a:pt x="10661" y="17820"/>
                      <a:pt x="10996" y="17746"/>
                      <a:pt x="11230" y="17746"/>
                    </a:cubicBezTo>
                    <a:cubicBezTo>
                      <a:pt x="11381" y="17746"/>
                      <a:pt x="11490" y="17777"/>
                      <a:pt x="11529" y="17865"/>
                    </a:cubicBezTo>
                    <a:cubicBezTo>
                      <a:pt x="11655" y="18116"/>
                      <a:pt x="10853" y="18241"/>
                      <a:pt x="11078" y="18417"/>
                    </a:cubicBezTo>
                    <a:cubicBezTo>
                      <a:pt x="11135" y="18457"/>
                      <a:pt x="11203" y="18472"/>
                      <a:pt x="11277" y="18472"/>
                    </a:cubicBezTo>
                    <a:cubicBezTo>
                      <a:pt x="11515" y="18472"/>
                      <a:pt x="11820" y="18315"/>
                      <a:pt x="12066" y="18315"/>
                    </a:cubicBezTo>
                    <a:cubicBezTo>
                      <a:pt x="12079" y="18315"/>
                      <a:pt x="12093" y="18316"/>
                      <a:pt x="12106" y="18317"/>
                    </a:cubicBezTo>
                    <a:cubicBezTo>
                      <a:pt x="12293" y="18348"/>
                      <a:pt x="12705" y="18467"/>
                      <a:pt x="12995" y="18467"/>
                    </a:cubicBezTo>
                    <a:cubicBezTo>
                      <a:pt x="13169" y="18467"/>
                      <a:pt x="13299" y="18423"/>
                      <a:pt x="13309" y="18291"/>
                    </a:cubicBezTo>
                    <a:cubicBezTo>
                      <a:pt x="13329" y="18009"/>
                      <a:pt x="13382" y="17677"/>
                      <a:pt x="13257" y="17677"/>
                    </a:cubicBezTo>
                    <a:cubicBezTo>
                      <a:pt x="13227" y="17677"/>
                      <a:pt x="13187" y="17696"/>
                      <a:pt x="13133" y="17740"/>
                    </a:cubicBezTo>
                    <a:cubicBezTo>
                      <a:pt x="12933" y="17904"/>
                      <a:pt x="12891" y="18121"/>
                      <a:pt x="12807" y="18121"/>
                    </a:cubicBezTo>
                    <a:cubicBezTo>
                      <a:pt x="12775" y="18121"/>
                      <a:pt x="12737" y="18091"/>
                      <a:pt x="12682" y="18016"/>
                    </a:cubicBezTo>
                    <a:cubicBezTo>
                      <a:pt x="12482" y="17740"/>
                      <a:pt x="12231" y="17690"/>
                      <a:pt x="12306" y="17264"/>
                    </a:cubicBezTo>
                    <a:cubicBezTo>
                      <a:pt x="12382" y="16863"/>
                      <a:pt x="12883" y="16437"/>
                      <a:pt x="12757" y="16337"/>
                    </a:cubicBezTo>
                    <a:cubicBezTo>
                      <a:pt x="12607" y="16236"/>
                      <a:pt x="11855" y="16211"/>
                      <a:pt x="11755" y="16061"/>
                    </a:cubicBezTo>
                    <a:cubicBezTo>
                      <a:pt x="11669" y="15954"/>
                      <a:pt x="11949" y="15628"/>
                      <a:pt x="12406" y="15628"/>
                    </a:cubicBezTo>
                    <a:cubicBezTo>
                      <a:pt x="12485" y="15628"/>
                      <a:pt x="12569" y="15638"/>
                      <a:pt x="12657" y="15660"/>
                    </a:cubicBezTo>
                    <a:cubicBezTo>
                      <a:pt x="13206" y="15779"/>
                      <a:pt x="13551" y="16240"/>
                      <a:pt x="13907" y="16240"/>
                    </a:cubicBezTo>
                    <a:cubicBezTo>
                      <a:pt x="13925" y="16240"/>
                      <a:pt x="13943" y="16239"/>
                      <a:pt x="13960" y="16236"/>
                    </a:cubicBezTo>
                    <a:cubicBezTo>
                      <a:pt x="14260" y="16218"/>
                      <a:pt x="14644" y="15905"/>
                      <a:pt x="14818" y="15905"/>
                    </a:cubicBezTo>
                    <a:cubicBezTo>
                      <a:pt x="14878" y="15905"/>
                      <a:pt x="14913" y="15941"/>
                      <a:pt x="14913" y="16036"/>
                    </a:cubicBezTo>
                    <a:cubicBezTo>
                      <a:pt x="14913" y="16412"/>
                      <a:pt x="14211" y="16963"/>
                      <a:pt x="14111" y="17264"/>
                    </a:cubicBezTo>
                    <a:cubicBezTo>
                      <a:pt x="14011" y="17590"/>
                      <a:pt x="14186" y="17765"/>
                      <a:pt x="14662" y="17916"/>
                    </a:cubicBezTo>
                    <a:cubicBezTo>
                      <a:pt x="15077" y="18025"/>
                      <a:pt x="15112" y="18420"/>
                      <a:pt x="15296" y="18420"/>
                    </a:cubicBezTo>
                    <a:cubicBezTo>
                      <a:pt x="15323" y="18420"/>
                      <a:pt x="15354" y="18411"/>
                      <a:pt x="15389" y="18392"/>
                    </a:cubicBezTo>
                    <a:cubicBezTo>
                      <a:pt x="15665" y="18241"/>
                      <a:pt x="15840" y="17214"/>
                      <a:pt x="15539" y="17038"/>
                    </a:cubicBezTo>
                    <a:cubicBezTo>
                      <a:pt x="15494" y="17014"/>
                      <a:pt x="15448" y="17005"/>
                      <a:pt x="15402" y="17005"/>
                    </a:cubicBezTo>
                    <a:cubicBezTo>
                      <a:pt x="15252" y="17005"/>
                      <a:pt x="15111" y="17107"/>
                      <a:pt x="15045" y="17107"/>
                    </a:cubicBezTo>
                    <a:cubicBezTo>
                      <a:pt x="14988" y="17107"/>
                      <a:pt x="14988" y="17029"/>
                      <a:pt x="15088" y="16738"/>
                    </a:cubicBezTo>
                    <a:cubicBezTo>
                      <a:pt x="15314" y="15986"/>
                      <a:pt x="15840" y="15885"/>
                      <a:pt x="15640" y="15234"/>
                    </a:cubicBezTo>
                    <a:cubicBezTo>
                      <a:pt x="15414" y="14582"/>
                      <a:pt x="15013" y="13805"/>
                      <a:pt x="15013" y="13530"/>
                    </a:cubicBezTo>
                    <a:cubicBezTo>
                      <a:pt x="15013" y="13254"/>
                      <a:pt x="15314" y="11800"/>
                      <a:pt x="15314" y="11800"/>
                    </a:cubicBezTo>
                    <a:lnTo>
                      <a:pt x="15314" y="11800"/>
                    </a:lnTo>
                    <a:cubicBezTo>
                      <a:pt x="15314" y="11800"/>
                      <a:pt x="14938" y="12239"/>
                      <a:pt x="14643" y="12239"/>
                    </a:cubicBezTo>
                    <a:cubicBezTo>
                      <a:pt x="14615" y="12239"/>
                      <a:pt x="14588" y="12235"/>
                      <a:pt x="14562" y="12226"/>
                    </a:cubicBezTo>
                    <a:cubicBezTo>
                      <a:pt x="14236" y="12101"/>
                      <a:pt x="14036" y="11900"/>
                      <a:pt x="14211" y="11675"/>
                    </a:cubicBezTo>
                    <a:cubicBezTo>
                      <a:pt x="14387" y="11424"/>
                      <a:pt x="14813" y="10998"/>
                      <a:pt x="14687" y="10973"/>
                    </a:cubicBezTo>
                    <a:cubicBezTo>
                      <a:pt x="14587" y="10923"/>
                      <a:pt x="14462" y="10798"/>
                      <a:pt x="14462" y="10597"/>
                    </a:cubicBezTo>
                    <a:cubicBezTo>
                      <a:pt x="14462" y="10372"/>
                      <a:pt x="14236" y="10146"/>
                      <a:pt x="14136" y="9996"/>
                    </a:cubicBezTo>
                    <a:cubicBezTo>
                      <a:pt x="14045" y="9883"/>
                      <a:pt x="14037" y="9688"/>
                      <a:pt x="13907" y="9688"/>
                    </a:cubicBezTo>
                    <a:cubicBezTo>
                      <a:pt x="13893" y="9688"/>
                      <a:pt x="13877" y="9690"/>
                      <a:pt x="13860" y="9695"/>
                    </a:cubicBezTo>
                    <a:cubicBezTo>
                      <a:pt x="13685" y="9720"/>
                      <a:pt x="13409" y="10171"/>
                      <a:pt x="13309" y="10447"/>
                    </a:cubicBezTo>
                    <a:cubicBezTo>
                      <a:pt x="13209" y="10723"/>
                      <a:pt x="12607" y="10798"/>
                      <a:pt x="12607" y="11048"/>
                    </a:cubicBezTo>
                    <a:cubicBezTo>
                      <a:pt x="12607" y="11274"/>
                      <a:pt x="12682" y="11976"/>
                      <a:pt x="12106" y="12076"/>
                    </a:cubicBezTo>
                    <a:cubicBezTo>
                      <a:pt x="11504" y="12176"/>
                      <a:pt x="11204" y="12076"/>
                      <a:pt x="11078" y="12251"/>
                    </a:cubicBezTo>
                    <a:cubicBezTo>
                      <a:pt x="10980" y="12423"/>
                      <a:pt x="10572" y="13406"/>
                      <a:pt x="10343" y="13406"/>
                    </a:cubicBezTo>
                    <a:cubicBezTo>
                      <a:pt x="10337" y="13406"/>
                      <a:pt x="10332" y="13405"/>
                      <a:pt x="10326" y="13404"/>
                    </a:cubicBezTo>
                    <a:cubicBezTo>
                      <a:pt x="10076" y="13329"/>
                      <a:pt x="10201" y="12903"/>
                      <a:pt x="10326" y="12452"/>
                    </a:cubicBezTo>
                    <a:cubicBezTo>
                      <a:pt x="10427" y="12001"/>
                      <a:pt x="10853" y="12101"/>
                      <a:pt x="10777" y="11675"/>
                    </a:cubicBezTo>
                    <a:cubicBezTo>
                      <a:pt x="10702" y="11224"/>
                      <a:pt x="10477" y="11424"/>
                      <a:pt x="10527" y="10998"/>
                    </a:cubicBezTo>
                    <a:cubicBezTo>
                      <a:pt x="10602" y="10597"/>
                      <a:pt x="10226" y="9996"/>
                      <a:pt x="10326" y="9820"/>
                    </a:cubicBezTo>
                    <a:cubicBezTo>
                      <a:pt x="10402" y="9645"/>
                      <a:pt x="10752" y="9620"/>
                      <a:pt x="10702" y="9344"/>
                    </a:cubicBezTo>
                    <a:cubicBezTo>
                      <a:pt x="10677" y="9068"/>
                      <a:pt x="10777" y="8216"/>
                      <a:pt x="11479" y="8191"/>
                    </a:cubicBezTo>
                    <a:cubicBezTo>
                      <a:pt x="12156" y="8166"/>
                      <a:pt x="13509" y="7915"/>
                      <a:pt x="13785" y="7765"/>
                    </a:cubicBezTo>
                    <a:cubicBezTo>
                      <a:pt x="13915" y="7706"/>
                      <a:pt x="14040" y="7680"/>
                      <a:pt x="14151" y="7680"/>
                    </a:cubicBezTo>
                    <a:cubicBezTo>
                      <a:pt x="14275" y="7680"/>
                      <a:pt x="14382" y="7712"/>
                      <a:pt x="14462" y="7765"/>
                    </a:cubicBezTo>
                    <a:cubicBezTo>
                      <a:pt x="14514" y="7817"/>
                      <a:pt x="14544" y="7843"/>
                      <a:pt x="14586" y="7843"/>
                    </a:cubicBezTo>
                    <a:cubicBezTo>
                      <a:pt x="14644" y="7843"/>
                      <a:pt x="14723" y="7792"/>
                      <a:pt x="14913" y="7690"/>
                    </a:cubicBezTo>
                    <a:cubicBezTo>
                      <a:pt x="15178" y="7513"/>
                      <a:pt x="15990" y="7063"/>
                      <a:pt x="16281" y="7063"/>
                    </a:cubicBezTo>
                    <a:cubicBezTo>
                      <a:pt x="16319" y="7063"/>
                      <a:pt x="16349" y="7071"/>
                      <a:pt x="16366" y="7088"/>
                    </a:cubicBezTo>
                    <a:cubicBezTo>
                      <a:pt x="16492" y="7214"/>
                      <a:pt x="16366" y="8016"/>
                      <a:pt x="16041" y="8342"/>
                    </a:cubicBezTo>
                    <a:cubicBezTo>
                      <a:pt x="15764" y="8619"/>
                      <a:pt x="15572" y="9002"/>
                      <a:pt x="15347" y="9002"/>
                    </a:cubicBezTo>
                    <a:cubicBezTo>
                      <a:pt x="15328" y="9002"/>
                      <a:pt x="15309" y="8999"/>
                      <a:pt x="15289" y="8993"/>
                    </a:cubicBezTo>
                    <a:cubicBezTo>
                      <a:pt x="15104" y="8938"/>
                      <a:pt x="14714" y="8718"/>
                      <a:pt x="14593" y="8718"/>
                    </a:cubicBezTo>
                    <a:cubicBezTo>
                      <a:pt x="14550" y="8718"/>
                      <a:pt x="14541" y="8746"/>
                      <a:pt x="14587" y="8818"/>
                    </a:cubicBezTo>
                    <a:cubicBezTo>
                      <a:pt x="14762" y="9093"/>
                      <a:pt x="15214" y="9194"/>
                      <a:pt x="15214" y="9419"/>
                    </a:cubicBezTo>
                    <a:cubicBezTo>
                      <a:pt x="15214" y="9620"/>
                      <a:pt x="15038" y="10472"/>
                      <a:pt x="15289" y="10622"/>
                    </a:cubicBezTo>
                    <a:cubicBezTo>
                      <a:pt x="15316" y="10638"/>
                      <a:pt x="15340" y="10645"/>
                      <a:pt x="15362" y="10645"/>
                    </a:cubicBezTo>
                    <a:cubicBezTo>
                      <a:pt x="15546" y="10645"/>
                      <a:pt x="15575" y="10141"/>
                      <a:pt x="15665" y="10096"/>
                    </a:cubicBezTo>
                    <a:cubicBezTo>
                      <a:pt x="15666" y="10096"/>
                      <a:pt x="15668" y="10095"/>
                      <a:pt x="15670" y="10095"/>
                    </a:cubicBezTo>
                    <a:cubicBezTo>
                      <a:pt x="15750" y="10095"/>
                      <a:pt x="15709" y="10639"/>
                      <a:pt x="15858" y="10639"/>
                    </a:cubicBezTo>
                    <a:cubicBezTo>
                      <a:pt x="15880" y="10639"/>
                      <a:pt x="15908" y="10627"/>
                      <a:pt x="15940" y="10597"/>
                    </a:cubicBezTo>
                    <a:cubicBezTo>
                      <a:pt x="16191" y="10347"/>
                      <a:pt x="16291" y="9645"/>
                      <a:pt x="16316" y="9369"/>
                    </a:cubicBezTo>
                    <a:cubicBezTo>
                      <a:pt x="16354" y="9160"/>
                      <a:pt x="16262" y="9066"/>
                      <a:pt x="16293" y="9066"/>
                    </a:cubicBezTo>
                    <a:cubicBezTo>
                      <a:pt x="16302" y="9066"/>
                      <a:pt x="16324" y="9075"/>
                      <a:pt x="16366" y="9093"/>
                    </a:cubicBezTo>
                    <a:cubicBezTo>
                      <a:pt x="16542" y="9169"/>
                      <a:pt x="16366" y="9870"/>
                      <a:pt x="16667" y="9870"/>
                    </a:cubicBezTo>
                    <a:cubicBezTo>
                      <a:pt x="16993" y="9870"/>
                      <a:pt x="17670" y="9745"/>
                      <a:pt x="17394" y="9369"/>
                    </a:cubicBezTo>
                    <a:cubicBezTo>
                      <a:pt x="17118" y="8993"/>
                      <a:pt x="16993" y="8367"/>
                      <a:pt x="17093" y="8291"/>
                    </a:cubicBezTo>
                    <a:cubicBezTo>
                      <a:pt x="17194" y="8216"/>
                      <a:pt x="17369" y="8116"/>
                      <a:pt x="17369" y="7915"/>
                    </a:cubicBezTo>
                    <a:cubicBezTo>
                      <a:pt x="17369" y="7715"/>
                      <a:pt x="17720" y="6738"/>
                      <a:pt x="17219" y="6587"/>
                    </a:cubicBezTo>
                    <a:cubicBezTo>
                      <a:pt x="17128" y="6563"/>
                      <a:pt x="17044" y="6555"/>
                      <a:pt x="16970" y="6555"/>
                    </a:cubicBezTo>
                    <a:cubicBezTo>
                      <a:pt x="16797" y="6555"/>
                      <a:pt x="16678" y="6601"/>
                      <a:pt x="16643" y="6601"/>
                    </a:cubicBezTo>
                    <a:cubicBezTo>
                      <a:pt x="16615" y="6601"/>
                      <a:pt x="16643" y="6571"/>
                      <a:pt x="16742" y="6462"/>
                    </a:cubicBezTo>
                    <a:cubicBezTo>
                      <a:pt x="17018" y="6136"/>
                      <a:pt x="17118" y="5735"/>
                      <a:pt x="17118" y="5735"/>
                    </a:cubicBezTo>
                    <a:cubicBezTo>
                      <a:pt x="17118" y="5735"/>
                      <a:pt x="17050" y="5726"/>
                      <a:pt x="16943" y="5726"/>
                    </a:cubicBezTo>
                    <a:cubicBezTo>
                      <a:pt x="16704" y="5726"/>
                      <a:pt x="16276" y="5774"/>
                      <a:pt x="16016" y="6086"/>
                    </a:cubicBezTo>
                    <a:cubicBezTo>
                      <a:pt x="15640" y="6537"/>
                      <a:pt x="15740" y="6662"/>
                      <a:pt x="15640" y="6738"/>
                    </a:cubicBezTo>
                    <a:cubicBezTo>
                      <a:pt x="15555" y="6801"/>
                      <a:pt x="15021" y="7152"/>
                      <a:pt x="14783" y="7152"/>
                    </a:cubicBezTo>
                    <a:cubicBezTo>
                      <a:pt x="14740" y="7152"/>
                      <a:pt x="14707" y="7140"/>
                      <a:pt x="14687" y="7113"/>
                    </a:cubicBezTo>
                    <a:cubicBezTo>
                      <a:pt x="14587" y="6938"/>
                      <a:pt x="15289" y="6562"/>
                      <a:pt x="15364" y="6462"/>
                    </a:cubicBezTo>
                    <a:cubicBezTo>
                      <a:pt x="15412" y="6365"/>
                      <a:pt x="15716" y="5548"/>
                      <a:pt x="15828" y="5465"/>
                    </a:cubicBezTo>
                    <a:lnTo>
                      <a:pt x="15828" y="5465"/>
                    </a:lnTo>
                    <a:cubicBezTo>
                      <a:pt x="15681" y="5540"/>
                      <a:pt x="14655" y="6066"/>
                      <a:pt x="14387" y="6311"/>
                    </a:cubicBezTo>
                    <a:cubicBezTo>
                      <a:pt x="14147" y="6514"/>
                      <a:pt x="13771" y="6636"/>
                      <a:pt x="13620" y="6636"/>
                    </a:cubicBezTo>
                    <a:cubicBezTo>
                      <a:pt x="13565" y="6636"/>
                      <a:pt x="13540" y="6620"/>
                      <a:pt x="13559" y="6587"/>
                    </a:cubicBezTo>
                    <a:cubicBezTo>
                      <a:pt x="13610" y="6487"/>
                      <a:pt x="15364" y="5760"/>
                      <a:pt x="14938" y="5635"/>
                    </a:cubicBezTo>
                    <a:cubicBezTo>
                      <a:pt x="14891" y="5618"/>
                      <a:pt x="14840" y="5611"/>
                      <a:pt x="14787" y="5611"/>
                    </a:cubicBezTo>
                    <a:cubicBezTo>
                      <a:pt x="14444" y="5611"/>
                      <a:pt x="13989" y="5906"/>
                      <a:pt x="13748" y="5906"/>
                    </a:cubicBezTo>
                    <a:cubicBezTo>
                      <a:pt x="13686" y="5906"/>
                      <a:pt x="13637" y="5886"/>
                      <a:pt x="13610" y="5835"/>
                    </a:cubicBezTo>
                    <a:cubicBezTo>
                      <a:pt x="13484" y="5560"/>
                      <a:pt x="13860" y="5735"/>
                      <a:pt x="13735" y="5459"/>
                    </a:cubicBezTo>
                    <a:cubicBezTo>
                      <a:pt x="13686" y="5370"/>
                      <a:pt x="13603" y="5352"/>
                      <a:pt x="13516" y="5352"/>
                    </a:cubicBezTo>
                    <a:cubicBezTo>
                      <a:pt x="13457" y="5352"/>
                      <a:pt x="13396" y="5360"/>
                      <a:pt x="13344" y="5360"/>
                    </a:cubicBezTo>
                    <a:cubicBezTo>
                      <a:pt x="13236" y="5360"/>
                      <a:pt x="13163" y="5325"/>
                      <a:pt x="13209" y="5108"/>
                    </a:cubicBezTo>
                    <a:cubicBezTo>
                      <a:pt x="13309" y="4632"/>
                      <a:pt x="13108" y="4507"/>
                      <a:pt x="13409" y="4482"/>
                    </a:cubicBezTo>
                    <a:cubicBezTo>
                      <a:pt x="13735" y="4457"/>
                      <a:pt x="13760" y="4181"/>
                      <a:pt x="14011" y="3755"/>
                    </a:cubicBezTo>
                    <a:cubicBezTo>
                      <a:pt x="14236" y="3329"/>
                      <a:pt x="14286" y="2226"/>
                      <a:pt x="14562" y="2201"/>
                    </a:cubicBezTo>
                    <a:cubicBezTo>
                      <a:pt x="14838" y="2151"/>
                      <a:pt x="16742" y="1199"/>
                      <a:pt x="16918" y="773"/>
                    </a:cubicBezTo>
                    <a:cubicBezTo>
                      <a:pt x="17066" y="412"/>
                      <a:pt x="17538" y="87"/>
                      <a:pt x="17254" y="87"/>
                    </a:cubicBezTo>
                    <a:cubicBezTo>
                      <a:pt x="17202" y="87"/>
                      <a:pt x="17126" y="98"/>
                      <a:pt x="17018" y="121"/>
                    </a:cubicBezTo>
                    <a:cubicBezTo>
                      <a:pt x="16470" y="219"/>
                      <a:pt x="15968" y="393"/>
                      <a:pt x="15834" y="393"/>
                    </a:cubicBezTo>
                    <a:cubicBezTo>
                      <a:pt x="15796" y="393"/>
                      <a:pt x="15788" y="379"/>
                      <a:pt x="15815" y="347"/>
                    </a:cubicBezTo>
                    <a:cubicBezTo>
                      <a:pt x="15893" y="249"/>
                      <a:pt x="15865" y="0"/>
                      <a:pt x="1557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621;p110">
                <a:extLst>
                  <a:ext uri="{FF2B5EF4-FFF2-40B4-BE49-F238E27FC236}">
                    <a16:creationId xmlns:a16="http://schemas.microsoft.com/office/drawing/2014/main" id="{4A7B6320-A094-828C-D12B-A5442FA5E7E0}"/>
                  </a:ext>
                </a:extLst>
              </p:cNvPr>
              <p:cNvSpPr/>
              <p:nvPr/>
            </p:nvSpPr>
            <p:spPr>
              <a:xfrm>
                <a:off x="4210250" y="2395975"/>
                <a:ext cx="48975" cy="44175"/>
              </a:xfrm>
              <a:custGeom>
                <a:avLst/>
                <a:gdLst/>
                <a:ahLst/>
                <a:cxnLst/>
                <a:rect l="l" t="t" r="r" b="b"/>
                <a:pathLst>
                  <a:path w="1959" h="1767" extrusionOk="0">
                    <a:moveTo>
                      <a:pt x="557" y="1"/>
                    </a:moveTo>
                    <a:cubicBezTo>
                      <a:pt x="552" y="1"/>
                      <a:pt x="548" y="1"/>
                      <a:pt x="544" y="2"/>
                    </a:cubicBezTo>
                    <a:cubicBezTo>
                      <a:pt x="318" y="52"/>
                      <a:pt x="644" y="378"/>
                      <a:pt x="744" y="729"/>
                    </a:cubicBezTo>
                    <a:cubicBezTo>
                      <a:pt x="764" y="801"/>
                      <a:pt x="745" y="829"/>
                      <a:pt x="703" y="829"/>
                    </a:cubicBezTo>
                    <a:cubicBezTo>
                      <a:pt x="563" y="829"/>
                      <a:pt x="168" y="526"/>
                      <a:pt x="46" y="526"/>
                    </a:cubicBezTo>
                    <a:cubicBezTo>
                      <a:pt x="13" y="526"/>
                      <a:pt x="0" y="548"/>
                      <a:pt x="18" y="604"/>
                    </a:cubicBezTo>
                    <a:cubicBezTo>
                      <a:pt x="103" y="903"/>
                      <a:pt x="1500" y="1767"/>
                      <a:pt x="1864" y="1767"/>
                    </a:cubicBezTo>
                    <a:cubicBezTo>
                      <a:pt x="1927" y="1767"/>
                      <a:pt x="1959" y="1741"/>
                      <a:pt x="1947" y="1681"/>
                    </a:cubicBezTo>
                    <a:cubicBezTo>
                      <a:pt x="1874" y="1239"/>
                      <a:pt x="787" y="1"/>
                      <a:pt x="557"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622;p110">
                <a:extLst>
                  <a:ext uri="{FF2B5EF4-FFF2-40B4-BE49-F238E27FC236}">
                    <a16:creationId xmlns:a16="http://schemas.microsoft.com/office/drawing/2014/main" id="{002B3F9E-FB85-6A08-B78A-F21BAF653CED}"/>
                  </a:ext>
                </a:extLst>
              </p:cNvPr>
              <p:cNvSpPr/>
              <p:nvPr/>
            </p:nvSpPr>
            <p:spPr>
              <a:xfrm>
                <a:off x="4158675" y="2309450"/>
                <a:ext cx="66975" cy="79575"/>
              </a:xfrm>
              <a:custGeom>
                <a:avLst/>
                <a:gdLst/>
                <a:ahLst/>
                <a:cxnLst/>
                <a:rect l="l" t="t" r="r" b="b"/>
                <a:pathLst>
                  <a:path w="2679" h="3183" extrusionOk="0">
                    <a:moveTo>
                      <a:pt x="242" y="0"/>
                    </a:moveTo>
                    <a:cubicBezTo>
                      <a:pt x="228" y="0"/>
                      <a:pt x="215" y="2"/>
                      <a:pt x="201" y="5"/>
                    </a:cubicBezTo>
                    <a:cubicBezTo>
                      <a:pt x="0" y="55"/>
                      <a:pt x="452" y="381"/>
                      <a:pt x="627" y="606"/>
                    </a:cubicBezTo>
                    <a:cubicBezTo>
                      <a:pt x="802" y="832"/>
                      <a:pt x="1479" y="2010"/>
                      <a:pt x="1379" y="2436"/>
                    </a:cubicBezTo>
                    <a:cubicBezTo>
                      <a:pt x="1279" y="2837"/>
                      <a:pt x="1905" y="2962"/>
                      <a:pt x="2206" y="3087"/>
                    </a:cubicBezTo>
                    <a:cubicBezTo>
                      <a:pt x="2367" y="3155"/>
                      <a:pt x="2467" y="3182"/>
                      <a:pt x="2524" y="3182"/>
                    </a:cubicBezTo>
                    <a:cubicBezTo>
                      <a:pt x="2678" y="3182"/>
                      <a:pt x="2510" y="2977"/>
                      <a:pt x="2381" y="2812"/>
                    </a:cubicBezTo>
                    <a:cubicBezTo>
                      <a:pt x="2231" y="2611"/>
                      <a:pt x="1429" y="1157"/>
                      <a:pt x="1078" y="731"/>
                    </a:cubicBezTo>
                    <a:cubicBezTo>
                      <a:pt x="725" y="355"/>
                      <a:pt x="460" y="0"/>
                      <a:pt x="24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623;p110">
                <a:extLst>
                  <a:ext uri="{FF2B5EF4-FFF2-40B4-BE49-F238E27FC236}">
                    <a16:creationId xmlns:a16="http://schemas.microsoft.com/office/drawing/2014/main" id="{7EB7245B-8140-4AAE-0F22-D68DCCCF5A6B}"/>
                  </a:ext>
                </a:extLst>
              </p:cNvPr>
              <p:cNvSpPr/>
              <p:nvPr/>
            </p:nvSpPr>
            <p:spPr>
              <a:xfrm>
                <a:off x="4554375" y="1831975"/>
                <a:ext cx="150700" cy="224450"/>
              </a:xfrm>
              <a:custGeom>
                <a:avLst/>
                <a:gdLst/>
                <a:ahLst/>
                <a:cxnLst/>
                <a:rect l="l" t="t" r="r" b="b"/>
                <a:pathLst>
                  <a:path w="6028" h="8978" extrusionOk="0">
                    <a:moveTo>
                      <a:pt x="4010" y="1"/>
                    </a:moveTo>
                    <a:cubicBezTo>
                      <a:pt x="3805" y="1"/>
                      <a:pt x="3779" y="276"/>
                      <a:pt x="3396" y="357"/>
                    </a:cubicBezTo>
                    <a:cubicBezTo>
                      <a:pt x="2919" y="457"/>
                      <a:pt x="2443" y="432"/>
                      <a:pt x="1842" y="607"/>
                    </a:cubicBezTo>
                    <a:cubicBezTo>
                      <a:pt x="1240" y="783"/>
                      <a:pt x="914" y="1159"/>
                      <a:pt x="1040" y="1535"/>
                    </a:cubicBezTo>
                    <a:cubicBezTo>
                      <a:pt x="1140" y="1885"/>
                      <a:pt x="1340" y="2487"/>
                      <a:pt x="1040" y="3139"/>
                    </a:cubicBezTo>
                    <a:cubicBezTo>
                      <a:pt x="714" y="3790"/>
                      <a:pt x="1090" y="3890"/>
                      <a:pt x="914" y="4191"/>
                    </a:cubicBezTo>
                    <a:cubicBezTo>
                      <a:pt x="764" y="4517"/>
                      <a:pt x="789" y="4743"/>
                      <a:pt x="463" y="4918"/>
                    </a:cubicBezTo>
                    <a:cubicBezTo>
                      <a:pt x="137" y="5119"/>
                      <a:pt x="37" y="5820"/>
                      <a:pt x="12" y="7550"/>
                    </a:cubicBezTo>
                    <a:cubicBezTo>
                      <a:pt x="1" y="8331"/>
                      <a:pt x="64" y="8546"/>
                      <a:pt x="171" y="8546"/>
                    </a:cubicBezTo>
                    <a:cubicBezTo>
                      <a:pt x="302" y="8546"/>
                      <a:pt x="497" y="8226"/>
                      <a:pt x="701" y="8226"/>
                    </a:cubicBezTo>
                    <a:cubicBezTo>
                      <a:pt x="705" y="8226"/>
                      <a:pt x="710" y="8226"/>
                      <a:pt x="714" y="8226"/>
                    </a:cubicBezTo>
                    <a:cubicBezTo>
                      <a:pt x="1115" y="8251"/>
                      <a:pt x="889" y="8577"/>
                      <a:pt x="864" y="8853"/>
                    </a:cubicBezTo>
                    <a:cubicBezTo>
                      <a:pt x="864" y="8944"/>
                      <a:pt x="891" y="8977"/>
                      <a:pt x="932" y="8977"/>
                    </a:cubicBezTo>
                    <a:cubicBezTo>
                      <a:pt x="1016" y="8977"/>
                      <a:pt x="1156" y="8837"/>
                      <a:pt x="1240" y="8753"/>
                    </a:cubicBezTo>
                    <a:cubicBezTo>
                      <a:pt x="1391" y="8627"/>
                      <a:pt x="2142" y="7374"/>
                      <a:pt x="2418" y="6948"/>
                    </a:cubicBezTo>
                    <a:cubicBezTo>
                      <a:pt x="2543" y="6748"/>
                      <a:pt x="2606" y="6729"/>
                      <a:pt x="2678" y="6729"/>
                    </a:cubicBezTo>
                    <a:cubicBezTo>
                      <a:pt x="2695" y="6729"/>
                      <a:pt x="2712" y="6730"/>
                      <a:pt x="2730" y="6730"/>
                    </a:cubicBezTo>
                    <a:cubicBezTo>
                      <a:pt x="2792" y="6730"/>
                      <a:pt x="2869" y="6719"/>
                      <a:pt x="2995" y="6622"/>
                    </a:cubicBezTo>
                    <a:cubicBezTo>
                      <a:pt x="3320" y="6372"/>
                      <a:pt x="3797" y="5946"/>
                      <a:pt x="3972" y="5570"/>
                    </a:cubicBezTo>
                    <a:cubicBezTo>
                      <a:pt x="4031" y="5451"/>
                      <a:pt x="4165" y="5416"/>
                      <a:pt x="4336" y="5416"/>
                    </a:cubicBezTo>
                    <a:cubicBezTo>
                      <a:pt x="4594" y="5416"/>
                      <a:pt x="4937" y="5496"/>
                      <a:pt x="5240" y="5496"/>
                    </a:cubicBezTo>
                    <a:cubicBezTo>
                      <a:pt x="5332" y="5496"/>
                      <a:pt x="5420" y="5489"/>
                      <a:pt x="5501" y="5469"/>
                    </a:cubicBezTo>
                    <a:cubicBezTo>
                      <a:pt x="6027" y="5344"/>
                      <a:pt x="6027" y="4893"/>
                      <a:pt x="5902" y="4442"/>
                    </a:cubicBezTo>
                    <a:cubicBezTo>
                      <a:pt x="5752" y="3966"/>
                      <a:pt x="5300" y="3815"/>
                      <a:pt x="5351" y="3464"/>
                    </a:cubicBezTo>
                    <a:cubicBezTo>
                      <a:pt x="5368" y="3353"/>
                      <a:pt x="5446" y="3333"/>
                      <a:pt x="5539" y="3333"/>
                    </a:cubicBezTo>
                    <a:cubicBezTo>
                      <a:pt x="5594" y="3333"/>
                      <a:pt x="5655" y="3340"/>
                      <a:pt x="5711" y="3340"/>
                    </a:cubicBezTo>
                    <a:cubicBezTo>
                      <a:pt x="5835" y="3340"/>
                      <a:pt x="5936" y="3303"/>
                      <a:pt x="5902" y="3063"/>
                    </a:cubicBezTo>
                    <a:cubicBezTo>
                      <a:pt x="5827" y="2537"/>
                      <a:pt x="5927" y="2061"/>
                      <a:pt x="5601" y="1760"/>
                    </a:cubicBezTo>
                    <a:cubicBezTo>
                      <a:pt x="5300" y="1434"/>
                      <a:pt x="5476" y="1134"/>
                      <a:pt x="5576" y="883"/>
                    </a:cubicBezTo>
                    <a:cubicBezTo>
                      <a:pt x="5641" y="705"/>
                      <a:pt x="5601" y="569"/>
                      <a:pt x="5470" y="569"/>
                    </a:cubicBezTo>
                    <a:cubicBezTo>
                      <a:pt x="5399" y="569"/>
                      <a:pt x="5299" y="610"/>
                      <a:pt x="5175" y="708"/>
                    </a:cubicBezTo>
                    <a:cubicBezTo>
                      <a:pt x="5112" y="758"/>
                      <a:pt x="5055" y="779"/>
                      <a:pt x="5001" y="779"/>
                    </a:cubicBezTo>
                    <a:cubicBezTo>
                      <a:pt x="4733" y="779"/>
                      <a:pt x="4552" y="244"/>
                      <a:pt x="4198" y="56"/>
                    </a:cubicBezTo>
                    <a:cubicBezTo>
                      <a:pt x="4119" y="17"/>
                      <a:pt x="4059" y="1"/>
                      <a:pt x="4010"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624;p110">
                <a:extLst>
                  <a:ext uri="{FF2B5EF4-FFF2-40B4-BE49-F238E27FC236}">
                    <a16:creationId xmlns:a16="http://schemas.microsoft.com/office/drawing/2014/main" id="{9B79A69B-3069-B790-68BE-D47921644932}"/>
                  </a:ext>
                </a:extLst>
              </p:cNvPr>
              <p:cNvSpPr/>
              <p:nvPr/>
            </p:nvSpPr>
            <p:spPr>
              <a:xfrm>
                <a:off x="4428725" y="1795525"/>
                <a:ext cx="69625" cy="62950"/>
              </a:xfrm>
              <a:custGeom>
                <a:avLst/>
                <a:gdLst/>
                <a:ahLst/>
                <a:cxnLst/>
                <a:rect l="l" t="t" r="r" b="b"/>
                <a:pathLst>
                  <a:path w="2785" h="2518" extrusionOk="0">
                    <a:moveTo>
                      <a:pt x="2683" y="0"/>
                    </a:moveTo>
                    <a:cubicBezTo>
                      <a:pt x="2516" y="0"/>
                      <a:pt x="2131" y="311"/>
                      <a:pt x="2131" y="311"/>
                    </a:cubicBezTo>
                    <a:cubicBezTo>
                      <a:pt x="2131" y="311"/>
                      <a:pt x="1705" y="461"/>
                      <a:pt x="1479" y="862"/>
                    </a:cubicBezTo>
                    <a:cubicBezTo>
                      <a:pt x="1396" y="1019"/>
                      <a:pt x="1343" y="1064"/>
                      <a:pt x="1279" y="1064"/>
                    </a:cubicBezTo>
                    <a:cubicBezTo>
                      <a:pt x="1194" y="1064"/>
                      <a:pt x="1088" y="987"/>
                      <a:pt x="865" y="987"/>
                    </a:cubicBezTo>
                    <a:cubicBezTo>
                      <a:pt x="797" y="987"/>
                      <a:pt x="719" y="994"/>
                      <a:pt x="627" y="1013"/>
                    </a:cubicBezTo>
                    <a:cubicBezTo>
                      <a:pt x="1" y="1113"/>
                      <a:pt x="452" y="1564"/>
                      <a:pt x="351" y="1990"/>
                    </a:cubicBezTo>
                    <a:cubicBezTo>
                      <a:pt x="280" y="2292"/>
                      <a:pt x="536" y="2518"/>
                      <a:pt x="762" y="2518"/>
                    </a:cubicBezTo>
                    <a:cubicBezTo>
                      <a:pt x="856" y="2518"/>
                      <a:pt x="944" y="2479"/>
                      <a:pt x="1003" y="2391"/>
                    </a:cubicBezTo>
                    <a:cubicBezTo>
                      <a:pt x="1254" y="2015"/>
                      <a:pt x="2532" y="762"/>
                      <a:pt x="2732" y="211"/>
                    </a:cubicBezTo>
                    <a:cubicBezTo>
                      <a:pt x="2784" y="55"/>
                      <a:pt x="2753" y="0"/>
                      <a:pt x="2683"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625;p110">
                <a:extLst>
                  <a:ext uri="{FF2B5EF4-FFF2-40B4-BE49-F238E27FC236}">
                    <a16:creationId xmlns:a16="http://schemas.microsoft.com/office/drawing/2014/main" id="{4783BFBA-F465-055A-47DD-894B6007DA40}"/>
                  </a:ext>
                </a:extLst>
              </p:cNvPr>
              <p:cNvSpPr/>
              <p:nvPr/>
            </p:nvSpPr>
            <p:spPr>
              <a:xfrm>
                <a:off x="4526475" y="1814025"/>
                <a:ext cx="94625" cy="39675"/>
              </a:xfrm>
              <a:custGeom>
                <a:avLst/>
                <a:gdLst/>
                <a:ahLst/>
                <a:cxnLst/>
                <a:rect l="l" t="t" r="r" b="b"/>
                <a:pathLst>
                  <a:path w="3785" h="1587" extrusionOk="0">
                    <a:moveTo>
                      <a:pt x="3148" y="0"/>
                    </a:moveTo>
                    <a:cubicBezTo>
                      <a:pt x="2617" y="0"/>
                      <a:pt x="1609" y="797"/>
                      <a:pt x="852" y="1050"/>
                    </a:cubicBezTo>
                    <a:cubicBezTo>
                      <a:pt x="0" y="1300"/>
                      <a:pt x="552" y="1526"/>
                      <a:pt x="852" y="1576"/>
                    </a:cubicBezTo>
                    <a:cubicBezTo>
                      <a:pt x="899" y="1583"/>
                      <a:pt x="950" y="1587"/>
                      <a:pt x="1004" y="1587"/>
                    </a:cubicBezTo>
                    <a:cubicBezTo>
                      <a:pt x="1849" y="1587"/>
                      <a:pt x="3509" y="724"/>
                      <a:pt x="3509" y="724"/>
                    </a:cubicBezTo>
                    <a:cubicBezTo>
                      <a:pt x="3509" y="724"/>
                      <a:pt x="3785" y="222"/>
                      <a:pt x="3284" y="22"/>
                    </a:cubicBezTo>
                    <a:cubicBezTo>
                      <a:pt x="3243" y="7"/>
                      <a:pt x="3198" y="0"/>
                      <a:pt x="314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626;p110">
                <a:extLst>
                  <a:ext uri="{FF2B5EF4-FFF2-40B4-BE49-F238E27FC236}">
                    <a16:creationId xmlns:a16="http://schemas.microsoft.com/office/drawing/2014/main" id="{4B9766A1-E5D1-3A66-2945-CE10F1DE817E}"/>
                  </a:ext>
                </a:extLst>
              </p:cNvPr>
              <p:cNvSpPr/>
              <p:nvPr/>
            </p:nvSpPr>
            <p:spPr>
              <a:xfrm>
                <a:off x="4694725" y="1985700"/>
                <a:ext cx="51700" cy="35925"/>
              </a:xfrm>
              <a:custGeom>
                <a:avLst/>
                <a:gdLst/>
                <a:ahLst/>
                <a:cxnLst/>
                <a:rect l="l" t="t" r="r" b="b"/>
                <a:pathLst>
                  <a:path w="2068" h="1437" extrusionOk="0">
                    <a:moveTo>
                      <a:pt x="1268" y="0"/>
                    </a:moveTo>
                    <a:cubicBezTo>
                      <a:pt x="984" y="0"/>
                      <a:pt x="730" y="211"/>
                      <a:pt x="470" y="211"/>
                    </a:cubicBezTo>
                    <a:cubicBezTo>
                      <a:pt x="435" y="211"/>
                      <a:pt x="399" y="207"/>
                      <a:pt x="363" y="198"/>
                    </a:cubicBezTo>
                    <a:cubicBezTo>
                      <a:pt x="348" y="193"/>
                      <a:pt x="334" y="191"/>
                      <a:pt x="320" y="191"/>
                    </a:cubicBezTo>
                    <a:cubicBezTo>
                      <a:pt x="0" y="191"/>
                      <a:pt x="232" y="1437"/>
                      <a:pt x="952" y="1437"/>
                    </a:cubicBezTo>
                    <a:cubicBezTo>
                      <a:pt x="1041" y="1437"/>
                      <a:pt x="1137" y="1418"/>
                      <a:pt x="1240" y="1376"/>
                    </a:cubicBezTo>
                    <a:cubicBezTo>
                      <a:pt x="1867" y="1125"/>
                      <a:pt x="2067" y="498"/>
                      <a:pt x="1616" y="122"/>
                    </a:cubicBezTo>
                    <a:cubicBezTo>
                      <a:pt x="1494" y="33"/>
                      <a:pt x="1379" y="0"/>
                      <a:pt x="126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627;p110">
                <a:extLst>
                  <a:ext uri="{FF2B5EF4-FFF2-40B4-BE49-F238E27FC236}">
                    <a16:creationId xmlns:a16="http://schemas.microsoft.com/office/drawing/2014/main" id="{41F45356-9095-D3C1-015D-05AF4A382A95}"/>
                  </a:ext>
                </a:extLst>
              </p:cNvPr>
              <p:cNvSpPr/>
              <p:nvPr/>
            </p:nvSpPr>
            <p:spPr>
              <a:xfrm>
                <a:off x="4750775" y="1828625"/>
                <a:ext cx="35425" cy="37475"/>
              </a:xfrm>
              <a:custGeom>
                <a:avLst/>
                <a:gdLst/>
                <a:ahLst/>
                <a:cxnLst/>
                <a:rect l="l" t="t" r="r" b="b"/>
                <a:pathLst>
                  <a:path w="1417" h="1499" extrusionOk="0">
                    <a:moveTo>
                      <a:pt x="184" y="0"/>
                    </a:moveTo>
                    <a:cubicBezTo>
                      <a:pt x="4" y="0"/>
                      <a:pt x="133" y="559"/>
                      <a:pt x="76" y="691"/>
                    </a:cubicBezTo>
                    <a:cubicBezTo>
                      <a:pt x="1" y="867"/>
                      <a:pt x="352" y="1117"/>
                      <a:pt x="1304" y="1493"/>
                    </a:cubicBezTo>
                    <a:cubicBezTo>
                      <a:pt x="1311" y="1497"/>
                      <a:pt x="1317" y="1498"/>
                      <a:pt x="1322" y="1498"/>
                    </a:cubicBezTo>
                    <a:cubicBezTo>
                      <a:pt x="1417" y="1498"/>
                      <a:pt x="1026" y="788"/>
                      <a:pt x="477" y="215"/>
                    </a:cubicBezTo>
                    <a:cubicBezTo>
                      <a:pt x="335" y="60"/>
                      <a:pt x="243" y="0"/>
                      <a:pt x="18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628;p110">
                <a:extLst>
                  <a:ext uri="{FF2B5EF4-FFF2-40B4-BE49-F238E27FC236}">
                    <a16:creationId xmlns:a16="http://schemas.microsoft.com/office/drawing/2014/main" id="{8053915C-57DF-5662-CBA7-36B7ED71AC47}"/>
                  </a:ext>
                </a:extLst>
              </p:cNvPr>
              <p:cNvSpPr/>
              <p:nvPr/>
            </p:nvSpPr>
            <p:spPr>
              <a:xfrm>
                <a:off x="4490125" y="1653125"/>
                <a:ext cx="778225" cy="1085675"/>
              </a:xfrm>
              <a:custGeom>
                <a:avLst/>
                <a:gdLst/>
                <a:ahLst/>
                <a:cxnLst/>
                <a:rect l="l" t="t" r="r" b="b"/>
                <a:pathLst>
                  <a:path w="31129" h="43427" extrusionOk="0">
                    <a:moveTo>
                      <a:pt x="24530" y="13022"/>
                    </a:moveTo>
                    <a:cubicBezTo>
                      <a:pt x="24545" y="13022"/>
                      <a:pt x="24564" y="13031"/>
                      <a:pt x="24587" y="13050"/>
                    </a:cubicBezTo>
                    <a:cubicBezTo>
                      <a:pt x="24863" y="13250"/>
                      <a:pt x="25089" y="14027"/>
                      <a:pt x="25164" y="14027"/>
                    </a:cubicBezTo>
                    <a:cubicBezTo>
                      <a:pt x="25228" y="14027"/>
                      <a:pt x="25624" y="14248"/>
                      <a:pt x="25704" y="14248"/>
                    </a:cubicBezTo>
                    <a:cubicBezTo>
                      <a:pt x="25718" y="14248"/>
                      <a:pt x="25722" y="14242"/>
                      <a:pt x="25715" y="14227"/>
                    </a:cubicBezTo>
                    <a:cubicBezTo>
                      <a:pt x="25698" y="14143"/>
                      <a:pt x="25862" y="14014"/>
                      <a:pt x="26010" y="14014"/>
                    </a:cubicBezTo>
                    <a:cubicBezTo>
                      <a:pt x="26082" y="14014"/>
                      <a:pt x="26150" y="14045"/>
                      <a:pt x="26191" y="14127"/>
                    </a:cubicBezTo>
                    <a:cubicBezTo>
                      <a:pt x="26292" y="14403"/>
                      <a:pt x="26241" y="14603"/>
                      <a:pt x="26342" y="14754"/>
                    </a:cubicBezTo>
                    <a:cubicBezTo>
                      <a:pt x="26442" y="14904"/>
                      <a:pt x="26993" y="15330"/>
                      <a:pt x="27144" y="15506"/>
                    </a:cubicBezTo>
                    <a:cubicBezTo>
                      <a:pt x="27294" y="15681"/>
                      <a:pt x="27319" y="16258"/>
                      <a:pt x="26968" y="16258"/>
                    </a:cubicBezTo>
                    <a:cubicBezTo>
                      <a:pt x="26542" y="16258"/>
                      <a:pt x="26517" y="15506"/>
                      <a:pt x="25966" y="15380"/>
                    </a:cubicBezTo>
                    <a:cubicBezTo>
                      <a:pt x="25414" y="15255"/>
                      <a:pt x="24888" y="15230"/>
                      <a:pt x="24738" y="14503"/>
                    </a:cubicBezTo>
                    <a:cubicBezTo>
                      <a:pt x="24624" y="13845"/>
                      <a:pt x="24387" y="13022"/>
                      <a:pt x="24530" y="13022"/>
                    </a:cubicBezTo>
                    <a:close/>
                    <a:moveTo>
                      <a:pt x="23622" y="15509"/>
                    </a:moveTo>
                    <a:cubicBezTo>
                      <a:pt x="23636" y="15509"/>
                      <a:pt x="23664" y="15539"/>
                      <a:pt x="23710" y="15606"/>
                    </a:cubicBezTo>
                    <a:cubicBezTo>
                      <a:pt x="23911" y="15907"/>
                      <a:pt x="23660" y="16358"/>
                      <a:pt x="24312" y="16358"/>
                    </a:cubicBezTo>
                    <a:cubicBezTo>
                      <a:pt x="24622" y="16358"/>
                      <a:pt x="24870" y="16301"/>
                      <a:pt x="25052" y="16301"/>
                    </a:cubicBezTo>
                    <a:cubicBezTo>
                      <a:pt x="25253" y="16301"/>
                      <a:pt x="25375" y="16370"/>
                      <a:pt x="25414" y="16659"/>
                    </a:cubicBezTo>
                    <a:cubicBezTo>
                      <a:pt x="25515" y="17210"/>
                      <a:pt x="25414" y="17811"/>
                      <a:pt x="24863" y="17962"/>
                    </a:cubicBezTo>
                    <a:cubicBezTo>
                      <a:pt x="24287" y="18112"/>
                      <a:pt x="24713" y="18939"/>
                      <a:pt x="24512" y="19065"/>
                    </a:cubicBezTo>
                    <a:cubicBezTo>
                      <a:pt x="24365" y="19150"/>
                      <a:pt x="24135" y="19272"/>
                      <a:pt x="23920" y="19272"/>
                    </a:cubicBezTo>
                    <a:cubicBezTo>
                      <a:pt x="23695" y="19272"/>
                      <a:pt x="23486" y="19138"/>
                      <a:pt x="23409" y="18689"/>
                    </a:cubicBezTo>
                    <a:cubicBezTo>
                      <a:pt x="23297" y="17900"/>
                      <a:pt x="22698" y="16686"/>
                      <a:pt x="22961" y="16686"/>
                    </a:cubicBezTo>
                    <a:cubicBezTo>
                      <a:pt x="22990" y="16686"/>
                      <a:pt x="23030" y="16701"/>
                      <a:pt x="23083" y="16734"/>
                    </a:cubicBezTo>
                    <a:cubicBezTo>
                      <a:pt x="23473" y="16993"/>
                      <a:pt x="23492" y="17418"/>
                      <a:pt x="23577" y="17418"/>
                    </a:cubicBezTo>
                    <a:cubicBezTo>
                      <a:pt x="23607" y="17418"/>
                      <a:pt x="23645" y="17365"/>
                      <a:pt x="23710" y="17235"/>
                    </a:cubicBezTo>
                    <a:cubicBezTo>
                      <a:pt x="23936" y="16734"/>
                      <a:pt x="24312" y="16533"/>
                      <a:pt x="24036" y="16508"/>
                    </a:cubicBezTo>
                    <a:cubicBezTo>
                      <a:pt x="24030" y="16508"/>
                      <a:pt x="24024" y="16507"/>
                      <a:pt x="24018" y="16507"/>
                    </a:cubicBezTo>
                    <a:cubicBezTo>
                      <a:pt x="23871" y="16507"/>
                      <a:pt x="23788" y="16686"/>
                      <a:pt x="23746" y="16686"/>
                    </a:cubicBezTo>
                    <a:cubicBezTo>
                      <a:pt x="23720" y="16686"/>
                      <a:pt x="23710" y="16620"/>
                      <a:pt x="23710" y="16408"/>
                    </a:cubicBezTo>
                    <a:cubicBezTo>
                      <a:pt x="23710" y="15950"/>
                      <a:pt x="23568" y="15509"/>
                      <a:pt x="23622" y="15509"/>
                    </a:cubicBezTo>
                    <a:close/>
                    <a:moveTo>
                      <a:pt x="7132" y="1"/>
                    </a:moveTo>
                    <a:cubicBezTo>
                      <a:pt x="4417" y="1"/>
                      <a:pt x="3635" y="1095"/>
                      <a:pt x="3635" y="1095"/>
                    </a:cubicBezTo>
                    <a:cubicBezTo>
                      <a:pt x="3484" y="1320"/>
                      <a:pt x="2106" y="1696"/>
                      <a:pt x="2006" y="1997"/>
                    </a:cubicBezTo>
                    <a:cubicBezTo>
                      <a:pt x="1905" y="2273"/>
                      <a:pt x="1805" y="2222"/>
                      <a:pt x="1379" y="2273"/>
                    </a:cubicBezTo>
                    <a:cubicBezTo>
                      <a:pt x="978" y="2323"/>
                      <a:pt x="1" y="2473"/>
                      <a:pt x="778" y="2548"/>
                    </a:cubicBezTo>
                    <a:cubicBezTo>
                      <a:pt x="808" y="2550"/>
                      <a:pt x="842" y="2551"/>
                      <a:pt x="877" y="2551"/>
                    </a:cubicBezTo>
                    <a:cubicBezTo>
                      <a:pt x="1768" y="2551"/>
                      <a:pt x="4104" y="1968"/>
                      <a:pt x="5189" y="1871"/>
                    </a:cubicBezTo>
                    <a:cubicBezTo>
                      <a:pt x="5426" y="1845"/>
                      <a:pt x="5635" y="1834"/>
                      <a:pt x="5824" y="1834"/>
                    </a:cubicBezTo>
                    <a:cubicBezTo>
                      <a:pt x="6537" y="1834"/>
                      <a:pt x="6970" y="1988"/>
                      <a:pt x="7545" y="2047"/>
                    </a:cubicBezTo>
                    <a:cubicBezTo>
                      <a:pt x="8271" y="2122"/>
                      <a:pt x="10051" y="2147"/>
                      <a:pt x="10051" y="2147"/>
                    </a:cubicBezTo>
                    <a:cubicBezTo>
                      <a:pt x="10051" y="2147"/>
                      <a:pt x="9804" y="2730"/>
                      <a:pt x="10371" y="2730"/>
                    </a:cubicBezTo>
                    <a:cubicBezTo>
                      <a:pt x="10403" y="2730"/>
                      <a:pt x="10439" y="2728"/>
                      <a:pt x="10477" y="2724"/>
                    </a:cubicBezTo>
                    <a:cubicBezTo>
                      <a:pt x="10548" y="2719"/>
                      <a:pt x="10613" y="2716"/>
                      <a:pt x="10674" y="2716"/>
                    </a:cubicBezTo>
                    <a:cubicBezTo>
                      <a:pt x="11238" y="2716"/>
                      <a:pt x="11401" y="2911"/>
                      <a:pt x="11605" y="3024"/>
                    </a:cubicBezTo>
                    <a:cubicBezTo>
                      <a:pt x="11855" y="3150"/>
                      <a:pt x="11304" y="3275"/>
                      <a:pt x="11404" y="3400"/>
                    </a:cubicBezTo>
                    <a:cubicBezTo>
                      <a:pt x="11504" y="3526"/>
                      <a:pt x="12181" y="3551"/>
                      <a:pt x="13259" y="4252"/>
                    </a:cubicBezTo>
                    <a:cubicBezTo>
                      <a:pt x="13876" y="4664"/>
                      <a:pt x="14287" y="4731"/>
                      <a:pt x="14586" y="4731"/>
                    </a:cubicBezTo>
                    <a:cubicBezTo>
                      <a:pt x="14730" y="4731"/>
                      <a:pt x="14849" y="4715"/>
                      <a:pt x="14952" y="4715"/>
                    </a:cubicBezTo>
                    <a:cubicBezTo>
                      <a:pt x="15000" y="4715"/>
                      <a:pt x="15045" y="4719"/>
                      <a:pt x="15088" y="4729"/>
                    </a:cubicBezTo>
                    <a:cubicBezTo>
                      <a:pt x="15439" y="4804"/>
                      <a:pt x="14036" y="4804"/>
                      <a:pt x="14637" y="5280"/>
                    </a:cubicBezTo>
                    <a:cubicBezTo>
                      <a:pt x="15214" y="5731"/>
                      <a:pt x="16617" y="6057"/>
                      <a:pt x="16642" y="6433"/>
                    </a:cubicBezTo>
                    <a:cubicBezTo>
                      <a:pt x="16667" y="6834"/>
                      <a:pt x="16467" y="7460"/>
                      <a:pt x="16718" y="7761"/>
                    </a:cubicBezTo>
                    <a:cubicBezTo>
                      <a:pt x="16943" y="8087"/>
                      <a:pt x="17119" y="8513"/>
                      <a:pt x="17419" y="9090"/>
                    </a:cubicBezTo>
                    <a:cubicBezTo>
                      <a:pt x="17679" y="9633"/>
                      <a:pt x="18652" y="10199"/>
                      <a:pt x="18006" y="10199"/>
                    </a:cubicBezTo>
                    <a:cubicBezTo>
                      <a:pt x="17967" y="10199"/>
                      <a:pt x="17922" y="10197"/>
                      <a:pt x="17870" y="10192"/>
                    </a:cubicBezTo>
                    <a:cubicBezTo>
                      <a:pt x="16993" y="10117"/>
                      <a:pt x="16417" y="10067"/>
                      <a:pt x="16793" y="9867"/>
                    </a:cubicBezTo>
                    <a:cubicBezTo>
                      <a:pt x="17117" y="9704"/>
                      <a:pt x="17334" y="9179"/>
                      <a:pt x="16950" y="9179"/>
                    </a:cubicBezTo>
                    <a:cubicBezTo>
                      <a:pt x="16919" y="9179"/>
                      <a:pt x="16883" y="9182"/>
                      <a:pt x="16843" y="9190"/>
                    </a:cubicBezTo>
                    <a:cubicBezTo>
                      <a:pt x="16317" y="9290"/>
                      <a:pt x="14512" y="9315"/>
                      <a:pt x="14312" y="9516"/>
                    </a:cubicBezTo>
                    <a:cubicBezTo>
                      <a:pt x="14111" y="9691"/>
                      <a:pt x="14412" y="10142"/>
                      <a:pt x="14612" y="10994"/>
                    </a:cubicBezTo>
                    <a:cubicBezTo>
                      <a:pt x="14788" y="11846"/>
                      <a:pt x="14738" y="12122"/>
                      <a:pt x="14637" y="13125"/>
                    </a:cubicBezTo>
                    <a:cubicBezTo>
                      <a:pt x="14512" y="14127"/>
                      <a:pt x="14562" y="14077"/>
                      <a:pt x="14813" y="14754"/>
                    </a:cubicBezTo>
                    <a:cubicBezTo>
                      <a:pt x="15016" y="15281"/>
                      <a:pt x="15415" y="15644"/>
                      <a:pt x="15614" y="15644"/>
                    </a:cubicBezTo>
                    <a:cubicBezTo>
                      <a:pt x="15660" y="15644"/>
                      <a:pt x="15696" y="15624"/>
                      <a:pt x="15715" y="15581"/>
                    </a:cubicBezTo>
                    <a:cubicBezTo>
                      <a:pt x="15802" y="15364"/>
                      <a:pt x="15627" y="14700"/>
                      <a:pt x="15932" y="14700"/>
                    </a:cubicBezTo>
                    <a:cubicBezTo>
                      <a:pt x="15980" y="14700"/>
                      <a:pt x="16041" y="14716"/>
                      <a:pt x="16116" y="14754"/>
                    </a:cubicBezTo>
                    <a:cubicBezTo>
                      <a:pt x="16667" y="15029"/>
                      <a:pt x="17018" y="15681"/>
                      <a:pt x="17194" y="15831"/>
                    </a:cubicBezTo>
                    <a:cubicBezTo>
                      <a:pt x="17308" y="15917"/>
                      <a:pt x="17455" y="15995"/>
                      <a:pt x="17574" y="15995"/>
                    </a:cubicBezTo>
                    <a:cubicBezTo>
                      <a:pt x="17664" y="15995"/>
                      <a:pt x="17738" y="15950"/>
                      <a:pt x="17770" y="15831"/>
                    </a:cubicBezTo>
                    <a:cubicBezTo>
                      <a:pt x="17845" y="15556"/>
                      <a:pt x="17269" y="14453"/>
                      <a:pt x="17344" y="14253"/>
                    </a:cubicBezTo>
                    <a:cubicBezTo>
                      <a:pt x="17419" y="14027"/>
                      <a:pt x="17043" y="13726"/>
                      <a:pt x="17043" y="13726"/>
                    </a:cubicBezTo>
                    <a:cubicBezTo>
                      <a:pt x="17043" y="13726"/>
                      <a:pt x="16542" y="13375"/>
                      <a:pt x="16442" y="12949"/>
                    </a:cubicBezTo>
                    <a:cubicBezTo>
                      <a:pt x="16342" y="12498"/>
                      <a:pt x="16417" y="12573"/>
                      <a:pt x="16216" y="12147"/>
                    </a:cubicBezTo>
                    <a:cubicBezTo>
                      <a:pt x="16016" y="11696"/>
                      <a:pt x="15765" y="11195"/>
                      <a:pt x="15991" y="11195"/>
                    </a:cubicBezTo>
                    <a:cubicBezTo>
                      <a:pt x="16191" y="11195"/>
                      <a:pt x="16317" y="11320"/>
                      <a:pt x="16492" y="11947"/>
                    </a:cubicBezTo>
                    <a:cubicBezTo>
                      <a:pt x="16692" y="12573"/>
                      <a:pt x="16843" y="12674"/>
                      <a:pt x="16968" y="12824"/>
                    </a:cubicBezTo>
                    <a:cubicBezTo>
                      <a:pt x="17081" y="12937"/>
                      <a:pt x="17521" y="13132"/>
                      <a:pt x="17790" y="13132"/>
                    </a:cubicBezTo>
                    <a:cubicBezTo>
                      <a:pt x="17819" y="13132"/>
                      <a:pt x="17846" y="13130"/>
                      <a:pt x="17870" y="13125"/>
                    </a:cubicBezTo>
                    <a:cubicBezTo>
                      <a:pt x="18127" y="13078"/>
                      <a:pt x="18123" y="12488"/>
                      <a:pt x="18405" y="12488"/>
                    </a:cubicBezTo>
                    <a:cubicBezTo>
                      <a:pt x="18425" y="12488"/>
                      <a:pt x="18448" y="12491"/>
                      <a:pt x="18472" y="12498"/>
                    </a:cubicBezTo>
                    <a:cubicBezTo>
                      <a:pt x="18848" y="12598"/>
                      <a:pt x="18021" y="12974"/>
                      <a:pt x="18196" y="13300"/>
                    </a:cubicBezTo>
                    <a:cubicBezTo>
                      <a:pt x="18372" y="13651"/>
                      <a:pt x="19124" y="14002"/>
                      <a:pt x="19099" y="14177"/>
                    </a:cubicBezTo>
                    <a:cubicBezTo>
                      <a:pt x="19094" y="14203"/>
                      <a:pt x="19072" y="14212"/>
                      <a:pt x="19039" y="14212"/>
                    </a:cubicBezTo>
                    <a:cubicBezTo>
                      <a:pt x="18928" y="14212"/>
                      <a:pt x="18689" y="14103"/>
                      <a:pt x="18558" y="14103"/>
                    </a:cubicBezTo>
                    <a:cubicBezTo>
                      <a:pt x="18496" y="14103"/>
                      <a:pt x="18458" y="14128"/>
                      <a:pt x="18472" y="14202"/>
                    </a:cubicBezTo>
                    <a:cubicBezTo>
                      <a:pt x="18522" y="14453"/>
                      <a:pt x="18973" y="14979"/>
                      <a:pt x="19099" y="15155"/>
                    </a:cubicBezTo>
                    <a:cubicBezTo>
                      <a:pt x="19214" y="15317"/>
                      <a:pt x="19180" y="15843"/>
                      <a:pt x="18977" y="15843"/>
                    </a:cubicBezTo>
                    <a:cubicBezTo>
                      <a:pt x="18960" y="15843"/>
                      <a:pt x="18942" y="15839"/>
                      <a:pt x="18923" y="15831"/>
                    </a:cubicBezTo>
                    <a:cubicBezTo>
                      <a:pt x="18732" y="15762"/>
                      <a:pt x="18673" y="15462"/>
                      <a:pt x="18596" y="15462"/>
                    </a:cubicBezTo>
                    <a:cubicBezTo>
                      <a:pt x="18563" y="15462"/>
                      <a:pt x="18526" y="15520"/>
                      <a:pt x="18472" y="15681"/>
                    </a:cubicBezTo>
                    <a:cubicBezTo>
                      <a:pt x="18297" y="16182"/>
                      <a:pt x="18397" y="16408"/>
                      <a:pt x="18121" y="16533"/>
                    </a:cubicBezTo>
                    <a:cubicBezTo>
                      <a:pt x="17971" y="16596"/>
                      <a:pt x="17958" y="16596"/>
                      <a:pt x="17952" y="16596"/>
                    </a:cubicBezTo>
                    <a:cubicBezTo>
                      <a:pt x="17946" y="16596"/>
                      <a:pt x="17946" y="16596"/>
                      <a:pt x="17820" y="16659"/>
                    </a:cubicBezTo>
                    <a:cubicBezTo>
                      <a:pt x="17687" y="16733"/>
                      <a:pt x="17500" y="16825"/>
                      <a:pt x="17334" y="16825"/>
                    </a:cubicBezTo>
                    <a:cubicBezTo>
                      <a:pt x="17220" y="16825"/>
                      <a:pt x="17115" y="16781"/>
                      <a:pt x="17043" y="16659"/>
                    </a:cubicBezTo>
                    <a:cubicBezTo>
                      <a:pt x="16868" y="16383"/>
                      <a:pt x="17043" y="16258"/>
                      <a:pt x="16818" y="15982"/>
                    </a:cubicBezTo>
                    <a:cubicBezTo>
                      <a:pt x="16629" y="15794"/>
                      <a:pt x="16455" y="15492"/>
                      <a:pt x="16370" y="15492"/>
                    </a:cubicBezTo>
                    <a:cubicBezTo>
                      <a:pt x="16341" y="15492"/>
                      <a:pt x="16323" y="15525"/>
                      <a:pt x="16317" y="15606"/>
                    </a:cubicBezTo>
                    <a:cubicBezTo>
                      <a:pt x="16291" y="15907"/>
                      <a:pt x="16291" y="16032"/>
                      <a:pt x="16517" y="16358"/>
                    </a:cubicBezTo>
                    <a:cubicBezTo>
                      <a:pt x="16768" y="16659"/>
                      <a:pt x="17043" y="16834"/>
                      <a:pt x="16993" y="17110"/>
                    </a:cubicBezTo>
                    <a:cubicBezTo>
                      <a:pt x="16943" y="17360"/>
                      <a:pt x="16442" y="17385"/>
                      <a:pt x="16367" y="17962"/>
                    </a:cubicBezTo>
                    <a:cubicBezTo>
                      <a:pt x="16291" y="18538"/>
                      <a:pt x="16467" y="18513"/>
                      <a:pt x="16266" y="18789"/>
                    </a:cubicBezTo>
                    <a:cubicBezTo>
                      <a:pt x="16066" y="19090"/>
                      <a:pt x="16066" y="19090"/>
                      <a:pt x="16066" y="19340"/>
                    </a:cubicBezTo>
                    <a:cubicBezTo>
                      <a:pt x="16066" y="19591"/>
                      <a:pt x="15916" y="19892"/>
                      <a:pt x="15765" y="20017"/>
                    </a:cubicBezTo>
                    <a:cubicBezTo>
                      <a:pt x="15751" y="20029"/>
                      <a:pt x="15733" y="20033"/>
                      <a:pt x="15714" y="20033"/>
                    </a:cubicBezTo>
                    <a:cubicBezTo>
                      <a:pt x="15616" y="20033"/>
                      <a:pt x="15470" y="19903"/>
                      <a:pt x="15408" y="19903"/>
                    </a:cubicBezTo>
                    <a:cubicBezTo>
                      <a:pt x="15379" y="19903"/>
                      <a:pt x="15368" y="19932"/>
                      <a:pt x="15389" y="20017"/>
                    </a:cubicBezTo>
                    <a:cubicBezTo>
                      <a:pt x="15464" y="20293"/>
                      <a:pt x="15690" y="20418"/>
                      <a:pt x="15439" y="20493"/>
                    </a:cubicBezTo>
                    <a:cubicBezTo>
                      <a:pt x="15164" y="20568"/>
                      <a:pt x="14562" y="20568"/>
                      <a:pt x="14713" y="20719"/>
                    </a:cubicBezTo>
                    <a:cubicBezTo>
                      <a:pt x="14863" y="20869"/>
                      <a:pt x="15264" y="20994"/>
                      <a:pt x="15464" y="20994"/>
                    </a:cubicBezTo>
                    <a:cubicBezTo>
                      <a:pt x="15665" y="20994"/>
                      <a:pt x="15941" y="21395"/>
                      <a:pt x="16091" y="21621"/>
                    </a:cubicBezTo>
                    <a:cubicBezTo>
                      <a:pt x="16241" y="21872"/>
                      <a:pt x="16342" y="22373"/>
                      <a:pt x="16291" y="22573"/>
                    </a:cubicBezTo>
                    <a:cubicBezTo>
                      <a:pt x="16241" y="22749"/>
                      <a:pt x="15088" y="23050"/>
                      <a:pt x="14738" y="23175"/>
                    </a:cubicBezTo>
                    <a:cubicBezTo>
                      <a:pt x="14362" y="23275"/>
                      <a:pt x="14161" y="23275"/>
                      <a:pt x="14136" y="23451"/>
                    </a:cubicBezTo>
                    <a:cubicBezTo>
                      <a:pt x="14111" y="23626"/>
                      <a:pt x="14186" y="24052"/>
                      <a:pt x="14387" y="24478"/>
                    </a:cubicBezTo>
                    <a:cubicBezTo>
                      <a:pt x="14612" y="24879"/>
                      <a:pt x="14236" y="25130"/>
                      <a:pt x="14362" y="25380"/>
                    </a:cubicBezTo>
                    <a:cubicBezTo>
                      <a:pt x="14487" y="25631"/>
                      <a:pt x="14788" y="25882"/>
                      <a:pt x="14687" y="26107"/>
                    </a:cubicBezTo>
                    <a:cubicBezTo>
                      <a:pt x="14655" y="26181"/>
                      <a:pt x="14675" y="26201"/>
                      <a:pt x="14734" y="26201"/>
                    </a:cubicBezTo>
                    <a:cubicBezTo>
                      <a:pt x="14805" y="26201"/>
                      <a:pt x="14934" y="26170"/>
                      <a:pt x="15090" y="26170"/>
                    </a:cubicBezTo>
                    <a:cubicBezTo>
                      <a:pt x="15197" y="26170"/>
                      <a:pt x="15316" y="26185"/>
                      <a:pt x="15439" y="26233"/>
                    </a:cubicBezTo>
                    <a:cubicBezTo>
                      <a:pt x="15780" y="26373"/>
                      <a:pt x="15752" y="26641"/>
                      <a:pt x="15919" y="26641"/>
                    </a:cubicBezTo>
                    <a:cubicBezTo>
                      <a:pt x="15961" y="26641"/>
                      <a:pt x="16015" y="26624"/>
                      <a:pt x="16091" y="26583"/>
                    </a:cubicBezTo>
                    <a:cubicBezTo>
                      <a:pt x="16442" y="26358"/>
                      <a:pt x="16166" y="26157"/>
                      <a:pt x="16467" y="26082"/>
                    </a:cubicBezTo>
                    <a:cubicBezTo>
                      <a:pt x="16537" y="26066"/>
                      <a:pt x="16607" y="26061"/>
                      <a:pt x="16673" y="26061"/>
                    </a:cubicBezTo>
                    <a:cubicBezTo>
                      <a:pt x="16763" y="26061"/>
                      <a:pt x="16846" y="26070"/>
                      <a:pt x="16918" y="26070"/>
                    </a:cubicBezTo>
                    <a:cubicBezTo>
                      <a:pt x="17043" y="26070"/>
                      <a:pt x="17131" y="26045"/>
                      <a:pt x="17144" y="25907"/>
                    </a:cubicBezTo>
                    <a:cubicBezTo>
                      <a:pt x="17169" y="25606"/>
                      <a:pt x="17620" y="24829"/>
                      <a:pt x="17570" y="24754"/>
                    </a:cubicBezTo>
                    <a:cubicBezTo>
                      <a:pt x="17520" y="24679"/>
                      <a:pt x="17144" y="24679"/>
                      <a:pt x="17344" y="24328"/>
                    </a:cubicBezTo>
                    <a:cubicBezTo>
                      <a:pt x="17520" y="24002"/>
                      <a:pt x="17971" y="23050"/>
                      <a:pt x="17971" y="22924"/>
                    </a:cubicBezTo>
                    <a:cubicBezTo>
                      <a:pt x="17971" y="22799"/>
                      <a:pt x="17494" y="22273"/>
                      <a:pt x="17971" y="22222"/>
                    </a:cubicBezTo>
                    <a:cubicBezTo>
                      <a:pt x="18043" y="22214"/>
                      <a:pt x="18103" y="22212"/>
                      <a:pt x="18154" y="22212"/>
                    </a:cubicBezTo>
                    <a:cubicBezTo>
                      <a:pt x="18282" y="22212"/>
                      <a:pt x="18350" y="22230"/>
                      <a:pt x="18402" y="22230"/>
                    </a:cubicBezTo>
                    <a:cubicBezTo>
                      <a:pt x="18458" y="22230"/>
                      <a:pt x="18496" y="22209"/>
                      <a:pt x="18572" y="22122"/>
                    </a:cubicBezTo>
                    <a:cubicBezTo>
                      <a:pt x="18760" y="21934"/>
                      <a:pt x="18816" y="21108"/>
                      <a:pt x="19193" y="21108"/>
                    </a:cubicBezTo>
                    <a:cubicBezTo>
                      <a:pt x="19219" y="21108"/>
                      <a:pt x="19246" y="21112"/>
                      <a:pt x="19274" y="21120"/>
                    </a:cubicBezTo>
                    <a:cubicBezTo>
                      <a:pt x="19750" y="21220"/>
                      <a:pt x="20001" y="21596"/>
                      <a:pt x="20452" y="21646"/>
                    </a:cubicBezTo>
                    <a:cubicBezTo>
                      <a:pt x="20903" y="21721"/>
                      <a:pt x="21605" y="21847"/>
                      <a:pt x="21805" y="22172"/>
                    </a:cubicBezTo>
                    <a:cubicBezTo>
                      <a:pt x="22006" y="22523"/>
                      <a:pt x="21630" y="23150"/>
                      <a:pt x="21630" y="23150"/>
                    </a:cubicBezTo>
                    <a:cubicBezTo>
                      <a:pt x="21630" y="23150"/>
                      <a:pt x="21204" y="23325"/>
                      <a:pt x="21329" y="23425"/>
                    </a:cubicBezTo>
                    <a:cubicBezTo>
                      <a:pt x="21435" y="23496"/>
                      <a:pt x="21805" y="23567"/>
                      <a:pt x="22012" y="23567"/>
                    </a:cubicBezTo>
                    <a:cubicBezTo>
                      <a:pt x="22098" y="23567"/>
                      <a:pt x="22156" y="23555"/>
                      <a:pt x="22156" y="23526"/>
                    </a:cubicBezTo>
                    <a:cubicBezTo>
                      <a:pt x="22156" y="23425"/>
                      <a:pt x="21755" y="23275"/>
                      <a:pt x="21931" y="23075"/>
                    </a:cubicBezTo>
                    <a:cubicBezTo>
                      <a:pt x="22131" y="22899"/>
                      <a:pt x="22231" y="22298"/>
                      <a:pt x="22156" y="22172"/>
                    </a:cubicBezTo>
                    <a:cubicBezTo>
                      <a:pt x="22081" y="22047"/>
                      <a:pt x="21605" y="21897"/>
                      <a:pt x="21855" y="21796"/>
                    </a:cubicBezTo>
                    <a:cubicBezTo>
                      <a:pt x="22131" y="21696"/>
                      <a:pt x="22432" y="21847"/>
                      <a:pt x="22357" y="21621"/>
                    </a:cubicBezTo>
                    <a:cubicBezTo>
                      <a:pt x="22281" y="21420"/>
                      <a:pt x="21730" y="21270"/>
                      <a:pt x="21479" y="21245"/>
                    </a:cubicBezTo>
                    <a:cubicBezTo>
                      <a:pt x="21204" y="21220"/>
                      <a:pt x="20803" y="21195"/>
                      <a:pt x="20552" y="21045"/>
                    </a:cubicBezTo>
                    <a:cubicBezTo>
                      <a:pt x="20327" y="20869"/>
                      <a:pt x="20051" y="20769"/>
                      <a:pt x="19976" y="20593"/>
                    </a:cubicBezTo>
                    <a:cubicBezTo>
                      <a:pt x="19929" y="20431"/>
                      <a:pt x="19581" y="20009"/>
                      <a:pt x="19811" y="20009"/>
                    </a:cubicBezTo>
                    <a:cubicBezTo>
                      <a:pt x="19829" y="20009"/>
                      <a:pt x="19850" y="20012"/>
                      <a:pt x="19875" y="20017"/>
                    </a:cubicBezTo>
                    <a:cubicBezTo>
                      <a:pt x="20251" y="20067"/>
                      <a:pt x="20527" y="20393"/>
                      <a:pt x="20878" y="20418"/>
                    </a:cubicBezTo>
                    <a:cubicBezTo>
                      <a:pt x="21204" y="20443"/>
                      <a:pt x="22382" y="20644"/>
                      <a:pt x="22357" y="20769"/>
                    </a:cubicBezTo>
                    <a:cubicBezTo>
                      <a:pt x="22357" y="20894"/>
                      <a:pt x="22206" y="21070"/>
                      <a:pt x="22582" y="21270"/>
                    </a:cubicBezTo>
                    <a:cubicBezTo>
                      <a:pt x="22983" y="21471"/>
                      <a:pt x="23309" y="21721"/>
                      <a:pt x="23409" y="21922"/>
                    </a:cubicBezTo>
                    <a:cubicBezTo>
                      <a:pt x="23500" y="22067"/>
                      <a:pt x="23618" y="22331"/>
                      <a:pt x="23713" y="22331"/>
                    </a:cubicBezTo>
                    <a:cubicBezTo>
                      <a:pt x="23750" y="22331"/>
                      <a:pt x="23783" y="22294"/>
                      <a:pt x="23810" y="22197"/>
                    </a:cubicBezTo>
                    <a:cubicBezTo>
                      <a:pt x="23911" y="21872"/>
                      <a:pt x="23835" y="21521"/>
                      <a:pt x="23860" y="21320"/>
                    </a:cubicBezTo>
                    <a:cubicBezTo>
                      <a:pt x="23886" y="21120"/>
                      <a:pt x="22858" y="20869"/>
                      <a:pt x="23134" y="20719"/>
                    </a:cubicBezTo>
                    <a:cubicBezTo>
                      <a:pt x="23409" y="20568"/>
                      <a:pt x="23535" y="20568"/>
                      <a:pt x="23510" y="20393"/>
                    </a:cubicBezTo>
                    <a:cubicBezTo>
                      <a:pt x="23491" y="20242"/>
                      <a:pt x="23415" y="19878"/>
                      <a:pt x="23560" y="19878"/>
                    </a:cubicBezTo>
                    <a:cubicBezTo>
                      <a:pt x="23608" y="19878"/>
                      <a:pt x="23680" y="19918"/>
                      <a:pt x="23785" y="20017"/>
                    </a:cubicBezTo>
                    <a:cubicBezTo>
                      <a:pt x="24211" y="20393"/>
                      <a:pt x="24462" y="21070"/>
                      <a:pt x="24863" y="21070"/>
                    </a:cubicBezTo>
                    <a:cubicBezTo>
                      <a:pt x="25239" y="21070"/>
                      <a:pt x="25189" y="20994"/>
                      <a:pt x="25264" y="20744"/>
                    </a:cubicBezTo>
                    <a:cubicBezTo>
                      <a:pt x="25339" y="20493"/>
                      <a:pt x="25339" y="20443"/>
                      <a:pt x="25665" y="20418"/>
                    </a:cubicBezTo>
                    <a:cubicBezTo>
                      <a:pt x="25927" y="20396"/>
                      <a:pt x="25847" y="19635"/>
                      <a:pt x="25987" y="19635"/>
                    </a:cubicBezTo>
                    <a:cubicBezTo>
                      <a:pt x="26007" y="19635"/>
                      <a:pt x="26033" y="19652"/>
                      <a:pt x="26066" y="19691"/>
                    </a:cubicBezTo>
                    <a:cubicBezTo>
                      <a:pt x="26342" y="19967"/>
                      <a:pt x="26868" y="21395"/>
                      <a:pt x="26918" y="21821"/>
                    </a:cubicBezTo>
                    <a:cubicBezTo>
                      <a:pt x="26943" y="22222"/>
                      <a:pt x="26417" y="22298"/>
                      <a:pt x="26292" y="22623"/>
                    </a:cubicBezTo>
                    <a:cubicBezTo>
                      <a:pt x="26141" y="22924"/>
                      <a:pt x="26041" y="23476"/>
                      <a:pt x="25414" y="23526"/>
                    </a:cubicBezTo>
                    <a:cubicBezTo>
                      <a:pt x="24788" y="23576"/>
                      <a:pt x="24562" y="23526"/>
                      <a:pt x="24387" y="23952"/>
                    </a:cubicBezTo>
                    <a:cubicBezTo>
                      <a:pt x="24211" y="24353"/>
                      <a:pt x="24512" y="24603"/>
                      <a:pt x="24362" y="25055"/>
                    </a:cubicBezTo>
                    <a:cubicBezTo>
                      <a:pt x="24249" y="25393"/>
                      <a:pt x="24221" y="25562"/>
                      <a:pt x="24023" y="25562"/>
                    </a:cubicBezTo>
                    <a:cubicBezTo>
                      <a:pt x="23958" y="25562"/>
                      <a:pt x="23873" y="25543"/>
                      <a:pt x="23760" y="25506"/>
                    </a:cubicBezTo>
                    <a:cubicBezTo>
                      <a:pt x="23674" y="25477"/>
                      <a:pt x="23593" y="25467"/>
                      <a:pt x="23519" y="25467"/>
                    </a:cubicBezTo>
                    <a:cubicBezTo>
                      <a:pt x="23321" y="25467"/>
                      <a:pt x="23167" y="25540"/>
                      <a:pt x="23070" y="25540"/>
                    </a:cubicBezTo>
                    <a:cubicBezTo>
                      <a:pt x="23011" y="25540"/>
                      <a:pt x="22973" y="25514"/>
                      <a:pt x="22958" y="25431"/>
                    </a:cubicBezTo>
                    <a:cubicBezTo>
                      <a:pt x="22950" y="25386"/>
                      <a:pt x="22926" y="25368"/>
                      <a:pt x="22891" y="25368"/>
                    </a:cubicBezTo>
                    <a:cubicBezTo>
                      <a:pt x="22720" y="25368"/>
                      <a:pt x="22277" y="25791"/>
                      <a:pt x="21978" y="25791"/>
                    </a:cubicBezTo>
                    <a:cubicBezTo>
                      <a:pt x="21953" y="25791"/>
                      <a:pt x="21928" y="25788"/>
                      <a:pt x="21906" y="25781"/>
                    </a:cubicBezTo>
                    <a:cubicBezTo>
                      <a:pt x="21580" y="25706"/>
                      <a:pt x="21730" y="25581"/>
                      <a:pt x="21454" y="25506"/>
                    </a:cubicBezTo>
                    <a:cubicBezTo>
                      <a:pt x="21154" y="25431"/>
                      <a:pt x="21354" y="25330"/>
                      <a:pt x="21304" y="25055"/>
                    </a:cubicBezTo>
                    <a:cubicBezTo>
                      <a:pt x="21254" y="24779"/>
                      <a:pt x="20853" y="24428"/>
                      <a:pt x="20978" y="24328"/>
                    </a:cubicBezTo>
                    <a:cubicBezTo>
                      <a:pt x="21074" y="24251"/>
                      <a:pt x="20993" y="24070"/>
                      <a:pt x="20860" y="24070"/>
                    </a:cubicBezTo>
                    <a:cubicBezTo>
                      <a:pt x="20819" y="24070"/>
                      <a:pt x="20774" y="24087"/>
                      <a:pt x="20728" y="24127"/>
                    </a:cubicBezTo>
                    <a:cubicBezTo>
                      <a:pt x="20502" y="24303"/>
                      <a:pt x="20778" y="24353"/>
                      <a:pt x="20276" y="24603"/>
                    </a:cubicBezTo>
                    <a:cubicBezTo>
                      <a:pt x="19775" y="24829"/>
                      <a:pt x="19500" y="24829"/>
                      <a:pt x="19224" y="25055"/>
                    </a:cubicBezTo>
                    <a:cubicBezTo>
                      <a:pt x="18973" y="25280"/>
                      <a:pt x="19149" y="25305"/>
                      <a:pt x="18723" y="25456"/>
                    </a:cubicBezTo>
                    <a:cubicBezTo>
                      <a:pt x="18271" y="25606"/>
                      <a:pt x="18071" y="25481"/>
                      <a:pt x="18071" y="25731"/>
                    </a:cubicBezTo>
                    <a:cubicBezTo>
                      <a:pt x="18071" y="26007"/>
                      <a:pt x="17845" y="26182"/>
                      <a:pt x="17494" y="26408"/>
                    </a:cubicBezTo>
                    <a:cubicBezTo>
                      <a:pt x="17119" y="26659"/>
                      <a:pt x="17294" y="26759"/>
                      <a:pt x="16943" y="26834"/>
                    </a:cubicBezTo>
                    <a:cubicBezTo>
                      <a:pt x="16851" y="26855"/>
                      <a:pt x="16761" y="26863"/>
                      <a:pt x="16675" y="26863"/>
                    </a:cubicBezTo>
                    <a:cubicBezTo>
                      <a:pt x="16494" y="26863"/>
                      <a:pt x="16335" y="26830"/>
                      <a:pt x="16224" y="26830"/>
                    </a:cubicBezTo>
                    <a:cubicBezTo>
                      <a:pt x="16203" y="26830"/>
                      <a:pt x="16184" y="26831"/>
                      <a:pt x="16166" y="26834"/>
                    </a:cubicBezTo>
                    <a:cubicBezTo>
                      <a:pt x="16016" y="26859"/>
                      <a:pt x="15640" y="26859"/>
                      <a:pt x="15665" y="27110"/>
                    </a:cubicBezTo>
                    <a:cubicBezTo>
                      <a:pt x="15690" y="27385"/>
                      <a:pt x="15615" y="27987"/>
                      <a:pt x="15389" y="28137"/>
                    </a:cubicBezTo>
                    <a:cubicBezTo>
                      <a:pt x="15139" y="28288"/>
                      <a:pt x="15063" y="28137"/>
                      <a:pt x="14963" y="28664"/>
                    </a:cubicBezTo>
                    <a:cubicBezTo>
                      <a:pt x="14863" y="29165"/>
                      <a:pt x="15013" y="29115"/>
                      <a:pt x="15038" y="29516"/>
                    </a:cubicBezTo>
                    <a:cubicBezTo>
                      <a:pt x="15063" y="29917"/>
                      <a:pt x="14838" y="30493"/>
                      <a:pt x="14412" y="30744"/>
                    </a:cubicBezTo>
                    <a:cubicBezTo>
                      <a:pt x="14299" y="30807"/>
                      <a:pt x="14194" y="30823"/>
                      <a:pt x="14101" y="30823"/>
                    </a:cubicBezTo>
                    <a:cubicBezTo>
                      <a:pt x="14010" y="30823"/>
                      <a:pt x="13930" y="30808"/>
                      <a:pt x="13867" y="30808"/>
                    </a:cubicBezTo>
                    <a:cubicBezTo>
                      <a:pt x="13768" y="30808"/>
                      <a:pt x="13710" y="30846"/>
                      <a:pt x="13710" y="31045"/>
                    </a:cubicBezTo>
                    <a:cubicBezTo>
                      <a:pt x="13685" y="31496"/>
                      <a:pt x="13484" y="31671"/>
                      <a:pt x="13334" y="31897"/>
                    </a:cubicBezTo>
                    <a:cubicBezTo>
                      <a:pt x="13184" y="32147"/>
                      <a:pt x="13134" y="32172"/>
                      <a:pt x="13209" y="32624"/>
                    </a:cubicBezTo>
                    <a:cubicBezTo>
                      <a:pt x="13259" y="33100"/>
                      <a:pt x="12607" y="33175"/>
                      <a:pt x="12507" y="33676"/>
                    </a:cubicBezTo>
                    <a:cubicBezTo>
                      <a:pt x="12382" y="34177"/>
                      <a:pt x="12256" y="34202"/>
                      <a:pt x="12407" y="34503"/>
                    </a:cubicBezTo>
                    <a:cubicBezTo>
                      <a:pt x="12582" y="34829"/>
                      <a:pt x="12833" y="35005"/>
                      <a:pt x="12733" y="35581"/>
                    </a:cubicBezTo>
                    <a:cubicBezTo>
                      <a:pt x="12632" y="36157"/>
                      <a:pt x="12432" y="36383"/>
                      <a:pt x="12357" y="36684"/>
                    </a:cubicBezTo>
                    <a:cubicBezTo>
                      <a:pt x="12281" y="37010"/>
                      <a:pt x="12607" y="37385"/>
                      <a:pt x="12632" y="37786"/>
                    </a:cubicBezTo>
                    <a:cubicBezTo>
                      <a:pt x="12657" y="38162"/>
                      <a:pt x="13109" y="38162"/>
                      <a:pt x="13384" y="38488"/>
                    </a:cubicBezTo>
                    <a:cubicBezTo>
                      <a:pt x="13635" y="38814"/>
                      <a:pt x="14061" y="38764"/>
                      <a:pt x="14186" y="39090"/>
                    </a:cubicBezTo>
                    <a:cubicBezTo>
                      <a:pt x="14312" y="39390"/>
                      <a:pt x="14662" y="39365"/>
                      <a:pt x="14963" y="39566"/>
                    </a:cubicBezTo>
                    <a:cubicBezTo>
                      <a:pt x="15234" y="39712"/>
                      <a:pt x="15332" y="39978"/>
                      <a:pt x="15831" y="39978"/>
                    </a:cubicBezTo>
                    <a:cubicBezTo>
                      <a:pt x="15933" y="39978"/>
                      <a:pt x="16051" y="39967"/>
                      <a:pt x="16191" y="39942"/>
                    </a:cubicBezTo>
                    <a:cubicBezTo>
                      <a:pt x="17018" y="39792"/>
                      <a:pt x="16968" y="39441"/>
                      <a:pt x="17595" y="39340"/>
                    </a:cubicBezTo>
                    <a:cubicBezTo>
                      <a:pt x="18221" y="39240"/>
                      <a:pt x="18221" y="39090"/>
                      <a:pt x="18998" y="38814"/>
                    </a:cubicBezTo>
                    <a:cubicBezTo>
                      <a:pt x="19775" y="38563"/>
                      <a:pt x="19926" y="37912"/>
                      <a:pt x="20477" y="37736"/>
                    </a:cubicBezTo>
                    <a:cubicBezTo>
                      <a:pt x="20856" y="37616"/>
                      <a:pt x="21045" y="37519"/>
                      <a:pt x="21225" y="37519"/>
                    </a:cubicBezTo>
                    <a:cubicBezTo>
                      <a:pt x="21306" y="37519"/>
                      <a:pt x="21385" y="37539"/>
                      <a:pt x="21479" y="37586"/>
                    </a:cubicBezTo>
                    <a:cubicBezTo>
                      <a:pt x="21697" y="37685"/>
                      <a:pt x="21274" y="38018"/>
                      <a:pt x="21383" y="38018"/>
                    </a:cubicBezTo>
                    <a:cubicBezTo>
                      <a:pt x="21412" y="38018"/>
                      <a:pt x="21478" y="37995"/>
                      <a:pt x="21605" y="37937"/>
                    </a:cubicBezTo>
                    <a:cubicBezTo>
                      <a:pt x="22175" y="37699"/>
                      <a:pt x="22227" y="37281"/>
                      <a:pt x="22637" y="37281"/>
                    </a:cubicBezTo>
                    <a:cubicBezTo>
                      <a:pt x="22659" y="37281"/>
                      <a:pt x="22683" y="37283"/>
                      <a:pt x="22708" y="37285"/>
                    </a:cubicBezTo>
                    <a:cubicBezTo>
                      <a:pt x="23209" y="37335"/>
                      <a:pt x="22983" y="37411"/>
                      <a:pt x="22883" y="37912"/>
                    </a:cubicBezTo>
                    <a:cubicBezTo>
                      <a:pt x="22783" y="38413"/>
                      <a:pt x="22231" y="39065"/>
                      <a:pt x="22407" y="39190"/>
                    </a:cubicBezTo>
                    <a:cubicBezTo>
                      <a:pt x="22582" y="39315"/>
                      <a:pt x="23209" y="39390"/>
                      <a:pt x="23359" y="39691"/>
                    </a:cubicBezTo>
                    <a:cubicBezTo>
                      <a:pt x="23535" y="39967"/>
                      <a:pt x="23008" y="40117"/>
                      <a:pt x="23184" y="40468"/>
                    </a:cubicBezTo>
                    <a:cubicBezTo>
                      <a:pt x="23359" y="40794"/>
                      <a:pt x="23535" y="40819"/>
                      <a:pt x="23259" y="40995"/>
                    </a:cubicBezTo>
                    <a:cubicBezTo>
                      <a:pt x="23008" y="41145"/>
                      <a:pt x="22307" y="42348"/>
                      <a:pt x="22081" y="42674"/>
                    </a:cubicBezTo>
                    <a:cubicBezTo>
                      <a:pt x="21830" y="43000"/>
                      <a:pt x="21880" y="43350"/>
                      <a:pt x="22307" y="43426"/>
                    </a:cubicBezTo>
                    <a:cubicBezTo>
                      <a:pt x="22308" y="43426"/>
                      <a:pt x="22310" y="43426"/>
                      <a:pt x="22311" y="43426"/>
                    </a:cubicBezTo>
                    <a:cubicBezTo>
                      <a:pt x="22759" y="43426"/>
                      <a:pt x="29878" y="33165"/>
                      <a:pt x="30502" y="30518"/>
                    </a:cubicBezTo>
                    <a:cubicBezTo>
                      <a:pt x="31129" y="27862"/>
                      <a:pt x="30753" y="24654"/>
                      <a:pt x="30753" y="24528"/>
                    </a:cubicBezTo>
                    <a:cubicBezTo>
                      <a:pt x="30753" y="24468"/>
                      <a:pt x="30700" y="24415"/>
                      <a:pt x="30628" y="24415"/>
                    </a:cubicBezTo>
                    <a:cubicBezTo>
                      <a:pt x="30523" y="24415"/>
                      <a:pt x="30376" y="24530"/>
                      <a:pt x="30302" y="24904"/>
                    </a:cubicBezTo>
                    <a:cubicBezTo>
                      <a:pt x="30165" y="25474"/>
                      <a:pt x="30464" y="26231"/>
                      <a:pt x="30047" y="26231"/>
                    </a:cubicBezTo>
                    <a:cubicBezTo>
                      <a:pt x="30006" y="26231"/>
                      <a:pt x="29957" y="26223"/>
                      <a:pt x="29901" y="26207"/>
                    </a:cubicBezTo>
                    <a:cubicBezTo>
                      <a:pt x="29274" y="26032"/>
                      <a:pt x="28998" y="25481"/>
                      <a:pt x="28748" y="25180"/>
                    </a:cubicBezTo>
                    <a:cubicBezTo>
                      <a:pt x="28522" y="24854"/>
                      <a:pt x="28497" y="24854"/>
                      <a:pt x="28146" y="24478"/>
                    </a:cubicBezTo>
                    <a:cubicBezTo>
                      <a:pt x="27820" y="24077"/>
                      <a:pt x="27043" y="23350"/>
                      <a:pt x="27244" y="23150"/>
                    </a:cubicBezTo>
                    <a:cubicBezTo>
                      <a:pt x="27364" y="23014"/>
                      <a:pt x="27376" y="22906"/>
                      <a:pt x="27475" y="22906"/>
                    </a:cubicBezTo>
                    <a:cubicBezTo>
                      <a:pt x="27541" y="22906"/>
                      <a:pt x="27645" y="22954"/>
                      <a:pt x="27845" y="23075"/>
                    </a:cubicBezTo>
                    <a:cubicBezTo>
                      <a:pt x="28347" y="23400"/>
                      <a:pt x="29149" y="23977"/>
                      <a:pt x="29199" y="24278"/>
                    </a:cubicBezTo>
                    <a:cubicBezTo>
                      <a:pt x="29244" y="24573"/>
                      <a:pt x="29454" y="25565"/>
                      <a:pt x="29772" y="25565"/>
                    </a:cubicBezTo>
                    <a:cubicBezTo>
                      <a:pt x="29805" y="25565"/>
                      <a:pt x="29840" y="25555"/>
                      <a:pt x="29876" y="25531"/>
                    </a:cubicBezTo>
                    <a:cubicBezTo>
                      <a:pt x="30251" y="25305"/>
                      <a:pt x="30076" y="23400"/>
                      <a:pt x="30026" y="22924"/>
                    </a:cubicBezTo>
                    <a:cubicBezTo>
                      <a:pt x="29976" y="22473"/>
                      <a:pt x="30076" y="20293"/>
                      <a:pt x="29951" y="19766"/>
                    </a:cubicBezTo>
                    <a:cubicBezTo>
                      <a:pt x="29825" y="19215"/>
                      <a:pt x="29550" y="18664"/>
                      <a:pt x="29399" y="18639"/>
                    </a:cubicBezTo>
                    <a:cubicBezTo>
                      <a:pt x="29390" y="18637"/>
                      <a:pt x="29381" y="18636"/>
                      <a:pt x="29372" y="18636"/>
                    </a:cubicBezTo>
                    <a:cubicBezTo>
                      <a:pt x="29240" y="18636"/>
                      <a:pt x="29178" y="18815"/>
                      <a:pt x="29249" y="19215"/>
                    </a:cubicBezTo>
                    <a:cubicBezTo>
                      <a:pt x="29309" y="19536"/>
                      <a:pt x="29546" y="20145"/>
                      <a:pt x="29433" y="20145"/>
                    </a:cubicBezTo>
                    <a:cubicBezTo>
                      <a:pt x="29404" y="20145"/>
                      <a:pt x="29354" y="20107"/>
                      <a:pt x="29274" y="20017"/>
                    </a:cubicBezTo>
                    <a:cubicBezTo>
                      <a:pt x="28873" y="19541"/>
                      <a:pt x="28221" y="18889"/>
                      <a:pt x="28472" y="18839"/>
                    </a:cubicBezTo>
                    <a:cubicBezTo>
                      <a:pt x="28482" y="18837"/>
                      <a:pt x="28492" y="18836"/>
                      <a:pt x="28501" y="18836"/>
                    </a:cubicBezTo>
                    <a:cubicBezTo>
                      <a:pt x="28637" y="18836"/>
                      <a:pt x="28713" y="19051"/>
                      <a:pt x="28764" y="19051"/>
                    </a:cubicBezTo>
                    <a:cubicBezTo>
                      <a:pt x="28789" y="19051"/>
                      <a:pt x="28807" y="18998"/>
                      <a:pt x="28823" y="18839"/>
                    </a:cubicBezTo>
                    <a:cubicBezTo>
                      <a:pt x="28867" y="18422"/>
                      <a:pt x="28757" y="17985"/>
                      <a:pt x="28932" y="17985"/>
                    </a:cubicBezTo>
                    <a:cubicBezTo>
                      <a:pt x="28956" y="17985"/>
                      <a:pt x="28986" y="17993"/>
                      <a:pt x="29023" y="18012"/>
                    </a:cubicBezTo>
                    <a:cubicBezTo>
                      <a:pt x="29030" y="18016"/>
                      <a:pt x="29036" y="18018"/>
                      <a:pt x="29042" y="18018"/>
                    </a:cubicBezTo>
                    <a:cubicBezTo>
                      <a:pt x="29257" y="18018"/>
                      <a:pt x="28446" y="15216"/>
                      <a:pt x="28422" y="14679"/>
                    </a:cubicBezTo>
                    <a:cubicBezTo>
                      <a:pt x="28397" y="14127"/>
                      <a:pt x="25515" y="6383"/>
                      <a:pt x="15690" y="2197"/>
                    </a:cubicBezTo>
                    <a:cubicBezTo>
                      <a:pt x="11707" y="505"/>
                      <a:pt x="8974" y="1"/>
                      <a:pt x="7132"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629;p110">
                <a:extLst>
                  <a:ext uri="{FF2B5EF4-FFF2-40B4-BE49-F238E27FC236}">
                    <a16:creationId xmlns:a16="http://schemas.microsoft.com/office/drawing/2014/main" id="{C4D33EBC-FFCE-93FD-295B-A94EC36656DE}"/>
                  </a:ext>
                </a:extLst>
              </p:cNvPr>
              <p:cNvSpPr/>
              <p:nvPr/>
            </p:nvSpPr>
            <p:spPr>
              <a:xfrm>
                <a:off x="4814075" y="2053950"/>
                <a:ext cx="71450" cy="102275"/>
              </a:xfrm>
              <a:custGeom>
                <a:avLst/>
                <a:gdLst/>
                <a:ahLst/>
                <a:cxnLst/>
                <a:rect l="l" t="t" r="r" b="b"/>
                <a:pathLst>
                  <a:path w="2858" h="4091" extrusionOk="0">
                    <a:moveTo>
                      <a:pt x="477" y="1582"/>
                    </a:moveTo>
                    <a:cubicBezTo>
                      <a:pt x="473" y="1600"/>
                      <a:pt x="472" y="1611"/>
                      <a:pt x="473" y="1611"/>
                    </a:cubicBezTo>
                    <a:cubicBezTo>
                      <a:pt x="473" y="1611"/>
                      <a:pt x="474" y="1609"/>
                      <a:pt x="476" y="1603"/>
                    </a:cubicBezTo>
                    <a:cubicBezTo>
                      <a:pt x="478" y="1597"/>
                      <a:pt x="478" y="1590"/>
                      <a:pt x="477" y="1582"/>
                    </a:cubicBezTo>
                    <a:close/>
                    <a:moveTo>
                      <a:pt x="431" y="1"/>
                    </a:moveTo>
                    <a:cubicBezTo>
                      <a:pt x="402" y="1"/>
                      <a:pt x="360" y="29"/>
                      <a:pt x="301" y="99"/>
                    </a:cubicBezTo>
                    <a:cubicBezTo>
                      <a:pt x="0" y="450"/>
                      <a:pt x="151" y="726"/>
                      <a:pt x="151" y="926"/>
                    </a:cubicBezTo>
                    <a:cubicBezTo>
                      <a:pt x="151" y="1091"/>
                      <a:pt x="461" y="1456"/>
                      <a:pt x="477" y="1582"/>
                    </a:cubicBezTo>
                    <a:lnTo>
                      <a:pt x="477" y="1582"/>
                    </a:lnTo>
                    <a:cubicBezTo>
                      <a:pt x="492" y="1509"/>
                      <a:pt x="544" y="1323"/>
                      <a:pt x="595" y="1323"/>
                    </a:cubicBezTo>
                    <a:cubicBezTo>
                      <a:pt x="605" y="1323"/>
                      <a:pt x="616" y="1332"/>
                      <a:pt x="627" y="1352"/>
                    </a:cubicBezTo>
                    <a:cubicBezTo>
                      <a:pt x="698" y="1496"/>
                      <a:pt x="588" y="1730"/>
                      <a:pt x="708" y="1730"/>
                    </a:cubicBezTo>
                    <a:cubicBezTo>
                      <a:pt x="713" y="1730"/>
                      <a:pt x="720" y="1729"/>
                      <a:pt x="727" y="1728"/>
                    </a:cubicBezTo>
                    <a:cubicBezTo>
                      <a:pt x="781" y="1721"/>
                      <a:pt x="850" y="1715"/>
                      <a:pt x="919" y="1715"/>
                    </a:cubicBezTo>
                    <a:cubicBezTo>
                      <a:pt x="1075" y="1715"/>
                      <a:pt x="1236" y="1742"/>
                      <a:pt x="1253" y="1829"/>
                    </a:cubicBezTo>
                    <a:cubicBezTo>
                      <a:pt x="1278" y="1954"/>
                      <a:pt x="1479" y="2154"/>
                      <a:pt x="1454" y="2230"/>
                    </a:cubicBezTo>
                    <a:cubicBezTo>
                      <a:pt x="1404" y="2330"/>
                      <a:pt x="1153" y="2405"/>
                      <a:pt x="1178" y="2480"/>
                    </a:cubicBezTo>
                    <a:cubicBezTo>
                      <a:pt x="1203" y="2555"/>
                      <a:pt x="1278" y="2606"/>
                      <a:pt x="1278" y="2731"/>
                    </a:cubicBezTo>
                    <a:cubicBezTo>
                      <a:pt x="1278" y="2856"/>
                      <a:pt x="1078" y="3107"/>
                      <a:pt x="1178" y="3132"/>
                    </a:cubicBezTo>
                    <a:cubicBezTo>
                      <a:pt x="1182" y="3133"/>
                      <a:pt x="1187" y="3133"/>
                      <a:pt x="1191" y="3133"/>
                    </a:cubicBezTo>
                    <a:cubicBezTo>
                      <a:pt x="1262" y="3133"/>
                      <a:pt x="1405" y="3029"/>
                      <a:pt x="1465" y="3029"/>
                    </a:cubicBezTo>
                    <a:cubicBezTo>
                      <a:pt x="1500" y="3029"/>
                      <a:pt x="1507" y="3066"/>
                      <a:pt x="1454" y="3182"/>
                    </a:cubicBezTo>
                    <a:cubicBezTo>
                      <a:pt x="1278" y="3483"/>
                      <a:pt x="1328" y="3884"/>
                      <a:pt x="1404" y="4084"/>
                    </a:cubicBezTo>
                    <a:cubicBezTo>
                      <a:pt x="1405" y="4088"/>
                      <a:pt x="1407" y="4090"/>
                      <a:pt x="1409" y="4090"/>
                    </a:cubicBezTo>
                    <a:cubicBezTo>
                      <a:pt x="1451" y="4090"/>
                      <a:pt x="1658" y="3501"/>
                      <a:pt x="2156" y="3382"/>
                    </a:cubicBezTo>
                    <a:cubicBezTo>
                      <a:pt x="2707" y="3257"/>
                      <a:pt x="2857" y="3182"/>
                      <a:pt x="2732" y="2956"/>
                    </a:cubicBezTo>
                    <a:cubicBezTo>
                      <a:pt x="2582" y="2706"/>
                      <a:pt x="2481" y="2806"/>
                      <a:pt x="2531" y="2580"/>
                    </a:cubicBezTo>
                    <a:cubicBezTo>
                      <a:pt x="2582" y="2355"/>
                      <a:pt x="1980" y="2154"/>
                      <a:pt x="1880" y="1979"/>
                    </a:cubicBezTo>
                    <a:cubicBezTo>
                      <a:pt x="1780" y="1803"/>
                      <a:pt x="1479" y="1578"/>
                      <a:pt x="1404" y="1428"/>
                    </a:cubicBezTo>
                    <a:cubicBezTo>
                      <a:pt x="1328" y="1302"/>
                      <a:pt x="1028" y="1302"/>
                      <a:pt x="1003" y="1127"/>
                    </a:cubicBezTo>
                    <a:cubicBezTo>
                      <a:pt x="978" y="951"/>
                      <a:pt x="1278" y="500"/>
                      <a:pt x="1003" y="500"/>
                    </a:cubicBezTo>
                    <a:cubicBezTo>
                      <a:pt x="802" y="500"/>
                      <a:pt x="635" y="567"/>
                      <a:pt x="546" y="567"/>
                    </a:cubicBezTo>
                    <a:cubicBezTo>
                      <a:pt x="501" y="567"/>
                      <a:pt x="476" y="550"/>
                      <a:pt x="476" y="500"/>
                    </a:cubicBezTo>
                    <a:cubicBezTo>
                      <a:pt x="476" y="382"/>
                      <a:pt x="538" y="1"/>
                      <a:pt x="431"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630;p110">
                <a:extLst>
                  <a:ext uri="{FF2B5EF4-FFF2-40B4-BE49-F238E27FC236}">
                    <a16:creationId xmlns:a16="http://schemas.microsoft.com/office/drawing/2014/main" id="{8E25AA76-6DAE-4698-4E4C-7C8F32E1165D}"/>
                  </a:ext>
                </a:extLst>
              </p:cNvPr>
              <p:cNvSpPr/>
              <p:nvPr/>
            </p:nvSpPr>
            <p:spPr>
              <a:xfrm>
                <a:off x="4803425" y="2105200"/>
                <a:ext cx="31350" cy="40300"/>
              </a:xfrm>
              <a:custGeom>
                <a:avLst/>
                <a:gdLst/>
                <a:ahLst/>
                <a:cxnLst/>
                <a:rect l="l" t="t" r="r" b="b"/>
                <a:pathLst>
                  <a:path w="1254" h="1612" extrusionOk="0">
                    <a:moveTo>
                      <a:pt x="525" y="0"/>
                    </a:moveTo>
                    <a:cubicBezTo>
                      <a:pt x="394" y="0"/>
                      <a:pt x="315" y="26"/>
                      <a:pt x="351" y="205"/>
                    </a:cubicBezTo>
                    <a:cubicBezTo>
                      <a:pt x="371" y="297"/>
                      <a:pt x="316" y="305"/>
                      <a:pt x="244" y="305"/>
                    </a:cubicBezTo>
                    <a:cubicBezTo>
                      <a:pt x="228" y="305"/>
                      <a:pt x="211" y="305"/>
                      <a:pt x="194" y="305"/>
                    </a:cubicBezTo>
                    <a:cubicBezTo>
                      <a:pt x="100" y="305"/>
                      <a:pt x="0" y="317"/>
                      <a:pt x="0" y="480"/>
                    </a:cubicBezTo>
                    <a:cubicBezTo>
                      <a:pt x="0" y="781"/>
                      <a:pt x="326" y="731"/>
                      <a:pt x="301" y="931"/>
                    </a:cubicBezTo>
                    <a:cubicBezTo>
                      <a:pt x="276" y="1107"/>
                      <a:pt x="125" y="1558"/>
                      <a:pt x="351" y="1608"/>
                    </a:cubicBezTo>
                    <a:cubicBezTo>
                      <a:pt x="362" y="1611"/>
                      <a:pt x="373" y="1612"/>
                      <a:pt x="384" y="1612"/>
                    </a:cubicBezTo>
                    <a:cubicBezTo>
                      <a:pt x="599" y="1612"/>
                      <a:pt x="813" y="1172"/>
                      <a:pt x="1028" y="982"/>
                    </a:cubicBezTo>
                    <a:cubicBezTo>
                      <a:pt x="1253" y="756"/>
                      <a:pt x="1103" y="681"/>
                      <a:pt x="1028" y="530"/>
                    </a:cubicBezTo>
                    <a:cubicBezTo>
                      <a:pt x="955" y="385"/>
                      <a:pt x="905" y="3"/>
                      <a:pt x="720" y="3"/>
                    </a:cubicBezTo>
                    <a:cubicBezTo>
                      <a:pt x="714" y="3"/>
                      <a:pt x="708" y="3"/>
                      <a:pt x="702" y="4"/>
                    </a:cubicBezTo>
                    <a:cubicBezTo>
                      <a:pt x="637" y="4"/>
                      <a:pt x="577" y="0"/>
                      <a:pt x="52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631;p110">
                <a:extLst>
                  <a:ext uri="{FF2B5EF4-FFF2-40B4-BE49-F238E27FC236}">
                    <a16:creationId xmlns:a16="http://schemas.microsoft.com/office/drawing/2014/main" id="{A5B498B1-B715-D87F-65FE-0D7C2529E419}"/>
                  </a:ext>
                </a:extLst>
              </p:cNvPr>
              <p:cNvSpPr/>
              <p:nvPr/>
            </p:nvSpPr>
            <p:spPr>
              <a:xfrm>
                <a:off x="4979475" y="2215050"/>
                <a:ext cx="20275" cy="23625"/>
              </a:xfrm>
              <a:custGeom>
                <a:avLst/>
                <a:gdLst/>
                <a:ahLst/>
                <a:cxnLst/>
                <a:rect l="l" t="t" r="r" b="b"/>
                <a:pathLst>
                  <a:path w="811" h="945" extrusionOk="0">
                    <a:moveTo>
                      <a:pt x="373" y="1"/>
                    </a:moveTo>
                    <a:cubicBezTo>
                      <a:pt x="231" y="1"/>
                      <a:pt x="78" y="92"/>
                      <a:pt x="51" y="146"/>
                    </a:cubicBezTo>
                    <a:cubicBezTo>
                      <a:pt x="1" y="247"/>
                      <a:pt x="101" y="798"/>
                      <a:pt x="377" y="898"/>
                    </a:cubicBezTo>
                    <a:cubicBezTo>
                      <a:pt x="467" y="930"/>
                      <a:pt x="534" y="944"/>
                      <a:pt x="584" y="944"/>
                    </a:cubicBezTo>
                    <a:cubicBezTo>
                      <a:pt x="811" y="944"/>
                      <a:pt x="668" y="642"/>
                      <a:pt x="627" y="272"/>
                    </a:cubicBezTo>
                    <a:cubicBezTo>
                      <a:pt x="604" y="66"/>
                      <a:pt x="492" y="1"/>
                      <a:pt x="37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632;p110">
                <a:extLst>
                  <a:ext uri="{FF2B5EF4-FFF2-40B4-BE49-F238E27FC236}">
                    <a16:creationId xmlns:a16="http://schemas.microsoft.com/office/drawing/2014/main" id="{10C8A268-01A1-5EB8-3206-C529CBF5EF84}"/>
                  </a:ext>
                </a:extLst>
              </p:cNvPr>
              <p:cNvSpPr/>
              <p:nvPr/>
            </p:nvSpPr>
            <p:spPr>
              <a:xfrm>
                <a:off x="4511425" y="1839675"/>
                <a:ext cx="27875" cy="24600"/>
              </a:xfrm>
              <a:custGeom>
                <a:avLst/>
                <a:gdLst/>
                <a:ahLst/>
                <a:cxnLst/>
                <a:rect l="l" t="t" r="r" b="b"/>
                <a:pathLst>
                  <a:path w="1115" h="984" extrusionOk="0">
                    <a:moveTo>
                      <a:pt x="737" y="0"/>
                    </a:moveTo>
                    <a:cubicBezTo>
                      <a:pt x="589" y="0"/>
                      <a:pt x="334" y="183"/>
                      <a:pt x="201" y="299"/>
                    </a:cubicBezTo>
                    <a:cubicBezTo>
                      <a:pt x="1" y="500"/>
                      <a:pt x="602" y="826"/>
                      <a:pt x="853" y="951"/>
                    </a:cubicBezTo>
                    <a:cubicBezTo>
                      <a:pt x="897" y="973"/>
                      <a:pt x="930" y="983"/>
                      <a:pt x="954" y="983"/>
                    </a:cubicBezTo>
                    <a:cubicBezTo>
                      <a:pt x="1115" y="983"/>
                      <a:pt x="831" y="502"/>
                      <a:pt x="853" y="174"/>
                    </a:cubicBezTo>
                    <a:cubicBezTo>
                      <a:pt x="861" y="47"/>
                      <a:pt x="813" y="0"/>
                      <a:pt x="737"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633;p110">
                <a:extLst>
                  <a:ext uri="{FF2B5EF4-FFF2-40B4-BE49-F238E27FC236}">
                    <a16:creationId xmlns:a16="http://schemas.microsoft.com/office/drawing/2014/main" id="{B132DF65-1B5A-1D1A-2B00-CB7C63695A3C}"/>
                  </a:ext>
                </a:extLst>
              </p:cNvPr>
              <p:cNvSpPr/>
              <p:nvPr/>
            </p:nvSpPr>
            <p:spPr>
              <a:xfrm>
                <a:off x="4478225" y="1837125"/>
                <a:ext cx="26975" cy="12675"/>
              </a:xfrm>
              <a:custGeom>
                <a:avLst/>
                <a:gdLst/>
                <a:ahLst/>
                <a:cxnLst/>
                <a:rect l="l" t="t" r="r" b="b"/>
                <a:pathLst>
                  <a:path w="1079" h="507" extrusionOk="0">
                    <a:moveTo>
                      <a:pt x="452" y="0"/>
                    </a:moveTo>
                    <a:cubicBezTo>
                      <a:pt x="251" y="0"/>
                      <a:pt x="0" y="251"/>
                      <a:pt x="26" y="401"/>
                    </a:cubicBezTo>
                    <a:cubicBezTo>
                      <a:pt x="36" y="478"/>
                      <a:pt x="119" y="506"/>
                      <a:pt x="235" y="506"/>
                    </a:cubicBezTo>
                    <a:cubicBezTo>
                      <a:pt x="385" y="506"/>
                      <a:pt x="593" y="458"/>
                      <a:pt x="777" y="401"/>
                    </a:cubicBezTo>
                    <a:cubicBezTo>
                      <a:pt x="1078" y="326"/>
                      <a:pt x="677" y="0"/>
                      <a:pt x="45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634;p110">
                <a:extLst>
                  <a:ext uri="{FF2B5EF4-FFF2-40B4-BE49-F238E27FC236}">
                    <a16:creationId xmlns:a16="http://schemas.microsoft.com/office/drawing/2014/main" id="{A3B1AE7B-3B9A-6687-CB1A-2AC15FA47C70}"/>
                  </a:ext>
                </a:extLst>
              </p:cNvPr>
              <p:cNvSpPr/>
              <p:nvPr/>
            </p:nvSpPr>
            <p:spPr>
              <a:xfrm>
                <a:off x="4809050" y="1794425"/>
                <a:ext cx="87125" cy="47050"/>
              </a:xfrm>
              <a:custGeom>
                <a:avLst/>
                <a:gdLst/>
                <a:ahLst/>
                <a:cxnLst/>
                <a:rect l="l" t="t" r="r" b="b"/>
                <a:pathLst>
                  <a:path w="3485" h="1882" extrusionOk="0">
                    <a:moveTo>
                      <a:pt x="213" y="1"/>
                    </a:moveTo>
                    <a:cubicBezTo>
                      <a:pt x="114" y="1"/>
                      <a:pt x="36" y="23"/>
                      <a:pt x="26" y="54"/>
                    </a:cubicBezTo>
                    <a:cubicBezTo>
                      <a:pt x="1" y="104"/>
                      <a:pt x="427" y="455"/>
                      <a:pt x="803" y="681"/>
                    </a:cubicBezTo>
                    <a:cubicBezTo>
                      <a:pt x="1204" y="906"/>
                      <a:pt x="2306" y="1533"/>
                      <a:pt x="2507" y="1708"/>
                    </a:cubicBezTo>
                    <a:cubicBezTo>
                      <a:pt x="2608" y="1795"/>
                      <a:pt x="2726" y="1882"/>
                      <a:pt x="2866" y="1882"/>
                    </a:cubicBezTo>
                    <a:cubicBezTo>
                      <a:pt x="2968" y="1882"/>
                      <a:pt x="3082" y="1835"/>
                      <a:pt x="3209" y="1708"/>
                    </a:cubicBezTo>
                    <a:cubicBezTo>
                      <a:pt x="3484" y="1407"/>
                      <a:pt x="2732" y="1332"/>
                      <a:pt x="2281" y="1157"/>
                    </a:cubicBezTo>
                    <a:cubicBezTo>
                      <a:pt x="1855" y="956"/>
                      <a:pt x="778" y="430"/>
                      <a:pt x="627" y="179"/>
                    </a:cubicBezTo>
                    <a:cubicBezTo>
                      <a:pt x="539" y="47"/>
                      <a:pt x="355" y="1"/>
                      <a:pt x="21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635;p110">
                <a:extLst>
                  <a:ext uri="{FF2B5EF4-FFF2-40B4-BE49-F238E27FC236}">
                    <a16:creationId xmlns:a16="http://schemas.microsoft.com/office/drawing/2014/main" id="{9C283B6C-EEC5-4B7C-24DC-94A8BDE06CB4}"/>
                  </a:ext>
                </a:extLst>
              </p:cNvPr>
              <p:cNvSpPr/>
              <p:nvPr/>
            </p:nvSpPr>
            <p:spPr>
              <a:xfrm>
                <a:off x="4026475" y="2266950"/>
                <a:ext cx="1225600" cy="354650"/>
              </a:xfrm>
              <a:custGeom>
                <a:avLst/>
                <a:gdLst/>
                <a:ahLst/>
                <a:cxnLst/>
                <a:rect l="l" t="t" r="r" b="b"/>
                <a:pathLst>
                  <a:path w="49024" h="14186" extrusionOk="0">
                    <a:moveTo>
                      <a:pt x="0" y="0"/>
                    </a:moveTo>
                    <a:cubicBezTo>
                      <a:pt x="25" y="3785"/>
                      <a:pt x="2607" y="7344"/>
                      <a:pt x="7243" y="10025"/>
                    </a:cubicBezTo>
                    <a:cubicBezTo>
                      <a:pt x="12055" y="12807"/>
                      <a:pt x="18346" y="14186"/>
                      <a:pt x="24637" y="14186"/>
                    </a:cubicBezTo>
                    <a:cubicBezTo>
                      <a:pt x="30878" y="14186"/>
                      <a:pt x="37093" y="12832"/>
                      <a:pt x="41830" y="10101"/>
                    </a:cubicBezTo>
                    <a:cubicBezTo>
                      <a:pt x="46467" y="7419"/>
                      <a:pt x="49023" y="3835"/>
                      <a:pt x="48973" y="0"/>
                    </a:cubicBezTo>
                    <a:lnTo>
                      <a:pt x="48722" y="0"/>
                    </a:lnTo>
                    <a:cubicBezTo>
                      <a:pt x="48747" y="3735"/>
                      <a:pt x="46266" y="7243"/>
                      <a:pt x="41705" y="9875"/>
                    </a:cubicBezTo>
                    <a:cubicBezTo>
                      <a:pt x="37002" y="12582"/>
                      <a:pt x="30828" y="13935"/>
                      <a:pt x="24641" y="13935"/>
                    </a:cubicBezTo>
                    <a:cubicBezTo>
                      <a:pt x="18397" y="13935"/>
                      <a:pt x="12140" y="12557"/>
                      <a:pt x="7369" y="9800"/>
                    </a:cubicBezTo>
                    <a:cubicBezTo>
                      <a:pt x="2832" y="7168"/>
                      <a:pt x="301" y="371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636;p110">
                <a:extLst>
                  <a:ext uri="{FF2B5EF4-FFF2-40B4-BE49-F238E27FC236}">
                    <a16:creationId xmlns:a16="http://schemas.microsoft.com/office/drawing/2014/main" id="{6D3106E7-020B-9A7D-C123-014BF0DDCC71}"/>
                  </a:ext>
                </a:extLst>
              </p:cNvPr>
              <p:cNvSpPr/>
              <p:nvPr/>
            </p:nvSpPr>
            <p:spPr>
              <a:xfrm>
                <a:off x="4206925" y="1713750"/>
                <a:ext cx="722450" cy="1079550"/>
              </a:xfrm>
              <a:custGeom>
                <a:avLst/>
                <a:gdLst/>
                <a:ahLst/>
                <a:cxnLst/>
                <a:rect l="l" t="t" r="r" b="b"/>
                <a:pathLst>
                  <a:path w="28898" h="43182" extrusionOk="0">
                    <a:moveTo>
                      <a:pt x="24973" y="1"/>
                    </a:moveTo>
                    <a:cubicBezTo>
                      <a:pt x="22585" y="1"/>
                      <a:pt x="19934" y="804"/>
                      <a:pt x="17193" y="2379"/>
                    </a:cubicBezTo>
                    <a:cubicBezTo>
                      <a:pt x="7720" y="7843"/>
                      <a:pt x="0" y="21151"/>
                      <a:pt x="0" y="32028"/>
                    </a:cubicBezTo>
                    <a:cubicBezTo>
                      <a:pt x="0" y="37367"/>
                      <a:pt x="1830" y="41326"/>
                      <a:pt x="5163" y="43181"/>
                    </a:cubicBezTo>
                    <a:lnTo>
                      <a:pt x="5289" y="42956"/>
                    </a:lnTo>
                    <a:cubicBezTo>
                      <a:pt x="2055" y="41151"/>
                      <a:pt x="251" y="37266"/>
                      <a:pt x="251" y="32028"/>
                    </a:cubicBezTo>
                    <a:cubicBezTo>
                      <a:pt x="251" y="21226"/>
                      <a:pt x="7920" y="8018"/>
                      <a:pt x="17319" y="2579"/>
                    </a:cubicBezTo>
                    <a:cubicBezTo>
                      <a:pt x="20013" y="1035"/>
                      <a:pt x="22618" y="254"/>
                      <a:pt x="24960" y="254"/>
                    </a:cubicBezTo>
                    <a:cubicBezTo>
                      <a:pt x="26343" y="254"/>
                      <a:pt x="27634" y="526"/>
                      <a:pt x="28797" y="1076"/>
                    </a:cubicBezTo>
                    <a:lnTo>
                      <a:pt x="28898" y="850"/>
                    </a:lnTo>
                    <a:cubicBezTo>
                      <a:pt x="27705" y="282"/>
                      <a:pt x="26385" y="1"/>
                      <a:pt x="24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637;p110">
                <a:extLst>
                  <a:ext uri="{FF2B5EF4-FFF2-40B4-BE49-F238E27FC236}">
                    <a16:creationId xmlns:a16="http://schemas.microsoft.com/office/drawing/2014/main" id="{2EC02424-12E6-B9FB-5D72-FC6DA3A4F20E}"/>
                  </a:ext>
                </a:extLst>
              </p:cNvPr>
              <p:cNvSpPr/>
              <p:nvPr/>
            </p:nvSpPr>
            <p:spPr>
              <a:xfrm>
                <a:off x="4347275" y="1713750"/>
                <a:ext cx="722450" cy="1079550"/>
              </a:xfrm>
              <a:custGeom>
                <a:avLst/>
                <a:gdLst/>
                <a:ahLst/>
                <a:cxnLst/>
                <a:rect l="l" t="t" r="r" b="b"/>
                <a:pathLst>
                  <a:path w="28898" h="43182" extrusionOk="0">
                    <a:moveTo>
                      <a:pt x="3932" y="1"/>
                    </a:moveTo>
                    <a:cubicBezTo>
                      <a:pt x="2516" y="1"/>
                      <a:pt x="1193" y="282"/>
                      <a:pt x="0" y="850"/>
                    </a:cubicBezTo>
                    <a:lnTo>
                      <a:pt x="126" y="1076"/>
                    </a:lnTo>
                    <a:cubicBezTo>
                      <a:pt x="1289" y="526"/>
                      <a:pt x="2580" y="254"/>
                      <a:pt x="3962" y="254"/>
                    </a:cubicBezTo>
                    <a:cubicBezTo>
                      <a:pt x="6302" y="254"/>
                      <a:pt x="8901" y="1035"/>
                      <a:pt x="11579" y="2579"/>
                    </a:cubicBezTo>
                    <a:cubicBezTo>
                      <a:pt x="21003" y="8018"/>
                      <a:pt x="28647" y="21226"/>
                      <a:pt x="28647" y="32028"/>
                    </a:cubicBezTo>
                    <a:cubicBezTo>
                      <a:pt x="28647" y="37266"/>
                      <a:pt x="26868" y="41151"/>
                      <a:pt x="23635" y="42956"/>
                    </a:cubicBezTo>
                    <a:lnTo>
                      <a:pt x="23760" y="43181"/>
                    </a:lnTo>
                    <a:cubicBezTo>
                      <a:pt x="27068" y="41326"/>
                      <a:pt x="28898" y="37367"/>
                      <a:pt x="28898" y="32028"/>
                    </a:cubicBezTo>
                    <a:cubicBezTo>
                      <a:pt x="28898" y="21151"/>
                      <a:pt x="21203" y="7843"/>
                      <a:pt x="11705" y="2379"/>
                    </a:cubicBezTo>
                    <a:cubicBezTo>
                      <a:pt x="8980" y="804"/>
                      <a:pt x="6325" y="1"/>
                      <a:pt x="3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638;p110">
                <a:extLst>
                  <a:ext uri="{FF2B5EF4-FFF2-40B4-BE49-F238E27FC236}">
                    <a16:creationId xmlns:a16="http://schemas.microsoft.com/office/drawing/2014/main" id="{8EAF31DA-D2A0-DA2C-3E79-70795402C85A}"/>
                  </a:ext>
                </a:extLst>
              </p:cNvPr>
              <p:cNvSpPr/>
              <p:nvPr/>
            </p:nvSpPr>
            <p:spPr>
              <a:xfrm>
                <a:off x="4635500" y="1659800"/>
                <a:ext cx="6275" cy="1214325"/>
              </a:xfrm>
              <a:custGeom>
                <a:avLst/>
                <a:gdLst/>
                <a:ahLst/>
                <a:cxnLst/>
                <a:rect l="l" t="t" r="r" b="b"/>
                <a:pathLst>
                  <a:path w="251" h="48573" extrusionOk="0">
                    <a:moveTo>
                      <a:pt x="0" y="0"/>
                    </a:moveTo>
                    <a:lnTo>
                      <a:pt x="0" y="48572"/>
                    </a:lnTo>
                    <a:lnTo>
                      <a:pt x="251" y="48572"/>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639;p110">
                <a:extLst>
                  <a:ext uri="{FF2B5EF4-FFF2-40B4-BE49-F238E27FC236}">
                    <a16:creationId xmlns:a16="http://schemas.microsoft.com/office/drawing/2014/main" id="{5110EEA9-ABD5-E7B2-E180-1C3EBCEFF3F6}"/>
                  </a:ext>
                </a:extLst>
              </p:cNvPr>
              <p:cNvSpPr/>
              <p:nvPr/>
            </p:nvSpPr>
            <p:spPr>
              <a:xfrm>
                <a:off x="4028350" y="1772575"/>
                <a:ext cx="1220575" cy="494400"/>
              </a:xfrm>
              <a:custGeom>
                <a:avLst/>
                <a:gdLst/>
                <a:ahLst/>
                <a:cxnLst/>
                <a:rect l="l" t="t" r="r" b="b"/>
                <a:pathLst>
                  <a:path w="48823" h="19776" extrusionOk="0">
                    <a:moveTo>
                      <a:pt x="24412" y="1"/>
                    </a:moveTo>
                    <a:cubicBezTo>
                      <a:pt x="10953" y="1"/>
                      <a:pt x="0" y="8873"/>
                      <a:pt x="0" y="19775"/>
                    </a:cubicBezTo>
                    <a:lnTo>
                      <a:pt x="251" y="19775"/>
                    </a:lnTo>
                    <a:cubicBezTo>
                      <a:pt x="251" y="9023"/>
                      <a:pt x="11078" y="251"/>
                      <a:pt x="24412" y="251"/>
                    </a:cubicBezTo>
                    <a:cubicBezTo>
                      <a:pt x="37720" y="251"/>
                      <a:pt x="48572" y="9023"/>
                      <a:pt x="48572" y="19775"/>
                    </a:cubicBezTo>
                    <a:lnTo>
                      <a:pt x="48823" y="19775"/>
                    </a:lnTo>
                    <a:cubicBezTo>
                      <a:pt x="48823" y="8873"/>
                      <a:pt x="37870" y="1"/>
                      <a:pt x="2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640;p110">
                <a:extLst>
                  <a:ext uri="{FF2B5EF4-FFF2-40B4-BE49-F238E27FC236}">
                    <a16:creationId xmlns:a16="http://schemas.microsoft.com/office/drawing/2014/main" id="{89A9EBF3-C0FB-48A6-335A-0D6849C9A7C6}"/>
                  </a:ext>
                </a:extLst>
              </p:cNvPr>
              <p:cNvSpPr/>
              <p:nvPr/>
            </p:nvSpPr>
            <p:spPr>
              <a:xfrm>
                <a:off x="4139250" y="3679850"/>
                <a:ext cx="173575" cy="52050"/>
              </a:xfrm>
              <a:custGeom>
                <a:avLst/>
                <a:gdLst/>
                <a:ahLst/>
                <a:cxnLst/>
                <a:rect l="l" t="t" r="r" b="b"/>
                <a:pathLst>
                  <a:path w="6943" h="2082" extrusionOk="0">
                    <a:moveTo>
                      <a:pt x="1" y="1379"/>
                    </a:moveTo>
                    <a:lnTo>
                      <a:pt x="1" y="1705"/>
                    </a:lnTo>
                    <a:cubicBezTo>
                      <a:pt x="652" y="2081"/>
                      <a:pt x="2106" y="1881"/>
                      <a:pt x="2482" y="1705"/>
                    </a:cubicBezTo>
                    <a:cubicBezTo>
                      <a:pt x="2732" y="1329"/>
                      <a:pt x="3409" y="1430"/>
                      <a:pt x="3785" y="1580"/>
                    </a:cubicBezTo>
                    <a:cubicBezTo>
                      <a:pt x="5239" y="1705"/>
                      <a:pt x="5765" y="1505"/>
                      <a:pt x="6266" y="1129"/>
                    </a:cubicBezTo>
                    <a:cubicBezTo>
                      <a:pt x="6492" y="953"/>
                      <a:pt x="6943" y="502"/>
                      <a:pt x="6893" y="1"/>
                    </a:cubicBezTo>
                    <a:cubicBezTo>
                      <a:pt x="5163" y="402"/>
                      <a:pt x="1" y="1379"/>
                      <a:pt x="1" y="1379"/>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641;p110">
                <a:extLst>
                  <a:ext uri="{FF2B5EF4-FFF2-40B4-BE49-F238E27FC236}">
                    <a16:creationId xmlns:a16="http://schemas.microsoft.com/office/drawing/2014/main" id="{46380857-3FC6-4858-0BE3-C0CD927E0DCD}"/>
                  </a:ext>
                </a:extLst>
              </p:cNvPr>
              <p:cNvSpPr/>
              <p:nvPr/>
            </p:nvSpPr>
            <p:spPr>
              <a:xfrm>
                <a:off x="4129225" y="3651675"/>
                <a:ext cx="186750" cy="72700"/>
              </a:xfrm>
              <a:custGeom>
                <a:avLst/>
                <a:gdLst/>
                <a:ahLst/>
                <a:cxnLst/>
                <a:rect l="l" t="t" r="r" b="b"/>
                <a:pathLst>
                  <a:path w="7470" h="2908" extrusionOk="0">
                    <a:moveTo>
                      <a:pt x="2883" y="0"/>
                    </a:moveTo>
                    <a:cubicBezTo>
                      <a:pt x="2883" y="0"/>
                      <a:pt x="4462" y="451"/>
                      <a:pt x="5414" y="577"/>
                    </a:cubicBezTo>
                    <a:cubicBezTo>
                      <a:pt x="6341" y="702"/>
                      <a:pt x="7018" y="551"/>
                      <a:pt x="7244" y="902"/>
                    </a:cubicBezTo>
                    <a:cubicBezTo>
                      <a:pt x="7469" y="1228"/>
                      <a:pt x="6968" y="2105"/>
                      <a:pt x="6141" y="2381"/>
                    </a:cubicBezTo>
                    <a:cubicBezTo>
                      <a:pt x="5314" y="2682"/>
                      <a:pt x="3610" y="2356"/>
                      <a:pt x="2983" y="2481"/>
                    </a:cubicBezTo>
                    <a:cubicBezTo>
                      <a:pt x="2356" y="2607"/>
                      <a:pt x="777" y="2907"/>
                      <a:pt x="402" y="2506"/>
                    </a:cubicBezTo>
                    <a:cubicBezTo>
                      <a:pt x="1" y="2130"/>
                      <a:pt x="402" y="226"/>
                      <a:pt x="402" y="2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642;p110">
                <a:extLst>
                  <a:ext uri="{FF2B5EF4-FFF2-40B4-BE49-F238E27FC236}">
                    <a16:creationId xmlns:a16="http://schemas.microsoft.com/office/drawing/2014/main" id="{219C7EC9-463A-84F3-5E80-84B4426610F1}"/>
                  </a:ext>
                </a:extLst>
              </p:cNvPr>
              <p:cNvSpPr/>
              <p:nvPr/>
            </p:nvSpPr>
            <p:spPr>
              <a:xfrm>
                <a:off x="3978850" y="3510050"/>
                <a:ext cx="131600" cy="117825"/>
              </a:xfrm>
              <a:custGeom>
                <a:avLst/>
                <a:gdLst/>
                <a:ahLst/>
                <a:cxnLst/>
                <a:rect l="l" t="t" r="r" b="b"/>
                <a:pathLst>
                  <a:path w="5264" h="4713" extrusionOk="0">
                    <a:moveTo>
                      <a:pt x="76" y="3560"/>
                    </a:moveTo>
                    <a:lnTo>
                      <a:pt x="2933" y="377"/>
                    </a:lnTo>
                    <a:cubicBezTo>
                      <a:pt x="4061" y="51"/>
                      <a:pt x="5264" y="1"/>
                      <a:pt x="5113" y="1054"/>
                    </a:cubicBezTo>
                    <a:cubicBezTo>
                      <a:pt x="4963" y="1981"/>
                      <a:pt x="3484" y="2382"/>
                      <a:pt x="2482" y="3284"/>
                    </a:cubicBezTo>
                    <a:lnTo>
                      <a:pt x="1529" y="4111"/>
                    </a:lnTo>
                    <a:cubicBezTo>
                      <a:pt x="853" y="4713"/>
                      <a:pt x="0" y="4186"/>
                      <a:pt x="76" y="35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643;p110">
                <a:extLst>
                  <a:ext uri="{FF2B5EF4-FFF2-40B4-BE49-F238E27FC236}">
                    <a16:creationId xmlns:a16="http://schemas.microsoft.com/office/drawing/2014/main" id="{99E02500-37D5-E769-61D3-E1A0E17C8D92}"/>
                  </a:ext>
                </a:extLst>
              </p:cNvPr>
              <p:cNvSpPr/>
              <p:nvPr/>
            </p:nvSpPr>
            <p:spPr>
              <a:xfrm>
                <a:off x="4396150" y="2440500"/>
                <a:ext cx="95250" cy="144150"/>
              </a:xfrm>
              <a:custGeom>
                <a:avLst/>
                <a:gdLst/>
                <a:ahLst/>
                <a:cxnLst/>
                <a:rect l="l" t="t" r="r" b="b"/>
                <a:pathLst>
                  <a:path w="3810" h="5766" extrusionOk="0">
                    <a:moveTo>
                      <a:pt x="1579" y="5515"/>
                    </a:moveTo>
                    <a:cubicBezTo>
                      <a:pt x="2206" y="5139"/>
                      <a:pt x="3008" y="4286"/>
                      <a:pt x="3283" y="3610"/>
                    </a:cubicBezTo>
                    <a:cubicBezTo>
                      <a:pt x="3509" y="3033"/>
                      <a:pt x="3760" y="2432"/>
                      <a:pt x="3785" y="1805"/>
                    </a:cubicBezTo>
                    <a:cubicBezTo>
                      <a:pt x="3810" y="1254"/>
                      <a:pt x="3659" y="677"/>
                      <a:pt x="3384" y="201"/>
                    </a:cubicBezTo>
                    <a:cubicBezTo>
                      <a:pt x="3359" y="176"/>
                      <a:pt x="3334" y="126"/>
                      <a:pt x="3309" y="101"/>
                    </a:cubicBezTo>
                    <a:cubicBezTo>
                      <a:pt x="3158" y="1"/>
                      <a:pt x="2983" y="176"/>
                      <a:pt x="2908" y="301"/>
                    </a:cubicBezTo>
                    <a:cubicBezTo>
                      <a:pt x="2406" y="1103"/>
                      <a:pt x="1930" y="2006"/>
                      <a:pt x="1304" y="2733"/>
                    </a:cubicBezTo>
                    <a:cubicBezTo>
                      <a:pt x="1354" y="2457"/>
                      <a:pt x="1454" y="2131"/>
                      <a:pt x="1579" y="1880"/>
                    </a:cubicBezTo>
                    <a:cubicBezTo>
                      <a:pt x="1780" y="1454"/>
                      <a:pt x="1429" y="1479"/>
                      <a:pt x="1429" y="1479"/>
                    </a:cubicBezTo>
                    <a:cubicBezTo>
                      <a:pt x="1178" y="1630"/>
                      <a:pt x="502" y="2733"/>
                      <a:pt x="401" y="3159"/>
                    </a:cubicBezTo>
                    <a:cubicBezTo>
                      <a:pt x="301" y="3585"/>
                      <a:pt x="50" y="4637"/>
                      <a:pt x="50" y="4637"/>
                    </a:cubicBezTo>
                    <a:lnTo>
                      <a:pt x="176" y="4763"/>
                    </a:lnTo>
                    <a:cubicBezTo>
                      <a:pt x="75" y="4913"/>
                      <a:pt x="0" y="4988"/>
                      <a:pt x="0" y="4988"/>
                    </a:cubicBezTo>
                    <a:cubicBezTo>
                      <a:pt x="0" y="4988"/>
                      <a:pt x="1153" y="5765"/>
                      <a:pt x="1579" y="551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644;p110">
                <a:extLst>
                  <a:ext uri="{FF2B5EF4-FFF2-40B4-BE49-F238E27FC236}">
                    <a16:creationId xmlns:a16="http://schemas.microsoft.com/office/drawing/2014/main" id="{3E753227-3233-F1B9-F144-B921FCD6EABC}"/>
                  </a:ext>
                </a:extLst>
              </p:cNvPr>
              <p:cNvSpPr/>
              <p:nvPr/>
            </p:nvSpPr>
            <p:spPr>
              <a:xfrm>
                <a:off x="3888625" y="2643525"/>
                <a:ext cx="98400" cy="136600"/>
              </a:xfrm>
              <a:custGeom>
                <a:avLst/>
                <a:gdLst/>
                <a:ahLst/>
                <a:cxnLst/>
                <a:rect l="l" t="t" r="r" b="b"/>
                <a:pathLst>
                  <a:path w="3936" h="5464" extrusionOk="0">
                    <a:moveTo>
                      <a:pt x="3935" y="0"/>
                    </a:moveTo>
                    <a:cubicBezTo>
                      <a:pt x="3935" y="0"/>
                      <a:pt x="0" y="1429"/>
                      <a:pt x="3058" y="546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645;p110">
                <a:extLst>
                  <a:ext uri="{FF2B5EF4-FFF2-40B4-BE49-F238E27FC236}">
                    <a16:creationId xmlns:a16="http://schemas.microsoft.com/office/drawing/2014/main" id="{6A914380-C452-6114-0820-0E49CC3E73DE}"/>
                  </a:ext>
                </a:extLst>
              </p:cNvPr>
              <p:cNvSpPr/>
              <p:nvPr/>
            </p:nvSpPr>
            <p:spPr>
              <a:xfrm>
                <a:off x="4002650" y="2440500"/>
                <a:ext cx="188625" cy="207425"/>
              </a:xfrm>
              <a:custGeom>
                <a:avLst/>
                <a:gdLst/>
                <a:ahLst/>
                <a:cxnLst/>
                <a:rect l="l" t="t" r="r" b="b"/>
                <a:pathLst>
                  <a:path w="7545" h="8297" extrusionOk="0">
                    <a:moveTo>
                      <a:pt x="1830" y="176"/>
                    </a:moveTo>
                    <a:cubicBezTo>
                      <a:pt x="2683" y="26"/>
                      <a:pt x="3835" y="1"/>
                      <a:pt x="4662" y="251"/>
                    </a:cubicBezTo>
                    <a:cubicBezTo>
                      <a:pt x="6016" y="652"/>
                      <a:pt x="6768" y="1530"/>
                      <a:pt x="7094" y="2833"/>
                    </a:cubicBezTo>
                    <a:cubicBezTo>
                      <a:pt x="7444" y="4136"/>
                      <a:pt x="7545" y="6342"/>
                      <a:pt x="6793" y="7545"/>
                    </a:cubicBezTo>
                    <a:cubicBezTo>
                      <a:pt x="6317" y="8297"/>
                      <a:pt x="5264" y="8171"/>
                      <a:pt x="4512" y="7971"/>
                    </a:cubicBezTo>
                    <a:cubicBezTo>
                      <a:pt x="3610" y="7720"/>
                      <a:pt x="2432" y="7344"/>
                      <a:pt x="1705" y="6768"/>
                    </a:cubicBezTo>
                    <a:cubicBezTo>
                      <a:pt x="678" y="5991"/>
                      <a:pt x="126" y="4286"/>
                      <a:pt x="51" y="3058"/>
                    </a:cubicBezTo>
                    <a:cubicBezTo>
                      <a:pt x="1" y="2006"/>
                      <a:pt x="552" y="377"/>
                      <a:pt x="1830" y="176"/>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646;p110">
                <a:extLst>
                  <a:ext uri="{FF2B5EF4-FFF2-40B4-BE49-F238E27FC236}">
                    <a16:creationId xmlns:a16="http://schemas.microsoft.com/office/drawing/2014/main" id="{A4EFC1E0-30F3-65E1-0884-A907134FC492}"/>
                  </a:ext>
                </a:extLst>
              </p:cNvPr>
              <p:cNvSpPr/>
              <p:nvPr/>
            </p:nvSpPr>
            <p:spPr>
              <a:xfrm>
                <a:off x="4030225" y="2602775"/>
                <a:ext cx="97150" cy="66450"/>
              </a:xfrm>
              <a:custGeom>
                <a:avLst/>
                <a:gdLst/>
                <a:ahLst/>
                <a:cxnLst/>
                <a:rect l="l" t="t" r="r" b="b"/>
                <a:pathLst>
                  <a:path w="3886" h="2658" extrusionOk="0">
                    <a:moveTo>
                      <a:pt x="727" y="1"/>
                    </a:moveTo>
                    <a:cubicBezTo>
                      <a:pt x="828" y="126"/>
                      <a:pt x="953" y="227"/>
                      <a:pt x="1078" y="327"/>
                    </a:cubicBezTo>
                    <a:cubicBezTo>
                      <a:pt x="1805" y="878"/>
                      <a:pt x="2507" y="1229"/>
                      <a:pt x="3409" y="1480"/>
                    </a:cubicBezTo>
                    <a:cubicBezTo>
                      <a:pt x="3559" y="1505"/>
                      <a:pt x="3710" y="1555"/>
                      <a:pt x="3885" y="1580"/>
                    </a:cubicBezTo>
                    <a:lnTo>
                      <a:pt x="3810" y="2407"/>
                    </a:lnTo>
                    <a:cubicBezTo>
                      <a:pt x="2858" y="2658"/>
                      <a:pt x="1905" y="2257"/>
                      <a:pt x="1254" y="2081"/>
                    </a:cubicBezTo>
                    <a:cubicBezTo>
                      <a:pt x="752" y="1931"/>
                      <a:pt x="1" y="1806"/>
                      <a:pt x="1" y="1279"/>
                    </a:cubicBezTo>
                    <a:lnTo>
                      <a:pt x="727"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647;p110">
                <a:extLst>
                  <a:ext uri="{FF2B5EF4-FFF2-40B4-BE49-F238E27FC236}">
                    <a16:creationId xmlns:a16="http://schemas.microsoft.com/office/drawing/2014/main" id="{E7C91C20-02AB-59A2-F178-291DE741E499}"/>
                  </a:ext>
                </a:extLst>
              </p:cNvPr>
              <p:cNvSpPr/>
              <p:nvPr/>
            </p:nvSpPr>
            <p:spPr>
              <a:xfrm>
                <a:off x="4001400" y="2410425"/>
                <a:ext cx="188000" cy="217450"/>
              </a:xfrm>
              <a:custGeom>
                <a:avLst/>
                <a:gdLst/>
                <a:ahLst/>
                <a:cxnLst/>
                <a:rect l="l" t="t" r="r" b="b"/>
                <a:pathLst>
                  <a:path w="7520" h="8698" extrusionOk="0">
                    <a:moveTo>
                      <a:pt x="828" y="1630"/>
                    </a:moveTo>
                    <a:cubicBezTo>
                      <a:pt x="1" y="2156"/>
                      <a:pt x="51" y="3484"/>
                      <a:pt x="101" y="4337"/>
                    </a:cubicBezTo>
                    <a:cubicBezTo>
                      <a:pt x="151" y="5565"/>
                      <a:pt x="728" y="7194"/>
                      <a:pt x="1755" y="7971"/>
                    </a:cubicBezTo>
                    <a:cubicBezTo>
                      <a:pt x="2306" y="8422"/>
                      <a:pt x="2357" y="8472"/>
                      <a:pt x="3108" y="8697"/>
                    </a:cubicBezTo>
                    <a:cubicBezTo>
                      <a:pt x="3184" y="8672"/>
                      <a:pt x="3359" y="8547"/>
                      <a:pt x="3560" y="8397"/>
                    </a:cubicBezTo>
                    <a:cubicBezTo>
                      <a:pt x="3986" y="8096"/>
                      <a:pt x="4186" y="7545"/>
                      <a:pt x="4011" y="7043"/>
                    </a:cubicBezTo>
                    <a:cubicBezTo>
                      <a:pt x="3860" y="6542"/>
                      <a:pt x="3860" y="5941"/>
                      <a:pt x="4136" y="5790"/>
                    </a:cubicBezTo>
                    <a:cubicBezTo>
                      <a:pt x="4587" y="5540"/>
                      <a:pt x="4888" y="6442"/>
                      <a:pt x="4888" y="6442"/>
                    </a:cubicBezTo>
                    <a:cubicBezTo>
                      <a:pt x="5164" y="6342"/>
                      <a:pt x="5565" y="6041"/>
                      <a:pt x="5339" y="5489"/>
                    </a:cubicBezTo>
                    <a:cubicBezTo>
                      <a:pt x="5114" y="4963"/>
                      <a:pt x="5339" y="4412"/>
                      <a:pt x="5339" y="4412"/>
                    </a:cubicBezTo>
                    <a:cubicBezTo>
                      <a:pt x="6166" y="4437"/>
                      <a:pt x="6542" y="3334"/>
                      <a:pt x="6793" y="3184"/>
                    </a:cubicBezTo>
                    <a:cubicBezTo>
                      <a:pt x="7344" y="2858"/>
                      <a:pt x="7520" y="2733"/>
                      <a:pt x="7444" y="2231"/>
                    </a:cubicBezTo>
                    <a:cubicBezTo>
                      <a:pt x="7369" y="1880"/>
                      <a:pt x="7244" y="1530"/>
                      <a:pt x="6993" y="1304"/>
                    </a:cubicBezTo>
                    <a:cubicBezTo>
                      <a:pt x="6692" y="1028"/>
                      <a:pt x="5740" y="677"/>
                      <a:pt x="5364" y="577"/>
                    </a:cubicBezTo>
                    <a:cubicBezTo>
                      <a:pt x="3083" y="1"/>
                      <a:pt x="1354" y="402"/>
                      <a:pt x="828" y="16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648;p110">
                <a:extLst>
                  <a:ext uri="{FF2B5EF4-FFF2-40B4-BE49-F238E27FC236}">
                    <a16:creationId xmlns:a16="http://schemas.microsoft.com/office/drawing/2014/main" id="{4B6CB9E6-0A05-276E-65B6-68FB83548E15}"/>
                  </a:ext>
                </a:extLst>
              </p:cNvPr>
              <p:cNvSpPr/>
              <p:nvPr/>
            </p:nvSpPr>
            <p:spPr>
              <a:xfrm>
                <a:off x="3976350" y="3535750"/>
                <a:ext cx="130350" cy="102150"/>
              </a:xfrm>
              <a:custGeom>
                <a:avLst/>
                <a:gdLst/>
                <a:ahLst/>
                <a:cxnLst/>
                <a:rect l="l" t="t" r="r" b="b"/>
                <a:pathLst>
                  <a:path w="5214" h="4086" extrusionOk="0">
                    <a:moveTo>
                      <a:pt x="1629" y="3083"/>
                    </a:moveTo>
                    <a:lnTo>
                      <a:pt x="2582" y="2256"/>
                    </a:lnTo>
                    <a:cubicBezTo>
                      <a:pt x="3584" y="1354"/>
                      <a:pt x="5063" y="953"/>
                      <a:pt x="5213" y="26"/>
                    </a:cubicBezTo>
                    <a:lnTo>
                      <a:pt x="5213" y="26"/>
                    </a:lnTo>
                    <a:lnTo>
                      <a:pt x="5213" y="26"/>
                    </a:lnTo>
                    <a:lnTo>
                      <a:pt x="5213" y="26"/>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cubicBezTo>
                      <a:pt x="5213" y="101"/>
                      <a:pt x="5213" y="201"/>
                      <a:pt x="5213" y="326"/>
                    </a:cubicBezTo>
                    <a:cubicBezTo>
                      <a:pt x="5063" y="1254"/>
                      <a:pt x="3584" y="1655"/>
                      <a:pt x="2582" y="2557"/>
                    </a:cubicBezTo>
                    <a:lnTo>
                      <a:pt x="1629" y="3384"/>
                    </a:lnTo>
                    <a:cubicBezTo>
                      <a:pt x="852" y="4086"/>
                      <a:pt x="0" y="3584"/>
                      <a:pt x="176" y="2532"/>
                    </a:cubicBezTo>
                    <a:cubicBezTo>
                      <a:pt x="100" y="3158"/>
                      <a:pt x="953" y="3685"/>
                      <a:pt x="1629" y="308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649;p110">
                <a:extLst>
                  <a:ext uri="{FF2B5EF4-FFF2-40B4-BE49-F238E27FC236}">
                    <a16:creationId xmlns:a16="http://schemas.microsoft.com/office/drawing/2014/main" id="{1914BF47-BD98-3C77-E889-690E55F30200}"/>
                  </a:ext>
                </a:extLst>
              </p:cNvPr>
              <p:cNvSpPr/>
              <p:nvPr/>
            </p:nvSpPr>
            <p:spPr>
              <a:xfrm>
                <a:off x="3956925" y="3011300"/>
                <a:ext cx="154775" cy="604050"/>
              </a:xfrm>
              <a:custGeom>
                <a:avLst/>
                <a:gdLst/>
                <a:ahLst/>
                <a:cxnLst/>
                <a:rect l="l" t="t" r="r" b="b"/>
                <a:pathLst>
                  <a:path w="6191" h="24162" extrusionOk="0">
                    <a:moveTo>
                      <a:pt x="978" y="1404"/>
                    </a:moveTo>
                    <a:cubicBezTo>
                      <a:pt x="0" y="2808"/>
                      <a:pt x="2456" y="6643"/>
                      <a:pt x="1780" y="11430"/>
                    </a:cubicBezTo>
                    <a:cubicBezTo>
                      <a:pt x="1329" y="14688"/>
                      <a:pt x="451" y="20126"/>
                      <a:pt x="652" y="23209"/>
                    </a:cubicBezTo>
                    <a:cubicBezTo>
                      <a:pt x="702" y="23760"/>
                      <a:pt x="2882" y="24161"/>
                      <a:pt x="3484" y="21455"/>
                    </a:cubicBezTo>
                    <a:cubicBezTo>
                      <a:pt x="4486" y="16843"/>
                      <a:pt x="5740" y="13961"/>
                      <a:pt x="6191" y="10377"/>
                    </a:cubicBezTo>
                    <a:lnTo>
                      <a:pt x="5965" y="1"/>
                    </a:lnTo>
                    <a:close/>
                  </a:path>
                </a:pathLst>
              </a:custGeom>
              <a:solidFill>
                <a:srgbClr val="717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650;p110">
                <a:extLst>
                  <a:ext uri="{FF2B5EF4-FFF2-40B4-BE49-F238E27FC236}">
                    <a16:creationId xmlns:a16="http://schemas.microsoft.com/office/drawing/2014/main" id="{96991EEA-8AC9-3E1F-E32B-2C4D413960E2}"/>
                  </a:ext>
                </a:extLst>
              </p:cNvPr>
              <p:cNvSpPr/>
              <p:nvPr/>
            </p:nvSpPr>
            <p:spPr>
              <a:xfrm>
                <a:off x="4053400" y="3033875"/>
                <a:ext cx="207425" cy="660425"/>
              </a:xfrm>
              <a:custGeom>
                <a:avLst/>
                <a:gdLst/>
                <a:ahLst/>
                <a:cxnLst/>
                <a:rect l="l" t="t" r="r" b="b"/>
                <a:pathLst>
                  <a:path w="8297" h="26417" extrusionOk="0">
                    <a:moveTo>
                      <a:pt x="252" y="0"/>
                    </a:moveTo>
                    <a:cubicBezTo>
                      <a:pt x="1" y="4311"/>
                      <a:pt x="3084" y="9599"/>
                      <a:pt x="2883" y="13058"/>
                    </a:cubicBezTo>
                    <a:cubicBezTo>
                      <a:pt x="2658" y="16667"/>
                      <a:pt x="3059" y="21028"/>
                      <a:pt x="3059" y="24913"/>
                    </a:cubicBezTo>
                    <a:cubicBezTo>
                      <a:pt x="3059" y="24913"/>
                      <a:pt x="6242" y="26416"/>
                      <a:pt x="6367" y="24086"/>
                    </a:cubicBezTo>
                    <a:cubicBezTo>
                      <a:pt x="6843" y="16466"/>
                      <a:pt x="8297" y="14111"/>
                      <a:pt x="6342" y="1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651;p110">
                <a:extLst>
                  <a:ext uri="{FF2B5EF4-FFF2-40B4-BE49-F238E27FC236}">
                    <a16:creationId xmlns:a16="http://schemas.microsoft.com/office/drawing/2014/main" id="{8C0100E8-B745-8A63-7735-681F7A65B7BC}"/>
                  </a:ext>
                </a:extLst>
              </p:cNvPr>
              <p:cNvSpPr/>
              <p:nvPr/>
            </p:nvSpPr>
            <p:spPr>
              <a:xfrm>
                <a:off x="3936875" y="2629725"/>
                <a:ext cx="306400" cy="535125"/>
              </a:xfrm>
              <a:custGeom>
                <a:avLst/>
                <a:gdLst/>
                <a:ahLst/>
                <a:cxnLst/>
                <a:rect l="l" t="t" r="r" b="b"/>
                <a:pathLst>
                  <a:path w="12256" h="21405" extrusionOk="0">
                    <a:moveTo>
                      <a:pt x="10677" y="12006"/>
                    </a:moveTo>
                    <a:cubicBezTo>
                      <a:pt x="10777" y="7845"/>
                      <a:pt x="10000" y="3760"/>
                      <a:pt x="10000" y="3760"/>
                    </a:cubicBezTo>
                    <a:cubicBezTo>
                      <a:pt x="9624" y="3209"/>
                      <a:pt x="9173" y="2758"/>
                      <a:pt x="8647" y="2382"/>
                    </a:cubicBezTo>
                    <a:lnTo>
                      <a:pt x="7644" y="1154"/>
                    </a:lnTo>
                    <a:cubicBezTo>
                      <a:pt x="6341" y="828"/>
                      <a:pt x="5088" y="452"/>
                      <a:pt x="3835" y="1"/>
                    </a:cubicBezTo>
                    <a:lnTo>
                      <a:pt x="2005" y="552"/>
                    </a:lnTo>
                    <a:cubicBezTo>
                      <a:pt x="501" y="1179"/>
                      <a:pt x="0" y="3108"/>
                      <a:pt x="677" y="5038"/>
                    </a:cubicBezTo>
                    <a:cubicBezTo>
                      <a:pt x="652" y="5139"/>
                      <a:pt x="2206" y="9525"/>
                      <a:pt x="2381" y="11154"/>
                    </a:cubicBezTo>
                    <a:cubicBezTo>
                      <a:pt x="2381" y="11304"/>
                      <a:pt x="1228" y="15615"/>
                      <a:pt x="978" y="17369"/>
                    </a:cubicBezTo>
                    <a:cubicBezTo>
                      <a:pt x="978" y="17369"/>
                      <a:pt x="2080" y="18372"/>
                      <a:pt x="2381" y="18622"/>
                    </a:cubicBezTo>
                    <a:cubicBezTo>
                      <a:pt x="4612" y="21404"/>
                      <a:pt x="11880" y="18046"/>
                      <a:pt x="12156" y="16567"/>
                    </a:cubicBezTo>
                    <a:cubicBezTo>
                      <a:pt x="12256" y="16016"/>
                      <a:pt x="11354" y="14312"/>
                      <a:pt x="10677" y="120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652;p110">
                <a:extLst>
                  <a:ext uri="{FF2B5EF4-FFF2-40B4-BE49-F238E27FC236}">
                    <a16:creationId xmlns:a16="http://schemas.microsoft.com/office/drawing/2014/main" id="{500F8479-E2F4-9BB2-7D68-A0936F9FBF9F}"/>
                  </a:ext>
                </a:extLst>
              </p:cNvPr>
              <p:cNvSpPr/>
              <p:nvPr/>
            </p:nvSpPr>
            <p:spPr>
              <a:xfrm>
                <a:off x="4073600" y="2550775"/>
                <a:ext cx="367675" cy="245025"/>
              </a:xfrm>
              <a:custGeom>
                <a:avLst/>
                <a:gdLst/>
                <a:ahLst/>
                <a:cxnLst/>
                <a:rect l="l" t="t" r="r" b="b"/>
                <a:pathLst>
                  <a:path w="14707" h="9801" extrusionOk="0">
                    <a:moveTo>
                      <a:pt x="12877" y="1"/>
                    </a:moveTo>
                    <a:cubicBezTo>
                      <a:pt x="12877" y="1"/>
                      <a:pt x="10822" y="4011"/>
                      <a:pt x="8992" y="6241"/>
                    </a:cubicBezTo>
                    <a:cubicBezTo>
                      <a:pt x="7078" y="6200"/>
                      <a:pt x="4249" y="5606"/>
                      <a:pt x="2655" y="5606"/>
                    </a:cubicBezTo>
                    <a:cubicBezTo>
                      <a:pt x="2328" y="5606"/>
                      <a:pt x="2054" y="5630"/>
                      <a:pt x="1850" y="5690"/>
                    </a:cubicBezTo>
                    <a:cubicBezTo>
                      <a:pt x="1348" y="5840"/>
                      <a:pt x="1098" y="6216"/>
                      <a:pt x="797" y="6642"/>
                    </a:cubicBezTo>
                    <a:cubicBezTo>
                      <a:pt x="0" y="7863"/>
                      <a:pt x="1257" y="9801"/>
                      <a:pt x="2724" y="9801"/>
                    </a:cubicBezTo>
                    <a:cubicBezTo>
                      <a:pt x="2733" y="9801"/>
                      <a:pt x="2742" y="9800"/>
                      <a:pt x="2752" y="9800"/>
                    </a:cubicBezTo>
                    <a:cubicBezTo>
                      <a:pt x="2777" y="9800"/>
                      <a:pt x="10221" y="9650"/>
                      <a:pt x="10396" y="9449"/>
                    </a:cubicBezTo>
                    <a:cubicBezTo>
                      <a:pt x="10571" y="9274"/>
                      <a:pt x="11599" y="9149"/>
                      <a:pt x="14707" y="1129"/>
                    </a:cubicBezTo>
                    <a:cubicBezTo>
                      <a:pt x="14707" y="1129"/>
                      <a:pt x="14306" y="101"/>
                      <a:pt x="1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653;p110">
                <a:extLst>
                  <a:ext uri="{FF2B5EF4-FFF2-40B4-BE49-F238E27FC236}">
                    <a16:creationId xmlns:a16="http://schemas.microsoft.com/office/drawing/2014/main" id="{AC5915C6-3B1A-D0E5-E544-8C19C4149F68}"/>
                  </a:ext>
                </a:extLst>
              </p:cNvPr>
              <p:cNvSpPr/>
              <p:nvPr/>
            </p:nvSpPr>
            <p:spPr>
              <a:xfrm>
                <a:off x="4846650" y="3668575"/>
                <a:ext cx="173575" cy="52675"/>
              </a:xfrm>
              <a:custGeom>
                <a:avLst/>
                <a:gdLst/>
                <a:ahLst/>
                <a:cxnLst/>
                <a:rect l="l" t="t" r="r" b="b"/>
                <a:pathLst>
                  <a:path w="6943" h="2107" extrusionOk="0">
                    <a:moveTo>
                      <a:pt x="6943" y="1404"/>
                    </a:moveTo>
                    <a:lnTo>
                      <a:pt x="6943" y="1730"/>
                    </a:lnTo>
                    <a:cubicBezTo>
                      <a:pt x="6291" y="2106"/>
                      <a:pt x="4838" y="1906"/>
                      <a:pt x="4462" y="1730"/>
                    </a:cubicBezTo>
                    <a:cubicBezTo>
                      <a:pt x="4211" y="1354"/>
                      <a:pt x="3534" y="1454"/>
                      <a:pt x="3158" y="1605"/>
                    </a:cubicBezTo>
                    <a:cubicBezTo>
                      <a:pt x="1705" y="1730"/>
                      <a:pt x="1178" y="1505"/>
                      <a:pt x="677" y="1154"/>
                    </a:cubicBezTo>
                    <a:cubicBezTo>
                      <a:pt x="452" y="978"/>
                      <a:pt x="0" y="502"/>
                      <a:pt x="51" y="1"/>
                    </a:cubicBezTo>
                    <a:cubicBezTo>
                      <a:pt x="1780" y="402"/>
                      <a:pt x="6943" y="1404"/>
                      <a:pt x="6943" y="14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654;p110">
                <a:extLst>
                  <a:ext uri="{FF2B5EF4-FFF2-40B4-BE49-F238E27FC236}">
                    <a16:creationId xmlns:a16="http://schemas.microsoft.com/office/drawing/2014/main" id="{57F7518E-3CEA-2A24-BE73-7D380F669657}"/>
                  </a:ext>
                </a:extLst>
              </p:cNvPr>
              <p:cNvSpPr/>
              <p:nvPr/>
            </p:nvSpPr>
            <p:spPr>
              <a:xfrm>
                <a:off x="4843525" y="3641025"/>
                <a:ext cx="186100" cy="72700"/>
              </a:xfrm>
              <a:custGeom>
                <a:avLst/>
                <a:gdLst/>
                <a:ahLst/>
                <a:cxnLst/>
                <a:rect l="l" t="t" r="r" b="b"/>
                <a:pathLst>
                  <a:path w="7444" h="2908" extrusionOk="0">
                    <a:moveTo>
                      <a:pt x="4587" y="0"/>
                    </a:moveTo>
                    <a:cubicBezTo>
                      <a:pt x="4587" y="0"/>
                      <a:pt x="3008" y="426"/>
                      <a:pt x="2055" y="576"/>
                    </a:cubicBezTo>
                    <a:cubicBezTo>
                      <a:pt x="1128" y="702"/>
                      <a:pt x="451" y="551"/>
                      <a:pt x="226" y="877"/>
                    </a:cubicBezTo>
                    <a:cubicBezTo>
                      <a:pt x="0" y="1228"/>
                      <a:pt x="501" y="2105"/>
                      <a:pt x="1328" y="2381"/>
                    </a:cubicBezTo>
                    <a:cubicBezTo>
                      <a:pt x="2155" y="2682"/>
                      <a:pt x="3860" y="2331"/>
                      <a:pt x="4486" y="2481"/>
                    </a:cubicBezTo>
                    <a:cubicBezTo>
                      <a:pt x="5113" y="2607"/>
                      <a:pt x="6692" y="2907"/>
                      <a:pt x="7068" y="2506"/>
                    </a:cubicBezTo>
                    <a:cubicBezTo>
                      <a:pt x="7444" y="2105"/>
                      <a:pt x="7068" y="226"/>
                      <a:pt x="7068" y="2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655;p110">
                <a:extLst>
                  <a:ext uri="{FF2B5EF4-FFF2-40B4-BE49-F238E27FC236}">
                    <a16:creationId xmlns:a16="http://schemas.microsoft.com/office/drawing/2014/main" id="{207ED837-C12B-6480-6D86-68F311C87990}"/>
                  </a:ext>
                </a:extLst>
              </p:cNvPr>
              <p:cNvSpPr/>
              <p:nvPr/>
            </p:nvSpPr>
            <p:spPr>
              <a:xfrm>
                <a:off x="5049025" y="3499400"/>
                <a:ext cx="131600" cy="117825"/>
              </a:xfrm>
              <a:custGeom>
                <a:avLst/>
                <a:gdLst/>
                <a:ahLst/>
                <a:cxnLst/>
                <a:rect l="l" t="t" r="r" b="b"/>
                <a:pathLst>
                  <a:path w="5264" h="4713" extrusionOk="0">
                    <a:moveTo>
                      <a:pt x="5164" y="3560"/>
                    </a:moveTo>
                    <a:lnTo>
                      <a:pt x="2332" y="377"/>
                    </a:lnTo>
                    <a:cubicBezTo>
                      <a:pt x="1204" y="51"/>
                      <a:pt x="1" y="1"/>
                      <a:pt x="151" y="1028"/>
                    </a:cubicBezTo>
                    <a:cubicBezTo>
                      <a:pt x="301" y="1956"/>
                      <a:pt x="1780" y="2382"/>
                      <a:pt x="2783" y="3284"/>
                    </a:cubicBezTo>
                    <a:lnTo>
                      <a:pt x="3735" y="4111"/>
                    </a:lnTo>
                    <a:cubicBezTo>
                      <a:pt x="4387" y="4713"/>
                      <a:pt x="5264" y="4186"/>
                      <a:pt x="5164" y="3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656;p110">
                <a:extLst>
                  <a:ext uri="{FF2B5EF4-FFF2-40B4-BE49-F238E27FC236}">
                    <a16:creationId xmlns:a16="http://schemas.microsoft.com/office/drawing/2014/main" id="{09F14C38-F1CF-8F36-60D1-286EC09A77EA}"/>
                  </a:ext>
                </a:extLst>
              </p:cNvPr>
              <p:cNvSpPr/>
              <p:nvPr/>
            </p:nvSpPr>
            <p:spPr>
              <a:xfrm>
                <a:off x="5052800" y="3525100"/>
                <a:ext cx="130350" cy="102150"/>
              </a:xfrm>
              <a:custGeom>
                <a:avLst/>
                <a:gdLst/>
                <a:ahLst/>
                <a:cxnLst/>
                <a:rect l="l" t="t" r="r" b="b"/>
                <a:pathLst>
                  <a:path w="5214" h="4086" extrusionOk="0">
                    <a:moveTo>
                      <a:pt x="3584" y="3083"/>
                    </a:moveTo>
                    <a:lnTo>
                      <a:pt x="2632" y="2256"/>
                    </a:lnTo>
                    <a:cubicBezTo>
                      <a:pt x="1629" y="1354"/>
                      <a:pt x="150" y="928"/>
                      <a:pt x="0" y="0"/>
                    </a:cubicBez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ubicBezTo>
                      <a:pt x="0" y="76"/>
                      <a:pt x="0" y="201"/>
                      <a:pt x="0" y="301"/>
                    </a:cubicBezTo>
                    <a:cubicBezTo>
                      <a:pt x="150" y="1228"/>
                      <a:pt x="1629" y="1655"/>
                      <a:pt x="2632" y="2557"/>
                    </a:cubicBezTo>
                    <a:lnTo>
                      <a:pt x="3584" y="3384"/>
                    </a:lnTo>
                    <a:cubicBezTo>
                      <a:pt x="4361" y="4086"/>
                      <a:pt x="5213" y="3584"/>
                      <a:pt x="5013" y="2532"/>
                    </a:cubicBezTo>
                    <a:cubicBezTo>
                      <a:pt x="5113" y="3158"/>
                      <a:pt x="4236" y="3685"/>
                      <a:pt x="3584" y="3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657;p110">
                <a:extLst>
                  <a:ext uri="{FF2B5EF4-FFF2-40B4-BE49-F238E27FC236}">
                    <a16:creationId xmlns:a16="http://schemas.microsoft.com/office/drawing/2014/main" id="{41EB90F0-AA1D-B768-351E-0C300C1BA404}"/>
                  </a:ext>
                </a:extLst>
              </p:cNvPr>
              <p:cNvSpPr/>
              <p:nvPr/>
            </p:nvSpPr>
            <p:spPr>
              <a:xfrm>
                <a:off x="5047775" y="3000650"/>
                <a:ext cx="154800" cy="604050"/>
              </a:xfrm>
              <a:custGeom>
                <a:avLst/>
                <a:gdLst/>
                <a:ahLst/>
                <a:cxnLst/>
                <a:rect l="l" t="t" r="r" b="b"/>
                <a:pathLst>
                  <a:path w="6192" h="24162" extrusionOk="0">
                    <a:moveTo>
                      <a:pt x="5214" y="1404"/>
                    </a:moveTo>
                    <a:cubicBezTo>
                      <a:pt x="6191" y="2783"/>
                      <a:pt x="3735" y="6642"/>
                      <a:pt x="4412" y="11429"/>
                    </a:cubicBezTo>
                    <a:cubicBezTo>
                      <a:pt x="4863" y="14663"/>
                      <a:pt x="5740" y="20126"/>
                      <a:pt x="5539" y="23184"/>
                    </a:cubicBezTo>
                    <a:cubicBezTo>
                      <a:pt x="5489" y="23760"/>
                      <a:pt x="3309" y="24161"/>
                      <a:pt x="2707" y="21455"/>
                    </a:cubicBezTo>
                    <a:cubicBezTo>
                      <a:pt x="1705" y="16843"/>
                      <a:pt x="452" y="13961"/>
                      <a:pt x="1" y="10377"/>
                    </a:cubicBez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658;p110">
                <a:extLst>
                  <a:ext uri="{FF2B5EF4-FFF2-40B4-BE49-F238E27FC236}">
                    <a16:creationId xmlns:a16="http://schemas.microsoft.com/office/drawing/2014/main" id="{6E163603-9A5A-EB6B-E781-2EEF0A2BB6EC}"/>
                  </a:ext>
                </a:extLst>
              </p:cNvPr>
              <p:cNvSpPr/>
              <p:nvPr/>
            </p:nvSpPr>
            <p:spPr>
              <a:xfrm>
                <a:off x="4898650" y="3023225"/>
                <a:ext cx="207425" cy="659800"/>
              </a:xfrm>
              <a:custGeom>
                <a:avLst/>
                <a:gdLst/>
                <a:ahLst/>
                <a:cxnLst/>
                <a:rect l="l" t="t" r="r" b="b"/>
                <a:pathLst>
                  <a:path w="8297" h="26392" extrusionOk="0">
                    <a:moveTo>
                      <a:pt x="8046" y="0"/>
                    </a:moveTo>
                    <a:cubicBezTo>
                      <a:pt x="8296" y="4311"/>
                      <a:pt x="5214" y="9574"/>
                      <a:pt x="5414" y="13058"/>
                    </a:cubicBezTo>
                    <a:cubicBezTo>
                      <a:pt x="5640" y="16642"/>
                      <a:pt x="5239" y="21028"/>
                      <a:pt x="5239" y="24913"/>
                    </a:cubicBezTo>
                    <a:cubicBezTo>
                      <a:pt x="5239" y="24913"/>
                      <a:pt x="2056" y="26391"/>
                      <a:pt x="1905" y="24085"/>
                    </a:cubicBezTo>
                    <a:cubicBezTo>
                      <a:pt x="1454" y="16466"/>
                      <a:pt x="1" y="14110"/>
                      <a:pt x="1956" y="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659;p110">
                <a:extLst>
                  <a:ext uri="{FF2B5EF4-FFF2-40B4-BE49-F238E27FC236}">
                    <a16:creationId xmlns:a16="http://schemas.microsoft.com/office/drawing/2014/main" id="{22BA04A4-56DD-C4F2-B571-49A9F9CF9774}"/>
                  </a:ext>
                </a:extLst>
              </p:cNvPr>
              <p:cNvSpPr/>
              <p:nvPr/>
            </p:nvSpPr>
            <p:spPr>
              <a:xfrm>
                <a:off x="5121700" y="2161050"/>
                <a:ext cx="81500" cy="143525"/>
              </a:xfrm>
              <a:custGeom>
                <a:avLst/>
                <a:gdLst/>
                <a:ahLst/>
                <a:cxnLst/>
                <a:rect l="l" t="t" r="r" b="b"/>
                <a:pathLst>
                  <a:path w="3260" h="5741" extrusionOk="0">
                    <a:moveTo>
                      <a:pt x="3109" y="4938"/>
                    </a:moveTo>
                    <a:cubicBezTo>
                      <a:pt x="3259" y="4236"/>
                      <a:pt x="3184" y="3058"/>
                      <a:pt x="2883" y="2407"/>
                    </a:cubicBezTo>
                    <a:cubicBezTo>
                      <a:pt x="2607" y="1830"/>
                      <a:pt x="2332" y="1254"/>
                      <a:pt x="1906" y="803"/>
                    </a:cubicBezTo>
                    <a:cubicBezTo>
                      <a:pt x="1505" y="402"/>
                      <a:pt x="1003" y="126"/>
                      <a:pt x="452" y="1"/>
                    </a:cubicBezTo>
                    <a:cubicBezTo>
                      <a:pt x="402" y="1"/>
                      <a:pt x="352" y="1"/>
                      <a:pt x="327" y="1"/>
                    </a:cubicBezTo>
                    <a:cubicBezTo>
                      <a:pt x="151" y="51"/>
                      <a:pt x="151" y="276"/>
                      <a:pt x="201" y="427"/>
                    </a:cubicBezTo>
                    <a:cubicBezTo>
                      <a:pt x="452" y="1354"/>
                      <a:pt x="803" y="2306"/>
                      <a:pt x="903" y="3259"/>
                    </a:cubicBezTo>
                    <a:cubicBezTo>
                      <a:pt x="728" y="3033"/>
                      <a:pt x="552" y="2733"/>
                      <a:pt x="452" y="2482"/>
                    </a:cubicBezTo>
                    <a:cubicBezTo>
                      <a:pt x="277" y="2056"/>
                      <a:pt x="51" y="2306"/>
                      <a:pt x="51" y="2306"/>
                    </a:cubicBezTo>
                    <a:cubicBezTo>
                      <a:pt x="1" y="2582"/>
                      <a:pt x="352" y="3860"/>
                      <a:pt x="602" y="4211"/>
                    </a:cubicBezTo>
                    <a:cubicBezTo>
                      <a:pt x="828" y="4562"/>
                      <a:pt x="1630" y="5464"/>
                      <a:pt x="1630" y="5464"/>
                    </a:cubicBezTo>
                    <a:cubicBezTo>
                      <a:pt x="1655" y="5640"/>
                      <a:pt x="1680" y="5740"/>
                      <a:pt x="1680" y="5740"/>
                    </a:cubicBezTo>
                    <a:cubicBezTo>
                      <a:pt x="1680" y="5740"/>
                      <a:pt x="3008" y="5439"/>
                      <a:pt x="3109" y="493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660;p110">
                <a:extLst>
                  <a:ext uri="{FF2B5EF4-FFF2-40B4-BE49-F238E27FC236}">
                    <a16:creationId xmlns:a16="http://schemas.microsoft.com/office/drawing/2014/main" id="{2DBE0225-7596-268C-8E42-8D76F7CD81AE}"/>
                  </a:ext>
                </a:extLst>
              </p:cNvPr>
              <p:cNvSpPr/>
              <p:nvPr/>
            </p:nvSpPr>
            <p:spPr>
              <a:xfrm>
                <a:off x="5096675" y="2258175"/>
                <a:ext cx="161650" cy="443025"/>
              </a:xfrm>
              <a:custGeom>
                <a:avLst/>
                <a:gdLst/>
                <a:ahLst/>
                <a:cxnLst/>
                <a:rect l="l" t="t" r="r" b="b"/>
                <a:pathLst>
                  <a:path w="6466" h="17721" extrusionOk="0">
                    <a:moveTo>
                      <a:pt x="4260" y="0"/>
                    </a:moveTo>
                    <a:cubicBezTo>
                      <a:pt x="3558" y="151"/>
                      <a:pt x="2481" y="1730"/>
                      <a:pt x="2481" y="1730"/>
                    </a:cubicBezTo>
                    <a:cubicBezTo>
                      <a:pt x="2481" y="1730"/>
                      <a:pt x="3709" y="6066"/>
                      <a:pt x="3558" y="7670"/>
                    </a:cubicBezTo>
                    <a:cubicBezTo>
                      <a:pt x="3433" y="9274"/>
                      <a:pt x="1428" y="14336"/>
                      <a:pt x="1428" y="14336"/>
                    </a:cubicBezTo>
                    <a:cubicBezTo>
                      <a:pt x="0" y="17523"/>
                      <a:pt x="2963" y="17720"/>
                      <a:pt x="4026" y="17720"/>
                    </a:cubicBezTo>
                    <a:cubicBezTo>
                      <a:pt x="4176" y="17720"/>
                      <a:pt x="4288" y="17716"/>
                      <a:pt x="4344" y="17716"/>
                    </a:cubicBezTo>
                    <a:cubicBezTo>
                      <a:pt x="4369" y="17716"/>
                      <a:pt x="4384" y="17717"/>
                      <a:pt x="4385" y="17719"/>
                    </a:cubicBezTo>
                    <a:lnTo>
                      <a:pt x="4385" y="17719"/>
                    </a:lnTo>
                    <a:cubicBezTo>
                      <a:pt x="4405" y="17617"/>
                      <a:pt x="6466" y="10556"/>
                      <a:pt x="6466" y="8597"/>
                    </a:cubicBezTo>
                    <a:cubicBezTo>
                      <a:pt x="6466" y="6642"/>
                      <a:pt x="6015" y="3660"/>
                      <a:pt x="4260" y="0"/>
                    </a:cubicBezTo>
                    <a:close/>
                    <a:moveTo>
                      <a:pt x="4385" y="17719"/>
                    </a:moveTo>
                    <a:lnTo>
                      <a:pt x="4385" y="17719"/>
                    </a:lnTo>
                    <a:cubicBezTo>
                      <a:pt x="4385" y="17720"/>
                      <a:pt x="4385" y="17720"/>
                      <a:pt x="4385" y="17720"/>
                    </a:cubicBezTo>
                    <a:cubicBezTo>
                      <a:pt x="4385" y="17720"/>
                      <a:pt x="4385" y="17720"/>
                      <a:pt x="4385" y="17720"/>
                    </a:cubicBezTo>
                    <a:cubicBezTo>
                      <a:pt x="4386" y="17720"/>
                      <a:pt x="4386" y="17719"/>
                      <a:pt x="4385" y="1771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661;p110">
                <a:extLst>
                  <a:ext uri="{FF2B5EF4-FFF2-40B4-BE49-F238E27FC236}">
                    <a16:creationId xmlns:a16="http://schemas.microsoft.com/office/drawing/2014/main" id="{92CE8817-C76F-ABEC-2EDC-72FF395F015A}"/>
                  </a:ext>
                </a:extLst>
              </p:cNvPr>
              <p:cNvSpPr/>
              <p:nvPr/>
            </p:nvSpPr>
            <p:spPr>
              <a:xfrm>
                <a:off x="4927475" y="2624100"/>
                <a:ext cx="289500" cy="531975"/>
              </a:xfrm>
              <a:custGeom>
                <a:avLst/>
                <a:gdLst/>
                <a:ahLst/>
                <a:cxnLst/>
                <a:rect l="l" t="t" r="r" b="b"/>
                <a:pathLst>
                  <a:path w="11580" h="21279" extrusionOk="0">
                    <a:moveTo>
                      <a:pt x="1128" y="11780"/>
                    </a:moveTo>
                    <a:cubicBezTo>
                      <a:pt x="1028" y="7644"/>
                      <a:pt x="1805" y="3534"/>
                      <a:pt x="1805" y="3534"/>
                    </a:cubicBezTo>
                    <a:cubicBezTo>
                      <a:pt x="2181" y="3008"/>
                      <a:pt x="2632" y="2557"/>
                      <a:pt x="3158" y="2156"/>
                    </a:cubicBezTo>
                    <a:lnTo>
                      <a:pt x="5013" y="1103"/>
                    </a:lnTo>
                    <a:cubicBezTo>
                      <a:pt x="5740" y="927"/>
                      <a:pt x="5615" y="551"/>
                      <a:pt x="6316" y="351"/>
                    </a:cubicBezTo>
                    <a:cubicBezTo>
                      <a:pt x="7444" y="0"/>
                      <a:pt x="8672" y="0"/>
                      <a:pt x="9800" y="326"/>
                    </a:cubicBezTo>
                    <a:cubicBezTo>
                      <a:pt x="11304" y="978"/>
                      <a:pt x="11580" y="1980"/>
                      <a:pt x="10928" y="3910"/>
                    </a:cubicBezTo>
                    <a:cubicBezTo>
                      <a:pt x="10928" y="4010"/>
                      <a:pt x="10552" y="9023"/>
                      <a:pt x="10376" y="10652"/>
                    </a:cubicBezTo>
                    <a:cubicBezTo>
                      <a:pt x="10376" y="10802"/>
                      <a:pt x="10577" y="16667"/>
                      <a:pt x="10828" y="18421"/>
                    </a:cubicBezTo>
                    <a:cubicBezTo>
                      <a:pt x="10828" y="18421"/>
                      <a:pt x="9725" y="19424"/>
                      <a:pt x="9424" y="19674"/>
                    </a:cubicBezTo>
                    <a:cubicBezTo>
                      <a:pt x="6517" y="21278"/>
                      <a:pt x="376" y="19699"/>
                      <a:pt x="101" y="18246"/>
                    </a:cubicBezTo>
                    <a:cubicBezTo>
                      <a:pt x="0" y="17694"/>
                      <a:pt x="452" y="14110"/>
                      <a:pt x="1128" y="1178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662;p110">
                <a:extLst>
                  <a:ext uri="{FF2B5EF4-FFF2-40B4-BE49-F238E27FC236}">
                    <a16:creationId xmlns:a16="http://schemas.microsoft.com/office/drawing/2014/main" id="{A51150E9-3A3D-50BD-BAE3-601708513E81}"/>
                  </a:ext>
                </a:extLst>
              </p:cNvPr>
              <p:cNvSpPr/>
              <p:nvPr/>
            </p:nvSpPr>
            <p:spPr>
              <a:xfrm>
                <a:off x="4997025" y="2485000"/>
                <a:ext cx="147900" cy="191000"/>
              </a:xfrm>
              <a:custGeom>
                <a:avLst/>
                <a:gdLst/>
                <a:ahLst/>
                <a:cxnLst/>
                <a:rect l="l" t="t" r="r" b="b"/>
                <a:pathLst>
                  <a:path w="5916" h="7640" extrusionOk="0">
                    <a:moveTo>
                      <a:pt x="802" y="0"/>
                    </a:moveTo>
                    <a:cubicBezTo>
                      <a:pt x="802" y="0"/>
                      <a:pt x="401" y="1454"/>
                      <a:pt x="326" y="1755"/>
                    </a:cubicBezTo>
                    <a:cubicBezTo>
                      <a:pt x="251" y="2055"/>
                      <a:pt x="301" y="2481"/>
                      <a:pt x="326" y="2682"/>
                    </a:cubicBezTo>
                    <a:cubicBezTo>
                      <a:pt x="351" y="2882"/>
                      <a:pt x="0" y="3409"/>
                      <a:pt x="51" y="3659"/>
                    </a:cubicBezTo>
                    <a:cubicBezTo>
                      <a:pt x="101" y="3910"/>
                      <a:pt x="326" y="5389"/>
                      <a:pt x="802" y="5815"/>
                    </a:cubicBezTo>
                    <a:cubicBezTo>
                      <a:pt x="1067" y="6065"/>
                      <a:pt x="1478" y="6116"/>
                      <a:pt x="1773" y="6116"/>
                    </a:cubicBezTo>
                    <a:cubicBezTo>
                      <a:pt x="1981" y="6116"/>
                      <a:pt x="2131" y="6090"/>
                      <a:pt x="2131" y="6090"/>
                    </a:cubicBezTo>
                    <a:lnTo>
                      <a:pt x="2131" y="6090"/>
                    </a:lnTo>
                    <a:cubicBezTo>
                      <a:pt x="2131" y="6091"/>
                      <a:pt x="2056" y="7394"/>
                      <a:pt x="2131" y="7569"/>
                    </a:cubicBezTo>
                    <a:cubicBezTo>
                      <a:pt x="2151" y="7616"/>
                      <a:pt x="2313" y="7640"/>
                      <a:pt x="2555" y="7640"/>
                    </a:cubicBezTo>
                    <a:cubicBezTo>
                      <a:pt x="3214" y="7640"/>
                      <a:pt x="4465" y="7466"/>
                      <a:pt x="5088" y="7118"/>
                    </a:cubicBezTo>
                    <a:cubicBezTo>
                      <a:pt x="5915" y="6617"/>
                      <a:pt x="5615" y="5263"/>
                      <a:pt x="5615" y="5263"/>
                    </a:cubicBezTo>
                    <a:lnTo>
                      <a:pt x="3459" y="0"/>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663;p110">
                <a:extLst>
                  <a:ext uri="{FF2B5EF4-FFF2-40B4-BE49-F238E27FC236}">
                    <a16:creationId xmlns:a16="http://schemas.microsoft.com/office/drawing/2014/main" id="{25DCD13D-C8CA-CE65-D6DD-B354BFB7D65E}"/>
                  </a:ext>
                </a:extLst>
              </p:cNvPr>
              <p:cNvSpPr/>
              <p:nvPr/>
            </p:nvSpPr>
            <p:spPr>
              <a:xfrm>
                <a:off x="5011425" y="2425350"/>
                <a:ext cx="174850" cy="192100"/>
              </a:xfrm>
              <a:custGeom>
                <a:avLst/>
                <a:gdLst/>
                <a:ahLst/>
                <a:cxnLst/>
                <a:rect l="l" t="t" r="r" b="b"/>
                <a:pathLst>
                  <a:path w="6994" h="7684" extrusionOk="0">
                    <a:moveTo>
                      <a:pt x="1895" y="0"/>
                    </a:moveTo>
                    <a:cubicBezTo>
                      <a:pt x="1135" y="0"/>
                      <a:pt x="347" y="153"/>
                      <a:pt x="226" y="607"/>
                    </a:cubicBezTo>
                    <a:cubicBezTo>
                      <a:pt x="1" y="1334"/>
                      <a:pt x="226" y="2386"/>
                      <a:pt x="226" y="2386"/>
                    </a:cubicBezTo>
                    <a:lnTo>
                      <a:pt x="878" y="2988"/>
                    </a:lnTo>
                    <a:lnTo>
                      <a:pt x="577" y="4141"/>
                    </a:lnTo>
                    <a:cubicBezTo>
                      <a:pt x="577" y="4141"/>
                      <a:pt x="928" y="4416"/>
                      <a:pt x="1154" y="4792"/>
                    </a:cubicBezTo>
                    <a:cubicBezTo>
                      <a:pt x="1379" y="5168"/>
                      <a:pt x="1179" y="6246"/>
                      <a:pt x="1179" y="6246"/>
                    </a:cubicBezTo>
                    <a:lnTo>
                      <a:pt x="1505" y="6496"/>
                    </a:lnTo>
                    <a:cubicBezTo>
                      <a:pt x="1505" y="6496"/>
                      <a:pt x="1677" y="5678"/>
                      <a:pt x="2121" y="5678"/>
                    </a:cubicBezTo>
                    <a:cubicBezTo>
                      <a:pt x="2156" y="5678"/>
                      <a:pt x="2193" y="5683"/>
                      <a:pt x="2231" y="5694"/>
                    </a:cubicBezTo>
                    <a:cubicBezTo>
                      <a:pt x="2733" y="5845"/>
                      <a:pt x="3109" y="7148"/>
                      <a:pt x="3510" y="7474"/>
                    </a:cubicBezTo>
                    <a:cubicBezTo>
                      <a:pt x="3718" y="7643"/>
                      <a:pt x="4123" y="7684"/>
                      <a:pt x="4464" y="7684"/>
                    </a:cubicBezTo>
                    <a:cubicBezTo>
                      <a:pt x="4779" y="7684"/>
                      <a:pt x="5039" y="7649"/>
                      <a:pt x="5039" y="7649"/>
                    </a:cubicBezTo>
                    <a:cubicBezTo>
                      <a:pt x="5039" y="7649"/>
                      <a:pt x="6843" y="4692"/>
                      <a:pt x="6918" y="4191"/>
                    </a:cubicBezTo>
                    <a:cubicBezTo>
                      <a:pt x="6993" y="3715"/>
                      <a:pt x="6492" y="2912"/>
                      <a:pt x="6492" y="2912"/>
                    </a:cubicBezTo>
                    <a:cubicBezTo>
                      <a:pt x="6492" y="2912"/>
                      <a:pt x="6643" y="2386"/>
                      <a:pt x="6492" y="1785"/>
                    </a:cubicBezTo>
                    <a:cubicBezTo>
                      <a:pt x="6342" y="1183"/>
                      <a:pt x="3861" y="381"/>
                      <a:pt x="3159" y="156"/>
                    </a:cubicBezTo>
                    <a:cubicBezTo>
                      <a:pt x="2881" y="66"/>
                      <a:pt x="2394"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664;p110">
                <a:extLst>
                  <a:ext uri="{FF2B5EF4-FFF2-40B4-BE49-F238E27FC236}">
                    <a16:creationId xmlns:a16="http://schemas.microsoft.com/office/drawing/2014/main" id="{5E1D0159-2373-EE5E-33BC-A04BB75BC8D8}"/>
                  </a:ext>
                </a:extLst>
              </p:cNvPr>
              <p:cNvSpPr/>
              <p:nvPr/>
            </p:nvSpPr>
            <p:spPr>
              <a:xfrm>
                <a:off x="4579725" y="2826475"/>
                <a:ext cx="147275" cy="75200"/>
              </a:xfrm>
              <a:custGeom>
                <a:avLst/>
                <a:gdLst/>
                <a:ahLst/>
                <a:cxnLst/>
                <a:rect l="l" t="t" r="r" b="b"/>
                <a:pathLst>
                  <a:path w="5891" h="3008" extrusionOk="0">
                    <a:moveTo>
                      <a:pt x="5439" y="2532"/>
                    </a:moveTo>
                    <a:cubicBezTo>
                      <a:pt x="4763" y="2832"/>
                      <a:pt x="3610" y="3008"/>
                      <a:pt x="2908" y="2858"/>
                    </a:cubicBezTo>
                    <a:cubicBezTo>
                      <a:pt x="2281" y="2732"/>
                      <a:pt x="1655" y="2582"/>
                      <a:pt x="1128" y="2256"/>
                    </a:cubicBezTo>
                    <a:cubicBezTo>
                      <a:pt x="652" y="1955"/>
                      <a:pt x="251" y="1529"/>
                      <a:pt x="26" y="1028"/>
                    </a:cubicBezTo>
                    <a:cubicBezTo>
                      <a:pt x="1" y="978"/>
                      <a:pt x="1" y="928"/>
                      <a:pt x="1" y="903"/>
                    </a:cubicBezTo>
                    <a:cubicBezTo>
                      <a:pt x="1" y="727"/>
                      <a:pt x="226" y="677"/>
                      <a:pt x="402" y="677"/>
                    </a:cubicBezTo>
                    <a:cubicBezTo>
                      <a:pt x="1329" y="727"/>
                      <a:pt x="2331" y="853"/>
                      <a:pt x="3284" y="727"/>
                    </a:cubicBezTo>
                    <a:cubicBezTo>
                      <a:pt x="3033" y="602"/>
                      <a:pt x="2707" y="502"/>
                      <a:pt x="2432" y="477"/>
                    </a:cubicBezTo>
                    <a:cubicBezTo>
                      <a:pt x="1981" y="401"/>
                      <a:pt x="2181" y="126"/>
                      <a:pt x="2181" y="126"/>
                    </a:cubicBezTo>
                    <a:cubicBezTo>
                      <a:pt x="2457" y="0"/>
                      <a:pt x="3760" y="76"/>
                      <a:pt x="4161" y="226"/>
                    </a:cubicBezTo>
                    <a:cubicBezTo>
                      <a:pt x="4562" y="376"/>
                      <a:pt x="5590" y="777"/>
                      <a:pt x="5590" y="777"/>
                    </a:cubicBezTo>
                    <a:lnTo>
                      <a:pt x="5590" y="953"/>
                    </a:lnTo>
                    <a:cubicBezTo>
                      <a:pt x="5790" y="953"/>
                      <a:pt x="5890" y="953"/>
                      <a:pt x="5890" y="953"/>
                    </a:cubicBezTo>
                    <a:cubicBezTo>
                      <a:pt x="5890" y="953"/>
                      <a:pt x="5890" y="2331"/>
                      <a:pt x="5439" y="253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665;p110">
                <a:extLst>
                  <a:ext uri="{FF2B5EF4-FFF2-40B4-BE49-F238E27FC236}">
                    <a16:creationId xmlns:a16="http://schemas.microsoft.com/office/drawing/2014/main" id="{2C45E3A8-1456-4517-1913-DE742EBE0A4F}"/>
                  </a:ext>
                </a:extLst>
              </p:cNvPr>
              <p:cNvSpPr/>
              <p:nvPr/>
            </p:nvSpPr>
            <p:spPr>
              <a:xfrm>
                <a:off x="4696900" y="2685950"/>
                <a:ext cx="385350" cy="242250"/>
              </a:xfrm>
              <a:custGeom>
                <a:avLst/>
                <a:gdLst/>
                <a:ahLst/>
                <a:cxnLst/>
                <a:rect l="l" t="t" r="r" b="b"/>
                <a:pathLst>
                  <a:path w="15414" h="9690" extrusionOk="0">
                    <a:moveTo>
                      <a:pt x="12765" y="0"/>
                    </a:moveTo>
                    <a:cubicBezTo>
                      <a:pt x="12352" y="0"/>
                      <a:pt x="11990" y="64"/>
                      <a:pt x="11680" y="333"/>
                    </a:cubicBezTo>
                    <a:cubicBezTo>
                      <a:pt x="10702" y="1135"/>
                      <a:pt x="9349" y="4594"/>
                      <a:pt x="8096" y="6524"/>
                    </a:cubicBezTo>
                    <a:cubicBezTo>
                      <a:pt x="7577" y="6568"/>
                      <a:pt x="7009" y="6587"/>
                      <a:pt x="6426" y="6587"/>
                    </a:cubicBezTo>
                    <a:cubicBezTo>
                      <a:pt x="3746" y="6587"/>
                      <a:pt x="752" y="6198"/>
                      <a:pt x="752" y="6198"/>
                    </a:cubicBezTo>
                    <a:cubicBezTo>
                      <a:pt x="0" y="7451"/>
                      <a:pt x="627" y="8353"/>
                      <a:pt x="627" y="8353"/>
                    </a:cubicBezTo>
                    <a:cubicBezTo>
                      <a:pt x="5274" y="9439"/>
                      <a:pt x="7550" y="9690"/>
                      <a:pt x="8698" y="9690"/>
                    </a:cubicBezTo>
                    <a:cubicBezTo>
                      <a:pt x="9618" y="9690"/>
                      <a:pt x="9814" y="9528"/>
                      <a:pt x="9925" y="9506"/>
                    </a:cubicBezTo>
                    <a:cubicBezTo>
                      <a:pt x="10176" y="9481"/>
                      <a:pt x="14537" y="3391"/>
                      <a:pt x="14537" y="3391"/>
                    </a:cubicBezTo>
                    <a:cubicBezTo>
                      <a:pt x="15414" y="2188"/>
                      <a:pt x="14512" y="32"/>
                      <a:pt x="13033" y="7"/>
                    </a:cubicBezTo>
                    <a:cubicBezTo>
                      <a:pt x="12941" y="3"/>
                      <a:pt x="12852" y="0"/>
                      <a:pt x="1276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666;p110">
                <a:extLst>
                  <a:ext uri="{FF2B5EF4-FFF2-40B4-BE49-F238E27FC236}">
                    <a16:creationId xmlns:a16="http://schemas.microsoft.com/office/drawing/2014/main" id="{C16B09E3-0F4A-2AE0-544B-2B30D6301CCD}"/>
                  </a:ext>
                </a:extLst>
              </p:cNvPr>
              <p:cNvSpPr/>
              <p:nvPr/>
            </p:nvSpPr>
            <p:spPr>
              <a:xfrm>
                <a:off x="5092275" y="2016950"/>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0"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667;p110">
                <a:extLst>
                  <a:ext uri="{FF2B5EF4-FFF2-40B4-BE49-F238E27FC236}">
                    <a16:creationId xmlns:a16="http://schemas.microsoft.com/office/drawing/2014/main" id="{35D41202-46BC-58DF-B24A-FEB909D66D1F}"/>
                  </a:ext>
                </a:extLst>
              </p:cNvPr>
              <p:cNvSpPr/>
              <p:nvPr/>
            </p:nvSpPr>
            <p:spPr>
              <a:xfrm>
                <a:off x="5112325" y="2037000"/>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668;p110">
                <a:extLst>
                  <a:ext uri="{FF2B5EF4-FFF2-40B4-BE49-F238E27FC236}">
                    <a16:creationId xmlns:a16="http://schemas.microsoft.com/office/drawing/2014/main" id="{B8A79954-005F-1547-6C96-295CDC836F19}"/>
                  </a:ext>
                </a:extLst>
              </p:cNvPr>
              <p:cNvSpPr/>
              <p:nvPr/>
            </p:nvSpPr>
            <p:spPr>
              <a:xfrm>
                <a:off x="4816575" y="2006300"/>
                <a:ext cx="85850" cy="109675"/>
              </a:xfrm>
              <a:custGeom>
                <a:avLst/>
                <a:gdLst/>
                <a:ahLst/>
                <a:cxnLst/>
                <a:rect l="l" t="t" r="r" b="b"/>
                <a:pathLst>
                  <a:path w="3434" h="4387" extrusionOk="0">
                    <a:moveTo>
                      <a:pt x="3434" y="1730"/>
                    </a:moveTo>
                    <a:cubicBezTo>
                      <a:pt x="3434" y="777"/>
                      <a:pt x="2657" y="0"/>
                      <a:pt x="1705" y="0"/>
                    </a:cubicBezTo>
                    <a:cubicBezTo>
                      <a:pt x="777" y="0"/>
                      <a:pt x="0" y="777"/>
                      <a:pt x="0" y="1730"/>
                    </a:cubicBezTo>
                    <a:cubicBezTo>
                      <a:pt x="0" y="2156"/>
                      <a:pt x="151" y="2532"/>
                      <a:pt x="401" y="2832"/>
                    </a:cubicBezTo>
                    <a:lnTo>
                      <a:pt x="401" y="2832"/>
                    </a:lnTo>
                    <a:lnTo>
                      <a:pt x="1705" y="4386"/>
                    </a:lnTo>
                    <a:lnTo>
                      <a:pt x="3033" y="2832"/>
                    </a:lnTo>
                    <a:lnTo>
                      <a:pt x="3033" y="2832"/>
                    </a:lnTo>
                    <a:cubicBezTo>
                      <a:pt x="3284" y="2532"/>
                      <a:pt x="3434" y="2156"/>
                      <a:pt x="3434" y="173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7669;p110">
                <a:extLst>
                  <a:ext uri="{FF2B5EF4-FFF2-40B4-BE49-F238E27FC236}">
                    <a16:creationId xmlns:a16="http://schemas.microsoft.com/office/drawing/2014/main" id="{49395572-0581-225B-2AD3-72F484BAF662}"/>
                  </a:ext>
                </a:extLst>
              </p:cNvPr>
              <p:cNvSpPr/>
              <p:nvPr/>
            </p:nvSpPr>
            <p:spPr>
              <a:xfrm>
                <a:off x="4836625" y="2026975"/>
                <a:ext cx="45125" cy="45125"/>
              </a:xfrm>
              <a:custGeom>
                <a:avLst/>
                <a:gdLst/>
                <a:ahLst/>
                <a:cxnLst/>
                <a:rect l="l" t="t" r="r" b="b"/>
                <a:pathLst>
                  <a:path w="1805" h="1805" extrusionOk="0">
                    <a:moveTo>
                      <a:pt x="1805" y="903"/>
                    </a:moveTo>
                    <a:cubicBezTo>
                      <a:pt x="1805" y="1404"/>
                      <a:pt x="1404" y="1805"/>
                      <a:pt x="903" y="1805"/>
                    </a:cubicBezTo>
                    <a:cubicBezTo>
                      <a:pt x="401" y="1805"/>
                      <a:pt x="0" y="1404"/>
                      <a:pt x="0" y="903"/>
                    </a:cubicBezTo>
                    <a:cubicBezTo>
                      <a:pt x="0" y="401"/>
                      <a:pt x="401"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7670;p110">
                <a:extLst>
                  <a:ext uri="{FF2B5EF4-FFF2-40B4-BE49-F238E27FC236}">
                    <a16:creationId xmlns:a16="http://schemas.microsoft.com/office/drawing/2014/main" id="{31837C03-90F3-6E39-D72F-95BA64E1815E}"/>
                  </a:ext>
                </a:extLst>
              </p:cNvPr>
              <p:cNvSpPr/>
              <p:nvPr/>
            </p:nvSpPr>
            <p:spPr>
              <a:xfrm>
                <a:off x="4248900" y="1838000"/>
                <a:ext cx="889125" cy="559300"/>
              </a:xfrm>
              <a:custGeom>
                <a:avLst/>
                <a:gdLst/>
                <a:ahLst/>
                <a:cxnLst/>
                <a:rect l="l" t="t" r="r" b="b"/>
                <a:pathLst>
                  <a:path w="35565" h="22372" extrusionOk="0">
                    <a:moveTo>
                      <a:pt x="14242" y="0"/>
                    </a:moveTo>
                    <a:cubicBezTo>
                      <a:pt x="13804" y="0"/>
                      <a:pt x="13359" y="22"/>
                      <a:pt x="12908" y="65"/>
                    </a:cubicBezTo>
                    <a:cubicBezTo>
                      <a:pt x="7544" y="567"/>
                      <a:pt x="1479" y="4301"/>
                      <a:pt x="0" y="11519"/>
                    </a:cubicBezTo>
                    <a:lnTo>
                      <a:pt x="251" y="11569"/>
                    </a:lnTo>
                    <a:cubicBezTo>
                      <a:pt x="1896" y="7195"/>
                      <a:pt x="4923" y="6018"/>
                      <a:pt x="7685" y="6018"/>
                    </a:cubicBezTo>
                    <a:cubicBezTo>
                      <a:pt x="8373" y="6018"/>
                      <a:pt x="9045" y="6091"/>
                      <a:pt x="9675" y="6206"/>
                    </a:cubicBezTo>
                    <a:cubicBezTo>
                      <a:pt x="17319" y="7559"/>
                      <a:pt x="26141" y="16156"/>
                      <a:pt x="26216" y="22371"/>
                    </a:cubicBezTo>
                    <a:lnTo>
                      <a:pt x="26467" y="22371"/>
                    </a:lnTo>
                    <a:cubicBezTo>
                      <a:pt x="26392" y="16056"/>
                      <a:pt x="17469" y="7309"/>
                      <a:pt x="9700" y="5955"/>
                    </a:cubicBezTo>
                    <a:cubicBezTo>
                      <a:pt x="9059" y="5841"/>
                      <a:pt x="8375" y="5768"/>
                      <a:pt x="7675" y="5768"/>
                    </a:cubicBezTo>
                    <a:cubicBezTo>
                      <a:pt x="5144" y="5768"/>
                      <a:pt x="2394" y="6720"/>
                      <a:pt x="627" y="10116"/>
                    </a:cubicBezTo>
                    <a:cubicBezTo>
                      <a:pt x="2532" y="3975"/>
                      <a:pt x="8046" y="767"/>
                      <a:pt x="12933" y="316"/>
                    </a:cubicBezTo>
                    <a:cubicBezTo>
                      <a:pt x="13375" y="273"/>
                      <a:pt x="13811" y="252"/>
                      <a:pt x="14240" y="252"/>
                    </a:cubicBezTo>
                    <a:cubicBezTo>
                      <a:pt x="18842" y="252"/>
                      <a:pt x="22615" y="2678"/>
                      <a:pt x="24311" y="6782"/>
                    </a:cubicBezTo>
                    <a:lnTo>
                      <a:pt x="24437" y="7158"/>
                    </a:lnTo>
                    <a:lnTo>
                      <a:pt x="24537" y="6782"/>
                    </a:lnTo>
                    <a:cubicBezTo>
                      <a:pt x="25358" y="3427"/>
                      <a:pt x="27202" y="1536"/>
                      <a:pt x="29599" y="1536"/>
                    </a:cubicBezTo>
                    <a:cubicBezTo>
                      <a:pt x="29690" y="1536"/>
                      <a:pt x="29782" y="1539"/>
                      <a:pt x="29875" y="1544"/>
                    </a:cubicBezTo>
                    <a:cubicBezTo>
                      <a:pt x="32557" y="1695"/>
                      <a:pt x="34963" y="4176"/>
                      <a:pt x="35314" y="7158"/>
                    </a:cubicBezTo>
                    <a:lnTo>
                      <a:pt x="35565" y="7133"/>
                    </a:lnTo>
                    <a:cubicBezTo>
                      <a:pt x="35189" y="4025"/>
                      <a:pt x="32707" y="1444"/>
                      <a:pt x="29875" y="1294"/>
                    </a:cubicBezTo>
                    <a:cubicBezTo>
                      <a:pt x="29781" y="1288"/>
                      <a:pt x="29688" y="1285"/>
                      <a:pt x="29595" y="1285"/>
                    </a:cubicBezTo>
                    <a:cubicBezTo>
                      <a:pt x="27194" y="1285"/>
                      <a:pt x="25279" y="3147"/>
                      <a:pt x="24387" y="6356"/>
                    </a:cubicBezTo>
                    <a:cubicBezTo>
                      <a:pt x="22603" y="2354"/>
                      <a:pt x="18815" y="0"/>
                      <a:pt x="14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671;p110">
                <a:extLst>
                  <a:ext uri="{FF2B5EF4-FFF2-40B4-BE49-F238E27FC236}">
                    <a16:creationId xmlns:a16="http://schemas.microsoft.com/office/drawing/2014/main" id="{D588FB7D-09E8-781B-BE8C-223AB0EFB6ED}"/>
                  </a:ext>
                </a:extLst>
              </p:cNvPr>
              <p:cNvSpPr/>
              <p:nvPr/>
            </p:nvSpPr>
            <p:spPr>
              <a:xfrm>
                <a:off x="4209425" y="2116575"/>
                <a:ext cx="85250" cy="109675"/>
              </a:xfrm>
              <a:custGeom>
                <a:avLst/>
                <a:gdLst/>
                <a:ahLst/>
                <a:cxnLst/>
                <a:rect l="l" t="t" r="r" b="b"/>
                <a:pathLst>
                  <a:path w="3410" h="4387" extrusionOk="0">
                    <a:moveTo>
                      <a:pt x="3409" y="1705"/>
                    </a:moveTo>
                    <a:cubicBezTo>
                      <a:pt x="3409" y="752"/>
                      <a:pt x="2657" y="0"/>
                      <a:pt x="1705" y="0"/>
                    </a:cubicBezTo>
                    <a:cubicBezTo>
                      <a:pt x="752" y="0"/>
                      <a:pt x="1" y="752"/>
                      <a:pt x="1" y="1705"/>
                    </a:cubicBezTo>
                    <a:cubicBezTo>
                      <a:pt x="1" y="2131"/>
                      <a:pt x="151" y="2507"/>
                      <a:pt x="402" y="2807"/>
                    </a:cubicBezTo>
                    <a:lnTo>
                      <a:pt x="402" y="2807"/>
                    </a:lnTo>
                    <a:lnTo>
                      <a:pt x="1705" y="4386"/>
                    </a:lnTo>
                    <a:lnTo>
                      <a:pt x="3008" y="2807"/>
                    </a:lnTo>
                    <a:lnTo>
                      <a:pt x="3008" y="2807"/>
                    </a:lnTo>
                    <a:cubicBezTo>
                      <a:pt x="3259" y="2507"/>
                      <a:pt x="3409" y="2131"/>
                      <a:pt x="3409"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7672;p110">
                <a:extLst>
                  <a:ext uri="{FF2B5EF4-FFF2-40B4-BE49-F238E27FC236}">
                    <a16:creationId xmlns:a16="http://schemas.microsoft.com/office/drawing/2014/main" id="{5961CB06-D92C-C136-0BF6-4EEB63AEEE8D}"/>
                  </a:ext>
                </a:extLst>
              </p:cNvPr>
              <p:cNvSpPr/>
              <p:nvPr/>
            </p:nvSpPr>
            <p:spPr>
              <a:xfrm>
                <a:off x="4229475" y="2136625"/>
                <a:ext cx="45150" cy="45125"/>
              </a:xfrm>
              <a:custGeom>
                <a:avLst/>
                <a:gdLst/>
                <a:ahLst/>
                <a:cxnLst/>
                <a:rect l="l" t="t" r="r" b="b"/>
                <a:pathLst>
                  <a:path w="1806" h="1805" extrusionOk="0">
                    <a:moveTo>
                      <a:pt x="1805" y="903"/>
                    </a:moveTo>
                    <a:cubicBezTo>
                      <a:pt x="1805" y="1404"/>
                      <a:pt x="1404" y="1805"/>
                      <a:pt x="903" y="1805"/>
                    </a:cubicBezTo>
                    <a:cubicBezTo>
                      <a:pt x="402" y="1805"/>
                      <a:pt x="1" y="1404"/>
                      <a:pt x="1" y="903"/>
                    </a:cubicBezTo>
                    <a:cubicBezTo>
                      <a:pt x="1" y="401"/>
                      <a:pt x="402"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673;p110">
                <a:extLst>
                  <a:ext uri="{FF2B5EF4-FFF2-40B4-BE49-F238E27FC236}">
                    <a16:creationId xmlns:a16="http://schemas.microsoft.com/office/drawing/2014/main" id="{638CEFE7-7D24-D1B9-321A-9B75DCE6707F}"/>
                  </a:ext>
                </a:extLst>
              </p:cNvPr>
              <p:cNvSpPr/>
              <p:nvPr/>
            </p:nvSpPr>
            <p:spPr>
              <a:xfrm>
                <a:off x="4864825" y="2397275"/>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1"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7674;p110">
                <a:extLst>
                  <a:ext uri="{FF2B5EF4-FFF2-40B4-BE49-F238E27FC236}">
                    <a16:creationId xmlns:a16="http://schemas.microsoft.com/office/drawing/2014/main" id="{A9A99A5D-6B91-9F43-8404-561715121271}"/>
                  </a:ext>
                </a:extLst>
              </p:cNvPr>
              <p:cNvSpPr/>
              <p:nvPr/>
            </p:nvSpPr>
            <p:spPr>
              <a:xfrm>
                <a:off x="4884875" y="2417325"/>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675;p110">
                <a:extLst>
                  <a:ext uri="{FF2B5EF4-FFF2-40B4-BE49-F238E27FC236}">
                    <a16:creationId xmlns:a16="http://schemas.microsoft.com/office/drawing/2014/main" id="{5630CD6A-8948-8E02-27F9-BD07B1034DE9}"/>
                  </a:ext>
                </a:extLst>
              </p:cNvPr>
              <p:cNvSpPr/>
              <p:nvPr/>
            </p:nvSpPr>
            <p:spPr>
              <a:xfrm>
                <a:off x="5602925" y="1684225"/>
                <a:ext cx="198650" cy="290775"/>
              </a:xfrm>
              <a:custGeom>
                <a:avLst/>
                <a:gdLst/>
                <a:ahLst/>
                <a:cxnLst/>
                <a:rect l="l" t="t" r="r" b="b"/>
                <a:pathLst>
                  <a:path w="7946" h="11631" extrusionOk="0">
                    <a:moveTo>
                      <a:pt x="7945" y="8121"/>
                    </a:moveTo>
                    <a:cubicBezTo>
                      <a:pt x="7945" y="10628"/>
                      <a:pt x="6166" y="11630"/>
                      <a:pt x="3960" y="10377"/>
                    </a:cubicBezTo>
                    <a:cubicBezTo>
                      <a:pt x="1780" y="9099"/>
                      <a:pt x="0" y="6041"/>
                      <a:pt x="0" y="3535"/>
                    </a:cubicBezTo>
                    <a:cubicBezTo>
                      <a:pt x="0" y="1029"/>
                      <a:pt x="1780" y="1"/>
                      <a:pt x="3960" y="1279"/>
                    </a:cubicBezTo>
                    <a:cubicBezTo>
                      <a:pt x="6166" y="2532"/>
                      <a:pt x="7945" y="5590"/>
                      <a:pt x="7945" y="8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7676;p110">
                <a:extLst>
                  <a:ext uri="{FF2B5EF4-FFF2-40B4-BE49-F238E27FC236}">
                    <a16:creationId xmlns:a16="http://schemas.microsoft.com/office/drawing/2014/main" id="{8735E115-5B9D-FB22-A0FD-191F881E511B}"/>
                  </a:ext>
                </a:extLst>
              </p:cNvPr>
              <p:cNvSpPr/>
              <p:nvPr/>
            </p:nvSpPr>
            <p:spPr>
              <a:xfrm>
                <a:off x="5624225" y="1715575"/>
                <a:ext cx="156025" cy="228075"/>
              </a:xfrm>
              <a:custGeom>
                <a:avLst/>
                <a:gdLst/>
                <a:ahLst/>
                <a:cxnLst/>
                <a:rect l="l" t="t" r="r" b="b"/>
                <a:pathLst>
                  <a:path w="6241" h="9123" extrusionOk="0">
                    <a:moveTo>
                      <a:pt x="6241" y="6366"/>
                    </a:moveTo>
                    <a:cubicBezTo>
                      <a:pt x="6241" y="8346"/>
                      <a:pt x="4837" y="9123"/>
                      <a:pt x="3108" y="8145"/>
                    </a:cubicBezTo>
                    <a:cubicBezTo>
                      <a:pt x="1404" y="7143"/>
                      <a:pt x="0" y="4737"/>
                      <a:pt x="0" y="2757"/>
                    </a:cubicBezTo>
                    <a:cubicBezTo>
                      <a:pt x="0" y="802"/>
                      <a:pt x="1404" y="0"/>
                      <a:pt x="3108" y="1003"/>
                    </a:cubicBezTo>
                    <a:cubicBezTo>
                      <a:pt x="4837" y="1980"/>
                      <a:pt x="6241" y="4386"/>
                      <a:pt x="6241" y="636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677;p110">
                <a:extLst>
                  <a:ext uri="{FF2B5EF4-FFF2-40B4-BE49-F238E27FC236}">
                    <a16:creationId xmlns:a16="http://schemas.microsoft.com/office/drawing/2014/main" id="{277EEFB3-CBE2-9E38-4810-9D79EDC24BEC}"/>
                  </a:ext>
                </a:extLst>
              </p:cNvPr>
              <p:cNvSpPr/>
              <p:nvPr/>
            </p:nvSpPr>
            <p:spPr>
              <a:xfrm>
                <a:off x="5255800" y="2744625"/>
                <a:ext cx="484975" cy="724150"/>
              </a:xfrm>
              <a:custGeom>
                <a:avLst/>
                <a:gdLst/>
                <a:ahLst/>
                <a:cxnLst/>
                <a:rect l="l" t="t" r="r" b="b"/>
                <a:pathLst>
                  <a:path w="19399" h="28966" extrusionOk="0">
                    <a:moveTo>
                      <a:pt x="1297" y="0"/>
                    </a:moveTo>
                    <a:cubicBezTo>
                      <a:pt x="623" y="0"/>
                      <a:pt x="0" y="526"/>
                      <a:pt x="0" y="1269"/>
                    </a:cubicBezTo>
                    <a:lnTo>
                      <a:pt x="0" y="17234"/>
                    </a:lnTo>
                    <a:cubicBezTo>
                      <a:pt x="0" y="18137"/>
                      <a:pt x="477" y="18989"/>
                      <a:pt x="1279" y="19440"/>
                    </a:cubicBezTo>
                    <a:lnTo>
                      <a:pt x="17469" y="28788"/>
                    </a:lnTo>
                    <a:cubicBezTo>
                      <a:pt x="17676" y="28910"/>
                      <a:pt x="17896" y="28965"/>
                      <a:pt x="18110" y="28965"/>
                    </a:cubicBezTo>
                    <a:cubicBezTo>
                      <a:pt x="18781" y="28965"/>
                      <a:pt x="19399" y="28426"/>
                      <a:pt x="19399" y="27686"/>
                    </a:cubicBezTo>
                    <a:lnTo>
                      <a:pt x="19399" y="11721"/>
                    </a:lnTo>
                    <a:cubicBezTo>
                      <a:pt x="19399" y="10818"/>
                      <a:pt x="18898" y="9991"/>
                      <a:pt x="18121" y="9540"/>
                    </a:cubicBezTo>
                    <a:lnTo>
                      <a:pt x="1930" y="167"/>
                    </a:lnTo>
                    <a:cubicBezTo>
                      <a:pt x="1726" y="53"/>
                      <a:pt x="1509" y="0"/>
                      <a:pt x="1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7678;p110">
                <a:extLst>
                  <a:ext uri="{FF2B5EF4-FFF2-40B4-BE49-F238E27FC236}">
                    <a16:creationId xmlns:a16="http://schemas.microsoft.com/office/drawing/2014/main" id="{F2984C82-513F-1723-93AA-B5357FC38B91}"/>
                  </a:ext>
                </a:extLst>
              </p:cNvPr>
              <p:cNvSpPr/>
              <p:nvPr/>
            </p:nvSpPr>
            <p:spPr>
              <a:xfrm>
                <a:off x="5441900" y="3058300"/>
                <a:ext cx="59525" cy="195525"/>
              </a:xfrm>
              <a:custGeom>
                <a:avLst/>
                <a:gdLst/>
                <a:ahLst/>
                <a:cxnLst/>
                <a:rect l="l" t="t" r="r" b="b"/>
                <a:pathLst>
                  <a:path w="2381" h="7821" extrusionOk="0">
                    <a:moveTo>
                      <a:pt x="0" y="1"/>
                    </a:moveTo>
                    <a:lnTo>
                      <a:pt x="0" y="6442"/>
                    </a:lnTo>
                    <a:lnTo>
                      <a:pt x="2381" y="7820"/>
                    </a:lnTo>
                    <a:lnTo>
                      <a:pt x="2381" y="1379"/>
                    </a:lnTo>
                    <a:lnTo>
                      <a:pt x="0"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7679;p110">
                <a:extLst>
                  <a:ext uri="{FF2B5EF4-FFF2-40B4-BE49-F238E27FC236}">
                    <a16:creationId xmlns:a16="http://schemas.microsoft.com/office/drawing/2014/main" id="{A892FDF8-E49F-DF2C-A21A-33CDD3A6E4A8}"/>
                  </a:ext>
                </a:extLst>
              </p:cNvPr>
              <p:cNvSpPr/>
              <p:nvPr/>
            </p:nvSpPr>
            <p:spPr>
              <a:xfrm>
                <a:off x="5349150" y="2943650"/>
                <a:ext cx="58925" cy="256275"/>
              </a:xfrm>
              <a:custGeom>
                <a:avLst/>
                <a:gdLst/>
                <a:ahLst/>
                <a:cxnLst/>
                <a:rect l="l" t="t" r="r" b="b"/>
                <a:pathLst>
                  <a:path w="2357" h="10251" extrusionOk="0">
                    <a:moveTo>
                      <a:pt x="1" y="0"/>
                    </a:moveTo>
                    <a:lnTo>
                      <a:pt x="1" y="8872"/>
                    </a:lnTo>
                    <a:lnTo>
                      <a:pt x="2357" y="10251"/>
                    </a:lnTo>
                    <a:lnTo>
                      <a:pt x="2357" y="1379"/>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7680;p110">
                <a:extLst>
                  <a:ext uri="{FF2B5EF4-FFF2-40B4-BE49-F238E27FC236}">
                    <a16:creationId xmlns:a16="http://schemas.microsoft.com/office/drawing/2014/main" id="{B49CF215-FFA5-CF08-ABEC-1524023F9953}"/>
                  </a:ext>
                </a:extLst>
              </p:cNvPr>
              <p:cNvSpPr/>
              <p:nvPr/>
            </p:nvSpPr>
            <p:spPr>
              <a:xfrm>
                <a:off x="5535250" y="2947400"/>
                <a:ext cx="59550" cy="360300"/>
              </a:xfrm>
              <a:custGeom>
                <a:avLst/>
                <a:gdLst/>
                <a:ahLst/>
                <a:cxnLst/>
                <a:rect l="l" t="t" r="r" b="b"/>
                <a:pathLst>
                  <a:path w="2382" h="14412" extrusionOk="0">
                    <a:moveTo>
                      <a:pt x="0" y="1"/>
                    </a:moveTo>
                    <a:lnTo>
                      <a:pt x="0" y="13033"/>
                    </a:lnTo>
                    <a:lnTo>
                      <a:pt x="2381" y="14412"/>
                    </a:lnTo>
                    <a:lnTo>
                      <a:pt x="2381" y="137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9" name="TextBox 518">
            <a:extLst>
              <a:ext uri="{FF2B5EF4-FFF2-40B4-BE49-F238E27FC236}">
                <a16:creationId xmlns:a16="http://schemas.microsoft.com/office/drawing/2014/main" id="{42C5B5C4-64D5-3A90-47D9-43D4E917E49C}"/>
              </a:ext>
            </a:extLst>
          </p:cNvPr>
          <p:cNvSpPr txBox="1"/>
          <p:nvPr/>
        </p:nvSpPr>
        <p:spPr>
          <a:xfrm>
            <a:off x="640080" y="1245870"/>
            <a:ext cx="38862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solidFill>
                  <a:srgbClr val="20124D"/>
                </a:solidFill>
                <a:latin typeface="Source Sans Pro"/>
              </a:rPr>
              <a:t>Customer churn prediction using Artificial Neural Networks (ANN) has proven to be a powerful tool for businesses in forecasting and mitigating customer attrition.</a:t>
            </a:r>
            <a:endParaRPr lang="en-US"/>
          </a:p>
          <a:p>
            <a:endParaRPr lang="en-US">
              <a:solidFill>
                <a:srgbClr val="20124D"/>
              </a:solidFill>
              <a:latin typeface="Source Sans Pro"/>
            </a:endParaRPr>
          </a:p>
          <a:p>
            <a:pPr marL="285750" indent="-285750">
              <a:buFont typeface="Arial,Sans-Serif"/>
              <a:buChar char="•"/>
            </a:pPr>
            <a:r>
              <a:rPr lang="en-US">
                <a:solidFill>
                  <a:srgbClr val="20124D"/>
                </a:solidFill>
                <a:latin typeface="Source Sans Pro"/>
              </a:rPr>
              <a:t>By harnessing the capabilities of ANN models, companies can </a:t>
            </a:r>
            <a:r>
              <a:rPr lang="en-US" err="1">
                <a:solidFill>
                  <a:srgbClr val="20124D"/>
                </a:solidFill>
                <a:latin typeface="Source Sans Pro"/>
              </a:rPr>
              <a:t>analyse</a:t>
            </a:r>
            <a:r>
              <a:rPr lang="en-US">
                <a:solidFill>
                  <a:srgbClr val="20124D"/>
                </a:solidFill>
                <a:latin typeface="Source Sans Pro"/>
              </a:rPr>
              <a:t> vast amounts of historical data, identify relevant patterns, and make accurate predictions regarding customer churn.</a:t>
            </a:r>
          </a:p>
          <a:p>
            <a:endParaRPr lang="en-US">
              <a:solidFill>
                <a:srgbClr val="20124D"/>
              </a:solidFill>
              <a:latin typeface="Source Sans Pro"/>
            </a:endParaRPr>
          </a:p>
          <a:p>
            <a:pPr marL="285750" indent="-285750">
              <a:buFont typeface="Arial,Sans-Serif"/>
              <a:buChar char="•"/>
            </a:pPr>
            <a:r>
              <a:rPr lang="en-US">
                <a:solidFill>
                  <a:srgbClr val="20124D"/>
                </a:solidFill>
                <a:latin typeface="Source Sans Pro"/>
              </a:rPr>
              <a:t>Our project has reached significant milestones with the formal acceptance of our work .</a:t>
            </a:r>
          </a:p>
          <a:p>
            <a:pPr marL="285750" indent="-285750">
              <a:buFont typeface="Arial"/>
              <a:buChar char="•"/>
            </a:pPr>
            <a:endParaRPr lang="en-US"/>
          </a:p>
        </p:txBody>
      </p:sp>
    </p:spTree>
    <p:extLst>
      <p:ext uri="{BB962C8B-B14F-4D97-AF65-F5344CB8AC3E}">
        <p14:creationId xmlns:p14="http://schemas.microsoft.com/office/powerpoint/2010/main" val="15015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b="1">
                <a:latin typeface="Overpass ExtraBold"/>
              </a:rPr>
              <a:t> </a:t>
            </a:r>
            <a:r>
              <a:rPr lang="en" b="1">
                <a:solidFill>
                  <a:schemeClr val="accent1"/>
                </a:solidFill>
                <a:latin typeface="Overpass ExtraBold"/>
                <a:ea typeface="Overpass"/>
                <a:cs typeface="Overpass"/>
                <a:sym typeface="Overpass"/>
              </a:rPr>
              <a:t>REFERENCES</a:t>
            </a:r>
            <a:endParaRPr lang="en-US" b="1">
              <a:solidFill>
                <a:schemeClr val="accent1"/>
              </a:solidFill>
              <a:latin typeface="Overpass ExtraBold"/>
              <a:ea typeface="Overpass"/>
              <a:cs typeface="Overpass"/>
            </a:endParaRPr>
          </a:p>
        </p:txBody>
      </p:sp>
      <p:sp>
        <p:nvSpPr>
          <p:cNvPr id="897" name="Google Shape;897;p63"/>
          <p:cNvSpPr txBox="1">
            <a:spLocks noGrp="1"/>
          </p:cNvSpPr>
          <p:nvPr>
            <p:ph type="subTitle" idx="1"/>
          </p:nvPr>
        </p:nvSpPr>
        <p:spPr>
          <a:xfrm>
            <a:off x="1103010" y="1259830"/>
            <a:ext cx="5993100" cy="3274200"/>
          </a:xfrm>
          <a:prstGeom prst="rect">
            <a:avLst/>
          </a:prstGeom>
        </p:spPr>
        <p:txBody>
          <a:bodyPr spcFirstLastPara="1" wrap="square" lIns="91425" tIns="91425" rIns="91425" bIns="91425" anchor="ctr" anchorCtr="0">
            <a:noAutofit/>
          </a:bodyPr>
          <a:lstStyle/>
          <a:p>
            <a:pPr indent="-317500"/>
            <a:r>
              <a:rPr lang="en" sz="1100" i="1">
                <a:latin typeface="Calibri"/>
                <a:cs typeface="Calibri"/>
              </a:rPr>
              <a:t>How to make a Gantt chart in Microsoft project (MP)</a:t>
            </a:r>
            <a:r>
              <a:rPr lang="en" sz="1100">
                <a:latin typeface="Calibri"/>
                <a:cs typeface="Calibri"/>
              </a:rPr>
              <a:t>. (2023, October 21). Process Street. </a:t>
            </a:r>
            <a:r>
              <a:rPr lang="en" sz="1100">
                <a:latin typeface="Calibri"/>
                <a:cs typeface="Calibri"/>
                <a:hlinkClick r:id="rId3"/>
              </a:rPr>
              <a:t>https://www.process.st/how-to/make-a-gantt-chart-in-microsoft-project/</a:t>
            </a:r>
            <a:endParaRPr lang="en">
              <a:cs typeface="Calibri"/>
            </a:endParaRPr>
          </a:p>
          <a:p>
            <a:pPr indent="-317500"/>
            <a:endParaRPr lang="en" sz="1100">
              <a:latin typeface="Calibri"/>
              <a:cs typeface="Calibri"/>
            </a:endParaRPr>
          </a:p>
          <a:p>
            <a:pPr indent="-317500"/>
            <a:r>
              <a:rPr lang="en" sz="1100" i="1">
                <a:latin typeface="Calibri"/>
                <a:cs typeface="Calibri"/>
              </a:rPr>
              <a:t>Work breakdown structure (WBS): The ultimate guide (with examples)</a:t>
            </a:r>
            <a:r>
              <a:rPr lang="en" sz="1100">
                <a:latin typeface="Calibri"/>
                <a:cs typeface="Calibri"/>
              </a:rPr>
              <a:t>. (2023, August 19). </a:t>
            </a:r>
            <a:r>
              <a:rPr lang="en" sz="1100" err="1">
                <a:latin typeface="Calibri"/>
                <a:cs typeface="Calibri"/>
              </a:rPr>
              <a:t>ProjectManager</a:t>
            </a:r>
            <a:r>
              <a:rPr lang="en" sz="1100">
                <a:latin typeface="Calibri"/>
                <a:cs typeface="Calibri"/>
              </a:rPr>
              <a:t>. </a:t>
            </a:r>
            <a:r>
              <a:rPr lang="en" sz="1100">
                <a:latin typeface="Calibri"/>
                <a:cs typeface="Calibri"/>
                <a:hlinkClick r:id="rId4"/>
              </a:rPr>
              <a:t>https://www.projectmanager.com/guides/work-breakdown-structure</a:t>
            </a:r>
            <a:endParaRPr lang="en">
              <a:cs typeface="Calibri"/>
            </a:endParaRPr>
          </a:p>
          <a:p>
            <a:pPr indent="-317500"/>
            <a:endParaRPr lang="en" sz="1100">
              <a:latin typeface="Calibri"/>
              <a:cs typeface="Calibri"/>
            </a:endParaRPr>
          </a:p>
          <a:p>
            <a:pPr marL="298450" indent="-171450"/>
            <a:r>
              <a:rPr lang="en" sz="1100" i="1">
                <a:latin typeface="Calibri"/>
              </a:rPr>
              <a:t>   </a:t>
            </a:r>
            <a:r>
              <a:rPr lang="en" sz="1100" i="1" err="1">
                <a:latin typeface="Calibri"/>
              </a:rPr>
              <a:t>Mohadarkar</a:t>
            </a:r>
            <a:r>
              <a:rPr lang="en" sz="1100" i="1">
                <a:latin typeface="Calibri"/>
              </a:rPr>
              <a:t>, S. (2023, August 14). Implementing artificial neural Network(Classification) in Python from scratch. Analytics Vidhya. </a:t>
            </a:r>
            <a:r>
              <a:rPr lang="en" sz="1100" i="1">
                <a:latin typeface="Calibri"/>
                <a:hlinkClick r:id="rId5"/>
              </a:rPr>
              <a:t>https://www.analyticsvidhya.com/blog/2021/10/implementing-artificial-neural-networkclassification-in-python-from-scratch/</a:t>
            </a:r>
            <a:r>
              <a:rPr lang="en" sz="1100" i="1">
                <a:latin typeface="Calibri"/>
              </a:rPr>
              <a:t> </a:t>
            </a:r>
          </a:p>
          <a:p>
            <a:pPr indent="-317500">
              <a:spcBef>
                <a:spcPts val="1000"/>
              </a:spcBef>
            </a:pPr>
            <a:r>
              <a:rPr lang="en" sz="1100" i="1">
                <a:latin typeface="Calibri"/>
              </a:rPr>
              <a:t>    </a:t>
            </a:r>
            <a:r>
              <a:rPr lang="en" sz="1100" i="1" err="1">
                <a:latin typeface="Calibri"/>
              </a:rPr>
              <a:t>Badole</a:t>
            </a:r>
            <a:r>
              <a:rPr lang="en" sz="1100" i="1">
                <a:latin typeface="Calibri"/>
              </a:rPr>
              <a:t>, M. (2023, March 31). Customer churn prediction using artificial neural network. Analytics Vidhya. </a:t>
            </a:r>
            <a:r>
              <a:rPr lang="en" sz="1100" i="1">
                <a:latin typeface="Calibri"/>
                <a:hlinkClick r:id="rId6"/>
              </a:rPr>
              <a:t>https://www.analyticsvidhya.com/blog/2021/10/customer-churn-prediction-using-artificial-neural-network/</a:t>
            </a:r>
            <a:endParaRPr sz="1100" i="1">
              <a:latin typeface="Calibri"/>
            </a:endParaRPr>
          </a:p>
          <a:p>
            <a:pPr marL="457200" lvl="0" indent="-317500" algn="ctr" rtl="0">
              <a:spcBef>
                <a:spcPts val="1000"/>
              </a:spcBef>
              <a:spcAft>
                <a:spcPts val="0"/>
              </a:spcAft>
              <a:buSzPts val="1400"/>
              <a:buChar char="●"/>
            </a:pPr>
            <a:endParaRPr lang="en" sz="1100" i="1">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7"/>
                                        </p:tgtEl>
                                        <p:attrNameLst>
                                          <p:attrName>style.visibility</p:attrName>
                                        </p:attrNameLst>
                                      </p:cBhvr>
                                      <p:to>
                                        <p:strVal val="visible"/>
                                      </p:to>
                                    </p:set>
                                    <p:animEffect transition="in" filter="fade">
                                      <p:cBhvr>
                                        <p:cTn id="7" dur="10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4335480" y="1618320"/>
            <a:ext cx="4263780" cy="679500"/>
          </a:xfrm>
          <a:prstGeom prst="rect">
            <a:avLst/>
          </a:prstGeom>
        </p:spPr>
        <p:txBody>
          <a:bodyPr spcFirstLastPara="1" wrap="square" lIns="91425" tIns="91425" rIns="91425" bIns="91425" anchor="b" anchorCtr="0">
            <a:noAutofit/>
          </a:bodyPr>
          <a:lstStyle/>
          <a:p>
            <a:r>
              <a:rPr lang="en">
                <a:solidFill>
                  <a:schemeClr val="accent5">
                    <a:lumMod val="25000"/>
                  </a:schemeClr>
                </a:solidFill>
                <a:latin typeface="Overpass ExtraBold"/>
              </a:rPr>
              <a:t>INTRODUCTION</a:t>
            </a:r>
            <a:br>
              <a:rPr lang="en">
                <a:latin typeface="Overpass ExtraBold"/>
              </a:rPr>
            </a:br>
            <a:endParaRPr lang="en-US">
              <a:solidFill>
                <a:schemeClr val="accent1"/>
              </a:solidFill>
              <a:latin typeface="Overpass SemiBold"/>
              <a:ea typeface="Overpass SemiBold"/>
              <a:cs typeface="Overpass SemiBold"/>
            </a:endParaRPr>
          </a:p>
        </p:txBody>
      </p:sp>
      <p:sp>
        <p:nvSpPr>
          <p:cNvPr id="555" name="Google Shape;555;p55"/>
          <p:cNvSpPr txBox="1">
            <a:spLocks noGrp="1"/>
          </p:cNvSpPr>
          <p:nvPr>
            <p:ph type="subTitle" idx="1"/>
          </p:nvPr>
        </p:nvSpPr>
        <p:spPr>
          <a:xfrm>
            <a:off x="4716480" y="2376120"/>
            <a:ext cx="3958980" cy="13167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US" sz="1400">
                <a:cs typeface="Calibri"/>
              </a:rPr>
              <a:t>The Customer attrition Prediction System is a strategic project that uses artificial neural networks (ANN) to anticipate customer attrition by </a:t>
            </a:r>
            <a:r>
              <a:rPr lang="en-US" sz="1400" err="1">
                <a:cs typeface="Calibri"/>
              </a:rPr>
              <a:t>analysing</a:t>
            </a:r>
            <a:r>
              <a:rPr lang="en-US" sz="1400">
                <a:cs typeface="Calibri"/>
              </a:rPr>
              <a:t> historical customer data and predicting churn. This proactive approach empowers businesses to optimize resource allocation, enhance customer retention strategies, and ultimately improve overall profitability.</a:t>
            </a:r>
            <a:endParaRPr lang="en-US" sz="1400"/>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6"/>
                                        </p:tgtEl>
                                        <p:attrNameLst>
                                          <p:attrName>style.visibility</p:attrName>
                                        </p:attrNameLst>
                                      </p:cBhvr>
                                      <p:to>
                                        <p:strVal val="visible"/>
                                      </p:to>
                                    </p:set>
                                    <p:animEffect transition="in" filter="fade">
                                      <p:cBhvr>
                                        <p:cTn id="12" dur="10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a:t>
            </a:r>
            <a:r>
              <a:rPr lang="en">
                <a:solidFill>
                  <a:schemeClr val="accent1"/>
                </a:solidFill>
                <a:latin typeface="Overpass SemiBold"/>
                <a:ea typeface="Overpass SemiBold"/>
                <a:cs typeface="Overpass SemiBold"/>
                <a:sym typeface="Overpass SemiBold"/>
              </a:rPr>
              <a:t>THE PROBLEM</a:t>
            </a:r>
            <a:endParaRPr>
              <a:solidFill>
                <a:schemeClr val="accent1"/>
              </a:solidFill>
              <a:latin typeface="Overpass SemiBold"/>
              <a:ea typeface="Overpass SemiBold"/>
              <a:cs typeface="Overpass SemiBold"/>
              <a:sym typeface="Overpass SemiBold"/>
            </a:endParaRPr>
          </a:p>
        </p:txBody>
      </p:sp>
      <p:sp>
        <p:nvSpPr>
          <p:cNvPr id="676" name="Google Shape;676;p57"/>
          <p:cNvSpPr txBox="1">
            <a:spLocks noGrp="1"/>
          </p:cNvSpPr>
          <p:nvPr>
            <p:ph type="subTitle" idx="1"/>
          </p:nvPr>
        </p:nvSpPr>
        <p:spPr>
          <a:xfrm>
            <a:off x="325680" y="2392420"/>
            <a:ext cx="3073980" cy="328500"/>
          </a:xfrm>
          <a:prstGeom prst="rect">
            <a:avLst/>
          </a:prstGeom>
        </p:spPr>
        <p:txBody>
          <a:bodyPr spcFirstLastPara="1" wrap="square" lIns="91425" tIns="91425" rIns="91425" bIns="91425" anchor="ctr" anchorCtr="0">
            <a:noAutofit/>
          </a:bodyPr>
          <a:lstStyle/>
          <a:p>
            <a:pPr marL="0" indent="0"/>
            <a:r>
              <a:rPr lang="en"/>
              <a:t>COMPLEX DATA PATTERN </a:t>
            </a:r>
          </a:p>
        </p:txBody>
      </p:sp>
      <p:sp>
        <p:nvSpPr>
          <p:cNvPr id="677" name="Google Shape;677;p57"/>
          <p:cNvSpPr txBox="1">
            <a:spLocks noGrp="1"/>
          </p:cNvSpPr>
          <p:nvPr>
            <p:ph type="subTitle" idx="2"/>
          </p:nvPr>
        </p:nvSpPr>
        <p:spPr>
          <a:xfrm>
            <a:off x="707430" y="2909520"/>
            <a:ext cx="2386680" cy="1889160"/>
          </a:xfrm>
          <a:prstGeom prst="rect">
            <a:avLst/>
          </a:prstGeom>
        </p:spPr>
        <p:txBody>
          <a:bodyPr spcFirstLastPara="1" wrap="square" lIns="91425" tIns="91425" rIns="91425" bIns="91425" anchor="t" anchorCtr="0">
            <a:noAutofit/>
          </a:bodyPr>
          <a:lstStyle/>
          <a:p>
            <a:pPr marL="0" indent="0"/>
            <a:r>
              <a:rPr lang="en-US">
                <a:cs typeface="Calibri"/>
              </a:rPr>
              <a:t>Developing an accurate ANN model faces challenges in addressing complex data patterns, feature identification, and parameter fine-tuning.</a:t>
            </a:r>
            <a:endParaRPr lang="en-US"/>
          </a:p>
        </p:txBody>
      </p:sp>
      <p:sp>
        <p:nvSpPr>
          <p:cNvPr id="678" name="Google Shape;678;p57"/>
          <p:cNvSpPr txBox="1">
            <a:spLocks noGrp="1"/>
          </p:cNvSpPr>
          <p:nvPr>
            <p:ph type="subTitle" idx="3"/>
          </p:nvPr>
        </p:nvSpPr>
        <p:spPr>
          <a:xfrm>
            <a:off x="3358860" y="2468620"/>
            <a:ext cx="2395800" cy="328500"/>
          </a:xfrm>
          <a:prstGeom prst="rect">
            <a:avLst/>
          </a:prstGeom>
        </p:spPr>
        <p:txBody>
          <a:bodyPr spcFirstLastPara="1" wrap="square" lIns="91425" tIns="91425" rIns="91425" bIns="91425" anchor="ctr" anchorCtr="0">
            <a:noAutofit/>
          </a:bodyPr>
          <a:lstStyle/>
          <a:p>
            <a:pPr marL="0" indent="0"/>
            <a:r>
              <a:rPr lang="en"/>
              <a:t>INEFFICIENT RESOURCE ALLOCATION</a:t>
            </a:r>
          </a:p>
        </p:txBody>
      </p:sp>
      <p:sp>
        <p:nvSpPr>
          <p:cNvPr id="679" name="Google Shape;679;p57"/>
          <p:cNvSpPr txBox="1">
            <a:spLocks noGrp="1"/>
          </p:cNvSpPr>
          <p:nvPr>
            <p:ph type="subTitle" idx="4"/>
          </p:nvPr>
        </p:nvSpPr>
        <p:spPr>
          <a:xfrm>
            <a:off x="3428190" y="3084780"/>
            <a:ext cx="2394300" cy="1104300"/>
          </a:xfrm>
          <a:prstGeom prst="rect">
            <a:avLst/>
          </a:prstGeom>
        </p:spPr>
        <p:txBody>
          <a:bodyPr spcFirstLastPara="1" wrap="square" lIns="91425" tIns="91425" rIns="91425" bIns="91425" anchor="t" anchorCtr="0">
            <a:noAutofit/>
          </a:bodyPr>
          <a:lstStyle/>
          <a:p>
            <a:pPr marL="0" indent="0"/>
            <a:r>
              <a:rPr lang="en-US">
                <a:cs typeface="Calibri"/>
              </a:rPr>
              <a:t>Inefficient resource allocation arises due to the inability to effectively identify and prioritize customers most likely to churn.</a:t>
            </a:r>
            <a:endParaRPr lang="en-US"/>
          </a:p>
        </p:txBody>
      </p:sp>
      <p:sp>
        <p:nvSpPr>
          <p:cNvPr id="680" name="Google Shape;680;p57"/>
          <p:cNvSpPr txBox="1">
            <a:spLocks noGrp="1"/>
          </p:cNvSpPr>
          <p:nvPr>
            <p:ph type="subTitle" idx="5"/>
          </p:nvPr>
        </p:nvSpPr>
        <p:spPr>
          <a:xfrm>
            <a:off x="6018660" y="2468620"/>
            <a:ext cx="2395800" cy="328500"/>
          </a:xfrm>
          <a:prstGeom prst="rect">
            <a:avLst/>
          </a:prstGeom>
        </p:spPr>
        <p:txBody>
          <a:bodyPr spcFirstLastPara="1" wrap="square" lIns="91425" tIns="91425" rIns="91425" bIns="91425" anchor="ctr" anchorCtr="0">
            <a:noAutofit/>
          </a:bodyPr>
          <a:lstStyle/>
          <a:p>
            <a:pPr marL="0" indent="0"/>
            <a:r>
              <a:rPr lang="en"/>
              <a:t>LACK OF OBJECTIVE SOLUTION</a:t>
            </a:r>
          </a:p>
        </p:txBody>
      </p:sp>
      <p:sp>
        <p:nvSpPr>
          <p:cNvPr id="681" name="Google Shape;681;p57"/>
          <p:cNvSpPr txBox="1">
            <a:spLocks noGrp="1"/>
          </p:cNvSpPr>
          <p:nvPr>
            <p:ph type="subTitle" idx="6"/>
          </p:nvPr>
        </p:nvSpPr>
        <p:spPr>
          <a:xfrm>
            <a:off x="6019410" y="3145740"/>
            <a:ext cx="2394300" cy="1104300"/>
          </a:xfrm>
          <a:prstGeom prst="rect">
            <a:avLst/>
          </a:prstGeom>
        </p:spPr>
        <p:txBody>
          <a:bodyPr spcFirstLastPara="1" wrap="square" lIns="91425" tIns="91425" rIns="91425" bIns="91425" anchor="t" anchorCtr="0">
            <a:noAutofit/>
          </a:bodyPr>
          <a:lstStyle/>
          <a:p>
            <a:pPr marL="0" indent="0" algn="l"/>
            <a:r>
              <a:rPr lang="en-US">
                <a:cs typeface="Calibri"/>
              </a:rPr>
              <a:t>Growing importance for an objective and consistent solution to improve the business.</a:t>
            </a:r>
          </a:p>
        </p:txBody>
      </p:sp>
      <p:grpSp>
        <p:nvGrpSpPr>
          <p:cNvPr id="682" name="Google Shape;682;p57"/>
          <p:cNvGrpSpPr/>
          <p:nvPr/>
        </p:nvGrpSpPr>
        <p:grpSpPr>
          <a:xfrm>
            <a:off x="4164210" y="1394070"/>
            <a:ext cx="785100" cy="785100"/>
            <a:chOff x="4179450" y="1915150"/>
            <a:chExt cx="785100" cy="785100"/>
          </a:xfrm>
        </p:grpSpPr>
        <p:sp>
          <p:nvSpPr>
            <p:cNvPr id="683" name="Google Shape;683;p57"/>
            <p:cNvSpPr/>
            <p:nvPr/>
          </p:nvSpPr>
          <p:spPr>
            <a:xfrm>
              <a:off x="4179450" y="1915150"/>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57"/>
            <p:cNvGrpSpPr/>
            <p:nvPr/>
          </p:nvGrpSpPr>
          <p:grpSpPr>
            <a:xfrm>
              <a:off x="4320051" y="2067834"/>
              <a:ext cx="503919" cy="503915"/>
              <a:chOff x="4320051" y="2067834"/>
              <a:chExt cx="503919" cy="503915"/>
            </a:xfrm>
          </p:grpSpPr>
          <p:sp>
            <p:nvSpPr>
              <p:cNvPr id="685" name="Google Shape;685;p57"/>
              <p:cNvSpPr/>
              <p:nvPr/>
            </p:nvSpPr>
            <p:spPr>
              <a:xfrm>
                <a:off x="4320583" y="2067834"/>
                <a:ext cx="382028" cy="251954"/>
              </a:xfrm>
              <a:custGeom>
                <a:avLst/>
                <a:gdLst/>
                <a:ahLst/>
                <a:cxnLst/>
                <a:rect l="l" t="t" r="r" b="b"/>
                <a:pathLst>
                  <a:path w="10770" h="7103" extrusionOk="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7"/>
              <p:cNvSpPr/>
              <p:nvPr/>
            </p:nvSpPr>
            <p:spPr>
              <a:xfrm>
                <a:off x="4572005" y="2067834"/>
                <a:ext cx="251954" cy="382028"/>
              </a:xfrm>
              <a:custGeom>
                <a:avLst/>
                <a:gdLst/>
                <a:ahLst/>
                <a:cxnLst/>
                <a:rect l="l" t="t" r="r" b="b"/>
                <a:pathLst>
                  <a:path w="7103" h="10770" extrusionOk="0">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7"/>
              <p:cNvSpPr/>
              <p:nvPr/>
            </p:nvSpPr>
            <p:spPr>
              <a:xfrm>
                <a:off x="4441931" y="2319256"/>
                <a:ext cx="382039" cy="252493"/>
              </a:xfrm>
              <a:custGeom>
                <a:avLst/>
                <a:gdLst/>
                <a:ahLst/>
                <a:cxnLst/>
                <a:rect l="l" t="t" r="r" b="b"/>
                <a:pathLst>
                  <a:path w="10770" h="7118" extrusionOk="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7"/>
              <p:cNvSpPr/>
              <p:nvPr/>
            </p:nvSpPr>
            <p:spPr>
              <a:xfrm>
                <a:off x="4320051" y="2189714"/>
                <a:ext cx="252493" cy="381507"/>
              </a:xfrm>
              <a:custGeom>
                <a:avLst/>
                <a:gdLst/>
                <a:ahLst/>
                <a:cxnLst/>
                <a:rect l="l" t="t" r="r" b="b"/>
                <a:pathLst>
                  <a:path w="7118" h="10755" extrusionOk="0">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78CF0"/>
                  </a:solidFill>
                </a:endParaRPr>
              </a:p>
            </p:txBody>
          </p:sp>
          <p:sp>
            <p:nvSpPr>
              <p:cNvPr id="689" name="Google Shape;689;p57"/>
              <p:cNvSpPr/>
              <p:nvPr/>
            </p:nvSpPr>
            <p:spPr>
              <a:xfrm>
                <a:off x="4320583" y="2319256"/>
                <a:ext cx="56862" cy="251961"/>
              </a:xfrm>
              <a:custGeom>
                <a:avLst/>
                <a:gdLst/>
                <a:ahLst/>
                <a:cxnLst/>
                <a:rect l="l" t="t" r="r" b="b"/>
                <a:pathLst>
                  <a:path w="1603" h="7103" extrusionOk="0">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7"/>
              <p:cNvSpPr/>
              <p:nvPr/>
            </p:nvSpPr>
            <p:spPr>
              <a:xfrm>
                <a:off x="4385709" y="2190033"/>
                <a:ext cx="69063" cy="129755"/>
              </a:xfrm>
              <a:custGeom>
                <a:avLst/>
                <a:gdLst/>
                <a:ahLst/>
                <a:cxnLst/>
                <a:rect l="l" t="t" r="r" b="b"/>
                <a:pathLst>
                  <a:path w="1947" h="3658" extrusionOk="0">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7"/>
              <p:cNvSpPr/>
              <p:nvPr/>
            </p:nvSpPr>
            <p:spPr>
              <a:xfrm>
                <a:off x="4320583" y="2067834"/>
                <a:ext cx="56861" cy="251954"/>
              </a:xfrm>
              <a:custGeom>
                <a:avLst/>
                <a:gdLst/>
                <a:ahLst/>
                <a:cxnLst/>
                <a:rect l="l" t="t" r="r" b="b"/>
                <a:pathLst>
                  <a:path w="1603" h="7103" extrusionOk="0">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7"/>
              <p:cNvSpPr/>
              <p:nvPr/>
            </p:nvSpPr>
            <p:spPr>
              <a:xfrm>
                <a:off x="4665686" y="2148567"/>
                <a:ext cx="60976" cy="90062"/>
              </a:xfrm>
              <a:custGeom>
                <a:avLst/>
                <a:gdLst/>
                <a:ahLst/>
                <a:cxnLst/>
                <a:rect l="l" t="t" r="r" b="b"/>
                <a:pathLst>
                  <a:path w="1719" h="2539" extrusionOk="0">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7"/>
              <p:cNvSpPr/>
              <p:nvPr/>
            </p:nvSpPr>
            <p:spPr>
              <a:xfrm>
                <a:off x="4572502" y="2067834"/>
                <a:ext cx="32315" cy="106024"/>
              </a:xfrm>
              <a:custGeom>
                <a:avLst/>
                <a:gdLst/>
                <a:ahLst/>
                <a:cxnLst/>
                <a:rect l="l" t="t" r="r" b="b"/>
                <a:pathLst>
                  <a:path w="911" h="2989" extrusionOk="0">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7"/>
              <p:cNvSpPr/>
              <p:nvPr/>
            </p:nvSpPr>
            <p:spPr>
              <a:xfrm>
                <a:off x="4572502" y="2214296"/>
                <a:ext cx="32315" cy="105492"/>
              </a:xfrm>
              <a:custGeom>
                <a:avLst/>
                <a:gdLst/>
                <a:ahLst/>
                <a:cxnLst/>
                <a:rect l="l" t="t" r="r" b="b"/>
                <a:pathLst>
                  <a:path w="911" h="2974" extrusionOk="0">
                    <a:moveTo>
                      <a:pt x="448" y="0"/>
                    </a:moveTo>
                    <a:cubicBezTo>
                      <a:pt x="203" y="0"/>
                      <a:pt x="1" y="202"/>
                      <a:pt x="1" y="448"/>
                    </a:cubicBezTo>
                    <a:lnTo>
                      <a:pt x="1" y="2974"/>
                    </a:lnTo>
                    <a:lnTo>
                      <a:pt x="448" y="2974"/>
                    </a:lnTo>
                    <a:lnTo>
                      <a:pt x="448" y="448"/>
                    </a:lnTo>
                    <a:cubicBezTo>
                      <a:pt x="448" y="202"/>
                      <a:pt x="665" y="0"/>
                      <a:pt x="91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7"/>
              <p:cNvSpPr/>
              <p:nvPr/>
            </p:nvSpPr>
            <p:spPr>
              <a:xfrm>
                <a:off x="4641104" y="2319752"/>
                <a:ext cx="65092" cy="129865"/>
              </a:xfrm>
              <a:custGeom>
                <a:avLst/>
                <a:gdLst/>
                <a:ahLst/>
                <a:cxnLst/>
                <a:rect l="l" t="t" r="r" b="b"/>
                <a:pathLst>
                  <a:path w="1835" h="3661" extrusionOk="0">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7"/>
              <p:cNvSpPr/>
              <p:nvPr/>
            </p:nvSpPr>
            <p:spPr>
              <a:xfrm>
                <a:off x="4556114" y="2319256"/>
                <a:ext cx="32315" cy="106027"/>
              </a:xfrm>
              <a:custGeom>
                <a:avLst/>
                <a:gdLst/>
                <a:ahLst/>
                <a:cxnLst/>
                <a:rect l="l" t="t" r="r" b="b"/>
                <a:pathLst>
                  <a:path w="911" h="2989" extrusionOk="0">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7"/>
              <p:cNvSpPr/>
              <p:nvPr/>
            </p:nvSpPr>
            <p:spPr>
              <a:xfrm>
                <a:off x="4433737" y="2400911"/>
                <a:ext cx="61474" cy="90100"/>
              </a:xfrm>
              <a:custGeom>
                <a:avLst/>
                <a:gdLst/>
                <a:ahLst/>
                <a:cxnLst/>
                <a:rect l="l" t="t" r="r" b="b"/>
                <a:pathLst>
                  <a:path w="1733" h="2540" extrusionOk="0">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7"/>
              <p:cNvSpPr/>
              <p:nvPr/>
            </p:nvSpPr>
            <p:spPr>
              <a:xfrm>
                <a:off x="4556114" y="2465682"/>
                <a:ext cx="40510" cy="105531"/>
              </a:xfrm>
              <a:custGeom>
                <a:avLst/>
                <a:gdLst/>
                <a:ahLst/>
                <a:cxnLst/>
                <a:rect l="l" t="t" r="r" b="b"/>
                <a:pathLst>
                  <a:path w="1142" h="2975" extrusionOk="0">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57"/>
          <p:cNvGrpSpPr/>
          <p:nvPr/>
        </p:nvGrpSpPr>
        <p:grpSpPr>
          <a:xfrm>
            <a:off x="1504410" y="1394070"/>
            <a:ext cx="785100" cy="785100"/>
            <a:chOff x="1519650" y="1915150"/>
            <a:chExt cx="785100" cy="785100"/>
          </a:xfrm>
        </p:grpSpPr>
        <p:sp>
          <p:nvSpPr>
            <p:cNvPr id="700" name="Google Shape;700;p57"/>
            <p:cNvSpPr/>
            <p:nvPr/>
          </p:nvSpPr>
          <p:spPr>
            <a:xfrm>
              <a:off x="1519650" y="1915150"/>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57"/>
            <p:cNvGrpSpPr/>
            <p:nvPr/>
          </p:nvGrpSpPr>
          <p:grpSpPr>
            <a:xfrm>
              <a:off x="1630085" y="2067819"/>
              <a:ext cx="564238" cy="479748"/>
              <a:chOff x="2774354" y="2009990"/>
              <a:chExt cx="372017" cy="316310"/>
            </a:xfrm>
          </p:grpSpPr>
          <p:sp>
            <p:nvSpPr>
              <p:cNvPr id="702" name="Google Shape;702;p57"/>
              <p:cNvSpPr/>
              <p:nvPr/>
            </p:nvSpPr>
            <p:spPr>
              <a:xfrm>
                <a:off x="2948055" y="2090995"/>
                <a:ext cx="191134" cy="174094"/>
              </a:xfrm>
              <a:custGeom>
                <a:avLst/>
                <a:gdLst/>
                <a:ahLst/>
                <a:cxnLst/>
                <a:rect l="l" t="t" r="r" b="b"/>
                <a:pathLst>
                  <a:path w="7291" h="6641" extrusionOk="0">
                    <a:moveTo>
                      <a:pt x="4591" y="0"/>
                    </a:moveTo>
                    <a:lnTo>
                      <a:pt x="3191" y="1068"/>
                    </a:lnTo>
                    <a:lnTo>
                      <a:pt x="2021" y="679"/>
                    </a:lnTo>
                    <a:lnTo>
                      <a:pt x="0" y="2324"/>
                    </a:lnTo>
                    <a:lnTo>
                      <a:pt x="3118" y="6640"/>
                    </a:lnTo>
                    <a:lnTo>
                      <a:pt x="7290" y="3667"/>
                    </a:lnTo>
                    <a:lnTo>
                      <a:pt x="4591"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7"/>
              <p:cNvSpPr/>
              <p:nvPr/>
            </p:nvSpPr>
            <p:spPr>
              <a:xfrm>
                <a:off x="3033568" y="2009990"/>
                <a:ext cx="112803" cy="206889"/>
              </a:xfrm>
              <a:custGeom>
                <a:avLst/>
                <a:gdLst/>
                <a:ahLst/>
                <a:cxnLst/>
                <a:rect l="l" t="t" r="r" b="b"/>
                <a:pathLst>
                  <a:path w="4303" h="7892" extrusionOk="0">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110404" y="2165524"/>
                <a:ext cx="35600" cy="51355"/>
              </a:xfrm>
              <a:custGeom>
                <a:avLst/>
                <a:gdLst/>
                <a:ahLst/>
                <a:cxnLst/>
                <a:rect l="l" t="t" r="r" b="b"/>
                <a:pathLst>
                  <a:path w="1358" h="1959" extrusionOk="0">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2960533" y="2148510"/>
                <a:ext cx="145336" cy="96733"/>
              </a:xfrm>
              <a:custGeom>
                <a:avLst/>
                <a:gdLst/>
                <a:ahLst/>
                <a:cxnLst/>
                <a:rect l="l" t="t" r="r" b="b"/>
                <a:pathLst>
                  <a:path w="5544" h="3690" extrusionOk="0">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017315" y="2196930"/>
                <a:ext cx="85540" cy="48419"/>
              </a:xfrm>
              <a:custGeom>
                <a:avLst/>
                <a:gdLst/>
                <a:ahLst/>
                <a:cxnLst/>
                <a:rect l="l" t="t" r="r" b="b"/>
                <a:pathLst>
                  <a:path w="3263" h="1847" extrusionOk="0">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2933663" y="2173467"/>
                <a:ext cx="145336" cy="96733"/>
              </a:xfrm>
              <a:custGeom>
                <a:avLst/>
                <a:gdLst/>
                <a:ahLst/>
                <a:cxnLst/>
                <a:rect l="l" t="t" r="r" b="b"/>
                <a:pathLst>
                  <a:path w="5544" h="3690" extrusionOk="0">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2999515" y="2228361"/>
                <a:ext cx="76102" cy="41603"/>
              </a:xfrm>
              <a:custGeom>
                <a:avLst/>
                <a:gdLst/>
                <a:ahLst/>
                <a:cxnLst/>
                <a:rect l="l" t="t" r="r" b="b"/>
                <a:pathLst>
                  <a:path w="2903" h="1587" extrusionOk="0">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7"/>
              <p:cNvSpPr/>
              <p:nvPr/>
            </p:nvSpPr>
            <p:spPr>
              <a:xfrm>
                <a:off x="2906425" y="2198450"/>
                <a:ext cx="145729" cy="96733"/>
              </a:xfrm>
              <a:custGeom>
                <a:avLst/>
                <a:gdLst/>
                <a:ahLst/>
                <a:cxnLst/>
                <a:rect l="l" t="t" r="r" b="b"/>
                <a:pathLst>
                  <a:path w="5559" h="3690" extrusionOk="0">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7"/>
              <p:cNvSpPr/>
              <p:nvPr/>
            </p:nvSpPr>
            <p:spPr>
              <a:xfrm>
                <a:off x="2982108" y="2259007"/>
                <a:ext cx="66245" cy="36150"/>
              </a:xfrm>
              <a:custGeom>
                <a:avLst/>
                <a:gdLst/>
                <a:ahLst/>
                <a:cxnLst/>
                <a:rect l="l" t="t" r="r" b="b"/>
                <a:pathLst>
                  <a:path w="2527" h="1379" extrusionOk="0">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a:off x="2879555" y="2223800"/>
                <a:ext cx="145729" cy="96655"/>
              </a:xfrm>
              <a:custGeom>
                <a:avLst/>
                <a:gdLst/>
                <a:ahLst/>
                <a:cxnLst/>
                <a:rect l="l" t="t" r="r" b="b"/>
                <a:pathLst>
                  <a:path w="5559" h="3687" extrusionOk="0">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p:nvPr/>
            </p:nvSpPr>
            <p:spPr>
              <a:xfrm>
                <a:off x="2964701" y="2288132"/>
                <a:ext cx="56782" cy="32323"/>
              </a:xfrm>
              <a:custGeom>
                <a:avLst/>
                <a:gdLst/>
                <a:ahLst/>
                <a:cxnLst/>
                <a:rect l="l" t="t" r="r" b="b"/>
                <a:pathLst>
                  <a:path w="2166" h="1233" extrusionOk="0">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7"/>
              <p:cNvSpPr/>
              <p:nvPr/>
            </p:nvSpPr>
            <p:spPr>
              <a:xfrm>
                <a:off x="2791761" y="2103080"/>
                <a:ext cx="185445" cy="168064"/>
              </a:xfrm>
              <a:custGeom>
                <a:avLst/>
                <a:gdLst/>
                <a:ahLst/>
                <a:cxnLst/>
                <a:rect l="l" t="t" r="r" b="b"/>
                <a:pathLst>
                  <a:path w="7074" h="6411" extrusionOk="0">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7"/>
              <p:cNvSpPr/>
              <p:nvPr/>
            </p:nvSpPr>
            <p:spPr>
              <a:xfrm>
                <a:off x="2774354" y="2035734"/>
                <a:ext cx="114691" cy="198316"/>
              </a:xfrm>
              <a:custGeom>
                <a:avLst/>
                <a:gdLst/>
                <a:ahLst/>
                <a:cxnLst/>
                <a:rect l="l" t="t" r="r" b="b"/>
                <a:pathLst>
                  <a:path w="4375" h="7565" extrusionOk="0">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7"/>
              <p:cNvSpPr/>
              <p:nvPr/>
            </p:nvSpPr>
            <p:spPr>
              <a:xfrm>
                <a:off x="2774354" y="2035734"/>
                <a:ext cx="88580" cy="185445"/>
              </a:xfrm>
              <a:custGeom>
                <a:avLst/>
                <a:gdLst/>
                <a:ahLst/>
                <a:cxnLst/>
                <a:rect l="l" t="t" r="r" b="b"/>
                <a:pathLst>
                  <a:path w="3379" h="7074" extrusionOk="0">
                    <a:moveTo>
                      <a:pt x="0" y="0"/>
                    </a:moveTo>
                    <a:lnTo>
                      <a:pt x="0" y="6785"/>
                    </a:lnTo>
                    <a:lnTo>
                      <a:pt x="506" y="7074"/>
                    </a:lnTo>
                    <a:lnTo>
                      <a:pt x="3378" y="19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7"/>
              <p:cNvSpPr/>
              <p:nvPr/>
            </p:nvSpPr>
            <p:spPr>
              <a:xfrm>
                <a:off x="2774354" y="2175381"/>
                <a:ext cx="54894" cy="58669"/>
              </a:xfrm>
              <a:custGeom>
                <a:avLst/>
                <a:gdLst/>
                <a:ahLst/>
                <a:cxnLst/>
                <a:rect l="l" t="t" r="r" b="b"/>
                <a:pathLst>
                  <a:path w="2094" h="2238" extrusionOk="0">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7"/>
              <p:cNvSpPr/>
              <p:nvPr/>
            </p:nvSpPr>
            <p:spPr>
              <a:xfrm>
                <a:off x="2774354" y="2175381"/>
                <a:ext cx="28784" cy="45798"/>
              </a:xfrm>
              <a:custGeom>
                <a:avLst/>
                <a:gdLst/>
                <a:ahLst/>
                <a:cxnLst/>
                <a:rect l="l" t="t" r="r" b="b"/>
                <a:pathLst>
                  <a:path w="1098" h="1747" extrusionOk="0">
                    <a:moveTo>
                      <a:pt x="0" y="0"/>
                    </a:moveTo>
                    <a:lnTo>
                      <a:pt x="0" y="1458"/>
                    </a:lnTo>
                    <a:lnTo>
                      <a:pt x="506" y="1747"/>
                    </a:lnTo>
                    <a:lnTo>
                      <a:pt x="1098" y="66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7"/>
              <p:cNvSpPr/>
              <p:nvPr/>
            </p:nvSpPr>
            <p:spPr>
              <a:xfrm>
                <a:off x="2829983" y="2199105"/>
                <a:ext cx="78357" cy="62811"/>
              </a:xfrm>
              <a:custGeom>
                <a:avLst/>
                <a:gdLst/>
                <a:ahLst/>
                <a:cxnLst/>
                <a:rect l="l" t="t" r="r" b="b"/>
                <a:pathLst>
                  <a:path w="2989" h="2396" extrusionOk="0">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7"/>
              <p:cNvSpPr/>
              <p:nvPr/>
            </p:nvSpPr>
            <p:spPr>
              <a:xfrm>
                <a:off x="2833390" y="2200337"/>
                <a:ext cx="74949" cy="61579"/>
              </a:xfrm>
              <a:custGeom>
                <a:avLst/>
                <a:gdLst/>
                <a:ahLst/>
                <a:cxnLst/>
                <a:rect l="l" t="t" r="r" b="b"/>
                <a:pathLst>
                  <a:path w="2859" h="2349" extrusionOk="0">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2859868" y="2226815"/>
                <a:ext cx="69653" cy="56546"/>
              </a:xfrm>
              <a:custGeom>
                <a:avLst/>
                <a:gdLst/>
                <a:ahLst/>
                <a:cxnLst/>
                <a:rect l="l" t="t" r="r" b="b"/>
                <a:pathLst>
                  <a:path w="2657" h="2157" extrusionOk="0">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2863669" y="2227968"/>
                <a:ext cx="65852" cy="55392"/>
              </a:xfrm>
              <a:custGeom>
                <a:avLst/>
                <a:gdLst/>
                <a:ahLst/>
                <a:cxnLst/>
                <a:rect l="l" t="t" r="r" b="b"/>
                <a:pathLst>
                  <a:path w="2512" h="2113" extrusionOk="0">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7"/>
              <p:cNvSpPr/>
              <p:nvPr/>
            </p:nvSpPr>
            <p:spPr>
              <a:xfrm>
                <a:off x="2889779" y="2254734"/>
                <a:ext cx="60950" cy="50097"/>
              </a:xfrm>
              <a:custGeom>
                <a:avLst/>
                <a:gdLst/>
                <a:ahLst/>
                <a:cxnLst/>
                <a:rect l="l" t="t" r="r" b="b"/>
                <a:pathLst>
                  <a:path w="2325" h="1911" extrusionOk="0">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7"/>
              <p:cNvSpPr/>
              <p:nvPr/>
            </p:nvSpPr>
            <p:spPr>
              <a:xfrm>
                <a:off x="2893187" y="2255599"/>
                <a:ext cx="57542" cy="49468"/>
              </a:xfrm>
              <a:custGeom>
                <a:avLst/>
                <a:gdLst/>
                <a:ahLst/>
                <a:cxnLst/>
                <a:rect l="l" t="t" r="r" b="b"/>
                <a:pathLst>
                  <a:path w="2195" h="1887" extrusionOk="0">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7"/>
              <p:cNvSpPr/>
              <p:nvPr/>
            </p:nvSpPr>
            <p:spPr>
              <a:xfrm>
                <a:off x="2919664" y="2281971"/>
                <a:ext cx="52246" cy="44277"/>
              </a:xfrm>
              <a:custGeom>
                <a:avLst/>
                <a:gdLst/>
                <a:ahLst/>
                <a:cxnLst/>
                <a:rect l="l" t="t" r="r" b="b"/>
                <a:pathLst>
                  <a:path w="1993" h="1689" extrusionOk="0">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p:nvPr/>
            </p:nvSpPr>
            <p:spPr>
              <a:xfrm>
                <a:off x="2923072" y="2283229"/>
                <a:ext cx="48839" cy="43071"/>
              </a:xfrm>
              <a:custGeom>
                <a:avLst/>
                <a:gdLst/>
                <a:ahLst/>
                <a:cxnLst/>
                <a:rect l="l" t="t" r="r" b="b"/>
                <a:pathLst>
                  <a:path w="1863" h="1643" extrusionOk="0">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7"/>
              <p:cNvSpPr/>
              <p:nvPr/>
            </p:nvSpPr>
            <p:spPr>
              <a:xfrm>
                <a:off x="2925353" y="2108768"/>
                <a:ext cx="75709" cy="116211"/>
              </a:xfrm>
              <a:custGeom>
                <a:avLst/>
                <a:gdLst/>
                <a:ahLst/>
                <a:cxnLst/>
                <a:rect l="l" t="t" r="r" b="b"/>
                <a:pathLst>
                  <a:path w="2888" h="4433" extrusionOk="0">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7"/>
              <p:cNvSpPr/>
              <p:nvPr/>
            </p:nvSpPr>
            <p:spPr>
              <a:xfrm>
                <a:off x="2925353" y="2108768"/>
                <a:ext cx="32192" cy="116211"/>
              </a:xfrm>
              <a:custGeom>
                <a:avLst/>
                <a:gdLst/>
                <a:ahLst/>
                <a:cxnLst/>
                <a:rect l="l" t="t" r="r" b="b"/>
                <a:pathLst>
                  <a:path w="1228" h="4433" extrusionOk="0">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57"/>
          <p:cNvGrpSpPr/>
          <p:nvPr/>
        </p:nvGrpSpPr>
        <p:grpSpPr>
          <a:xfrm>
            <a:off x="6824010" y="1394070"/>
            <a:ext cx="785100" cy="785100"/>
            <a:chOff x="6839250" y="1915150"/>
            <a:chExt cx="785100" cy="785100"/>
          </a:xfrm>
        </p:grpSpPr>
        <p:sp>
          <p:nvSpPr>
            <p:cNvPr id="729" name="Google Shape;729;p57"/>
            <p:cNvSpPr/>
            <p:nvPr/>
          </p:nvSpPr>
          <p:spPr>
            <a:xfrm>
              <a:off x="6839250" y="1915150"/>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57"/>
            <p:cNvGrpSpPr/>
            <p:nvPr/>
          </p:nvGrpSpPr>
          <p:grpSpPr>
            <a:xfrm>
              <a:off x="6983008" y="2092915"/>
              <a:ext cx="481671" cy="479735"/>
              <a:chOff x="4652476" y="2898915"/>
              <a:chExt cx="386016" cy="384495"/>
            </a:xfrm>
          </p:grpSpPr>
          <p:sp>
            <p:nvSpPr>
              <p:cNvPr id="731" name="Google Shape;731;p57"/>
              <p:cNvSpPr/>
              <p:nvPr/>
            </p:nvSpPr>
            <p:spPr>
              <a:xfrm>
                <a:off x="4842456" y="3088895"/>
                <a:ext cx="60190" cy="60190"/>
              </a:xfrm>
              <a:custGeom>
                <a:avLst/>
                <a:gdLst/>
                <a:ahLst/>
                <a:cxnLst/>
                <a:rect l="l" t="t" r="r" b="b"/>
                <a:pathLst>
                  <a:path w="2296" h="2296" extrusionOk="0">
                    <a:moveTo>
                      <a:pt x="592" y="0"/>
                    </a:moveTo>
                    <a:lnTo>
                      <a:pt x="0" y="592"/>
                    </a:lnTo>
                    <a:lnTo>
                      <a:pt x="1704" y="2295"/>
                    </a:lnTo>
                    <a:lnTo>
                      <a:pt x="2295" y="1703"/>
                    </a:lnTo>
                    <a:lnTo>
                      <a:pt x="592"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7"/>
              <p:cNvSpPr/>
              <p:nvPr/>
            </p:nvSpPr>
            <p:spPr>
              <a:xfrm>
                <a:off x="4652476" y="2898915"/>
                <a:ext cx="247889" cy="247889"/>
              </a:xfrm>
              <a:custGeom>
                <a:avLst/>
                <a:gdLst/>
                <a:ahLst/>
                <a:cxnLst/>
                <a:rect l="l" t="t" r="r" b="b"/>
                <a:pathLst>
                  <a:path w="9456" h="9456" extrusionOk="0">
                    <a:moveTo>
                      <a:pt x="4721" y="1"/>
                    </a:moveTo>
                    <a:cubicBezTo>
                      <a:pt x="2108" y="1"/>
                      <a:pt x="1" y="2108"/>
                      <a:pt x="1" y="4721"/>
                    </a:cubicBezTo>
                    <a:cubicBezTo>
                      <a:pt x="1" y="7334"/>
                      <a:pt x="2108" y="9456"/>
                      <a:pt x="4721" y="9456"/>
                    </a:cubicBezTo>
                    <a:cubicBezTo>
                      <a:pt x="7334" y="9456"/>
                      <a:pt x="9456" y="7334"/>
                      <a:pt x="9456" y="4721"/>
                    </a:cubicBezTo>
                    <a:cubicBezTo>
                      <a:pt x="9456" y="2108"/>
                      <a:pt x="7334" y="1"/>
                      <a:pt x="4721"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7"/>
              <p:cNvSpPr/>
              <p:nvPr/>
            </p:nvSpPr>
            <p:spPr>
              <a:xfrm>
                <a:off x="4680866" y="2927306"/>
                <a:ext cx="191134" cy="191134"/>
              </a:xfrm>
              <a:custGeom>
                <a:avLst/>
                <a:gdLst/>
                <a:ahLst/>
                <a:cxnLst/>
                <a:rect l="l" t="t" r="r" b="b"/>
                <a:pathLst>
                  <a:path w="7291" h="7291" extrusionOk="0">
                    <a:moveTo>
                      <a:pt x="3638" y="0"/>
                    </a:moveTo>
                    <a:cubicBezTo>
                      <a:pt x="1632" y="0"/>
                      <a:pt x="0" y="1631"/>
                      <a:pt x="0" y="3638"/>
                    </a:cubicBezTo>
                    <a:cubicBezTo>
                      <a:pt x="0" y="5659"/>
                      <a:pt x="1632" y="7290"/>
                      <a:pt x="3638" y="7290"/>
                    </a:cubicBezTo>
                    <a:cubicBezTo>
                      <a:pt x="5659" y="7290"/>
                      <a:pt x="7290" y="5659"/>
                      <a:pt x="7290" y="3638"/>
                    </a:cubicBezTo>
                    <a:cubicBezTo>
                      <a:pt x="7290" y="1631"/>
                      <a:pt x="5659" y="0"/>
                      <a:pt x="3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7"/>
              <p:cNvSpPr/>
              <p:nvPr/>
            </p:nvSpPr>
            <p:spPr>
              <a:xfrm>
                <a:off x="4869693" y="3117653"/>
                <a:ext cx="168798" cy="165757"/>
              </a:xfrm>
              <a:custGeom>
                <a:avLst/>
                <a:gdLst/>
                <a:ahLst/>
                <a:cxnLst/>
                <a:rect l="l" t="t" r="r" b="b"/>
                <a:pathLst>
                  <a:path w="6439" h="6323" extrusionOk="0">
                    <a:moveTo>
                      <a:pt x="1293" y="0"/>
                    </a:moveTo>
                    <a:cubicBezTo>
                      <a:pt x="1145" y="0"/>
                      <a:pt x="997" y="58"/>
                      <a:pt x="881" y="173"/>
                    </a:cubicBezTo>
                    <a:lnTo>
                      <a:pt x="232" y="823"/>
                    </a:lnTo>
                    <a:cubicBezTo>
                      <a:pt x="1" y="1054"/>
                      <a:pt x="1" y="1415"/>
                      <a:pt x="232" y="1646"/>
                    </a:cubicBezTo>
                    <a:lnTo>
                      <a:pt x="4735" y="6150"/>
                    </a:lnTo>
                    <a:cubicBezTo>
                      <a:pt x="4851" y="6265"/>
                      <a:pt x="4999" y="6323"/>
                      <a:pt x="5147" y="6323"/>
                    </a:cubicBezTo>
                    <a:cubicBezTo>
                      <a:pt x="5295" y="6323"/>
                      <a:pt x="5443" y="6265"/>
                      <a:pt x="5558" y="6150"/>
                    </a:cubicBezTo>
                    <a:lnTo>
                      <a:pt x="6208" y="5500"/>
                    </a:lnTo>
                    <a:cubicBezTo>
                      <a:pt x="6439" y="5269"/>
                      <a:pt x="6439" y="4908"/>
                      <a:pt x="6208" y="4677"/>
                    </a:cubicBezTo>
                    <a:lnTo>
                      <a:pt x="1704" y="173"/>
                    </a:lnTo>
                    <a:cubicBezTo>
                      <a:pt x="1588" y="58"/>
                      <a:pt x="1441" y="0"/>
                      <a:pt x="1293"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7"/>
              <p:cNvSpPr/>
              <p:nvPr/>
            </p:nvSpPr>
            <p:spPr>
              <a:xfrm>
                <a:off x="4881437" y="3118020"/>
                <a:ext cx="157054" cy="155560"/>
              </a:xfrm>
              <a:custGeom>
                <a:avLst/>
                <a:gdLst/>
                <a:ahLst/>
                <a:cxnLst/>
                <a:rect l="l" t="t" r="r" b="b"/>
                <a:pathLst>
                  <a:path w="5991" h="5934" extrusionOk="0">
                    <a:moveTo>
                      <a:pt x="25" y="582"/>
                    </a:moveTo>
                    <a:cubicBezTo>
                      <a:pt x="17" y="590"/>
                      <a:pt x="8" y="598"/>
                      <a:pt x="0" y="607"/>
                    </a:cubicBezTo>
                    <a:lnTo>
                      <a:pt x="25" y="582"/>
                    </a:lnTo>
                    <a:close/>
                    <a:moveTo>
                      <a:pt x="845" y="1"/>
                    </a:moveTo>
                    <a:cubicBezTo>
                      <a:pt x="697" y="1"/>
                      <a:pt x="549" y="58"/>
                      <a:pt x="433" y="174"/>
                    </a:cubicBezTo>
                    <a:lnTo>
                      <a:pt x="25" y="582"/>
                    </a:lnTo>
                    <a:lnTo>
                      <a:pt x="25" y="582"/>
                    </a:lnTo>
                    <a:cubicBezTo>
                      <a:pt x="131" y="483"/>
                      <a:pt x="267" y="434"/>
                      <a:pt x="404" y="434"/>
                    </a:cubicBezTo>
                    <a:cubicBezTo>
                      <a:pt x="552" y="434"/>
                      <a:pt x="700" y="491"/>
                      <a:pt x="808" y="607"/>
                    </a:cubicBezTo>
                    <a:lnTo>
                      <a:pt x="5327" y="5111"/>
                    </a:lnTo>
                    <a:cubicBezTo>
                      <a:pt x="5543" y="5342"/>
                      <a:pt x="5543" y="5703"/>
                      <a:pt x="5327" y="5934"/>
                    </a:cubicBezTo>
                    <a:lnTo>
                      <a:pt x="5760" y="5501"/>
                    </a:lnTo>
                    <a:cubicBezTo>
                      <a:pt x="5991" y="5270"/>
                      <a:pt x="5991" y="4909"/>
                      <a:pt x="5760" y="4678"/>
                    </a:cubicBezTo>
                    <a:lnTo>
                      <a:pt x="1256" y="174"/>
                    </a:lnTo>
                    <a:cubicBezTo>
                      <a:pt x="1140" y="58"/>
                      <a:pt x="993" y="1"/>
                      <a:pt x="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7"/>
              <p:cNvSpPr/>
              <p:nvPr/>
            </p:nvSpPr>
            <p:spPr>
              <a:xfrm>
                <a:off x="4952952" y="3199391"/>
                <a:ext cx="54134" cy="54134"/>
              </a:xfrm>
              <a:custGeom>
                <a:avLst/>
                <a:gdLst/>
                <a:ahLst/>
                <a:cxnLst/>
                <a:rect l="l" t="t" r="r" b="b"/>
                <a:pathLst>
                  <a:path w="2065" h="2065" extrusionOk="0">
                    <a:moveTo>
                      <a:pt x="1458" y="0"/>
                    </a:moveTo>
                    <a:lnTo>
                      <a:pt x="0" y="1473"/>
                    </a:lnTo>
                    <a:lnTo>
                      <a:pt x="592" y="2064"/>
                    </a:lnTo>
                    <a:lnTo>
                      <a:pt x="2065" y="607"/>
                    </a:lnTo>
                    <a:lnTo>
                      <a:pt x="145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7"/>
              <p:cNvSpPr/>
              <p:nvPr/>
            </p:nvSpPr>
            <p:spPr>
              <a:xfrm>
                <a:off x="4931377" y="3179232"/>
                <a:ext cx="55209" cy="50464"/>
              </a:xfrm>
              <a:custGeom>
                <a:avLst/>
                <a:gdLst/>
                <a:ahLst/>
                <a:cxnLst/>
                <a:rect l="l" t="t" r="r" b="b"/>
                <a:pathLst>
                  <a:path w="2106" h="1925" extrusionOk="0">
                    <a:moveTo>
                      <a:pt x="1771" y="0"/>
                    </a:moveTo>
                    <a:cubicBezTo>
                      <a:pt x="1713" y="0"/>
                      <a:pt x="1653" y="26"/>
                      <a:pt x="1603" y="91"/>
                    </a:cubicBezTo>
                    <a:lnTo>
                      <a:pt x="130" y="1549"/>
                    </a:lnTo>
                    <a:cubicBezTo>
                      <a:pt x="1" y="1693"/>
                      <a:pt x="102" y="1924"/>
                      <a:pt x="289" y="1924"/>
                    </a:cubicBezTo>
                    <a:cubicBezTo>
                      <a:pt x="347" y="1924"/>
                      <a:pt x="405" y="1910"/>
                      <a:pt x="448" y="1866"/>
                    </a:cubicBezTo>
                    <a:lnTo>
                      <a:pt x="1920" y="394"/>
                    </a:lnTo>
                    <a:cubicBezTo>
                      <a:pt x="2105" y="242"/>
                      <a:pt x="1947" y="0"/>
                      <a:pt x="1771"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7"/>
              <p:cNvSpPr/>
              <p:nvPr/>
            </p:nvSpPr>
            <p:spPr>
              <a:xfrm>
                <a:off x="4736101" y="2955670"/>
                <a:ext cx="87453" cy="95396"/>
              </a:xfrm>
              <a:custGeom>
                <a:avLst/>
                <a:gdLst/>
                <a:ahLst/>
                <a:cxnLst/>
                <a:rect l="l" t="t" r="r" b="b"/>
                <a:pathLst>
                  <a:path w="3336" h="3639" extrusionOk="0">
                    <a:moveTo>
                      <a:pt x="1529" y="1"/>
                    </a:moveTo>
                    <a:cubicBezTo>
                      <a:pt x="1161" y="1"/>
                      <a:pt x="789" y="133"/>
                      <a:pt x="492" y="405"/>
                    </a:cubicBezTo>
                    <a:cubicBezTo>
                      <a:pt x="174" y="694"/>
                      <a:pt x="1" y="1098"/>
                      <a:pt x="1" y="1517"/>
                    </a:cubicBezTo>
                    <a:cubicBezTo>
                      <a:pt x="1" y="1863"/>
                      <a:pt x="257" y="2036"/>
                      <a:pt x="513" y="2036"/>
                    </a:cubicBezTo>
                    <a:cubicBezTo>
                      <a:pt x="770" y="2036"/>
                      <a:pt x="1026" y="1863"/>
                      <a:pt x="1026" y="1517"/>
                    </a:cubicBezTo>
                    <a:cubicBezTo>
                      <a:pt x="1026" y="1236"/>
                      <a:pt x="1270" y="1011"/>
                      <a:pt x="1549" y="1011"/>
                    </a:cubicBezTo>
                    <a:cubicBezTo>
                      <a:pt x="1557" y="1011"/>
                      <a:pt x="1566" y="1011"/>
                      <a:pt x="1574" y="1011"/>
                    </a:cubicBezTo>
                    <a:cubicBezTo>
                      <a:pt x="1820" y="1040"/>
                      <a:pt x="2022" y="1242"/>
                      <a:pt x="2051" y="1488"/>
                    </a:cubicBezTo>
                    <a:cubicBezTo>
                      <a:pt x="2051" y="1704"/>
                      <a:pt x="1935" y="1892"/>
                      <a:pt x="1748" y="1979"/>
                    </a:cubicBezTo>
                    <a:cubicBezTo>
                      <a:pt x="1300" y="2181"/>
                      <a:pt x="1011" y="2628"/>
                      <a:pt x="1026" y="3119"/>
                    </a:cubicBezTo>
                    <a:cubicBezTo>
                      <a:pt x="1026" y="3408"/>
                      <a:pt x="1257" y="3639"/>
                      <a:pt x="1531" y="3639"/>
                    </a:cubicBezTo>
                    <a:cubicBezTo>
                      <a:pt x="1820" y="3639"/>
                      <a:pt x="2051" y="3422"/>
                      <a:pt x="2051" y="3133"/>
                    </a:cubicBezTo>
                    <a:cubicBezTo>
                      <a:pt x="2051" y="3047"/>
                      <a:pt x="2108" y="2960"/>
                      <a:pt x="2181" y="2931"/>
                    </a:cubicBezTo>
                    <a:cubicBezTo>
                      <a:pt x="3032" y="2527"/>
                      <a:pt x="3335" y="1459"/>
                      <a:pt x="2801" y="679"/>
                    </a:cubicBezTo>
                    <a:cubicBezTo>
                      <a:pt x="2505" y="234"/>
                      <a:pt x="2020" y="1"/>
                      <a:pt x="1529"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7"/>
              <p:cNvSpPr/>
              <p:nvPr/>
            </p:nvSpPr>
            <p:spPr>
              <a:xfrm>
                <a:off x="4762972" y="3064279"/>
                <a:ext cx="26897" cy="28050"/>
              </a:xfrm>
              <a:custGeom>
                <a:avLst/>
                <a:gdLst/>
                <a:ahLst/>
                <a:cxnLst/>
                <a:rect l="l" t="t" r="r" b="b"/>
                <a:pathLst>
                  <a:path w="1026" h="1070" extrusionOk="0">
                    <a:moveTo>
                      <a:pt x="513" y="1"/>
                    </a:moveTo>
                    <a:cubicBezTo>
                      <a:pt x="257" y="1"/>
                      <a:pt x="1" y="174"/>
                      <a:pt x="1" y="520"/>
                    </a:cubicBezTo>
                    <a:lnTo>
                      <a:pt x="1" y="549"/>
                    </a:lnTo>
                    <a:cubicBezTo>
                      <a:pt x="1" y="838"/>
                      <a:pt x="232" y="1069"/>
                      <a:pt x="506" y="1069"/>
                    </a:cubicBezTo>
                    <a:cubicBezTo>
                      <a:pt x="795" y="1069"/>
                      <a:pt x="1026" y="838"/>
                      <a:pt x="1026" y="549"/>
                    </a:cubicBezTo>
                    <a:lnTo>
                      <a:pt x="1026" y="520"/>
                    </a:lnTo>
                    <a:cubicBezTo>
                      <a:pt x="1026" y="174"/>
                      <a:pt x="769" y="1"/>
                      <a:pt x="513"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9"/>
                                        </p:tgtEl>
                                        <p:attrNameLst>
                                          <p:attrName>style.visibility</p:attrName>
                                        </p:attrNameLst>
                                      </p:cBhvr>
                                      <p:to>
                                        <p:strVal val="visible"/>
                                      </p:to>
                                    </p:set>
                                    <p:animEffect transition="in" filter="fade">
                                      <p:cBhvr>
                                        <p:cTn id="7" dur="1000"/>
                                        <p:tgtEl>
                                          <p:spTgt spid="69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82"/>
                                        </p:tgtEl>
                                        <p:attrNameLst>
                                          <p:attrName>style.visibility</p:attrName>
                                        </p:attrNameLst>
                                      </p:cBhvr>
                                      <p:to>
                                        <p:strVal val="visible"/>
                                      </p:to>
                                    </p:set>
                                    <p:animEffect transition="in" filter="fade">
                                      <p:cBhvr>
                                        <p:cTn id="11" dur="1000"/>
                                        <p:tgtEl>
                                          <p:spTgt spid="68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28"/>
                                        </p:tgtEl>
                                        <p:attrNameLst>
                                          <p:attrName>style.visibility</p:attrName>
                                        </p:attrNameLst>
                                      </p:cBhvr>
                                      <p:to>
                                        <p:strVal val="visible"/>
                                      </p:to>
                                    </p:set>
                                    <p:animEffect transition="in" filter="fade">
                                      <p:cBhvr>
                                        <p:cTn id="15" dur="1000"/>
                                        <p:tgtEl>
                                          <p:spTgt spid="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solidFill>
                  <a:schemeClr val="accent1"/>
                </a:solidFill>
                <a:ea typeface="Overpass SemiBold"/>
                <a:cs typeface="Overpass SemiBold"/>
              </a:rPr>
              <a:t>BUSINESS CASE</a:t>
            </a:r>
          </a:p>
        </p:txBody>
      </p:sp>
      <p:graphicFrame>
        <p:nvGraphicFramePr>
          <p:cNvPr id="3" name="Table 2">
            <a:extLst>
              <a:ext uri="{FF2B5EF4-FFF2-40B4-BE49-F238E27FC236}">
                <a16:creationId xmlns:a16="http://schemas.microsoft.com/office/drawing/2014/main" id="{2D9224D8-0952-0194-BC59-565FB0B79DFE}"/>
              </a:ext>
            </a:extLst>
          </p:cNvPr>
          <p:cNvGraphicFramePr>
            <a:graphicFrameLocks noGrp="1"/>
          </p:cNvGraphicFramePr>
          <p:nvPr>
            <p:extLst>
              <p:ext uri="{D42A27DB-BD31-4B8C-83A1-F6EECF244321}">
                <p14:modId xmlns:p14="http://schemas.microsoft.com/office/powerpoint/2010/main" val="1116976775"/>
              </p:ext>
            </p:extLst>
          </p:nvPr>
        </p:nvGraphicFramePr>
        <p:xfrm>
          <a:off x="704493" y="1117282"/>
          <a:ext cx="7735014" cy="3124200"/>
        </p:xfrm>
        <a:graphic>
          <a:graphicData uri="http://schemas.openxmlformats.org/drawingml/2006/table">
            <a:tbl>
              <a:tblPr firstRow="1" bandRow="1">
                <a:tableStyleId>{2180E37F-0911-4009-9103-676AB8536274}</a:tableStyleId>
              </a:tblPr>
              <a:tblGrid>
                <a:gridCol w="1762125">
                  <a:extLst>
                    <a:ext uri="{9D8B030D-6E8A-4147-A177-3AD203B41FA5}">
                      <a16:colId xmlns:a16="http://schemas.microsoft.com/office/drawing/2014/main" val="1159798231"/>
                    </a:ext>
                  </a:extLst>
                </a:gridCol>
                <a:gridCol w="5972889">
                  <a:extLst>
                    <a:ext uri="{9D8B030D-6E8A-4147-A177-3AD203B41FA5}">
                      <a16:colId xmlns:a16="http://schemas.microsoft.com/office/drawing/2014/main" val="698155724"/>
                    </a:ext>
                  </a:extLst>
                </a:gridCol>
              </a:tblGrid>
              <a:tr h="0">
                <a:tc>
                  <a:txBody>
                    <a:bodyPr/>
                    <a:lstStyle/>
                    <a:p>
                      <a:pPr algn="l" rtl="0" fontAlgn="base"/>
                      <a:r>
                        <a:rPr lang="en-US" sz="1100" b="0" i="0" u="none" strike="noStrike">
                          <a:solidFill>
                            <a:srgbClr val="000000"/>
                          </a:solidFill>
                          <a:effectLst/>
                          <a:latin typeface="Calibri"/>
                        </a:rPr>
                        <a:t>Executive Summary</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buNone/>
                      </a:pPr>
                      <a:r>
                        <a:rPr lang="en-US" sz="1100" b="0" i="0" u="none" strike="noStrike" baseline="0" noProof="0">
                          <a:solidFill>
                            <a:srgbClr val="000000"/>
                          </a:solidFill>
                          <a:effectLst/>
                          <a:latin typeface="Calibri"/>
                        </a:rPr>
                        <a:t>The Customer attrition Prediction System is a strategic project that uses artificial neural networks (ANN) to </a:t>
                      </a:r>
                      <a:r>
                        <a:rPr lang="en-US" sz="1100" b="1" i="0" u="none" strike="noStrike" baseline="0" noProof="0">
                          <a:solidFill>
                            <a:srgbClr val="000000"/>
                          </a:solidFill>
                          <a:effectLst/>
                          <a:latin typeface="Calibri"/>
                        </a:rPr>
                        <a:t>anticipate customer attrition</a:t>
                      </a:r>
                      <a:r>
                        <a:rPr lang="en-US" sz="1100" b="0" i="0" u="none" strike="noStrike" baseline="0" noProof="0">
                          <a:solidFill>
                            <a:srgbClr val="000000"/>
                          </a:solidFill>
                          <a:effectLst/>
                          <a:latin typeface="Calibri"/>
                        </a:rPr>
                        <a:t> by </a:t>
                      </a:r>
                      <a:r>
                        <a:rPr lang="en-US" sz="1100" b="1" i="0" u="none" strike="noStrike" baseline="0" noProof="0" err="1">
                          <a:solidFill>
                            <a:srgbClr val="000000"/>
                          </a:solidFill>
                          <a:effectLst/>
                          <a:latin typeface="Calibri"/>
                        </a:rPr>
                        <a:t>analysing</a:t>
                      </a:r>
                      <a:r>
                        <a:rPr lang="en-US" sz="1100" b="1" i="0" u="none" strike="noStrike" baseline="0" noProof="0">
                          <a:solidFill>
                            <a:srgbClr val="000000"/>
                          </a:solidFill>
                          <a:effectLst/>
                          <a:latin typeface="Calibri"/>
                        </a:rPr>
                        <a:t> historical customer data and predicting churn</a:t>
                      </a:r>
                      <a:r>
                        <a:rPr lang="en-US" sz="1100" b="0" i="0" u="none" strike="noStrike" baseline="0" noProof="0">
                          <a:solidFill>
                            <a:srgbClr val="000000"/>
                          </a:solidFill>
                          <a:effectLst/>
                          <a:latin typeface="Calibri"/>
                        </a:rPr>
                        <a:t>. This proactive approach empowers businesses to optimize resource allocation, enhance customer retention strategies, and ultimately improve overall profitability.</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7917957"/>
                  </a:ext>
                </a:extLst>
              </a:tr>
              <a:tr h="1095375">
                <a:tc>
                  <a:txBody>
                    <a:bodyPr/>
                    <a:lstStyle/>
                    <a:p>
                      <a:pPr lvl="0" algn="l">
                        <a:buNone/>
                      </a:pPr>
                      <a:r>
                        <a:rPr lang="en-US" sz="1100" b="0" i="0" u="none" strike="noStrike">
                          <a:solidFill>
                            <a:srgbClr val="000000"/>
                          </a:solidFill>
                          <a:effectLst/>
                          <a:latin typeface="Calibri"/>
                        </a:rPr>
                        <a:t>Problem statements</a:t>
                      </a:r>
                    </a:p>
                  </a:txBody>
                  <a:tcPr>
                    <a:lnL w="12697">
                      <a:solidFill>
                        <a:srgbClr val="000000"/>
                      </a:solidFill>
                    </a:lnL>
                    <a:lnR w="12697">
                      <a:solidFill>
                        <a:srgbClr val="000000"/>
                      </a:solidFill>
                    </a:lnR>
                    <a:lnT w="12697">
                      <a:solidFill>
                        <a:srgbClr val="000000"/>
                      </a:solidFill>
                    </a:lnT>
                    <a:lnB w="12697">
                      <a:solidFill>
                        <a:srgbClr val="000000"/>
                      </a:solidFill>
                    </a:lnB>
                    <a:noFill/>
                  </a:tcPr>
                </a:tc>
                <a:tc>
                  <a:txBody>
                    <a:bodyPr/>
                    <a:lstStyle/>
                    <a:p>
                      <a:pPr marL="228600" lvl="0" indent="-228600" algn="l">
                        <a:lnSpc>
                          <a:spcPct val="100000"/>
                        </a:lnSpc>
                        <a:buAutoNum type="arabicPeriod"/>
                      </a:pPr>
                      <a:r>
                        <a:rPr lang="en-US" sz="1100" b="0" i="0" u="none" strike="noStrike" baseline="0" noProof="0">
                          <a:solidFill>
                            <a:srgbClr val="000000"/>
                          </a:solidFill>
                          <a:effectLst/>
                          <a:latin typeface="Calibri"/>
                        </a:rPr>
                        <a:t>Developing an accurate ANN model faces challenges in addressing complex data patterns, feature identification, and parameter fine-tuning.</a:t>
                      </a:r>
                      <a:endParaRPr lang="en-US"/>
                    </a:p>
                    <a:p>
                      <a:pPr marL="228600" lvl="0" indent="-228600" algn="l">
                        <a:lnSpc>
                          <a:spcPct val="100000"/>
                        </a:lnSpc>
                        <a:buAutoNum type="arabicPeriod"/>
                      </a:pPr>
                      <a:r>
                        <a:rPr lang="en-US" sz="1100" b="0" i="0" u="none" strike="noStrike" baseline="0" noProof="0">
                          <a:solidFill>
                            <a:srgbClr val="000000"/>
                          </a:solidFill>
                          <a:effectLst/>
                          <a:latin typeface="Calibri"/>
                        </a:rPr>
                        <a:t>Inefficient resource allocation arises due to the inability to effectively identify and prioritize customers most likely to churn.</a:t>
                      </a:r>
                      <a:endParaRPr lang="en-US"/>
                    </a:p>
                    <a:p>
                      <a:pPr marL="228600" lvl="0" indent="-228600" algn="l">
                        <a:lnSpc>
                          <a:spcPct val="100000"/>
                        </a:lnSpc>
                        <a:buAutoNum type="arabicPeriod"/>
                      </a:pPr>
                      <a:r>
                        <a:rPr lang="en-US" sz="1100" b="0" i="0" u="none" strike="noStrike" baseline="0" noProof="0">
                          <a:solidFill>
                            <a:srgbClr val="000000"/>
                          </a:solidFill>
                          <a:effectLst/>
                          <a:latin typeface="Calibri"/>
                        </a:rPr>
                        <a:t>The lack of objective solution where there is an importance for an automated system that can provide objective solution to improvise the business</a:t>
                      </a:r>
                    </a:p>
                  </a:txBody>
                  <a:tcPr>
                    <a:lnL w="12697">
                      <a:solidFill>
                        <a:srgbClr val="000000"/>
                      </a:solidFill>
                    </a:lnL>
                    <a:lnR w="12697">
                      <a:solidFill>
                        <a:srgbClr val="000000"/>
                      </a:solidFill>
                    </a:lnR>
                    <a:lnT w="12697">
                      <a:solidFill>
                        <a:srgbClr val="000000"/>
                      </a:solidFill>
                    </a:lnT>
                    <a:lnB w="12697">
                      <a:solidFill>
                        <a:srgbClr val="000000"/>
                      </a:solidFill>
                    </a:lnB>
                    <a:noFill/>
                  </a:tcPr>
                </a:tc>
                <a:extLst>
                  <a:ext uri="{0D108BD9-81ED-4DB2-BD59-A6C34878D82A}">
                    <a16:rowId xmlns:a16="http://schemas.microsoft.com/office/drawing/2014/main" val="1092382048"/>
                  </a:ext>
                </a:extLst>
              </a:tr>
              <a:tr h="981075">
                <a:tc>
                  <a:txBody>
                    <a:bodyPr/>
                    <a:lstStyle/>
                    <a:p>
                      <a:pPr algn="l" rtl="0" fontAlgn="base"/>
                      <a:r>
                        <a:rPr lang="en-US" sz="1100" b="0" i="0" u="none" strike="noStrike">
                          <a:solidFill>
                            <a:srgbClr val="000000"/>
                          </a:solidFill>
                          <a:effectLst/>
                          <a:latin typeface="Calibri"/>
                        </a:rPr>
                        <a:t>Benefits</a:t>
                      </a: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342900" lvl="0" indent="-342900" algn="l">
                        <a:lnSpc>
                          <a:spcPct val="100000"/>
                        </a:lnSpc>
                        <a:buAutoNum type="arabicPeriod"/>
                      </a:pPr>
                      <a:r>
                        <a:rPr lang="en-US" sz="1100" b="1" i="0" u="none" strike="noStrike">
                          <a:solidFill>
                            <a:srgbClr val="000000"/>
                          </a:solidFill>
                          <a:effectLst/>
                          <a:latin typeface="Calibri"/>
                        </a:rPr>
                        <a:t>Increased Customer Retention: </a:t>
                      </a:r>
                      <a:r>
                        <a:rPr lang="en-US" sz="1100" b="0" i="0" u="none" strike="noStrike">
                          <a:solidFill>
                            <a:srgbClr val="000000"/>
                          </a:solidFill>
                          <a:effectLst/>
                          <a:latin typeface="Calibri"/>
                        </a:rPr>
                        <a:t>Accurate predictions enable targeted retention strategies, reducing churn rates and preserving customer relationships.</a:t>
                      </a:r>
                      <a:endParaRPr lang="en-US" b="0" i="0">
                        <a:solidFill>
                          <a:srgbClr val="000000"/>
                        </a:solidFill>
                        <a:effectLst/>
                        <a:latin typeface="Calibri"/>
                      </a:endParaRPr>
                    </a:p>
                    <a:p>
                      <a:pPr marL="342900" lvl="0" indent="-342900" algn="l">
                        <a:lnSpc>
                          <a:spcPct val="100000"/>
                        </a:lnSpc>
                        <a:buAutoNum type="arabicPeriod"/>
                      </a:pPr>
                      <a:r>
                        <a:rPr lang="en-US" sz="1100" b="1" i="0" u="none" strike="noStrike" baseline="0" noProof="0">
                          <a:solidFill>
                            <a:srgbClr val="000000"/>
                          </a:solidFill>
                          <a:effectLst/>
                          <a:latin typeface="Calibri"/>
                        </a:rPr>
                        <a:t>Resource Optimization: I</a:t>
                      </a:r>
                      <a:r>
                        <a:rPr lang="en-US" sz="1100" b="0" i="0" u="none" strike="noStrike" baseline="0" noProof="0">
                          <a:solidFill>
                            <a:srgbClr val="000000"/>
                          </a:solidFill>
                          <a:effectLst/>
                          <a:latin typeface="Calibri"/>
                        </a:rPr>
                        <a:t>mproved allocation of resources, leading to cost savings by focusing efforts on customers with a higher likelihood of churn.</a:t>
                      </a:r>
                      <a:endParaRPr lang="en-US" baseline="0" noProof="0"/>
                    </a:p>
                    <a:p>
                      <a:pPr marL="342900" lvl="0" indent="-342900" algn="l">
                        <a:lnSpc>
                          <a:spcPct val="100000"/>
                        </a:lnSpc>
                        <a:buAutoNum type="arabicPeriod"/>
                      </a:pPr>
                      <a:r>
                        <a:rPr lang="en-US" sz="1100" b="1" i="0" u="none" strike="noStrike" baseline="0" noProof="0">
                          <a:solidFill>
                            <a:srgbClr val="000000"/>
                          </a:solidFill>
                          <a:effectLst/>
                          <a:latin typeface="Calibri"/>
                        </a:rPr>
                        <a:t>Competitive Edge: </a:t>
                      </a:r>
                      <a:r>
                        <a:rPr lang="en-US" sz="1100" b="0" i="0" u="none" strike="noStrike" baseline="0" noProof="0">
                          <a:solidFill>
                            <a:srgbClr val="000000"/>
                          </a:solidFill>
                          <a:effectLst/>
                          <a:latin typeface="Calibri"/>
                        </a:rPr>
                        <a:t>Enhances business competitiveness through data-driven decision-making and proactive customer management.</a:t>
                      </a:r>
                      <a:endParaRPr lang="en-US"/>
                    </a:p>
                    <a:p>
                      <a:pPr marL="342900" lvl="0" indent="-342900" algn="l">
                        <a:buAutoNum type="arabicPeriod"/>
                      </a:pPr>
                      <a:endParaRPr lang="en-US" sz="1100" b="0" i="0" u="none" strike="noStrike">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4915572"/>
                  </a:ext>
                </a:extLst>
              </a:tr>
            </a:tbl>
          </a:graphicData>
        </a:graphic>
      </p:graphicFrame>
      <p:graphicFrame>
        <p:nvGraphicFramePr>
          <p:cNvPr id="5" name="Table 4">
            <a:extLst>
              <a:ext uri="{FF2B5EF4-FFF2-40B4-BE49-F238E27FC236}">
                <a16:creationId xmlns:a16="http://schemas.microsoft.com/office/drawing/2014/main" id="{4F15C280-7A96-508D-109C-EDF380779F43}"/>
              </a:ext>
            </a:extLst>
          </p:cNvPr>
          <p:cNvGraphicFramePr>
            <a:graphicFrameLocks noGrp="1"/>
          </p:cNvGraphicFramePr>
          <p:nvPr>
            <p:extLst>
              <p:ext uri="{D42A27DB-BD31-4B8C-83A1-F6EECF244321}">
                <p14:modId xmlns:p14="http://schemas.microsoft.com/office/powerpoint/2010/main" val="3977408949"/>
              </p:ext>
            </p:extLst>
          </p:nvPr>
        </p:nvGraphicFramePr>
        <p:xfrm>
          <a:off x="708025" y="4231957"/>
          <a:ext cx="7726042" cy="638175"/>
        </p:xfrm>
        <a:graphic>
          <a:graphicData uri="http://schemas.openxmlformats.org/drawingml/2006/table">
            <a:tbl>
              <a:tblPr firstRow="1" firstCol="1" bandRow="1">
                <a:tableStyleId>{2180E37F-0911-4009-9103-676AB8536274}</a:tableStyleId>
              </a:tblPr>
              <a:tblGrid>
                <a:gridCol w="1752599">
                  <a:extLst>
                    <a:ext uri="{9D8B030D-6E8A-4147-A177-3AD203B41FA5}">
                      <a16:colId xmlns:a16="http://schemas.microsoft.com/office/drawing/2014/main" val="1683513570"/>
                    </a:ext>
                  </a:extLst>
                </a:gridCol>
                <a:gridCol w="5973443">
                  <a:extLst>
                    <a:ext uri="{9D8B030D-6E8A-4147-A177-3AD203B41FA5}">
                      <a16:colId xmlns:a16="http://schemas.microsoft.com/office/drawing/2014/main" val="3510769133"/>
                    </a:ext>
                  </a:extLst>
                </a:gridCol>
              </a:tblGrid>
              <a:tr h="638175">
                <a:tc>
                  <a:txBody>
                    <a:bodyPr/>
                    <a:lstStyle/>
                    <a:p>
                      <a:pPr>
                        <a:lnSpc>
                          <a:spcPct val="107000"/>
                        </a:lnSpc>
                        <a:spcAft>
                          <a:spcPts val="800"/>
                        </a:spcAft>
                      </a:pPr>
                      <a:r>
                        <a:rPr lang="en-US" sz="1100" kern="100">
                          <a:effectLst/>
                          <a:latin typeface="Calibri"/>
                          <a:ea typeface="Calibri" panose="020F0502020204030204" pitchFamily="34" charset="0"/>
                          <a:cs typeface="Times New Roman"/>
                        </a:rPr>
                        <a:t>Costs and Expected Return of Investment :</a:t>
                      </a:r>
                    </a:p>
                    <a:p>
                      <a:pPr lvl="0">
                        <a:lnSpc>
                          <a:spcPct val="107000"/>
                        </a:lnSpc>
                        <a:spcAft>
                          <a:spcPts val="800"/>
                        </a:spcAft>
                        <a:buNone/>
                      </a:pPr>
                      <a:endParaRPr lang="en-US" sz="1100" kern="1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100" kern="100">
                          <a:effectLst/>
                          <a:latin typeface="Calibri"/>
                          <a:ea typeface="Calibri" panose="020F0502020204030204" pitchFamily="34" charset="0"/>
                          <a:cs typeface="Times New Roman"/>
                        </a:rPr>
                        <a:t>Budget of </a:t>
                      </a:r>
                      <a:r>
                        <a:rPr lang="en-US" sz="1100" b="1" kern="100">
                          <a:effectLst/>
                          <a:latin typeface="Calibri"/>
                          <a:ea typeface="Calibri" panose="020F0502020204030204" pitchFamily="34" charset="0"/>
                          <a:cs typeface="Times New Roman"/>
                        </a:rPr>
                        <a:t>RM 1,087,531</a:t>
                      </a:r>
                      <a:r>
                        <a:rPr lang="en-US" sz="1100" kern="100">
                          <a:effectLst/>
                          <a:latin typeface="Calibri"/>
                          <a:ea typeface="Calibri" panose="020F0502020204030204" pitchFamily="34" charset="0"/>
                          <a:cs typeface="Times New Roman"/>
                        </a:rPr>
                        <a:t> only</a:t>
                      </a:r>
                    </a:p>
                    <a:p>
                      <a:pPr lvl="0">
                        <a:lnSpc>
                          <a:spcPct val="107000"/>
                        </a:lnSpc>
                        <a:spcAft>
                          <a:spcPts val="800"/>
                        </a:spcAft>
                        <a:buNone/>
                      </a:pPr>
                      <a:r>
                        <a:rPr lang="en-US" sz="1100" kern="100">
                          <a:effectLst/>
                          <a:latin typeface="Calibri"/>
                          <a:cs typeface="Times New Roman"/>
                        </a:rPr>
                        <a:t>Expected ROI: To </a:t>
                      </a:r>
                      <a:r>
                        <a:rPr lang="en-US" sz="1100" b="1" kern="100">
                          <a:effectLst/>
                          <a:latin typeface="Calibri"/>
                          <a:cs typeface="Times New Roman"/>
                        </a:rPr>
                        <a:t>gain with a 20%</a:t>
                      </a:r>
                      <a:r>
                        <a:rPr lang="en-US" sz="1100" kern="100">
                          <a:effectLst/>
                          <a:latin typeface="Calibri"/>
                          <a:cs typeface="Times New Roman"/>
                        </a:rPr>
                        <a:t> of return in the third year : </a:t>
                      </a:r>
                      <a:r>
                        <a:rPr lang="en-US" sz="1100" b="1" kern="100">
                          <a:effectLst/>
                          <a:latin typeface="Calibri"/>
                          <a:cs typeface="Times New Roman"/>
                        </a:rPr>
                        <a:t>~ RM 216,306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693967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8636B672-597A-90BA-CA8F-7D9B615A8A8D}"/>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08DF6C8C-7C6F-04D9-4CBD-C09D94203A30}"/>
              </a:ext>
            </a:extLst>
          </p:cNvPr>
          <p:cNvSpPr txBox="1">
            <a:spLocks noGrp="1"/>
          </p:cNvSpPr>
          <p:nvPr>
            <p:ph type="title"/>
          </p:nvPr>
        </p:nvSpPr>
        <p:spPr>
          <a:xfrm>
            <a:off x="720000" y="219960"/>
            <a:ext cx="7704000" cy="572700"/>
          </a:xfrm>
          <a:prstGeom prst="rect">
            <a:avLst/>
          </a:prstGeom>
        </p:spPr>
        <p:txBody>
          <a:bodyPr spcFirstLastPara="1" wrap="square" lIns="91425" tIns="91425" rIns="91425" bIns="91425" anchor="t" anchorCtr="0">
            <a:noAutofit/>
          </a:bodyPr>
          <a:lstStyle/>
          <a:p>
            <a:r>
              <a:rPr lang="en">
                <a:solidFill>
                  <a:schemeClr val="accent1"/>
                </a:solidFill>
                <a:ea typeface="Overpass SemiBold"/>
                <a:cs typeface="Overpass SemiBold"/>
              </a:rPr>
              <a:t>PROJECT CHARTER</a:t>
            </a:r>
          </a:p>
        </p:txBody>
      </p:sp>
      <p:graphicFrame>
        <p:nvGraphicFramePr>
          <p:cNvPr id="3" name="Table 2">
            <a:extLst>
              <a:ext uri="{FF2B5EF4-FFF2-40B4-BE49-F238E27FC236}">
                <a16:creationId xmlns:a16="http://schemas.microsoft.com/office/drawing/2014/main" id="{55181AA2-9C20-98D3-BD07-1C847A074E7A}"/>
              </a:ext>
            </a:extLst>
          </p:cNvPr>
          <p:cNvGraphicFramePr>
            <a:graphicFrameLocks noGrp="1"/>
          </p:cNvGraphicFramePr>
          <p:nvPr>
            <p:extLst>
              <p:ext uri="{D42A27DB-BD31-4B8C-83A1-F6EECF244321}">
                <p14:modId xmlns:p14="http://schemas.microsoft.com/office/powerpoint/2010/main" val="2691047838"/>
              </p:ext>
            </p:extLst>
          </p:nvPr>
        </p:nvGraphicFramePr>
        <p:xfrm>
          <a:off x="716280" y="792480"/>
          <a:ext cx="7735016" cy="2647950"/>
        </p:xfrm>
        <a:graphic>
          <a:graphicData uri="http://schemas.openxmlformats.org/drawingml/2006/table">
            <a:tbl>
              <a:tblPr firstRow="1" firstCol="1" bandRow="1">
                <a:tableStyleId>{2180E37F-0911-4009-9103-676AB8536274}</a:tableStyleId>
              </a:tblPr>
              <a:tblGrid>
                <a:gridCol w="1762125">
                  <a:extLst>
                    <a:ext uri="{9D8B030D-6E8A-4147-A177-3AD203B41FA5}">
                      <a16:colId xmlns:a16="http://schemas.microsoft.com/office/drawing/2014/main" val="2764817674"/>
                    </a:ext>
                  </a:extLst>
                </a:gridCol>
                <a:gridCol w="5972891">
                  <a:extLst>
                    <a:ext uri="{9D8B030D-6E8A-4147-A177-3AD203B41FA5}">
                      <a16:colId xmlns:a16="http://schemas.microsoft.com/office/drawing/2014/main" val="1208027730"/>
                    </a:ext>
                  </a:extLst>
                </a:gridCol>
              </a:tblGrid>
              <a:tr h="180975">
                <a:tc gridSpan="2">
                  <a:txBody>
                    <a:bodyPr/>
                    <a:lstStyle/>
                    <a:p>
                      <a:pPr>
                        <a:lnSpc>
                          <a:spcPct val="107000"/>
                        </a:lnSpc>
                        <a:spcAft>
                          <a:spcPts val="800"/>
                        </a:spcAft>
                      </a:pPr>
                      <a:r>
                        <a:rPr lang="en-US" sz="1100" kern="100">
                          <a:effectLst/>
                          <a:latin typeface="Calibri"/>
                          <a:ea typeface="Calibri" panose="020F0502020204030204" pitchFamily="34" charset="0"/>
                          <a:cs typeface="Times New Roman"/>
                        </a:rPr>
                        <a:t>Project Name: Customer Churn Prediction System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357820424"/>
                  </a:ext>
                </a:extLst>
              </a:tr>
              <a:tr h="1485900">
                <a:tc>
                  <a:txBody>
                    <a:bodyPr/>
                    <a:lstStyle/>
                    <a:p>
                      <a:pPr>
                        <a:lnSpc>
                          <a:spcPct val="107000"/>
                        </a:lnSpc>
                        <a:spcAft>
                          <a:spcPts val="800"/>
                        </a:spcAft>
                      </a:pPr>
                      <a:r>
                        <a:rPr lang="en-US" sz="1100" kern="100">
                          <a:effectLst/>
                          <a:latin typeface="Calibri"/>
                          <a:ea typeface="Calibri" panose="020F0502020204030204" pitchFamily="34" charset="0"/>
                          <a:cs typeface="Times New Roman"/>
                        </a:rPr>
                        <a:t>Project Description: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100" kern="100">
                          <a:effectLst/>
                          <a:latin typeface="Calibri"/>
                          <a:ea typeface="Calibri" panose="020F0502020204030204" pitchFamily="34" charset="0"/>
                          <a:cs typeface="Times New Roman"/>
                        </a:rPr>
                        <a:t>This project aims to build an </a:t>
                      </a:r>
                      <a:r>
                        <a:rPr lang="en-US" sz="1100" b="1" kern="100">
                          <a:effectLst/>
                          <a:latin typeface="Calibri"/>
                          <a:ea typeface="Calibri" panose="020F0502020204030204" pitchFamily="34" charset="0"/>
                          <a:cs typeface="Times New Roman"/>
                        </a:rPr>
                        <a:t>intelligent system </a:t>
                      </a:r>
                      <a:r>
                        <a:rPr lang="en-US" sz="1100" kern="100">
                          <a:effectLst/>
                          <a:latin typeface="Calibri"/>
                          <a:ea typeface="Calibri" panose="020F0502020204030204" pitchFamily="34" charset="0"/>
                          <a:cs typeface="Times New Roman"/>
                        </a:rPr>
                        <a:t>capable of </a:t>
                      </a:r>
                      <a:r>
                        <a:rPr lang="en-US" sz="1100" kern="100" err="1">
                          <a:effectLst/>
                          <a:latin typeface="Calibri"/>
                          <a:ea typeface="Calibri" panose="020F0502020204030204" pitchFamily="34" charset="0"/>
                          <a:cs typeface="Times New Roman"/>
                        </a:rPr>
                        <a:t>analysing</a:t>
                      </a:r>
                      <a:r>
                        <a:rPr lang="en-US" sz="1100" kern="100">
                          <a:effectLst/>
                          <a:latin typeface="Calibri"/>
                          <a:ea typeface="Calibri" panose="020F0502020204030204" pitchFamily="34" charset="0"/>
                          <a:cs typeface="Times New Roman"/>
                        </a:rPr>
                        <a:t> historical customer data and predicting the likelihood of churn. By employing ANN, the model </a:t>
                      </a:r>
                      <a:r>
                        <a:rPr lang="en-US" sz="1100" b="1" kern="100">
                          <a:effectLst/>
                          <a:latin typeface="Calibri"/>
                          <a:ea typeface="Calibri" panose="020F0502020204030204" pitchFamily="34" charset="0"/>
                          <a:cs typeface="Times New Roman"/>
                        </a:rPr>
                        <a:t>aims to capture intricate patterns and relationships within the data</a:t>
                      </a:r>
                      <a:r>
                        <a:rPr lang="en-US" sz="1100" kern="100">
                          <a:effectLst/>
                          <a:latin typeface="Calibri"/>
                          <a:ea typeface="Calibri" panose="020F0502020204030204" pitchFamily="34" charset="0"/>
                          <a:cs typeface="Times New Roman"/>
                        </a:rPr>
                        <a:t>, providing more accurate predictions compared to traditional models. This system analyses the historical customer data, predicts churn, and empowers businesses to proactively retain customers. The project involves data preprocessing, feature engineering, ANN model training, evaluation, integration with a simple and intuitive user interface and system testing to validate the system’s accuracy performance.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875908"/>
                  </a:ext>
                </a:extLst>
              </a:tr>
              <a:tr h="981075">
                <a:tc>
                  <a:txBody>
                    <a:bodyPr/>
                    <a:lstStyle/>
                    <a:p>
                      <a:pPr>
                        <a:lnSpc>
                          <a:spcPct val="107000"/>
                        </a:lnSpc>
                        <a:spcAft>
                          <a:spcPts val="800"/>
                        </a:spcAft>
                      </a:pPr>
                      <a:r>
                        <a:rPr lang="en-US" sz="1100" kern="100">
                          <a:effectLst/>
                          <a:latin typeface="Calibri"/>
                          <a:ea typeface="Calibri" panose="020F0502020204030204" pitchFamily="34" charset="0"/>
                          <a:cs typeface="Times New Roman"/>
                        </a:rPr>
                        <a:t>Project 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lvl="0" indent="-342900">
                        <a:lnSpc>
                          <a:spcPct val="107000"/>
                        </a:lnSpc>
                        <a:buFont typeface="+mj-lt"/>
                        <a:buAutoNum type="arabicPeriod"/>
                      </a:pPr>
                      <a:r>
                        <a:rPr lang="en-US" sz="1100" kern="100">
                          <a:effectLst/>
                          <a:latin typeface="Calibri"/>
                          <a:ea typeface="Calibri" panose="020F0502020204030204" pitchFamily="34" charset="0"/>
                          <a:cs typeface="Times New Roman"/>
                        </a:rPr>
                        <a:t>To develop an ANN model that accurately predict which customers are likely to churn.</a:t>
                      </a:r>
                    </a:p>
                    <a:p>
                      <a:pPr marL="342900" lvl="0" indent="-342900">
                        <a:lnSpc>
                          <a:spcPct val="107000"/>
                        </a:lnSpc>
                        <a:buFont typeface="+mj-lt"/>
                        <a:buAutoNum type="arabicPeriod"/>
                      </a:pPr>
                      <a:r>
                        <a:rPr lang="en-US" sz="1100" kern="100">
                          <a:effectLst/>
                          <a:latin typeface="Calibri"/>
                          <a:ea typeface="Calibri" panose="020F0502020204030204" pitchFamily="34" charset="0"/>
                          <a:cs typeface="Times New Roman"/>
                        </a:rPr>
                        <a:t>To help businesses </a:t>
                      </a:r>
                      <a:r>
                        <a:rPr lang="en-US" sz="1100" kern="100" err="1">
                          <a:effectLst/>
                          <a:latin typeface="Calibri"/>
                          <a:ea typeface="Calibri" panose="020F0502020204030204" pitchFamily="34" charset="0"/>
                          <a:cs typeface="Times New Roman"/>
                        </a:rPr>
                        <a:t>optimise</a:t>
                      </a:r>
                      <a:r>
                        <a:rPr lang="en-US" sz="1100" kern="100">
                          <a:effectLst/>
                          <a:latin typeface="Calibri"/>
                          <a:ea typeface="Calibri" panose="020F0502020204030204" pitchFamily="34" charset="0"/>
                          <a:cs typeface="Times New Roman"/>
                        </a:rPr>
                        <a:t> resource allocation by focusing their efforts and resources on customers who are most likely to churn.</a:t>
                      </a:r>
                    </a:p>
                    <a:p>
                      <a:pPr marL="342900" lvl="0" indent="-342900">
                        <a:lnSpc>
                          <a:spcPct val="107000"/>
                        </a:lnSpc>
                        <a:spcAft>
                          <a:spcPts val="800"/>
                        </a:spcAft>
                        <a:buFont typeface="+mj-lt"/>
                        <a:buAutoNum type="arabicPeriod"/>
                      </a:pPr>
                      <a:r>
                        <a:rPr lang="en-US" sz="1100" kern="100">
                          <a:effectLst/>
                          <a:latin typeface="Calibri"/>
                          <a:ea typeface="Calibri" panose="020F0502020204030204" pitchFamily="34" charset="0"/>
                          <a:cs typeface="Times New Roman"/>
                        </a:rPr>
                        <a:t>To continually refine the churn prediction model by monitoring the performance of an ANN model and increase the accuracy of the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6131054"/>
                  </a:ext>
                </a:extLst>
              </a:tr>
            </a:tbl>
          </a:graphicData>
        </a:graphic>
      </p:graphicFrame>
      <p:graphicFrame>
        <p:nvGraphicFramePr>
          <p:cNvPr id="5" name="Table 4">
            <a:extLst>
              <a:ext uri="{FF2B5EF4-FFF2-40B4-BE49-F238E27FC236}">
                <a16:creationId xmlns:a16="http://schemas.microsoft.com/office/drawing/2014/main" id="{2DFBD0BE-5DEF-3164-26CC-E2D82799B8B9}"/>
              </a:ext>
            </a:extLst>
          </p:cNvPr>
          <p:cNvGraphicFramePr>
            <a:graphicFrameLocks noGrp="1"/>
          </p:cNvGraphicFramePr>
          <p:nvPr>
            <p:extLst>
              <p:ext uri="{D42A27DB-BD31-4B8C-83A1-F6EECF244321}">
                <p14:modId xmlns:p14="http://schemas.microsoft.com/office/powerpoint/2010/main" val="1936334530"/>
              </p:ext>
            </p:extLst>
          </p:nvPr>
        </p:nvGraphicFramePr>
        <p:xfrm>
          <a:off x="716280" y="3444240"/>
          <a:ext cx="7724774" cy="1457325"/>
        </p:xfrm>
        <a:graphic>
          <a:graphicData uri="http://schemas.openxmlformats.org/drawingml/2006/table">
            <a:tbl>
              <a:tblPr firstRow="1" bandRow="1">
                <a:tableStyleId>{2180E37F-0911-4009-9103-676AB8536274}</a:tableStyleId>
              </a:tblPr>
              <a:tblGrid>
                <a:gridCol w="1743075">
                  <a:extLst>
                    <a:ext uri="{9D8B030D-6E8A-4147-A177-3AD203B41FA5}">
                      <a16:colId xmlns:a16="http://schemas.microsoft.com/office/drawing/2014/main" val="2010381469"/>
                    </a:ext>
                  </a:extLst>
                </a:gridCol>
                <a:gridCol w="5981699">
                  <a:extLst>
                    <a:ext uri="{9D8B030D-6E8A-4147-A177-3AD203B41FA5}">
                      <a16:colId xmlns:a16="http://schemas.microsoft.com/office/drawing/2014/main" val="3187661221"/>
                    </a:ext>
                  </a:extLst>
                </a:gridCol>
              </a:tblGrid>
              <a:tr h="1457325">
                <a:tc>
                  <a:txBody>
                    <a:bodyPr/>
                    <a:lstStyle/>
                    <a:p>
                      <a:pPr algn="l" rtl="0" fontAlgn="base"/>
                      <a:r>
                        <a:rPr lang="en-US" sz="1100" b="0" i="0" u="none" strike="noStrike">
                          <a:solidFill>
                            <a:srgbClr val="000000"/>
                          </a:solidFill>
                          <a:effectLst/>
                          <a:latin typeface="Calibri" panose="020F0502020204030204" pitchFamily="34" charset="0"/>
                        </a:rPr>
                        <a:t>Success Criteria:</a:t>
                      </a:r>
                      <a:endParaRPr lang="en-US" b="0" i="0">
                        <a:solidFill>
                          <a:srgbClr val="000000"/>
                        </a:solidFill>
                        <a:effectLst/>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342900" lvl="0" indent="-342900" algn="l" rtl="0" fontAlgn="base">
                        <a:buFont typeface="+mj-lt"/>
                        <a:buAutoNum type="arabicPeriod"/>
                      </a:pPr>
                      <a:r>
                        <a:rPr lang="en-US" sz="1100" b="0" i="0" u="none" strike="noStrike">
                          <a:solidFill>
                            <a:srgbClr val="000000"/>
                          </a:solidFill>
                          <a:effectLst/>
                          <a:latin typeface="Calibri" panose="020F0502020204030204" pitchFamily="34" charset="0"/>
                        </a:rPr>
                        <a:t>High Prediction Accuracy: The customer churn prediction system should achieve a high overall accuracy in predicting the customer churn.</a:t>
                      </a:r>
                      <a:endParaRPr lang="en-US" b="0" i="0">
                        <a:solidFill>
                          <a:srgbClr val="000000"/>
                        </a:solidFill>
                        <a:effectLst/>
                        <a:latin typeface="Arial" panose="020B0604020202020204" pitchFamily="34" charset="0"/>
                      </a:endParaRPr>
                    </a:p>
                    <a:p>
                      <a:pPr marL="342900" lvl="0" indent="-342900" algn="l" rtl="0" fontAlgn="base">
                        <a:buFont typeface="+mj-lt"/>
                        <a:buAutoNum type="arabicPeriod"/>
                      </a:pPr>
                      <a:r>
                        <a:rPr lang="en-US" sz="1100" b="0" i="0" u="none" strike="noStrike">
                          <a:solidFill>
                            <a:srgbClr val="000000"/>
                          </a:solidFill>
                          <a:effectLst/>
                          <a:latin typeface="Calibri" panose="020F0502020204030204" pitchFamily="34" charset="0"/>
                        </a:rPr>
                        <a:t>Resource Allocation Improvement: The system should be able to demonstrate a measurable improvement in resource allocation efficiency with retaining customers who are less likely to churn.</a:t>
                      </a:r>
                      <a:endParaRPr lang="en-US" b="0" i="0">
                        <a:solidFill>
                          <a:srgbClr val="000000"/>
                        </a:solidFill>
                        <a:effectLst/>
                        <a:latin typeface="Arial" panose="020B0604020202020204" pitchFamily="34" charset="0"/>
                      </a:endParaRPr>
                    </a:p>
                    <a:p>
                      <a:pPr marL="342900" lvl="0" indent="-342900" algn="l" rtl="0" fontAlgn="base">
                        <a:buFont typeface="+mj-lt"/>
                        <a:buAutoNum type="arabicPeriod"/>
                      </a:pPr>
                      <a:r>
                        <a:rPr lang="en-US" sz="1100" b="0" i="0" u="none" strike="noStrike">
                          <a:solidFill>
                            <a:srgbClr val="000000"/>
                          </a:solidFill>
                          <a:effectLst/>
                          <a:latin typeface="Calibri" panose="020F0502020204030204" pitchFamily="34" charset="0"/>
                        </a:rPr>
                        <a:t>Continuous Model Refinement: The system establishes updates to the model, incorporating new customer data and insights to accuracy over time and should be able to adapt to changes in customer behavior.</a:t>
                      </a:r>
                      <a:endParaRPr lang="en-US" b="0" i="0">
                        <a:solidFill>
                          <a:srgbClr val="000000"/>
                        </a:solidFill>
                        <a:effectLst/>
                        <a:latin typeface="Arial" panose="020B0604020202020204" pitchFamily="34" charset="0"/>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7990471"/>
                  </a:ext>
                </a:extLst>
              </a:tr>
            </a:tbl>
          </a:graphicData>
        </a:graphic>
      </p:graphicFrame>
    </p:spTree>
    <p:extLst>
      <p:ext uri="{BB962C8B-B14F-4D97-AF65-F5344CB8AC3E}">
        <p14:creationId xmlns:p14="http://schemas.microsoft.com/office/powerpoint/2010/main" val="95299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B2118C4C-74B0-4F10-EBC9-BDA276416E61}"/>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C2FF9C85-6ED0-E3C6-A12F-CF70A184D614}"/>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solidFill>
                  <a:schemeClr val="accent1"/>
                </a:solidFill>
                <a:ea typeface="Overpass SemiBold"/>
                <a:cs typeface="Overpass SemiBold"/>
              </a:rPr>
              <a:t>PROJECT CHARTER</a:t>
            </a:r>
          </a:p>
        </p:txBody>
      </p:sp>
      <p:graphicFrame>
        <p:nvGraphicFramePr>
          <p:cNvPr id="6" name="Table 5">
            <a:extLst>
              <a:ext uri="{FF2B5EF4-FFF2-40B4-BE49-F238E27FC236}">
                <a16:creationId xmlns:a16="http://schemas.microsoft.com/office/drawing/2014/main" id="{1D0E862D-F750-326A-943F-446ED08D3996}"/>
              </a:ext>
            </a:extLst>
          </p:cNvPr>
          <p:cNvGraphicFramePr>
            <a:graphicFrameLocks noGrp="1"/>
          </p:cNvGraphicFramePr>
          <p:nvPr/>
        </p:nvGraphicFramePr>
        <p:xfrm>
          <a:off x="769620" y="1150620"/>
          <a:ext cx="7610472" cy="1030605"/>
        </p:xfrm>
        <a:graphic>
          <a:graphicData uri="http://schemas.openxmlformats.org/drawingml/2006/table">
            <a:tbl>
              <a:tblPr firstRow="1" bandRow="1">
                <a:tableStyleId>{2180E37F-0911-4009-9103-676AB8536274}</a:tableStyleId>
              </a:tblPr>
              <a:tblGrid>
                <a:gridCol w="2475158">
                  <a:extLst>
                    <a:ext uri="{9D8B030D-6E8A-4147-A177-3AD203B41FA5}">
                      <a16:colId xmlns:a16="http://schemas.microsoft.com/office/drawing/2014/main" val="3725759611"/>
                    </a:ext>
                  </a:extLst>
                </a:gridCol>
                <a:gridCol w="5135314">
                  <a:extLst>
                    <a:ext uri="{9D8B030D-6E8A-4147-A177-3AD203B41FA5}">
                      <a16:colId xmlns:a16="http://schemas.microsoft.com/office/drawing/2014/main" val="3565877872"/>
                    </a:ext>
                  </a:extLst>
                </a:gridCol>
              </a:tblGrid>
              <a:tr h="224314">
                <a:tc>
                  <a:txBody>
                    <a:bodyPr/>
                    <a:lstStyle/>
                    <a:p>
                      <a:pPr algn="l" rtl="0" fontAlgn="base"/>
                      <a:r>
                        <a:rPr lang="en-US" sz="1100" b="0" i="0" u="none" strike="noStrike">
                          <a:solidFill>
                            <a:srgbClr val="000000"/>
                          </a:solidFill>
                          <a:effectLst/>
                          <a:latin typeface="Calibri"/>
                        </a:rPr>
                        <a:t>Budget:</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algn="l" rtl="0" fontAlgn="base"/>
                      <a:r>
                        <a:rPr lang="en-US" sz="1100" b="0" i="0" u="none" strike="noStrike">
                          <a:solidFill>
                            <a:srgbClr val="000000"/>
                          </a:solidFill>
                          <a:effectLst/>
                          <a:latin typeface="Calibri"/>
                        </a:rPr>
                        <a:t>Budget of RM 1,087,531 only</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026419"/>
                  </a:ext>
                </a:extLst>
              </a:tr>
              <a:tr h="771525">
                <a:tc>
                  <a:txBody>
                    <a:bodyPr/>
                    <a:lstStyle/>
                    <a:p>
                      <a:pPr algn="l" rtl="0" fontAlgn="base"/>
                      <a:r>
                        <a:rPr lang="en-US" sz="1100" b="0" i="0" u="none" strike="noStrike">
                          <a:solidFill>
                            <a:srgbClr val="000000"/>
                          </a:solidFill>
                          <a:effectLst/>
                          <a:latin typeface="Calibri"/>
                        </a:rPr>
                        <a:t>Deliverables:</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342900" lvl="0" indent="-342900" algn="l" rtl="0" fontAlgn="base">
                        <a:buFont typeface="+mj-lt"/>
                        <a:buAutoNum type="arabicPeriod"/>
                      </a:pPr>
                      <a:r>
                        <a:rPr lang="en-US" sz="1100" b="0" i="0" u="none" strike="noStrike">
                          <a:solidFill>
                            <a:srgbClr val="000000"/>
                          </a:solidFill>
                          <a:effectLst/>
                          <a:latin typeface="Calibri"/>
                        </a:rPr>
                        <a:t>User Manual and Training Materials</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System Documentation</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Testing and Quality Assurance Reports</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Technical Support</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5582614"/>
                  </a:ext>
                </a:extLst>
              </a:tr>
            </a:tbl>
          </a:graphicData>
        </a:graphic>
      </p:graphicFrame>
      <p:graphicFrame>
        <p:nvGraphicFramePr>
          <p:cNvPr id="3" name="Table 2">
            <a:extLst>
              <a:ext uri="{FF2B5EF4-FFF2-40B4-BE49-F238E27FC236}">
                <a16:creationId xmlns:a16="http://schemas.microsoft.com/office/drawing/2014/main" id="{E452C237-20B9-212C-2DEF-2CDC7D817C70}"/>
              </a:ext>
            </a:extLst>
          </p:cNvPr>
          <p:cNvGraphicFramePr>
            <a:graphicFrameLocks noGrp="1"/>
          </p:cNvGraphicFramePr>
          <p:nvPr>
            <p:extLst>
              <p:ext uri="{D42A27DB-BD31-4B8C-83A1-F6EECF244321}">
                <p14:modId xmlns:p14="http://schemas.microsoft.com/office/powerpoint/2010/main" val="3444537520"/>
              </p:ext>
            </p:extLst>
          </p:nvPr>
        </p:nvGraphicFramePr>
        <p:xfrm>
          <a:off x="772731" y="2173310"/>
          <a:ext cx="7596522" cy="2094024"/>
        </p:xfrm>
        <a:graphic>
          <a:graphicData uri="http://schemas.openxmlformats.org/drawingml/2006/table">
            <a:tbl>
              <a:tblPr firstRow="1" bandRow="1">
                <a:tableStyleId>{2180E37F-0911-4009-9103-676AB8536274}</a:tableStyleId>
              </a:tblPr>
              <a:tblGrid>
                <a:gridCol w="2475158">
                  <a:extLst>
                    <a:ext uri="{9D8B030D-6E8A-4147-A177-3AD203B41FA5}">
                      <a16:colId xmlns:a16="http://schemas.microsoft.com/office/drawing/2014/main" val="115464544"/>
                    </a:ext>
                  </a:extLst>
                </a:gridCol>
                <a:gridCol w="5121364">
                  <a:extLst>
                    <a:ext uri="{9D8B030D-6E8A-4147-A177-3AD203B41FA5}">
                      <a16:colId xmlns:a16="http://schemas.microsoft.com/office/drawing/2014/main" val="1788101778"/>
                    </a:ext>
                  </a:extLst>
                </a:gridCol>
              </a:tblGrid>
              <a:tr h="865299">
                <a:tc>
                  <a:txBody>
                    <a:bodyPr/>
                    <a:lstStyle/>
                    <a:p>
                      <a:pPr algn="l" rtl="0" fontAlgn="base"/>
                      <a:r>
                        <a:rPr lang="en-US" sz="1100" b="0" i="0" u="none" strike="noStrike">
                          <a:solidFill>
                            <a:srgbClr val="000000"/>
                          </a:solidFill>
                          <a:effectLst/>
                          <a:latin typeface="Calibri"/>
                        </a:rPr>
                        <a:t>Milestones:</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342900" lvl="0" indent="-342900" algn="l" rtl="0" fontAlgn="base">
                        <a:buFont typeface="+mj-lt"/>
                        <a:buAutoNum type="arabicPeriod"/>
                      </a:pPr>
                      <a:r>
                        <a:rPr lang="en-US" sz="1100" b="0" i="0" u="none" strike="noStrike">
                          <a:solidFill>
                            <a:srgbClr val="000000"/>
                          </a:solidFill>
                          <a:effectLst/>
                          <a:latin typeface="Calibri"/>
                        </a:rPr>
                        <a:t>System Design and development completed by end of Week 7</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User acceptance testing completed by end of Week 10</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System Implementation and Rollout completed by end of Week 13</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1349871"/>
                  </a:ext>
                </a:extLst>
              </a:tr>
              <a:tr h="1228725">
                <a:tc>
                  <a:txBody>
                    <a:bodyPr/>
                    <a:lstStyle/>
                    <a:p>
                      <a:pPr algn="l" rtl="0" fontAlgn="base"/>
                      <a:r>
                        <a:rPr lang="en-US" sz="1100" b="0" i="0" u="none" strike="noStrike">
                          <a:solidFill>
                            <a:srgbClr val="000000"/>
                          </a:solidFill>
                          <a:effectLst/>
                          <a:latin typeface="Calibri"/>
                        </a:rPr>
                        <a:t>Potential Risks:</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marL="342900" lvl="0" indent="-342900" algn="l" rtl="0" fontAlgn="base">
                        <a:buFont typeface="+mj-lt"/>
                        <a:buAutoNum type="arabicPeriod"/>
                      </a:pPr>
                      <a:r>
                        <a:rPr lang="en-US" sz="1100" b="0" i="0" u="none" strike="noStrike">
                          <a:solidFill>
                            <a:srgbClr val="000000"/>
                          </a:solidFill>
                          <a:effectLst/>
                          <a:latin typeface="Calibri"/>
                        </a:rPr>
                        <a:t>Data Quality and Availability: Incomplete or inaccurate customer data could compromise the accuracy of the churn prediction model.</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Model Complexity and Overfitting: The ANN model may become overly complex, leading to overfitting on the training data and poor generalization to new data.</a:t>
                      </a:r>
                      <a:endParaRPr lang="en-US" b="0" i="0">
                        <a:solidFill>
                          <a:srgbClr val="000000"/>
                        </a:solidFill>
                        <a:effectLst/>
                        <a:latin typeface="Calibri"/>
                      </a:endParaRPr>
                    </a:p>
                    <a:p>
                      <a:pPr marL="342900" lvl="0" indent="-342900" algn="l" rtl="0" fontAlgn="base">
                        <a:buFont typeface="+mj-lt"/>
                        <a:buAutoNum type="arabicPeriod"/>
                      </a:pPr>
                      <a:r>
                        <a:rPr lang="en-US" sz="1100" b="0" i="0" u="none" strike="noStrike">
                          <a:solidFill>
                            <a:srgbClr val="000000"/>
                          </a:solidFill>
                          <a:effectLst/>
                          <a:latin typeface="Calibri"/>
                        </a:rPr>
                        <a:t>Lack of Stakeholder Engagement: Inadequate involvement and feedback from stakeholders on project progress may result in misaligned expectations.</a:t>
                      </a:r>
                      <a:endParaRPr lang="en-US" b="0" i="0">
                        <a:solidFill>
                          <a:srgbClr val="000000"/>
                        </a:solidFill>
                        <a:effectLst/>
                        <a:latin typeface="Calibri"/>
                      </a:endParaRPr>
                    </a:p>
                  </a:txBody>
                  <a:tcP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4505307"/>
                  </a:ext>
                </a:extLst>
              </a:tr>
            </a:tbl>
          </a:graphicData>
        </a:graphic>
      </p:graphicFrame>
    </p:spTree>
    <p:extLst>
      <p:ext uri="{BB962C8B-B14F-4D97-AF65-F5344CB8AC3E}">
        <p14:creationId xmlns:p14="http://schemas.microsoft.com/office/powerpoint/2010/main" val="9691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7943FE91-FD28-0276-627E-7671878D8D8B}"/>
            </a:ext>
          </a:extLst>
        </p:cNvPr>
        <p:cNvGrpSpPr/>
        <p:nvPr/>
      </p:nvGrpSpPr>
      <p:grpSpPr>
        <a:xfrm>
          <a:off x="0" y="0"/>
          <a:ext cx="0" cy="0"/>
          <a:chOff x="0" y="0"/>
          <a:chExt cx="0" cy="0"/>
        </a:xfrm>
      </p:grpSpPr>
      <p:sp>
        <p:nvSpPr>
          <p:cNvPr id="2839" name="Google Shape;1728;p76">
            <a:extLst>
              <a:ext uri="{FF2B5EF4-FFF2-40B4-BE49-F238E27FC236}">
                <a16:creationId xmlns:a16="http://schemas.microsoft.com/office/drawing/2014/main" id="{0C56DEF9-973C-45E5-25E4-44EDA730EAF0}"/>
              </a:ext>
            </a:extLst>
          </p:cNvPr>
          <p:cNvSpPr/>
          <p:nvPr/>
        </p:nvSpPr>
        <p:spPr>
          <a:xfrm>
            <a:off x="7636074" y="3157837"/>
            <a:ext cx="941400" cy="94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726;p76">
            <a:extLst>
              <a:ext uri="{FF2B5EF4-FFF2-40B4-BE49-F238E27FC236}">
                <a16:creationId xmlns:a16="http://schemas.microsoft.com/office/drawing/2014/main" id="{70E4EA73-1F0D-CFFF-E5A6-EA0820140F0C}"/>
              </a:ext>
            </a:extLst>
          </p:cNvPr>
          <p:cNvSpPr/>
          <p:nvPr/>
        </p:nvSpPr>
        <p:spPr>
          <a:xfrm>
            <a:off x="8206360" y="1088477"/>
            <a:ext cx="941400" cy="94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725;p76">
            <a:extLst>
              <a:ext uri="{FF2B5EF4-FFF2-40B4-BE49-F238E27FC236}">
                <a16:creationId xmlns:a16="http://schemas.microsoft.com/office/drawing/2014/main" id="{CBEBF347-DEAD-13A7-4EE1-2B8C729FDC7E}"/>
              </a:ext>
            </a:extLst>
          </p:cNvPr>
          <p:cNvSpPr/>
          <p:nvPr/>
        </p:nvSpPr>
        <p:spPr>
          <a:xfrm>
            <a:off x="4735322" y="76413"/>
            <a:ext cx="941400" cy="94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1725;p76">
            <a:extLst>
              <a:ext uri="{FF2B5EF4-FFF2-40B4-BE49-F238E27FC236}">
                <a16:creationId xmlns:a16="http://schemas.microsoft.com/office/drawing/2014/main" id="{CA68B81E-264D-5D78-BB45-7A723C2BB148}"/>
              </a:ext>
            </a:extLst>
          </p:cNvPr>
          <p:cNvSpPr/>
          <p:nvPr/>
        </p:nvSpPr>
        <p:spPr>
          <a:xfrm>
            <a:off x="3439814" y="1090517"/>
            <a:ext cx="941400" cy="94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a:extLst>
              <a:ext uri="{FF2B5EF4-FFF2-40B4-BE49-F238E27FC236}">
                <a16:creationId xmlns:a16="http://schemas.microsoft.com/office/drawing/2014/main" id="{104A16D7-089B-E0DF-4849-C21F93FCAF03}"/>
              </a:ext>
            </a:extLst>
          </p:cNvPr>
          <p:cNvSpPr txBox="1">
            <a:spLocks noGrp="1"/>
          </p:cNvSpPr>
          <p:nvPr>
            <p:ph type="title"/>
          </p:nvPr>
        </p:nvSpPr>
        <p:spPr>
          <a:xfrm>
            <a:off x="41820" y="1789680"/>
            <a:ext cx="4153080" cy="1342320"/>
          </a:xfrm>
          <a:prstGeom prst="rect">
            <a:avLst/>
          </a:prstGeom>
        </p:spPr>
        <p:txBody>
          <a:bodyPr spcFirstLastPara="1" wrap="square" lIns="91425" tIns="91425" rIns="91425" bIns="91425" anchor="t" anchorCtr="0">
            <a:noAutofit/>
          </a:bodyPr>
          <a:lstStyle/>
          <a:p>
            <a:r>
              <a:rPr lang="en" sz="4000">
                <a:solidFill>
                  <a:schemeClr val="accent1"/>
                </a:solidFill>
                <a:ea typeface="Overpass SemiBold"/>
                <a:cs typeface="Overpass SemiBold"/>
              </a:rPr>
              <a:t>AI TOOLS AND SOFTWARE</a:t>
            </a:r>
          </a:p>
        </p:txBody>
      </p:sp>
      <p:graphicFrame>
        <p:nvGraphicFramePr>
          <p:cNvPr id="4" name="Diagram 3">
            <a:extLst>
              <a:ext uri="{FF2B5EF4-FFF2-40B4-BE49-F238E27FC236}">
                <a16:creationId xmlns:a16="http://schemas.microsoft.com/office/drawing/2014/main" id="{B3CF0957-9EB5-09CB-C070-502F284D816A}"/>
              </a:ext>
            </a:extLst>
          </p:cNvPr>
          <p:cNvGraphicFramePr/>
          <p:nvPr>
            <p:extLst>
              <p:ext uri="{D42A27DB-BD31-4B8C-83A1-F6EECF244321}">
                <p14:modId xmlns:p14="http://schemas.microsoft.com/office/powerpoint/2010/main" val="1952430040"/>
              </p:ext>
            </p:extLst>
          </p:nvPr>
        </p:nvGraphicFramePr>
        <p:xfrm>
          <a:off x="3436620" y="643890"/>
          <a:ext cx="5334000" cy="4008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29" name="Google Shape;1714;p76">
            <a:extLst>
              <a:ext uri="{FF2B5EF4-FFF2-40B4-BE49-F238E27FC236}">
                <a16:creationId xmlns:a16="http://schemas.microsoft.com/office/drawing/2014/main" id="{21DE6204-3E8A-09C3-4CB1-D6D92E5E653B}"/>
              </a:ext>
            </a:extLst>
          </p:cNvPr>
          <p:cNvSpPr txBox="1"/>
          <p:nvPr/>
        </p:nvSpPr>
        <p:spPr>
          <a:xfrm>
            <a:off x="3034584" y="1224492"/>
            <a:ext cx="15936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chemeClr val="dk1"/>
                </a:solidFill>
                <a:latin typeface="Overpass Black"/>
                <a:ea typeface="Overpass Black"/>
                <a:cs typeface="Overpass Black"/>
                <a:sym typeface="Overpass Black"/>
              </a:rPr>
              <a:t>05</a:t>
            </a:r>
            <a:endParaRPr sz="4500">
              <a:solidFill>
                <a:schemeClr val="dk1"/>
              </a:solidFill>
              <a:latin typeface="Overpass Black"/>
              <a:ea typeface="Overpass Black"/>
              <a:cs typeface="Overpass Black"/>
              <a:sym typeface="Overpass Black"/>
            </a:endParaRPr>
          </a:p>
        </p:txBody>
      </p:sp>
      <p:sp>
        <p:nvSpPr>
          <p:cNvPr id="2837" name="Google Shape;1727;p76">
            <a:extLst>
              <a:ext uri="{FF2B5EF4-FFF2-40B4-BE49-F238E27FC236}">
                <a16:creationId xmlns:a16="http://schemas.microsoft.com/office/drawing/2014/main" id="{3502152C-13A2-A1AF-041F-D6BAEF2E10E9}"/>
              </a:ext>
            </a:extLst>
          </p:cNvPr>
          <p:cNvSpPr/>
          <p:nvPr/>
        </p:nvSpPr>
        <p:spPr>
          <a:xfrm>
            <a:off x="3586064" y="3131971"/>
            <a:ext cx="941400" cy="94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729;p76">
            <a:extLst>
              <a:ext uri="{FF2B5EF4-FFF2-40B4-BE49-F238E27FC236}">
                <a16:creationId xmlns:a16="http://schemas.microsoft.com/office/drawing/2014/main" id="{6CFE86BE-94A6-C3A7-9B05-1C64ED396FE3}"/>
              </a:ext>
            </a:extLst>
          </p:cNvPr>
          <p:cNvSpPr txBox="1"/>
          <p:nvPr/>
        </p:nvSpPr>
        <p:spPr>
          <a:xfrm>
            <a:off x="4385503" y="213393"/>
            <a:ext cx="15936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chemeClr val="dk1"/>
                </a:solidFill>
                <a:latin typeface="Overpass Black"/>
                <a:ea typeface="Overpass Black"/>
                <a:cs typeface="Overpass Black"/>
                <a:sym typeface="Overpass Black"/>
              </a:rPr>
              <a:t>01</a:t>
            </a:r>
            <a:endParaRPr sz="4500">
              <a:solidFill>
                <a:schemeClr val="dk1"/>
              </a:solidFill>
              <a:latin typeface="Overpass Black"/>
              <a:ea typeface="Overpass Black"/>
              <a:cs typeface="Overpass Black"/>
              <a:sym typeface="Overpass Black"/>
            </a:endParaRPr>
          </a:p>
        </p:txBody>
      </p:sp>
      <p:sp>
        <p:nvSpPr>
          <p:cNvPr id="2843" name="Google Shape;1730;p76">
            <a:extLst>
              <a:ext uri="{FF2B5EF4-FFF2-40B4-BE49-F238E27FC236}">
                <a16:creationId xmlns:a16="http://schemas.microsoft.com/office/drawing/2014/main" id="{92A43ECD-EEBD-143B-41E0-5F0AB4D2367B}"/>
              </a:ext>
            </a:extLst>
          </p:cNvPr>
          <p:cNvSpPr txBox="1"/>
          <p:nvPr/>
        </p:nvSpPr>
        <p:spPr>
          <a:xfrm>
            <a:off x="7309974" y="3334192"/>
            <a:ext cx="15936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chemeClr val="dk1"/>
                </a:solidFill>
                <a:latin typeface="Overpass Black"/>
                <a:ea typeface="Overpass Black"/>
                <a:cs typeface="Overpass Black"/>
                <a:sym typeface="Overpass Black"/>
              </a:rPr>
              <a:t>03</a:t>
            </a:r>
            <a:endParaRPr sz="4500">
              <a:solidFill>
                <a:schemeClr val="dk1"/>
              </a:solidFill>
              <a:latin typeface="Overpass Black"/>
              <a:ea typeface="Overpass Black"/>
              <a:cs typeface="Overpass Black"/>
              <a:sym typeface="Overpass Black"/>
            </a:endParaRPr>
          </a:p>
        </p:txBody>
      </p:sp>
      <p:sp>
        <p:nvSpPr>
          <p:cNvPr id="2845" name="Google Shape;1731;p76">
            <a:extLst>
              <a:ext uri="{FF2B5EF4-FFF2-40B4-BE49-F238E27FC236}">
                <a16:creationId xmlns:a16="http://schemas.microsoft.com/office/drawing/2014/main" id="{E4D3DAB9-9DD0-4D77-053A-FC92781A8881}"/>
              </a:ext>
            </a:extLst>
          </p:cNvPr>
          <p:cNvSpPr txBox="1"/>
          <p:nvPr/>
        </p:nvSpPr>
        <p:spPr>
          <a:xfrm>
            <a:off x="3316309" y="3370575"/>
            <a:ext cx="15936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chemeClr val="dk1"/>
                </a:solidFill>
                <a:latin typeface="Overpass Black"/>
                <a:ea typeface="Overpass Black"/>
                <a:cs typeface="Overpass Black"/>
                <a:sym typeface="Overpass Black"/>
              </a:rPr>
              <a:t>04</a:t>
            </a:r>
            <a:endParaRPr sz="4500">
              <a:solidFill>
                <a:schemeClr val="dk1"/>
              </a:solidFill>
              <a:latin typeface="Overpass Black"/>
              <a:ea typeface="Overpass Black"/>
              <a:cs typeface="Overpass Black"/>
              <a:sym typeface="Overpass Black"/>
            </a:endParaRPr>
          </a:p>
        </p:txBody>
      </p:sp>
      <p:sp>
        <p:nvSpPr>
          <p:cNvPr id="2847" name="Google Shape;1732;p76">
            <a:extLst>
              <a:ext uri="{FF2B5EF4-FFF2-40B4-BE49-F238E27FC236}">
                <a16:creationId xmlns:a16="http://schemas.microsoft.com/office/drawing/2014/main" id="{E87DAE15-9F0F-8B3D-CE5F-0F683CA68926}"/>
              </a:ext>
            </a:extLst>
          </p:cNvPr>
          <p:cNvSpPr txBox="1"/>
          <p:nvPr/>
        </p:nvSpPr>
        <p:spPr>
          <a:xfrm>
            <a:off x="7879724" y="1231253"/>
            <a:ext cx="15936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chemeClr val="dk1"/>
                </a:solidFill>
                <a:latin typeface="Overpass Black"/>
                <a:ea typeface="Overpass Black"/>
                <a:cs typeface="Overpass Black"/>
                <a:sym typeface="Overpass Black"/>
              </a:rPr>
              <a:t>02</a:t>
            </a:r>
            <a:endParaRPr sz="4500">
              <a:solidFill>
                <a:schemeClr val="dk1"/>
              </a:solidFill>
              <a:latin typeface="Overpass Black"/>
              <a:ea typeface="Overpass Black"/>
              <a:cs typeface="Overpass Black"/>
              <a:sym typeface="Overpass Black"/>
            </a:endParaRPr>
          </a:p>
        </p:txBody>
      </p:sp>
    </p:spTree>
    <p:extLst>
      <p:ext uri="{BB962C8B-B14F-4D97-AF65-F5344CB8AC3E}">
        <p14:creationId xmlns:p14="http://schemas.microsoft.com/office/powerpoint/2010/main" val="354971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1EF38964-349C-085C-D188-A18678CD8CD7}"/>
            </a:ext>
          </a:extLst>
        </p:cNvPr>
        <p:cNvGrpSpPr/>
        <p:nvPr/>
      </p:nvGrpSpPr>
      <p:grpSpPr>
        <a:xfrm>
          <a:off x="0" y="0"/>
          <a:ext cx="0" cy="0"/>
          <a:chOff x="0" y="0"/>
          <a:chExt cx="0" cy="0"/>
        </a:xfrm>
      </p:grpSpPr>
      <p:sp>
        <p:nvSpPr>
          <p:cNvPr id="508" name="Google Shape;508;p52">
            <a:extLst>
              <a:ext uri="{FF2B5EF4-FFF2-40B4-BE49-F238E27FC236}">
                <a16:creationId xmlns:a16="http://schemas.microsoft.com/office/drawing/2014/main" id="{151B0EEF-D3ED-0A95-4751-FC212E1B75AF}"/>
              </a:ext>
            </a:extLst>
          </p:cNvPr>
          <p:cNvSpPr txBox="1">
            <a:spLocks noGrp="1"/>
          </p:cNvSpPr>
          <p:nvPr>
            <p:ph type="title"/>
          </p:nvPr>
        </p:nvSpPr>
        <p:spPr>
          <a:xfrm>
            <a:off x="784698" y="138728"/>
            <a:ext cx="7704000" cy="572700"/>
          </a:xfrm>
          <a:prstGeom prst="rect">
            <a:avLst/>
          </a:prstGeom>
        </p:spPr>
        <p:txBody>
          <a:bodyPr spcFirstLastPara="1" wrap="square" lIns="91425" tIns="91425" rIns="91425" bIns="91425" anchor="t" anchorCtr="0">
            <a:noAutofit/>
          </a:bodyPr>
          <a:lstStyle/>
          <a:p>
            <a:r>
              <a:rPr lang="en">
                <a:solidFill>
                  <a:schemeClr val="accent1"/>
                </a:solidFill>
              </a:rPr>
              <a:t>WORK BREAKDOWN STRUCTURE</a:t>
            </a:r>
            <a:endParaRPr lang="en-US"/>
          </a:p>
        </p:txBody>
      </p:sp>
      <p:pic>
        <p:nvPicPr>
          <p:cNvPr id="6" name="Picture 5" descr="A diagram of a project&#10;&#10;Description automatically generated">
            <a:extLst>
              <a:ext uri="{FF2B5EF4-FFF2-40B4-BE49-F238E27FC236}">
                <a16:creationId xmlns:a16="http://schemas.microsoft.com/office/drawing/2014/main" id="{D73C3C85-3C7C-5EFC-8B70-085E1B98F3EC}"/>
              </a:ext>
            </a:extLst>
          </p:cNvPr>
          <p:cNvPicPr>
            <a:picLocks noChangeAspect="1"/>
          </p:cNvPicPr>
          <p:nvPr/>
        </p:nvPicPr>
        <p:blipFill rotWithShape="1">
          <a:blip r:embed="rId3"/>
          <a:srcRect t="708" r="955" b="5189"/>
          <a:stretch/>
        </p:blipFill>
        <p:spPr>
          <a:xfrm>
            <a:off x="1857107" y="636198"/>
            <a:ext cx="5246421" cy="4507308"/>
          </a:xfrm>
          <a:prstGeom prst="rect">
            <a:avLst/>
          </a:prstGeom>
        </p:spPr>
      </p:pic>
    </p:spTree>
    <p:extLst>
      <p:ext uri="{BB962C8B-B14F-4D97-AF65-F5344CB8AC3E}">
        <p14:creationId xmlns:p14="http://schemas.microsoft.com/office/powerpoint/2010/main" val="365802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ESTIMATE</a:t>
            </a:r>
            <a:endParaRPr>
              <a:solidFill>
                <a:schemeClr val="accent1"/>
              </a:solidFill>
              <a:latin typeface="Overpass SemiBold"/>
              <a:ea typeface="Overpass SemiBold"/>
              <a:cs typeface="Overpass SemiBold"/>
              <a:sym typeface="Overpass SemiBold"/>
            </a:endParaRPr>
          </a:p>
        </p:txBody>
      </p:sp>
      <p:sp>
        <p:nvSpPr>
          <p:cNvPr id="515" name="Google Shape;515;p53"/>
          <p:cNvSpPr txBox="1">
            <a:spLocks noGrp="1"/>
          </p:cNvSpPr>
          <p:nvPr>
            <p:ph type="title" idx="2"/>
          </p:nvPr>
        </p:nvSpPr>
        <p:spPr>
          <a:xfrm>
            <a:off x="831005" y="153754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6" name="Google Shape;516;p53"/>
          <p:cNvSpPr txBox="1">
            <a:spLocks noGrp="1"/>
          </p:cNvSpPr>
          <p:nvPr>
            <p:ph type="subTitle" idx="1"/>
          </p:nvPr>
        </p:nvSpPr>
        <p:spPr>
          <a:xfrm>
            <a:off x="1641629" y="1537542"/>
            <a:ext cx="3495834"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a:t>
            </a:r>
            <a:r>
              <a:rPr lang="en">
                <a:solidFill>
                  <a:srgbClr val="878CF0"/>
                </a:solidFill>
              </a:rPr>
              <a:t>MANAGMENT</a:t>
            </a:r>
            <a:endParaRPr lang="en-US">
              <a:solidFill>
                <a:srgbClr val="878CF0"/>
              </a:solidFill>
            </a:endParaRPr>
          </a:p>
        </p:txBody>
      </p:sp>
      <p:sp>
        <p:nvSpPr>
          <p:cNvPr id="518" name="Google Shape;518;p53"/>
          <p:cNvSpPr txBox="1">
            <a:spLocks noGrp="1"/>
          </p:cNvSpPr>
          <p:nvPr>
            <p:ph type="title" idx="4"/>
          </p:nvPr>
        </p:nvSpPr>
        <p:spPr>
          <a:xfrm>
            <a:off x="831005" y="2183769"/>
            <a:ext cx="689588"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19" name="Google Shape;519;p53"/>
          <p:cNvSpPr txBox="1">
            <a:spLocks noGrp="1"/>
          </p:cNvSpPr>
          <p:nvPr>
            <p:ph type="subTitle" idx="5"/>
          </p:nvPr>
        </p:nvSpPr>
        <p:spPr>
          <a:xfrm>
            <a:off x="1608402" y="2183769"/>
            <a:ext cx="3658046"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HARDWARE &amp; SOFTWARE</a:t>
            </a:r>
            <a:endParaRPr/>
          </a:p>
        </p:txBody>
      </p:sp>
      <p:sp>
        <p:nvSpPr>
          <p:cNvPr id="521" name="Google Shape;521;p53"/>
          <p:cNvSpPr txBox="1">
            <a:spLocks noGrp="1"/>
          </p:cNvSpPr>
          <p:nvPr>
            <p:ph type="title" idx="7"/>
          </p:nvPr>
        </p:nvSpPr>
        <p:spPr>
          <a:xfrm>
            <a:off x="831029" y="2829996"/>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22" name="Google Shape;522;p53"/>
          <p:cNvSpPr txBox="1">
            <a:spLocks noGrp="1"/>
          </p:cNvSpPr>
          <p:nvPr>
            <p:ph type="subTitle" idx="8"/>
          </p:nvPr>
        </p:nvSpPr>
        <p:spPr>
          <a:xfrm>
            <a:off x="1641629" y="2829996"/>
            <a:ext cx="17958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TESTING</a:t>
            </a:r>
            <a:endParaRPr/>
          </a:p>
        </p:txBody>
      </p:sp>
      <p:sp>
        <p:nvSpPr>
          <p:cNvPr id="524" name="Google Shape;524;p53"/>
          <p:cNvSpPr txBox="1">
            <a:spLocks noGrp="1"/>
          </p:cNvSpPr>
          <p:nvPr>
            <p:ph type="title" idx="13"/>
          </p:nvPr>
        </p:nvSpPr>
        <p:spPr>
          <a:xfrm>
            <a:off x="857114" y="3476223"/>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25" name="Google Shape;525;p53"/>
          <p:cNvSpPr txBox="1">
            <a:spLocks noGrp="1"/>
          </p:cNvSpPr>
          <p:nvPr>
            <p:ph type="subTitle" idx="14"/>
          </p:nvPr>
        </p:nvSpPr>
        <p:spPr>
          <a:xfrm>
            <a:off x="1641629" y="3476216"/>
            <a:ext cx="20913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TRAINING</a:t>
            </a:r>
            <a:endParaRPr/>
          </a:p>
        </p:txBody>
      </p:sp>
      <p:sp>
        <p:nvSpPr>
          <p:cNvPr id="7" name="Google Shape;524;p53">
            <a:extLst>
              <a:ext uri="{FF2B5EF4-FFF2-40B4-BE49-F238E27FC236}">
                <a16:creationId xmlns:a16="http://schemas.microsoft.com/office/drawing/2014/main" id="{D460D172-D4A4-311D-E184-38F33BA03305}"/>
              </a:ext>
            </a:extLst>
          </p:cNvPr>
          <p:cNvSpPr txBox="1">
            <a:spLocks/>
          </p:cNvSpPr>
          <p:nvPr/>
        </p:nvSpPr>
        <p:spPr>
          <a:xfrm>
            <a:off x="857099" y="4122443"/>
            <a:ext cx="784500"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accent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
              <a:t>05</a:t>
            </a:r>
          </a:p>
        </p:txBody>
      </p:sp>
      <p:sp>
        <p:nvSpPr>
          <p:cNvPr id="8" name="Google Shape;525;p53">
            <a:extLst>
              <a:ext uri="{FF2B5EF4-FFF2-40B4-BE49-F238E27FC236}">
                <a16:creationId xmlns:a16="http://schemas.microsoft.com/office/drawing/2014/main" id="{E98B4B35-9C3D-E3FC-00E2-FBD4F67270F6}"/>
              </a:ext>
            </a:extLst>
          </p:cNvPr>
          <p:cNvSpPr txBox="1">
            <a:spLocks/>
          </p:cNvSpPr>
          <p:nvPr/>
        </p:nvSpPr>
        <p:spPr>
          <a:xfrm>
            <a:off x="1641614" y="4122436"/>
            <a:ext cx="2091300"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1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r>
              <a:rPr lang="en-MY"/>
              <a:t>RESERVES</a:t>
            </a:r>
          </a:p>
        </p:txBody>
      </p:sp>
    </p:spTree>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On-screen Show (16:9)</PresentationFormat>
  <Paragraphs>113</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Overpass ExtraBold</vt:lpstr>
      <vt:lpstr>Source Sans Pro</vt:lpstr>
      <vt:lpstr>Lato Black</vt:lpstr>
      <vt:lpstr>Arial,Sans-Serif</vt:lpstr>
      <vt:lpstr>Overpass Black</vt:lpstr>
      <vt:lpstr>Calibri</vt:lpstr>
      <vt:lpstr>Overpass SemiBold</vt:lpstr>
      <vt:lpstr>Arial</vt:lpstr>
      <vt:lpstr>Overpass</vt:lpstr>
      <vt:lpstr>Public Consulting XL by Slidesgo</vt:lpstr>
      <vt:lpstr>CUSTOMER CHURN PREDICTION</vt:lpstr>
      <vt:lpstr>INTRODUCTION </vt:lpstr>
      <vt:lpstr>UNDERSTANDING THE PROBLEM</vt:lpstr>
      <vt:lpstr>BUSINESS CASE</vt:lpstr>
      <vt:lpstr>PROJECT CHARTER</vt:lpstr>
      <vt:lpstr>PROJECT CHARTER</vt:lpstr>
      <vt:lpstr>AI TOOLS AND SOFTWARE</vt:lpstr>
      <vt:lpstr>WORK BREAKDOWN STRUCTURE</vt:lpstr>
      <vt:lpstr>COST ESTIMATE</vt:lpstr>
      <vt:lpstr>PowerPoint Presentation</vt:lpstr>
      <vt:lpstr>GANTT CHART SCHEDULING</vt:lpstr>
      <vt:lpstr>PowerPoint Presentation</vt:lpstr>
      <vt:lpstr>RISK MITIGATION</vt:lpstr>
      <vt:lpstr>EXPECTED OUTCOME</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CONSULTING</dc:title>
  <cp:lastModifiedBy>ROSHINI A/P RAMES</cp:lastModifiedBy>
  <cp:revision>2</cp:revision>
  <dcterms:modified xsi:type="dcterms:W3CDTF">2024-01-18T09:50:50Z</dcterms:modified>
</cp:coreProperties>
</file>