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swald ExtraLight"/>
      <p:regular r:id="rId20"/>
      <p:bold r:id="rId21"/>
    </p:embeddedFont>
    <p:embeddedFont>
      <p:font typeface="Oswald Medium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swald Light"/>
      <p:regular r:id="rId28"/>
      <p:bold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">
          <p15:clr>
            <a:srgbClr val="747775"/>
          </p15:clr>
        </p15:guide>
        <p15:guide id="2" orient="horz" pos="567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oshini Ganes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"/>
        <p:guide pos="5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ExtraLight-regular.fntdata"/><Relationship Id="rId22" Type="http://schemas.openxmlformats.org/officeDocument/2006/relationships/font" Target="fonts/OswaldMedium-regular.fntdata"/><Relationship Id="rId21" Type="http://schemas.openxmlformats.org/officeDocument/2006/relationships/font" Target="fonts/OswaldExtraLight-bold.fntdata"/><Relationship Id="rId24" Type="http://schemas.openxmlformats.org/officeDocument/2006/relationships/font" Target="fonts/Roboto-regular.fntdata"/><Relationship Id="rId23" Type="http://schemas.openxmlformats.org/officeDocument/2006/relationships/font" Target="fonts/Oswal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swaldLigh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8T16:46:43.865">
    <p:pos x="3409" y="0"/>
    <p:text>sources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c924fd34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c924fd34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this context, the app visually presents: The trends in permits issued zooming in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c924fd34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c924fd34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this context, the app visually presents: The trends in permits issued zooming in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c924fd34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c924fd34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c924fd34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c924fd34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c924fd3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c924fd3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up: But advocates say there is more work to be done. Training programs and more granular context-based policy solutions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c924fd34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c924fd34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924fd34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924fd34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this data to creat regression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924fd34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924fd34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924fd34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c924fd34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6c8f97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6c8f97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c924fd34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c924fd34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c924fd34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c924fd34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this context,</a:t>
            </a:r>
            <a:r>
              <a:rPr lang="en">
                <a:solidFill>
                  <a:schemeClr val="dk1"/>
                </a:solidFill>
              </a:rPr>
              <a:t> the app visually presents: </a:t>
            </a:r>
            <a:r>
              <a:rPr lang="en">
                <a:solidFill>
                  <a:schemeClr val="dk1"/>
                </a:solidFill>
              </a:rPr>
              <a:t>The trends in permits issued zooming in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20.jp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5775" y="3780625"/>
            <a:ext cx="45246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Roshini Ganesh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Samriddhi Khare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MUSA 508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5775" y="562150"/>
            <a:ext cx="45246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DevTracker:</a:t>
            </a: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Forecasting Development Changes in Philadelphia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150" y="152400"/>
            <a:ext cx="23909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101" y="152400"/>
            <a:ext cx="239376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264" y="152400"/>
            <a:ext cx="2393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3857925" y="3861600"/>
            <a:ext cx="429600" cy="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3710200" y="1861050"/>
            <a:ext cx="1517700" cy="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243050" y="1861050"/>
            <a:ext cx="1750200" cy="22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050" y="2263475"/>
            <a:ext cx="1689751" cy="15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6">
            <a:alphaModFix/>
          </a:blip>
          <a:srcRect b="0" l="238" r="248" t="0"/>
          <a:stretch/>
        </p:blipFill>
        <p:spPr>
          <a:xfrm>
            <a:off x="3678851" y="1861044"/>
            <a:ext cx="1786263" cy="2006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7586800" y="3666250"/>
            <a:ext cx="8541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7586800" y="3619600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ANALYZE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5028800" y="3666250"/>
            <a:ext cx="8541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028800" y="3619600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OVERLAY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0200" y="848050"/>
            <a:ext cx="1750200" cy="60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050" y="900646"/>
            <a:ext cx="1786275" cy="5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493000" y="1017225"/>
            <a:ext cx="22020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Conduct in-depth 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analyses of neighborhood patterns.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493000" y="912350"/>
            <a:ext cx="4140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Make predictions specific to your needs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93000" y="1865050"/>
            <a:ext cx="41403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 this forecasting process, the app allows the decision maker to adjust forecasts based on the kind of permits ~ change the dependent variable ‘y’. 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425" y="152400"/>
            <a:ext cx="2393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7586800" y="3666250"/>
            <a:ext cx="10842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586800" y="3619600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CUSTOMIZE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700" y="2160036"/>
            <a:ext cx="4140300" cy="290429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528000" y="900650"/>
            <a:ext cx="4140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Case #1 - Examining large scale permits issued in the city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93000" y="1853350"/>
            <a:ext cx="41403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Construction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Demolition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Zoning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propose neighborhood specific green building recommendations and industry specific strategies 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5" y="1265889"/>
            <a:ext cx="4140300" cy="38776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4450075" y="900650"/>
            <a:ext cx="4140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Case #2 - Preparing Targeted Training Programs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817650" y="1853350"/>
            <a:ext cx="47379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Plumbing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Electrical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Mechanical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Alterations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develop targeted Green Building Training Programs for contractors in Philadelphia that are working on these development projects</a:t>
            </a:r>
            <a:endParaRPr sz="22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93000" y="900650"/>
            <a:ext cx="4140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Construction is one of the most polluting industries in 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Philadelphia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3000" y="1853350"/>
            <a:ext cx="41403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Office of Sustainability has been approached by the Department of Licenses and Inspections to make recommendations for incorporating green building standards to the current building code.</a:t>
            </a:r>
            <a:r>
              <a:rPr lang="en" sz="11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412300" y="0"/>
            <a:ext cx="3731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00" y="0"/>
            <a:ext cx="3731700" cy="127102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5" name="Google Shape;65;p14"/>
          <p:cNvGrpSpPr/>
          <p:nvPr/>
        </p:nvGrpSpPr>
        <p:grpSpPr>
          <a:xfrm>
            <a:off x="5462800" y="1378725"/>
            <a:ext cx="3783099" cy="1202100"/>
            <a:chOff x="5412300" y="2215575"/>
            <a:chExt cx="3783099" cy="1202100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0" l="0" r="0" t="17532"/>
            <a:stretch/>
          </p:blipFill>
          <p:spPr>
            <a:xfrm>
              <a:off x="5412300" y="2405275"/>
              <a:ext cx="3783099" cy="101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5">
              <a:alphaModFix/>
            </a:blip>
            <a:srcRect b="89665" l="0" r="0" t="0"/>
            <a:stretch/>
          </p:blipFill>
          <p:spPr>
            <a:xfrm>
              <a:off x="5412300" y="2215575"/>
              <a:ext cx="3783099" cy="126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2300" y="2638295"/>
            <a:ext cx="3865651" cy="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2300" y="2884025"/>
            <a:ext cx="3905140" cy="12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8">
            <a:alphaModFix/>
          </a:blip>
          <a:srcRect b="59732" l="0" r="0" t="0"/>
          <a:stretch/>
        </p:blipFill>
        <p:spPr>
          <a:xfrm>
            <a:off x="5462800" y="4086120"/>
            <a:ext cx="3865651" cy="1057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34850" y="4493913"/>
            <a:ext cx="2014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Click to view Image Source </a:t>
            </a:r>
            <a:endParaRPr i="1" sz="1200" u="sng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5147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89142" l="4661" r="12979" t="0"/>
          <a:stretch/>
        </p:blipFill>
        <p:spPr>
          <a:xfrm>
            <a:off x="5437050" y="389950"/>
            <a:ext cx="3463675" cy="4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28000" y="900650"/>
            <a:ext cx="4140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Development patterns are not uniform across the city. 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3000" y="1853350"/>
            <a:ext cx="41403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Office of Sustainability</a:t>
            </a: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could benefit from understanding past, current, and future development trends to propose context-based Green Building recommendations for different neighborhoods.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6525" l="8519" r="8519" t="9270"/>
          <a:stretch/>
        </p:blipFill>
        <p:spPr>
          <a:xfrm>
            <a:off x="5437050" y="1095125"/>
            <a:ext cx="3706949" cy="346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88" y="2100825"/>
            <a:ext cx="1031363" cy="10492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208975" y="3079025"/>
            <a:ext cx="1395900" cy="1611300"/>
            <a:chOff x="1780200" y="3025300"/>
            <a:chExt cx="1395900" cy="1611300"/>
          </a:xfrm>
        </p:grpSpPr>
        <p:sp>
          <p:nvSpPr>
            <p:cNvPr id="87" name="Google Shape;87;p16"/>
            <p:cNvSpPr/>
            <p:nvPr/>
          </p:nvSpPr>
          <p:spPr>
            <a:xfrm rot="5400000">
              <a:off x="1672500" y="3133000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DE72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780200" y="347487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L&amp;I Permit Data</a:t>
              </a:r>
              <a:endPara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1604875" y="3079025"/>
            <a:ext cx="1395900" cy="1611300"/>
            <a:chOff x="3176100" y="3025300"/>
            <a:chExt cx="1395900" cy="1611300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3068400" y="3133000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AC16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176100" y="347487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Parks and Green Spaces</a:t>
              </a:r>
              <a:endParaRPr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3000775" y="3079025"/>
            <a:ext cx="1395900" cy="1611300"/>
            <a:chOff x="4572000" y="3025300"/>
            <a:chExt cx="1395900" cy="1611300"/>
          </a:xfrm>
        </p:grpSpPr>
        <p:sp>
          <p:nvSpPr>
            <p:cNvPr id="93" name="Google Shape;93;p16"/>
            <p:cNvSpPr/>
            <p:nvPr/>
          </p:nvSpPr>
          <p:spPr>
            <a:xfrm rot="5400000">
              <a:off x="4464300" y="3133000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4572000" y="347487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Vacant Land &amp; Buildings</a:t>
              </a:r>
              <a:endParaRPr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906925" y="1821450"/>
            <a:ext cx="1395900" cy="1611300"/>
            <a:chOff x="2478150" y="1767725"/>
            <a:chExt cx="1395900" cy="1611300"/>
          </a:xfrm>
        </p:grpSpPr>
        <p:sp>
          <p:nvSpPr>
            <p:cNvPr id="96" name="Google Shape;96;p16"/>
            <p:cNvSpPr/>
            <p:nvPr/>
          </p:nvSpPr>
          <p:spPr>
            <a:xfrm rot="5400000">
              <a:off x="2370450" y="1875425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DA39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2478150" y="216252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Contractor Details</a:t>
              </a:r>
              <a:endPara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3698725" y="1821450"/>
            <a:ext cx="1395900" cy="1611300"/>
            <a:chOff x="5269950" y="1767725"/>
            <a:chExt cx="1395900" cy="1611300"/>
          </a:xfrm>
        </p:grpSpPr>
        <p:sp>
          <p:nvSpPr>
            <p:cNvPr id="99" name="Google Shape;99;p16"/>
            <p:cNvSpPr/>
            <p:nvPr/>
          </p:nvSpPr>
          <p:spPr>
            <a:xfrm rot="5400000">
              <a:off x="5162250" y="1875425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65C8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269950" y="2171898"/>
              <a:ext cx="13959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Building Performance</a:t>
              </a:r>
              <a:endPara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1604875" y="560600"/>
            <a:ext cx="1395900" cy="1611300"/>
            <a:chOff x="3176100" y="506875"/>
            <a:chExt cx="1395900" cy="1611300"/>
          </a:xfrm>
        </p:grpSpPr>
        <p:sp>
          <p:nvSpPr>
            <p:cNvPr id="102" name="Google Shape;102;p16"/>
            <p:cNvSpPr/>
            <p:nvPr/>
          </p:nvSpPr>
          <p:spPr>
            <a:xfrm rot="5400000">
              <a:off x="3068400" y="614575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1FA187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3176100" y="90167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Property Values</a:t>
              </a:r>
              <a:endPara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3000775" y="560600"/>
            <a:ext cx="1395900" cy="1611300"/>
            <a:chOff x="4572000" y="506875"/>
            <a:chExt cx="1395900" cy="1611300"/>
          </a:xfrm>
        </p:grpSpPr>
        <p:sp>
          <p:nvSpPr>
            <p:cNvPr id="105" name="Google Shape;105;p16"/>
            <p:cNvSpPr/>
            <p:nvPr/>
          </p:nvSpPr>
          <p:spPr>
            <a:xfrm rot="5400000">
              <a:off x="4464300" y="614575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327E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4572000" y="90167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Economic Profiles</a:t>
              </a:r>
              <a:endPara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4396675" y="560600"/>
            <a:ext cx="1395900" cy="1611300"/>
            <a:chOff x="5967900" y="506875"/>
            <a:chExt cx="1395900" cy="1611300"/>
          </a:xfrm>
        </p:grpSpPr>
        <p:sp>
          <p:nvSpPr>
            <p:cNvPr id="108" name="Google Shape;108;p16"/>
            <p:cNvSpPr/>
            <p:nvPr/>
          </p:nvSpPr>
          <p:spPr>
            <a:xfrm rot="5400000">
              <a:off x="5860200" y="614575"/>
              <a:ext cx="1611300" cy="1395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4015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5967900" y="901675"/>
              <a:ext cx="1395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Demographic Profiles</a:t>
              </a:r>
              <a:endPara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10" name="Google Shape;110;p16"/>
          <p:cNvSpPr/>
          <p:nvPr/>
        </p:nvSpPr>
        <p:spPr>
          <a:xfrm>
            <a:off x="6020075" y="0"/>
            <a:ext cx="3124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306715" y="967800"/>
            <a:ext cx="25509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analyze and forecast development trends: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306725" y="2017975"/>
            <a:ext cx="25509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OOS has identified potential spatial, demographic, economic, and environmental parameters.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 flipH="1">
            <a:off x="5352212" y="1021325"/>
            <a:ext cx="312612" cy="416319"/>
          </a:xfrm>
          <a:prstGeom prst="straightConnector1">
            <a:avLst/>
          </a:prstGeom>
          <a:noFill/>
          <a:ln cap="flat" cmpd="sng" w="19050">
            <a:solidFill>
              <a:srgbClr val="FDE725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936900" y="688875"/>
            <a:ext cx="26376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1: CREATING NEW VARIABLES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Filtering the data, finding the best </a:t>
            </a: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variables and creating predictive fixed effect and KNN. 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3543998" y="1021325"/>
            <a:ext cx="312612" cy="416319"/>
          </a:xfrm>
          <a:prstGeom prst="straightConnector1">
            <a:avLst/>
          </a:prstGeom>
          <a:noFill/>
          <a:ln cap="flat" cmpd="sng" w="19050">
            <a:solidFill>
              <a:srgbClr val="365C8D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20" name="Google Shape;120;p17"/>
          <p:cNvCxnSpPr/>
          <p:nvPr/>
        </p:nvCxnSpPr>
        <p:spPr>
          <a:xfrm rot="10800000">
            <a:off x="5823335" y="2801827"/>
            <a:ext cx="506363" cy="168707"/>
          </a:xfrm>
          <a:prstGeom prst="straightConnector1">
            <a:avLst/>
          </a:prstGeom>
          <a:noFill/>
          <a:ln cap="flat" cmpd="sng" w="19050">
            <a:solidFill>
              <a:srgbClr val="A0DA39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21" name="Google Shape;121;p17"/>
          <p:cNvCxnSpPr/>
          <p:nvPr/>
        </p:nvCxnSpPr>
        <p:spPr>
          <a:xfrm flipH="1" rot="10800000">
            <a:off x="2884894" y="2801827"/>
            <a:ext cx="515639" cy="159793"/>
          </a:xfrm>
          <a:prstGeom prst="straightConnector1">
            <a:avLst/>
          </a:prstGeom>
          <a:noFill/>
          <a:ln cap="flat" cmpd="sng" w="19050">
            <a:solidFill>
              <a:srgbClr val="307AF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4607156" y="3648469"/>
            <a:ext cx="0" cy="538805"/>
          </a:xfrm>
          <a:prstGeom prst="straightConnector1">
            <a:avLst/>
          </a:prstGeom>
          <a:noFill/>
          <a:ln cap="flat" cmpd="sng" w="19050">
            <a:solidFill>
              <a:srgbClr val="1FA187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3" name="Google Shape;123;p17"/>
          <p:cNvSpPr/>
          <p:nvPr/>
        </p:nvSpPr>
        <p:spPr>
          <a:xfrm rot="1741307">
            <a:off x="3083519" y="931839"/>
            <a:ext cx="3051684" cy="2991690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DE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 rot="-9059416">
            <a:off x="3090317" y="930221"/>
            <a:ext cx="3050985" cy="2990970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A0D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-3726031">
            <a:off x="5751030" y="1789797"/>
            <a:ext cx="403272" cy="412436"/>
          </a:xfrm>
          <a:prstGeom prst="rtTriangle">
            <a:avLst/>
          </a:prstGeom>
          <a:solidFill>
            <a:srgbClr val="FDE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flipH="1" rot="-1741573">
            <a:off x="3077877" y="927637"/>
            <a:ext cx="3058677" cy="2998276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365C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rot="9059416">
            <a:off x="3069246" y="933330"/>
            <a:ext cx="3050985" cy="2990970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307AF3"/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 flipH="1" rot="-9059416">
            <a:off x="3069491" y="935008"/>
            <a:ext cx="3050985" cy="2990970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1FA1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9292051">
            <a:off x="3062964" y="1794598"/>
            <a:ext cx="413220" cy="403036"/>
          </a:xfrm>
          <a:prstGeom prst="rtTriangle">
            <a:avLst/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458304">
            <a:off x="5244743" y="3316171"/>
            <a:ext cx="415285" cy="399530"/>
          </a:xfrm>
          <a:prstGeom prst="rtTriangle">
            <a:avLst/>
          </a:prstGeom>
          <a:solidFill>
            <a:srgbClr val="A0D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4837773">
            <a:off x="3573448" y="3308370"/>
            <a:ext cx="399835" cy="415162"/>
          </a:xfrm>
          <a:prstGeom prst="rtTriangle">
            <a:avLst/>
          </a:prstGeom>
          <a:solidFill>
            <a:srgbClr val="1FA1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-8167959">
            <a:off x="4404368" y="878168"/>
            <a:ext cx="407797" cy="407797"/>
          </a:xfrm>
          <a:prstGeom prst="rtTriangle">
            <a:avLst/>
          </a:prstGeom>
          <a:solidFill>
            <a:srgbClr val="365C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69150" y="627875"/>
            <a:ext cx="2510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5</a:t>
            </a: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. CHECKING STATISTICAL ERRORS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Processing the results to see if there are spatial or statistical error clustering,</a:t>
            </a: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99850" y="2581775"/>
            <a:ext cx="2320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4</a:t>
            </a: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. CROSS VALIDATION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Checking the generalizability of the model using LOGO cross validation.</a:t>
            </a:r>
            <a:endParaRPr sz="12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167000" y="2666200"/>
            <a:ext cx="2177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2. IDENTIFYING HOTSPOTS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Running further analysis to see development trends,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20675" y="1341800"/>
            <a:ext cx="2205300" cy="2177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912" y="1651025"/>
            <a:ext cx="1173074" cy="119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3523225" y="2806300"/>
            <a:ext cx="220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MODEL PROCESS</a:t>
            </a:r>
            <a:endParaRPr sz="15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534625" y="4292650"/>
            <a:ext cx="2177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3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. MODELLING THE REGRESSION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Running a Poisson regression to predict and visualize permit issuance. 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6717233" y="744575"/>
            <a:ext cx="21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>
                <a:solidFill>
                  <a:schemeClr val="lt1"/>
                </a:solidFill>
              </a:rPr>
              <a:t>Factors </a:t>
            </a:r>
            <a:r>
              <a:rPr lang="en" sz="2480">
                <a:solidFill>
                  <a:schemeClr val="lt1"/>
                </a:solidFill>
              </a:rPr>
              <a:t>influencing</a:t>
            </a:r>
            <a:r>
              <a:rPr lang="en" sz="2480">
                <a:solidFill>
                  <a:schemeClr val="lt1"/>
                </a:solidFill>
              </a:rPr>
              <a:t>? Correlations?</a:t>
            </a:r>
            <a:endParaRPr sz="2480"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6962675" y="2834125"/>
            <a:ext cx="21813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chemeClr val="lt1"/>
                </a:solidFill>
              </a:rPr>
              <a:t>Data cleaning: same plot multiple permits - int vs exterior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chemeClr val="lt1"/>
                </a:solidFill>
              </a:rPr>
              <a:t>Construction following demolition?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Make up lie about correlation and show any ⅔ variables ka distribution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50" y="114275"/>
            <a:ext cx="4237849" cy="24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4596550" y="0"/>
            <a:ext cx="454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068888" y="665738"/>
            <a:ext cx="36030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Initial analyses indicate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068901" y="1393613"/>
            <a:ext cx="36030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Correlations between predictions and spatial variables as well as home-ownership related demographic variables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Lower MAE values through LOGO CV Spatial Process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5" y="2899775"/>
            <a:ext cx="2181301" cy="1922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4045950" y="3472125"/>
            <a:ext cx="4761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50" y="2531425"/>
            <a:ext cx="4306051" cy="26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ctrTitle"/>
          </p:nvPr>
        </p:nvSpPr>
        <p:spPr>
          <a:xfrm>
            <a:off x="6717233" y="744575"/>
            <a:ext cx="21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>
                <a:solidFill>
                  <a:schemeClr val="lt1"/>
                </a:solidFill>
              </a:rPr>
              <a:t>Factors influencing? Correlations?</a:t>
            </a:r>
            <a:endParaRPr sz="2480"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6962675" y="2834125"/>
            <a:ext cx="21813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chemeClr val="lt1"/>
                </a:solidFill>
              </a:rPr>
              <a:t>Data cleaning: same plot multiple permits - int vs exterior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chemeClr val="lt1"/>
                </a:solidFill>
              </a:rPr>
              <a:t>Construction following demolition?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Make up lie about correlation and show any ⅔ variables ka distribution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</p:txBody>
      </p:sp>
      <p:sp>
        <p:nvSpPr>
          <p:cNvPr id="159" name="Google Shape;159;p19"/>
          <p:cNvSpPr/>
          <p:nvPr/>
        </p:nvSpPr>
        <p:spPr>
          <a:xfrm>
            <a:off x="4596550" y="0"/>
            <a:ext cx="454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068888" y="665738"/>
            <a:ext cx="36030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 result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 indicate: 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068901" y="1393613"/>
            <a:ext cx="36030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Predictions for development are concentrated in areas near Northern Liberties Old Kensington, and Rittenhouse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ExtraLight"/>
              <a:buChar char="●"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Model under-predicts in Non-White neighborhoods and over-predicts in White neighborhoods.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045950" y="3472125"/>
            <a:ext cx="4761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0744"/>
            <a:ext cx="4596548" cy="196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925" y="77675"/>
            <a:ext cx="3210311" cy="28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493000" y="912350"/>
            <a:ext cx="4140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DevTracker: Forecasting Development Changes in Philadelphia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93000" y="1865050"/>
            <a:ext cx="41403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Our application can assist sustainability professionals by analyzing and predicting development trends across the city. DevTracker provides insight into socio-economic patterns and</a:t>
            </a:r>
            <a:r>
              <a:rPr lang="en" sz="2200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new construction.</a:t>
            </a:r>
            <a:endParaRPr sz="2200">
              <a:solidFill>
                <a:schemeClr val="lt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525" y="68300"/>
            <a:ext cx="2510775" cy="50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4596700" y="4190125"/>
            <a:ext cx="29409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596700" y="4143475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SEARCH FORECASTS FOR PERMITS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38" y="152400"/>
            <a:ext cx="239376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101" y="152400"/>
            <a:ext cx="239376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264" y="152400"/>
            <a:ext cx="2393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7586800" y="3666250"/>
            <a:ext cx="8541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7586800" y="3619600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ZOOM IN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006275" y="3689575"/>
            <a:ext cx="8541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5006275" y="3642925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 FILTER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2472625" y="3689575"/>
            <a:ext cx="854100" cy="315900"/>
          </a:xfrm>
          <a:prstGeom prst="rect">
            <a:avLst/>
          </a:prstGeom>
          <a:solidFill>
            <a:srgbClr val="FDE725"/>
          </a:solidFill>
          <a:ln cap="flat" cmpd="sng" w="9525">
            <a:solidFill>
              <a:srgbClr val="FDE7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472625" y="3642925"/>
            <a:ext cx="30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 VIEW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