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304" r:id="rId7"/>
    <p:sldId id="263" r:id="rId8"/>
    <p:sldId id="262" r:id="rId9"/>
    <p:sldId id="305" r:id="rId10"/>
    <p:sldId id="274" r:id="rId11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3"/>
      <p:bold r:id="rId14"/>
      <p:italic r:id="rId15"/>
      <p:boldItalic r:id="rId16"/>
    </p:embeddedFont>
    <p:embeddedFont>
      <p:font typeface="Barlow Semi Condensed Light" panose="020F0302020204030204" pitchFamily="34" charset="0"/>
      <p:regular r:id="rId17"/>
      <p:bold r:id="rId18"/>
      <p:italic r:id="rId19"/>
      <p:boldItalic r:id="rId20"/>
    </p:embeddedFont>
    <p:embeddedFont>
      <p:font typeface="Barlow Semi Condensed Medium" panose="020F0502020204030204" pitchFamily="34" charset="0"/>
      <p:regular r:id="rId21"/>
      <p:bold r:id="rId22"/>
      <p:italic r:id="rId23"/>
      <p:boldItalic r:id="rId24"/>
    </p:embeddedFont>
    <p:embeddedFont>
      <p:font typeface="Fjalla One" panose="02000506040000020004" pitchFamily="2" charset="0"/>
      <p:regular r:id="rId25"/>
    </p:embeddedFont>
    <p:embeddedFont>
      <p:font typeface="Roboto Condensed Light" panose="020F030202020403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D4B84-5286-4C10-8556-4B8C64261B8F}" v="173" dt="2024-12-05T07:18:38.614"/>
    <p1510:client id="{997388BC-55B1-C92F-5AC8-E536B94B35F3}" v="18" dt="2024-12-05T22:22:14.092"/>
    <p1510:client id="{FB6707D4-72A9-7745-B8C3-8ACF43A7D67A}" v="176" dt="2024-12-06T02:47:11.515"/>
  </p1510:revLst>
</p1510:revInfo>
</file>

<file path=ppt/tableStyles.xml><?xml version="1.0" encoding="utf-8"?>
<a:tblStyleLst xmlns:a="http://schemas.openxmlformats.org/drawingml/2006/main" def="{F1B3AD43-9F9E-45EE-BAD0-ECEB37B5C8BC}">
  <a:tblStyle styleId="{F1B3AD43-9F9E-45EE-BAD0-ECEB37B5C8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E42906D-613A-0B71-C09D-F61EF20FB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2776F45B-F0B6-B8D6-40A0-905805623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07A40D1-69D0-7B78-756C-452E53C1F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We begin in 2025, the launch phase, where we set the stage for Apple's transformation: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The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M-Series Processor Development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kicks off, with a prototype release planned for December 2025 and final production by December 2026. This project ensures we stay ahead in technological innovation.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Next-Gen Battery Technology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begins, targeting a prototype by July 2025 and completion by November 2026, addressing energy efficiency and sustainability.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The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Recycled Materials Initiative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starts, aiming for 50% recycled material usage by June 2027.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The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Affordable MacBook Variant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begins development, with a model release planned for October 2026.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AI Features Development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is initiated to integrate advanced capabilities like real-time object detection and AI-powered performance optimizations into our MacBooks.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"Additionally, we’ll launch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Educational Partnerships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, piloting programs by September 2025 to increase MacBook adoption in schools and universities, setting a solid base for market expansion."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2026-2027: Implementation Phase – Delivering Results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"In 2026-2027, we transition from planning to execution: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Full-scale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production launches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of new MacBook models and sustainability initiatives.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Completion of the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AI Integration Program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, bringing cutting-edge features to MacBooks by October 2026.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Thermal Management Optimization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, with the final solution ready for production by October 2026, ensuring enhanced performance and user experience.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Launch of the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MacBook Concierge Service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, starting as a beta in November 2025 and fully operational by December 2026.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AI-Powered Performance Optimization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, with a full rollout scheduled for December 2026, ensuring superior user experiences and optimized device functionality.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"These efforts culminate in the launch of affordable models and enhancements, positioning Apple for success across diverse customer segments."</a:t>
            </a:r>
            <a:endParaRPr lang="en-US" sz="1800">
              <a:solidFill>
                <a:srgbClr val="0D0D0D"/>
              </a:solidFill>
              <a:effectLst/>
              <a:latin typeface="Aptos" panose="020B0004020202020204" pitchFamily="34" charset="0"/>
              <a:ea typeface="system-ui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2028-2030: Achievement Phase – Realizing the Vision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"Finally, between 2028 and 2030, we achieve the transformative goals of this portfolio: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Achieving a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40% reduction in carbon emissions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by December 2028 through initiatives like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Carbon-Neutral Manufacturing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Scaling the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Recycled Materials Initiative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to reach 100% usage across all MacBook production by 2030.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Realizing a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global market presence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through strategic expansions and partnerships.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Delivering a </a:t>
            </a: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completely transformed ecosystem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with sustainable manufacturing, innovative technology, and an unmatched customer experience."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"This phase underscores Apple’s leadership in sustainability and innovation, leaving a lasting impact on the industry and the environment."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1. Supply Chain Risks</a:t>
            </a:r>
            <a:b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"Supply chain disruptions are a top concern, especially for a global portfolio like ours. We’ve identified three primary risks: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Material Shortages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Delays due to limited availability of sustainable and high-quality materials.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Supplier Dependency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Over-reliance on a small number of suppliers increases vulnerability.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Logistical Challenges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Transport delays or disruptions affecting product timelines.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Mitigation Actions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Supplier Diversification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Expanding our network with five new sustainable material suppliers by 2026 to ensure consistent supply.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Real-Time Monitoring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Using advanced tracking systems for inventory and production status to preempt issues.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Buffer Inventory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Maintaining safety stock for critical components to handle sudden supply chain interruptions.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Partnership Agreements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Formalizing contracts with suppliers to prioritize Apple’s needs during high-demand periods."</a:t>
            </a:r>
            <a:endParaRPr lang="en-US" sz="1800">
              <a:solidFill>
                <a:srgbClr val="0D0D0D"/>
              </a:solidFill>
              <a:effectLst/>
              <a:latin typeface="Aptos" panose="020B0004020202020204" pitchFamily="34" charset="0"/>
              <a:ea typeface="system-ui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2. Technology Risks</a:t>
            </a:r>
            <a:b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"Innovation carries inherent risks, particularly in delivering cutting-edge products like the M-Series processors and AI-powered MacBook features. Identified risks include: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Technological Delays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Development challenges leading to project delays.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High R&amp;D Costs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Unanticipated expenses during innovation phases.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Talent Attrition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Losing key technical talent affecting project progress."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Mitigation Actions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$2.5B R&amp;D Investment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Allocated specifically for advancing proprietary technologies and overcoming potential roadblocks.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Strategic Partnerships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Collaborating with AI startups and renewable energy companies to share risks and accelerate innovation.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Talent Retention Programs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Offering competitive benefits and career development opportunities to retain top talent.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Contingency Budget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 20% reserve ensures readiness for unforeseen technological challenges."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3. Market and Competition Risks</a:t>
            </a:r>
            <a:b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"Apple operates in a dynamic and highly competitive market where customer preferences and competitor actions can pose risks. Key risks include: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Market Shifts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Changing consumer demands or economic conditions affecting product adoption.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Pricing Risks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Pressure to maintain competitiveness in price-sensitive markets.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Competitor Actions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Innovations or strategies from competitors impacting Apple’s market position."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Mitigation Actions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Regional Strategies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Tailoring products and marketing campaigns to meet local market needs.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Affordable MacBook Variant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Launching a cost-effective model by 2026 to cater to price-sensitive markets.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Educational Partnerships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Expanding collaborations with schools and universities to drive MacBook adoption in education.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Competitive Monitoring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Regular analysis of market trends and competitor activities to anticipate and respond effectively."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4. Environmental and Regulatory Risks</a:t>
            </a:r>
            <a:b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"Given Apple’s commitment to sustainability, environmental and regulatory risks are critical. These include: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Regulatory Non-Compliance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Failing to meet environmental or safety regulations in key markets.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Carbon Reduction Challenges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Delays in achieving carbon neutrality goals.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Recycling Efficiency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Ineffective material recovery processes impacting sustainability targets."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Mitigation Actions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Carbon-Neutral Manufacturing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Implementing renewable energy solutions by 2025 to meet regulatory and environmental standards.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Recycled Materials Initiative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Scaling up recycled content usage to 100% by 2030, supported by supplier certifications.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Third-Party Audits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Regular audits to ensure compliance with environmental standards.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E-Waste Reduction Programs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Expanding Apple’s Trade-In program to enhance material recovery and recycling efforts."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Quality Management Framework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"Apple’s commitment to excellence is upheld through a rigorous quality management framework. Here’s how we ensure every MacBook meets our standards: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Performance Metrics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Ensuring at least 30% performance improvement over previous generations, verified by independent testing.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Sustainability Standards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Aligning every product with Apple’s goal of 100% recycled materials by 2030 and exceeding global energy efficiency benchmarks.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Customer Satisfaction Goals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Targeting a Net Promoter Score (NPS) of over 70 to maintain exceptional customer loyalty.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Vendor Quality Requirements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Collaborating closely with suppliers to meet stringent quality and sustainability standards.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"Monthly reviews, supplier certifications, and third-party audits form the backbone of our quality assurance process, ensuring consistent excellence."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0106BF6E-97F2-15E2-60F4-97D614E63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78BBF3B0-11ED-AD14-7CDC-62B2B6E97E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13E76B6-7515-710F-AAEF-610022F51C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Success Criteria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"Apple defines success through measurable targets across four critical dimensions: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Innovation Metrics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Achieving 80% of innovation-related goals, such as patent filings, hardware performance, and feature adoption, to maintain technological leadership.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Sustainability Goals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Delivering 90% of our environmental targets, including a 40% reduction in carbon emissions by 2028 and achieving 100% recycled materials in production by 2030.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Market Growth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Reaching 85% of market expansion objectives, including increased market share, particularly in education and emerging regions.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Financial Returns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Meeting 100% of ROI targets, ensuring the portfolio’s financial health and long-term sustainability."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From the paper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"For instance, Apple targets a 15% increase in MacBook market share by 2025 and an NPS above 80 to reflect customer satisfaction and loyalty."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Quality Management Framework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"At Apple, quality is non-negotiable. Our quality framework focuses on: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From the paper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"Apple uses a multi-tiered quality assurance process, including independent audits, monthly performance reviews, and supplier certifications, to ensure these standards are consistently met."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Product Excellence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Ensuring a minimum of 30% performance improvement in MacBooks compared to previous generations, validated through independent testing.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Sustainability Standards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Aligning with Apple’s global environmental goals, such as exceeding energy efficiency guidelines and adhering to circular economy principles.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Customer Satisfaction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Maintaining exceptional user experiences with customer satisfaction rates above 90% and a Net Promoter Score (NPS) exceeding 70.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Vendor Quality Assurance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Collaborating with suppliers to meet stringent quality standards for raw materials, components, and manufacturing processes."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Portfolio Monitoring Framework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"To ensure ongoing alignment with success criteria, we have a robust monitoring system: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Weekly Status Updates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Real-time updates from program leads to track milestones and address issues proactively.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Monthly KPI Dashboards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Comprehensive dashboards highlight key performance indicators across all portfolio areas.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Quarterly Portfolio Reviews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 deep dive into the portfolio’s performance to assess progress, identify risks, and adjust strategies.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Annual Strategic Assessments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 high-level evaluation of the portfolio’s alignment with Apple’s long-term objectives."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From the paper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"This framework is further supported by third-party validations and stakeholder feedback loops to ensure objectivity and transparency."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Quality Management Process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"Our quality management process follows a structured lifecycle: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Planning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Quality standards and performance benchmarks are established during the project initiation phase.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Execution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Regular quality checks are integrated into the project lifecycle to ensure compliance at every stage.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Validation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Independent testing and third-party audits confirm that all products meet Apple’s high standards.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Continuous Improvement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Feedback loops from customers, suppliers, and stakeholders help refine processes and address gaps promptly."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From the paper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"Apple also uses a performance monitoring framework with defined thresholds: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buFont typeface="Symbol" pitchFamily="2" charset="2"/>
              <a:buNone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Performance exceeding 110% triggers best practice analyses.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buFont typeface="Symbol" pitchFamily="2" charset="2"/>
              <a:buNone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90-110% performance warrants regular monitoring.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spcAft>
                <a:spcPts val="800"/>
              </a:spcAft>
              <a:buFont typeface="Symbol" pitchFamily="2" charset="2"/>
              <a:buNone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80-90% requires an improvement plan, while performance below 80% demands immediate corrective action."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6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5. Integration with Success Criteria</a:t>
            </a:r>
            <a:endParaRPr lang="en-US" sz="1800" b="1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6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"Our performance and quality management systems are tightly integrated with Apple’s strategic goals: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buFont typeface="Symbol" pitchFamily="2" charset="2"/>
              <a:buNone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Innovation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The M-Series chip development, for instance, is expected to deliver a 30% performance improvement over the previous generation, validated through </a:t>
            </a:r>
            <a:r>
              <a:rPr lang="en-US" sz="1800" err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GeekBench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 and Metal benchmarks.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buFont typeface="Symbol" pitchFamily="2" charset="2"/>
              <a:buNone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Sustainability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Carbon reduction metrics are tracked monthly, with third-party certifications verifying progress toward a 40% reduction by 2028.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buFont typeface="Symbol" pitchFamily="2" charset="2"/>
              <a:buNone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Customer Experience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Achieving high NPS and customer satisfaction scores through continuous feedback and feature enhancements.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6000"/>
              </a:lnSpc>
              <a:spcAft>
                <a:spcPts val="800"/>
              </a:spcAft>
              <a:buFont typeface="Symbol" pitchFamily="2" charset="2"/>
              <a:buNone/>
            </a:pPr>
            <a:r>
              <a:rPr lang="en-US" sz="1800" b="1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Financial Performance</a:t>
            </a:r>
            <a:r>
              <a:rPr lang="en-US" sz="1800">
                <a:solidFill>
                  <a:srgbClr val="0D0D0D"/>
                </a:solidFill>
                <a:effectLst/>
                <a:latin typeface="system-ui"/>
                <a:ea typeface="system-ui"/>
                <a:cs typeface="system-ui"/>
              </a:rPr>
              <a:t>: Ensuring all projects exceed the ROI threshold of 15%, with an average IRR of 22% across the portfolio."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64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7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kulkarni7993@sdsu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dsuedu-my.sharepoint.com/:w:/r/personal/mkulkarni7993_sdsu_edu/Documents/MIS%20750/MIS%20750%20Assignment%203%20Portfolio%20Design.docx?d=w1abd1ed530fe4496a2d434ce843eb23d&amp;csf=1&amp;web=1&amp;e=Aoozp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GMOrYsVtNJK6z7a5_4pCPMjGkXIdzyPP/view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173450" y="1719862"/>
            <a:ext cx="4675128" cy="1222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2"/>
                </a:solidFill>
              </a:rPr>
              <a:t>MacBook Portfolio Strategy 2025-2030 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173450" y="2845815"/>
            <a:ext cx="4583688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1"/>
                </a:solidFill>
              </a:rPr>
              <a:t>Driving Innovation, Sustainability, and Market Leadership </a:t>
            </a:r>
          </a:p>
        </p:txBody>
      </p:sp>
      <p:pic>
        <p:nvPicPr>
          <p:cNvPr id="5" name="Picture 4" descr="A computer on a desk with a logo">
            <a:extLst>
              <a:ext uri="{FF2B5EF4-FFF2-40B4-BE49-F238E27FC236}">
                <a16:creationId xmlns:a16="http://schemas.microsoft.com/office/drawing/2014/main" id="{5CBC850C-A1FE-00A5-8081-202D6154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99611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1CB60-F4E4-8CAD-A43E-EF7C91477EB4}"/>
              </a:ext>
            </a:extLst>
          </p:cNvPr>
          <p:cNvSpPr txBox="1"/>
          <p:nvPr/>
        </p:nvSpPr>
        <p:spPr>
          <a:xfrm>
            <a:off x="4173450" y="3753899"/>
            <a:ext cx="399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2"/>
                </a:solidFill>
                <a:latin typeface="Fjalla One"/>
                <a:sym typeface="Fjalla One"/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  <a:latin typeface="Fjalla One"/>
              </a:rPr>
              <a:t>Name: Fearless Ferrets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4792998" y="1301282"/>
            <a:ext cx="3752860" cy="14625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203498" y="339541"/>
            <a:ext cx="4737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Next Steps &amp; Approval Request</a:t>
            </a:r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7088319" y="3220779"/>
            <a:ext cx="1944854" cy="1803893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5017648" y="1305630"/>
            <a:ext cx="3280704" cy="40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Immediate Actions upon approval:</a:t>
            </a:r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5017648" y="1598212"/>
            <a:ext cx="3040072" cy="1103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1. Portfolio Launch (January 2025)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2. PMO Establishment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3. Resource Allocation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4. First Wave Project Initiation</a:t>
            </a:r>
          </a:p>
        </p:txBody>
      </p:sp>
      <p:sp>
        <p:nvSpPr>
          <p:cNvPr id="6" name="Google Shape;3009;p53">
            <a:extLst>
              <a:ext uri="{FF2B5EF4-FFF2-40B4-BE49-F238E27FC236}">
                <a16:creationId xmlns:a16="http://schemas.microsoft.com/office/drawing/2014/main" id="{473D70D9-579F-2225-D635-4E9DD9F3ACCC}"/>
              </a:ext>
            </a:extLst>
          </p:cNvPr>
          <p:cNvSpPr/>
          <p:nvPr/>
        </p:nvSpPr>
        <p:spPr>
          <a:xfrm>
            <a:off x="776650" y="1301282"/>
            <a:ext cx="3752860" cy="14625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50;p53">
            <a:extLst>
              <a:ext uri="{FF2B5EF4-FFF2-40B4-BE49-F238E27FC236}">
                <a16:creationId xmlns:a16="http://schemas.microsoft.com/office/drawing/2014/main" id="{9171C45C-05CB-2259-B91A-404F663B6E3D}"/>
              </a:ext>
            </a:extLst>
          </p:cNvPr>
          <p:cNvSpPr txBox="1">
            <a:spLocks/>
          </p:cNvSpPr>
          <p:nvPr/>
        </p:nvSpPr>
        <p:spPr>
          <a:xfrm>
            <a:off x="1001300" y="1379386"/>
            <a:ext cx="3280704" cy="40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N"/>
              <a:t>Seeking Approval For:</a:t>
            </a:r>
          </a:p>
        </p:txBody>
      </p:sp>
      <p:sp>
        <p:nvSpPr>
          <p:cNvPr id="8" name="Google Shape;3151;p53">
            <a:extLst>
              <a:ext uri="{FF2B5EF4-FFF2-40B4-BE49-F238E27FC236}">
                <a16:creationId xmlns:a16="http://schemas.microsoft.com/office/drawing/2014/main" id="{06681221-210D-B5A5-C5B8-C79100A2F9B9}"/>
              </a:ext>
            </a:extLst>
          </p:cNvPr>
          <p:cNvSpPr txBox="1">
            <a:spLocks/>
          </p:cNvSpPr>
          <p:nvPr/>
        </p:nvSpPr>
        <p:spPr>
          <a:xfrm>
            <a:off x="1048187" y="1755864"/>
            <a:ext cx="3280704" cy="9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1. $11.24B Budget Allocation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2. Program Office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3. Initial Project Phase Launch</a:t>
            </a:r>
          </a:p>
        </p:txBody>
      </p:sp>
      <p:sp>
        <p:nvSpPr>
          <p:cNvPr id="13" name="Google Shape;3606;p63">
            <a:extLst>
              <a:ext uri="{FF2B5EF4-FFF2-40B4-BE49-F238E27FC236}">
                <a16:creationId xmlns:a16="http://schemas.microsoft.com/office/drawing/2014/main" id="{4A3B5FF8-2C80-F1EE-A8BA-4FD850057FD8}"/>
              </a:ext>
            </a:extLst>
          </p:cNvPr>
          <p:cNvSpPr txBox="1">
            <a:spLocks/>
          </p:cNvSpPr>
          <p:nvPr/>
        </p:nvSpPr>
        <p:spPr>
          <a:xfrm>
            <a:off x="2979560" y="3485603"/>
            <a:ext cx="3099900" cy="120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You.</a:t>
            </a:r>
            <a:b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Email us at </a:t>
            </a:r>
            <a:r>
              <a:rPr lang="en-US" sz="1400"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mkulkarni7993@sdsu.edu</a:t>
            </a:r>
            <a:endParaRPr lang="en-US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D9FDE-3277-9A93-9A81-30359508086C}"/>
              </a:ext>
            </a:extLst>
          </p:cNvPr>
          <p:cNvSpPr txBox="1"/>
          <p:nvPr/>
        </p:nvSpPr>
        <p:spPr>
          <a:xfrm>
            <a:off x="3446289" y="3061222"/>
            <a:ext cx="225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Barlow Semi Condensed"/>
                <a:ea typeface="Barlow Semi Condensed"/>
                <a:cs typeface="Barlow Semi Condensed"/>
                <a:sym typeface="Barlow Semi Condensed"/>
                <a:hlinkClick r:id="rId4"/>
              </a:rPr>
              <a:t>Portfolio Design Document</a:t>
            </a:r>
            <a:endParaRPr lang="en-US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230659" y="338328"/>
            <a:ext cx="538972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Portfolio Overview &amp; Business Need </a:t>
            </a:r>
            <a:endParaRPr lang="en-IN" sz="2400"/>
          </a:p>
        </p:txBody>
      </p:sp>
      <p:sp>
        <p:nvSpPr>
          <p:cNvPr id="2" name="Google Shape;4950;p65">
            <a:extLst>
              <a:ext uri="{FF2B5EF4-FFF2-40B4-BE49-F238E27FC236}">
                <a16:creationId xmlns:a16="http://schemas.microsoft.com/office/drawing/2014/main" id="{DD2249E4-779E-0C0E-BB6B-AD74D1007AA2}"/>
              </a:ext>
            </a:extLst>
          </p:cNvPr>
          <p:cNvSpPr txBox="1">
            <a:spLocks/>
          </p:cNvSpPr>
          <p:nvPr/>
        </p:nvSpPr>
        <p:spPr>
          <a:xfrm>
            <a:off x="835686" y="1064190"/>
            <a:ext cx="3089837" cy="21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Company Context</a:t>
            </a:r>
            <a:r>
              <a:rPr lang="en-IN" sz="18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/>
          </a:p>
          <a:p>
            <a:pPr algn="l">
              <a:lnSpc>
                <a:spcPct val="60000"/>
              </a:lnSpc>
            </a:pPr>
            <a:endParaRPr lang="en-US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Global leader in premium computing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Commitment to innovation &amp; sustainability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Current market leadership position</a:t>
            </a:r>
          </a:p>
        </p:txBody>
      </p:sp>
      <p:sp>
        <p:nvSpPr>
          <p:cNvPr id="3" name="Google Shape;4950;p65">
            <a:extLst>
              <a:ext uri="{FF2B5EF4-FFF2-40B4-BE49-F238E27FC236}">
                <a16:creationId xmlns:a16="http://schemas.microsoft.com/office/drawing/2014/main" id="{D1AA7C33-A4AD-2B52-CC2C-6CC644D3C0F0}"/>
              </a:ext>
            </a:extLst>
          </p:cNvPr>
          <p:cNvSpPr txBox="1">
            <a:spLocks/>
          </p:cNvSpPr>
          <p:nvPr/>
        </p:nvSpPr>
        <p:spPr>
          <a:xfrm>
            <a:off x="3143040" y="3264845"/>
            <a:ext cx="3477348" cy="16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Business Need</a:t>
            </a:r>
            <a:r>
              <a:rPr lang="en-IN" sz="18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/>
          </a:p>
          <a:p>
            <a:pPr algn="l">
              <a:lnSpc>
                <a:spcPct val="60000"/>
              </a:lnSpc>
            </a:pPr>
            <a:endParaRPr lang="en-US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Maintain technological leadership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Achieve carbon neutrality by 2030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Expand global market presence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Drive AI integration in computing</a:t>
            </a:r>
          </a:p>
        </p:txBody>
      </p:sp>
      <p:sp>
        <p:nvSpPr>
          <p:cNvPr id="6" name="Google Shape;4950;p65">
            <a:extLst>
              <a:ext uri="{FF2B5EF4-FFF2-40B4-BE49-F238E27FC236}">
                <a16:creationId xmlns:a16="http://schemas.microsoft.com/office/drawing/2014/main" id="{2EE82B2C-9D18-81D4-1F94-FEFAB29B1029}"/>
              </a:ext>
            </a:extLst>
          </p:cNvPr>
          <p:cNvSpPr txBox="1">
            <a:spLocks/>
          </p:cNvSpPr>
          <p:nvPr/>
        </p:nvSpPr>
        <p:spPr>
          <a:xfrm>
            <a:off x="5353622" y="1064190"/>
            <a:ext cx="3089837" cy="211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Portfolio Impact </a:t>
            </a:r>
            <a:r>
              <a:rPr lang="en-IN" sz="18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/>
          </a:p>
          <a:p>
            <a:pPr algn="l">
              <a:lnSpc>
                <a:spcPct val="60000"/>
              </a:lnSpc>
            </a:pPr>
            <a:endParaRPr lang="en-US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Revenue growth potential: $500B market by 2030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Environmental leadership opportunity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Market expansion across 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6126410" y="2863652"/>
            <a:ext cx="3018208" cy="227492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1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60980" y="895129"/>
            <a:ext cx="562872" cy="65021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88139" y="265152"/>
            <a:ext cx="395012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Strategic Objectives &amp; Benefits</a:t>
            </a: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107965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25% patent growth by 2028</a:t>
            </a:r>
            <a:endParaRPr lang="en-US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82299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</a:rPr>
              <a:t>Innovation Leadership</a:t>
            </a:r>
            <a:endParaRPr lang="en-IN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65298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</a:rPr>
              <a:t>Sustainability</a:t>
            </a:r>
            <a:endParaRPr lang="en-IN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91372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100% recycled materials by 2030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</a:rPr>
              <a:t>Market Growth</a:t>
            </a:r>
            <a:endParaRPr lang="en-IN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47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15% share increase by 2026</a:t>
            </a: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4551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</a:rPr>
              <a:t>Customer Experience</a:t>
            </a:r>
            <a:endParaRPr lang="en-IN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758047"/>
            <a:ext cx="2615100" cy="30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NPS &gt; 80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102025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01</a:t>
            </a:r>
            <a:endParaRPr sz="1600"/>
          </a:p>
        </p:txBody>
      </p:sp>
      <p:grpSp>
        <p:nvGrpSpPr>
          <p:cNvPr id="61" name="Google Shape;2106;p37">
            <a:extLst>
              <a:ext uri="{FF2B5EF4-FFF2-40B4-BE49-F238E27FC236}">
                <a16:creationId xmlns:a16="http://schemas.microsoft.com/office/drawing/2014/main" id="{C2FE0F3B-7C70-7A35-EF01-F97019971B25}"/>
              </a:ext>
            </a:extLst>
          </p:cNvPr>
          <p:cNvGrpSpPr/>
          <p:nvPr/>
        </p:nvGrpSpPr>
        <p:grpSpPr>
          <a:xfrm>
            <a:off x="813816" y="2691131"/>
            <a:ext cx="562872" cy="650210"/>
            <a:chOff x="731647" y="573573"/>
            <a:chExt cx="635100" cy="734640"/>
          </a:xfrm>
        </p:grpSpPr>
        <p:grpSp>
          <p:nvGrpSpPr>
            <p:cNvPr id="62" name="Google Shape;2107;p37">
              <a:extLst>
                <a:ext uri="{FF2B5EF4-FFF2-40B4-BE49-F238E27FC236}">
                  <a16:creationId xmlns:a16="http://schemas.microsoft.com/office/drawing/2014/main" id="{A1A9CE33-0CB4-00A8-0601-DDA750DC6B2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59" name="Google Shape;2108;p37">
                <a:extLst>
                  <a:ext uri="{FF2B5EF4-FFF2-40B4-BE49-F238E27FC236}">
                    <a16:creationId xmlns:a16="http://schemas.microsoft.com/office/drawing/2014/main" id="{B9114486-487C-4EB9-0BBA-9571C3DE9B3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2109;p37">
                <a:extLst>
                  <a:ext uri="{FF2B5EF4-FFF2-40B4-BE49-F238E27FC236}">
                    <a16:creationId xmlns:a16="http://schemas.microsoft.com/office/drawing/2014/main" id="{F88CBA77-228B-5769-FED5-D68A8C0A70A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110;p37">
              <a:extLst>
                <a:ext uri="{FF2B5EF4-FFF2-40B4-BE49-F238E27FC236}">
                  <a16:creationId xmlns:a16="http://schemas.microsoft.com/office/drawing/2014/main" id="{CB87FEE4-4240-0262-0E85-4006B7DC58B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56" name="Google Shape;2111;p37">
                <a:extLst>
                  <a:ext uri="{FF2B5EF4-FFF2-40B4-BE49-F238E27FC236}">
                    <a16:creationId xmlns:a16="http://schemas.microsoft.com/office/drawing/2014/main" id="{56392F3A-F85E-3299-BD06-DD62DA2BBD8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57" name="Google Shape;2112;p37">
                <a:extLst>
                  <a:ext uri="{FF2B5EF4-FFF2-40B4-BE49-F238E27FC236}">
                    <a16:creationId xmlns:a16="http://schemas.microsoft.com/office/drawing/2014/main" id="{B728F0F3-F114-3A46-6210-36DE729D262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58" name="Google Shape;2113;p37">
                <a:extLst>
                  <a:ext uri="{FF2B5EF4-FFF2-40B4-BE49-F238E27FC236}">
                    <a16:creationId xmlns:a16="http://schemas.microsoft.com/office/drawing/2014/main" id="{8126BA86-5CA1-C8E9-0628-D30010D3F1D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61" name="Google Shape;2147;p37">
            <a:extLst>
              <a:ext uri="{FF2B5EF4-FFF2-40B4-BE49-F238E27FC236}">
                <a16:creationId xmlns:a16="http://schemas.microsoft.com/office/drawing/2014/main" id="{987BDB78-27CA-36C9-D724-58970BE71214}"/>
              </a:ext>
            </a:extLst>
          </p:cNvPr>
          <p:cNvSpPr txBox="1">
            <a:spLocks/>
          </p:cNvSpPr>
          <p:nvPr/>
        </p:nvSpPr>
        <p:spPr>
          <a:xfrm>
            <a:off x="866652" y="282770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600"/>
              <a:t>03</a:t>
            </a:r>
          </a:p>
        </p:txBody>
      </p:sp>
      <p:grpSp>
        <p:nvGrpSpPr>
          <p:cNvPr id="1870" name="Google Shape;2106;p37">
            <a:extLst>
              <a:ext uri="{FF2B5EF4-FFF2-40B4-BE49-F238E27FC236}">
                <a16:creationId xmlns:a16="http://schemas.microsoft.com/office/drawing/2014/main" id="{65C1811F-34EA-DAF8-74E1-0E52C02F0D7B}"/>
              </a:ext>
            </a:extLst>
          </p:cNvPr>
          <p:cNvGrpSpPr/>
          <p:nvPr/>
        </p:nvGrpSpPr>
        <p:grpSpPr>
          <a:xfrm>
            <a:off x="809038" y="3514035"/>
            <a:ext cx="562872" cy="650210"/>
            <a:chOff x="731647" y="573573"/>
            <a:chExt cx="635100" cy="734640"/>
          </a:xfrm>
        </p:grpSpPr>
        <p:grpSp>
          <p:nvGrpSpPr>
            <p:cNvPr id="1871" name="Google Shape;2107;p37">
              <a:extLst>
                <a:ext uri="{FF2B5EF4-FFF2-40B4-BE49-F238E27FC236}">
                  <a16:creationId xmlns:a16="http://schemas.microsoft.com/office/drawing/2014/main" id="{6A1E9DD2-A81C-4A36-4521-9DD40C84223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76" name="Google Shape;2108;p37">
                <a:extLst>
                  <a:ext uri="{FF2B5EF4-FFF2-40B4-BE49-F238E27FC236}">
                    <a16:creationId xmlns:a16="http://schemas.microsoft.com/office/drawing/2014/main" id="{E96CBA8B-2546-7BE2-B3A6-C43909ACF940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2109;p37">
                <a:extLst>
                  <a:ext uri="{FF2B5EF4-FFF2-40B4-BE49-F238E27FC236}">
                    <a16:creationId xmlns:a16="http://schemas.microsoft.com/office/drawing/2014/main" id="{93F1D304-3AD1-98E9-D106-3EA331F876C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2110;p37">
              <a:extLst>
                <a:ext uri="{FF2B5EF4-FFF2-40B4-BE49-F238E27FC236}">
                  <a16:creationId xmlns:a16="http://schemas.microsoft.com/office/drawing/2014/main" id="{B978C971-6814-DA5E-391A-D0228BFF46B9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73" name="Google Shape;2111;p37">
                <a:extLst>
                  <a:ext uri="{FF2B5EF4-FFF2-40B4-BE49-F238E27FC236}">
                    <a16:creationId xmlns:a16="http://schemas.microsoft.com/office/drawing/2014/main" id="{1317FF67-5C00-A562-8AE9-490618D74C1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74" name="Google Shape;2112;p37">
                <a:extLst>
                  <a:ext uri="{FF2B5EF4-FFF2-40B4-BE49-F238E27FC236}">
                    <a16:creationId xmlns:a16="http://schemas.microsoft.com/office/drawing/2014/main" id="{49576E8B-5EB8-2B24-A466-B7A5F44323D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75" name="Google Shape;2113;p37">
                <a:extLst>
                  <a:ext uri="{FF2B5EF4-FFF2-40B4-BE49-F238E27FC236}">
                    <a16:creationId xmlns:a16="http://schemas.microsoft.com/office/drawing/2014/main" id="{98744358-A395-E908-CF5A-9B916C8A1F8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78" name="Google Shape;2147;p37">
            <a:extLst>
              <a:ext uri="{FF2B5EF4-FFF2-40B4-BE49-F238E27FC236}">
                <a16:creationId xmlns:a16="http://schemas.microsoft.com/office/drawing/2014/main" id="{AB9BE83C-59F0-C2D6-393F-9FB8FD56A609}"/>
              </a:ext>
            </a:extLst>
          </p:cNvPr>
          <p:cNvSpPr txBox="1">
            <a:spLocks/>
          </p:cNvSpPr>
          <p:nvPr/>
        </p:nvSpPr>
        <p:spPr>
          <a:xfrm>
            <a:off x="841496" y="364714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600"/>
              <a:t>04</a:t>
            </a:r>
          </a:p>
        </p:txBody>
      </p:sp>
      <p:sp>
        <p:nvSpPr>
          <p:cNvPr id="1879" name="Google Shape;4950;p65">
            <a:extLst>
              <a:ext uri="{FF2B5EF4-FFF2-40B4-BE49-F238E27FC236}">
                <a16:creationId xmlns:a16="http://schemas.microsoft.com/office/drawing/2014/main" id="{010383AC-591A-C3FB-0C22-715746656D3F}"/>
              </a:ext>
            </a:extLst>
          </p:cNvPr>
          <p:cNvSpPr txBox="1">
            <a:spLocks/>
          </p:cNvSpPr>
          <p:nvPr/>
        </p:nvSpPr>
        <p:spPr>
          <a:xfrm>
            <a:off x="5183892" y="822996"/>
            <a:ext cx="3568221" cy="166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>
                <a:sym typeface="Barlow Semi Condensed"/>
              </a:rPr>
              <a:t>Expected Benefits</a:t>
            </a:r>
            <a:r>
              <a:rPr lang="en-IN" sz="18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/>
          </a:p>
          <a:p>
            <a:pPr algn="l">
              <a:lnSpc>
                <a:spcPct val="60000"/>
              </a:lnSpc>
            </a:pPr>
            <a:endParaRPr lang="en-US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Market Leadership Position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Environmental Stewardship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Revenue Growth &amp; Profitability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Enhanced Customer Experience</a:t>
            </a:r>
          </a:p>
        </p:txBody>
      </p:sp>
      <p:grpSp>
        <p:nvGrpSpPr>
          <p:cNvPr id="1880" name="Google Shape;2106;p37">
            <a:extLst>
              <a:ext uri="{FF2B5EF4-FFF2-40B4-BE49-F238E27FC236}">
                <a16:creationId xmlns:a16="http://schemas.microsoft.com/office/drawing/2014/main" id="{88007D42-3D7B-B506-37BE-7BF54DEE3B8B}"/>
              </a:ext>
            </a:extLst>
          </p:cNvPr>
          <p:cNvGrpSpPr/>
          <p:nvPr/>
        </p:nvGrpSpPr>
        <p:grpSpPr>
          <a:xfrm>
            <a:off x="788660" y="1768755"/>
            <a:ext cx="562872" cy="650210"/>
            <a:chOff x="731647" y="573573"/>
            <a:chExt cx="635100" cy="734640"/>
          </a:xfrm>
        </p:grpSpPr>
        <p:grpSp>
          <p:nvGrpSpPr>
            <p:cNvPr id="1881" name="Google Shape;2107;p37">
              <a:extLst>
                <a:ext uri="{FF2B5EF4-FFF2-40B4-BE49-F238E27FC236}">
                  <a16:creationId xmlns:a16="http://schemas.microsoft.com/office/drawing/2014/main" id="{ED78B12F-C8E5-062A-7C86-C304AFA3F45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86" name="Google Shape;2108;p37">
                <a:extLst>
                  <a:ext uri="{FF2B5EF4-FFF2-40B4-BE49-F238E27FC236}">
                    <a16:creationId xmlns:a16="http://schemas.microsoft.com/office/drawing/2014/main" id="{97184C00-366B-1926-0BAB-6A7AB558F0CD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2109;p37">
                <a:extLst>
                  <a:ext uri="{FF2B5EF4-FFF2-40B4-BE49-F238E27FC236}">
                    <a16:creationId xmlns:a16="http://schemas.microsoft.com/office/drawing/2014/main" id="{AA1FE046-4DA7-FC86-CFEB-7462E0D18277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2" name="Google Shape;2110;p37">
              <a:extLst>
                <a:ext uri="{FF2B5EF4-FFF2-40B4-BE49-F238E27FC236}">
                  <a16:creationId xmlns:a16="http://schemas.microsoft.com/office/drawing/2014/main" id="{12EF5462-B7D4-301C-6EDF-90E6A7A79FBB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83" name="Google Shape;2111;p37">
                <a:extLst>
                  <a:ext uri="{FF2B5EF4-FFF2-40B4-BE49-F238E27FC236}">
                    <a16:creationId xmlns:a16="http://schemas.microsoft.com/office/drawing/2014/main" id="{DA648A63-33A0-A053-EC63-0256A8DEC7B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84" name="Google Shape;2112;p37">
                <a:extLst>
                  <a:ext uri="{FF2B5EF4-FFF2-40B4-BE49-F238E27FC236}">
                    <a16:creationId xmlns:a16="http://schemas.microsoft.com/office/drawing/2014/main" id="{921CDF16-8545-6B40-0F04-AAED858459D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85" name="Google Shape;2113;p37">
                <a:extLst>
                  <a:ext uri="{FF2B5EF4-FFF2-40B4-BE49-F238E27FC236}">
                    <a16:creationId xmlns:a16="http://schemas.microsoft.com/office/drawing/2014/main" id="{85393440-6E4C-C585-63DC-B11B889795A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88" name="Google Shape;2147;p37">
            <a:extLst>
              <a:ext uri="{FF2B5EF4-FFF2-40B4-BE49-F238E27FC236}">
                <a16:creationId xmlns:a16="http://schemas.microsoft.com/office/drawing/2014/main" id="{8E805390-E7C2-6617-97F2-6FCE37D6E39A}"/>
              </a:ext>
            </a:extLst>
          </p:cNvPr>
          <p:cNvSpPr txBox="1">
            <a:spLocks/>
          </p:cNvSpPr>
          <p:nvPr/>
        </p:nvSpPr>
        <p:spPr>
          <a:xfrm>
            <a:off x="841496" y="189388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600"/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" name="Google Shape;2191;p40"/>
          <p:cNvGrpSpPr/>
          <p:nvPr/>
        </p:nvGrpSpPr>
        <p:grpSpPr>
          <a:xfrm>
            <a:off x="1559210" y="3578002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934033" y="263665"/>
            <a:ext cx="5154922" cy="46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Portfolio Programs &amp; Projects</a:t>
            </a: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2061648" y="347125"/>
            <a:ext cx="420796" cy="370733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6502341" y="340695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8298212" y="4352686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5" name="Google Shape;4950;p65">
            <a:extLst>
              <a:ext uri="{FF2B5EF4-FFF2-40B4-BE49-F238E27FC236}">
                <a16:creationId xmlns:a16="http://schemas.microsoft.com/office/drawing/2014/main" id="{4268669A-1E88-3D66-440F-BB2AF533B678}"/>
              </a:ext>
            </a:extLst>
          </p:cNvPr>
          <p:cNvSpPr txBox="1">
            <a:spLocks/>
          </p:cNvSpPr>
          <p:nvPr/>
        </p:nvSpPr>
        <p:spPr>
          <a:xfrm>
            <a:off x="583631" y="963219"/>
            <a:ext cx="3143222" cy="107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Hardware Innovation Program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M-Series Processor Development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Next-Gen Battery Technology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Thermal Management Innovation</a:t>
            </a:r>
          </a:p>
        </p:txBody>
      </p:sp>
      <p:sp>
        <p:nvSpPr>
          <p:cNvPr id="19" name="Google Shape;4950;p65">
            <a:extLst>
              <a:ext uri="{FF2B5EF4-FFF2-40B4-BE49-F238E27FC236}">
                <a16:creationId xmlns:a16="http://schemas.microsoft.com/office/drawing/2014/main" id="{4C4B1C43-0129-D838-221A-3DEAB7E7BBA8}"/>
              </a:ext>
            </a:extLst>
          </p:cNvPr>
          <p:cNvSpPr txBox="1">
            <a:spLocks/>
          </p:cNvSpPr>
          <p:nvPr/>
        </p:nvSpPr>
        <p:spPr>
          <a:xfrm>
            <a:off x="3443539" y="934377"/>
            <a:ext cx="2578554" cy="126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Sustainability Program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Recycled Materials Initiative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Carbon-Neutral Manufacturing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E-Waste Reduction Program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Energy Efficiency Standards</a:t>
            </a:r>
          </a:p>
        </p:txBody>
      </p:sp>
      <p:sp>
        <p:nvSpPr>
          <p:cNvPr id="20" name="Google Shape;4950;p65">
            <a:extLst>
              <a:ext uri="{FF2B5EF4-FFF2-40B4-BE49-F238E27FC236}">
                <a16:creationId xmlns:a16="http://schemas.microsoft.com/office/drawing/2014/main" id="{F3F37820-8818-0B95-1B03-5BF84E15757F}"/>
              </a:ext>
            </a:extLst>
          </p:cNvPr>
          <p:cNvSpPr txBox="1">
            <a:spLocks/>
          </p:cNvSpPr>
          <p:nvPr/>
        </p:nvSpPr>
        <p:spPr>
          <a:xfrm>
            <a:off x="6069100" y="960199"/>
            <a:ext cx="3018011" cy="94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Market Expansion Program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Affordable MacBook Variant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Educational Partnerships</a:t>
            </a:r>
          </a:p>
        </p:txBody>
      </p:sp>
      <p:sp>
        <p:nvSpPr>
          <p:cNvPr id="21" name="Google Shape;4950;p65">
            <a:extLst>
              <a:ext uri="{FF2B5EF4-FFF2-40B4-BE49-F238E27FC236}">
                <a16:creationId xmlns:a16="http://schemas.microsoft.com/office/drawing/2014/main" id="{546CA393-A214-BA77-9B39-4CCCDFDED577}"/>
              </a:ext>
            </a:extLst>
          </p:cNvPr>
          <p:cNvSpPr txBox="1">
            <a:spLocks/>
          </p:cNvSpPr>
          <p:nvPr/>
        </p:nvSpPr>
        <p:spPr>
          <a:xfrm>
            <a:off x="583631" y="2452841"/>
            <a:ext cx="2680865" cy="9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AI/ML Integration Program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Real-Time Object Detection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AI-Powered Performance Optimizer</a:t>
            </a:r>
          </a:p>
        </p:txBody>
      </p:sp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76BC9E-52D2-471C-F56E-39C99CF2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71" y="2027506"/>
            <a:ext cx="435892" cy="435892"/>
          </a:xfrm>
          <a:prstGeom prst="rect">
            <a:avLst/>
          </a:prstGeom>
        </p:spPr>
      </p:pic>
      <p:sp>
        <p:nvSpPr>
          <p:cNvPr id="32" name="Google Shape;4950;p65">
            <a:extLst>
              <a:ext uri="{FF2B5EF4-FFF2-40B4-BE49-F238E27FC236}">
                <a16:creationId xmlns:a16="http://schemas.microsoft.com/office/drawing/2014/main" id="{763B3116-0D44-8C75-032F-931AAB6EFC50}"/>
              </a:ext>
            </a:extLst>
          </p:cNvPr>
          <p:cNvSpPr txBox="1">
            <a:spLocks/>
          </p:cNvSpPr>
          <p:nvPr/>
        </p:nvSpPr>
        <p:spPr>
          <a:xfrm>
            <a:off x="3443539" y="2472451"/>
            <a:ext cx="2578554" cy="82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Supply Chain Optimization Program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Supplier Sustainability Assessment</a:t>
            </a:r>
          </a:p>
        </p:txBody>
      </p:sp>
      <p:sp>
        <p:nvSpPr>
          <p:cNvPr id="33" name="Google Shape;4950;p65">
            <a:extLst>
              <a:ext uri="{FF2B5EF4-FFF2-40B4-BE49-F238E27FC236}">
                <a16:creationId xmlns:a16="http://schemas.microsoft.com/office/drawing/2014/main" id="{20CFA2FF-CA88-8D93-C74F-5F9AA29557B3}"/>
              </a:ext>
            </a:extLst>
          </p:cNvPr>
          <p:cNvSpPr txBox="1">
            <a:spLocks/>
          </p:cNvSpPr>
          <p:nvPr/>
        </p:nvSpPr>
        <p:spPr>
          <a:xfrm>
            <a:off x="6019250" y="2317945"/>
            <a:ext cx="2700876" cy="107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Customer Experience and Loyalty Program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AppleCare Plus Expansion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MacBook Concierge Service</a:t>
            </a:r>
          </a:p>
        </p:txBody>
      </p: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1A1313-6B9D-9E3B-CA1D-190501AA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39" y="2100367"/>
            <a:ext cx="435892" cy="435892"/>
          </a:xfrm>
          <a:prstGeom prst="rect">
            <a:avLst/>
          </a:prstGeom>
        </p:spPr>
      </p:pic>
      <p:sp>
        <p:nvSpPr>
          <p:cNvPr id="39" name="Google Shape;4950;p65">
            <a:extLst>
              <a:ext uri="{FF2B5EF4-FFF2-40B4-BE49-F238E27FC236}">
                <a16:creationId xmlns:a16="http://schemas.microsoft.com/office/drawing/2014/main" id="{DFFD514D-92F1-5710-B1B0-C4C739A80019}"/>
              </a:ext>
            </a:extLst>
          </p:cNvPr>
          <p:cNvSpPr txBox="1">
            <a:spLocks/>
          </p:cNvSpPr>
          <p:nvPr/>
        </p:nvSpPr>
        <p:spPr>
          <a:xfrm>
            <a:off x="3328710" y="3882999"/>
            <a:ext cx="2680865" cy="82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sz="12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Strategic Partnerships </a:t>
            </a:r>
            <a:r>
              <a:rPr lang="en-IN" sz="1200">
                <a:solidFill>
                  <a:schemeClr val="accent1"/>
                </a:solidFill>
                <a:latin typeface="Barlow Semi Condensed Medium"/>
              </a:rPr>
              <a:t>: </a:t>
            </a:r>
            <a:endParaRPr lang="en-US" sz="1200"/>
          </a:p>
          <a:p>
            <a:pPr algn="l">
              <a:lnSpc>
                <a:spcPct val="60000"/>
              </a:lnSpc>
            </a:pPr>
            <a:endParaRPr lang="en-US" sz="1200"/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Renewable Energy Partnership</a:t>
            </a:r>
          </a:p>
          <a:p>
            <a:pPr marL="457200" marR="50800" indent="-317500" algn="l">
              <a:buClr>
                <a:schemeClr val="accent1"/>
              </a:buClr>
              <a:buSzPts val="1400"/>
              <a:buFont typeface="Barlow Semi Condensed"/>
              <a:buChar char="●"/>
            </a:pPr>
            <a:r>
              <a:rPr lang="en-US" sz="1200">
                <a:solidFill>
                  <a:schemeClr val="dk2"/>
                </a:solidFill>
                <a:latin typeface="Barlow Semi Condensed"/>
                <a:sym typeface="Barlow Semi Condensed"/>
              </a:rPr>
              <a:t>Collaborations with AI Startups</a:t>
            </a:r>
          </a:p>
        </p:txBody>
      </p:sp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981516-C632-43A0-208D-C76059A1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15" y="1875313"/>
            <a:ext cx="435892" cy="435892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2E3614-EC69-42FD-9DAF-AF67AB9C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47" y="3395582"/>
            <a:ext cx="435892" cy="435892"/>
          </a:xfrm>
          <a:prstGeom prst="rect">
            <a:avLst/>
          </a:prstGeom>
        </p:spPr>
      </p:pic>
      <p:grpSp>
        <p:nvGrpSpPr>
          <p:cNvPr id="44" name="Google Shape;2191;p40">
            <a:extLst>
              <a:ext uri="{FF2B5EF4-FFF2-40B4-BE49-F238E27FC236}">
                <a16:creationId xmlns:a16="http://schemas.microsoft.com/office/drawing/2014/main" id="{362C5E6C-026D-2E0B-0B6D-336E41C2F3F0}"/>
              </a:ext>
            </a:extLst>
          </p:cNvPr>
          <p:cNvGrpSpPr/>
          <p:nvPr/>
        </p:nvGrpSpPr>
        <p:grpSpPr>
          <a:xfrm>
            <a:off x="4434139" y="4759945"/>
            <a:ext cx="175013" cy="27000"/>
            <a:chOff x="5662375" y="212375"/>
            <a:chExt cx="175013" cy="27000"/>
          </a:xfrm>
        </p:grpSpPr>
        <p:sp>
          <p:nvSpPr>
            <p:cNvPr id="45" name="Google Shape;2192;p40">
              <a:extLst>
                <a:ext uri="{FF2B5EF4-FFF2-40B4-BE49-F238E27FC236}">
                  <a16:creationId xmlns:a16="http://schemas.microsoft.com/office/drawing/2014/main" id="{18AB0F99-8554-FFA1-2C58-AAB74D7A0618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2193;p40">
              <a:extLst>
                <a:ext uri="{FF2B5EF4-FFF2-40B4-BE49-F238E27FC236}">
                  <a16:creationId xmlns:a16="http://schemas.microsoft.com/office/drawing/2014/main" id="{6198108B-7819-4448-52ED-1260957C43B2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7" name="Google Shape;2194;p40">
              <a:extLst>
                <a:ext uri="{FF2B5EF4-FFF2-40B4-BE49-F238E27FC236}">
                  <a16:creationId xmlns:a16="http://schemas.microsoft.com/office/drawing/2014/main" id="{CEFD9C83-BA0E-E2BF-B72C-16B90A5A9676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48" name="Google Shape;2191;p40">
            <a:extLst>
              <a:ext uri="{FF2B5EF4-FFF2-40B4-BE49-F238E27FC236}">
                <a16:creationId xmlns:a16="http://schemas.microsoft.com/office/drawing/2014/main" id="{C6D7641F-9A3D-A7FF-7030-0A82B62BD237}"/>
              </a:ext>
            </a:extLst>
          </p:cNvPr>
          <p:cNvGrpSpPr/>
          <p:nvPr/>
        </p:nvGrpSpPr>
        <p:grpSpPr>
          <a:xfrm>
            <a:off x="7232061" y="3429604"/>
            <a:ext cx="175013" cy="27000"/>
            <a:chOff x="5662375" y="212375"/>
            <a:chExt cx="175013" cy="27000"/>
          </a:xfrm>
        </p:grpSpPr>
        <p:sp>
          <p:nvSpPr>
            <p:cNvPr id="49" name="Google Shape;2192;p40">
              <a:extLst>
                <a:ext uri="{FF2B5EF4-FFF2-40B4-BE49-F238E27FC236}">
                  <a16:creationId xmlns:a16="http://schemas.microsoft.com/office/drawing/2014/main" id="{CFA7992F-10E2-1FB9-29B5-B9C2BF1861DE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0" name="Google Shape;2193;p40">
              <a:extLst>
                <a:ext uri="{FF2B5EF4-FFF2-40B4-BE49-F238E27FC236}">
                  <a16:creationId xmlns:a16="http://schemas.microsoft.com/office/drawing/2014/main" id="{A56181CE-C4B1-80BE-82E2-953AFDE061B4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2194;p40">
              <a:extLst>
                <a:ext uri="{FF2B5EF4-FFF2-40B4-BE49-F238E27FC236}">
                  <a16:creationId xmlns:a16="http://schemas.microsoft.com/office/drawing/2014/main" id="{23927D6B-FC89-EC9B-C789-DE7F2EF4CF31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4049485" y="140460"/>
            <a:ext cx="407011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Governance &amp; Stakeholder Management</a:t>
            </a: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4241991" y="613406"/>
            <a:ext cx="2090057" cy="4389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Governance Structure</a:t>
            </a: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Portfolio Governance Board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Program Management Office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Seven Program Leads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Implementation Teams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Key Stakeholders</a:t>
            </a: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Power/High Interest: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Executive Leadership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Program/Project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AI Partners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Power/Medium Interest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Technology Partners &amp; Suppliers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l"/>
            <a:r>
              <a:rPr lang="en-US" sz="1200"/>
              <a:t>Low Power/High</a:t>
            </a:r>
            <a:r>
              <a:rPr lang="en-U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Interest:</a:t>
            </a:r>
            <a:endParaRPr lang="en-US" sz="1200">
              <a:latin typeface="Barlow Semi Condensed"/>
              <a:ea typeface="Barlow Semi Condensed"/>
              <a:cs typeface="Barlow Semi Condensed"/>
            </a:endParaRPr>
          </a:p>
          <a:p>
            <a:pPr algn="l"/>
            <a:r>
              <a:rPr lang="en-U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-</a:t>
            </a:r>
            <a:r>
              <a:rPr lang="en-US" sz="1200"/>
              <a:t> Customers, External Consultants </a:t>
            </a:r>
            <a:endParaRPr lang="en-US" sz="1200">
              <a:latin typeface="Barlow Semi Condensed"/>
              <a:ea typeface="Barlow Semi Condensed"/>
              <a:cs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Power/Low Interest: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Regulatory Bodies</a:t>
            </a:r>
          </a:p>
        </p:txBody>
      </p:sp>
      <p:pic>
        <p:nvPicPr>
          <p:cNvPr id="3" name="Picture 2" descr="A close-up of a network&#10;&#10;Description automatically generated">
            <a:extLst>
              <a:ext uri="{FF2B5EF4-FFF2-40B4-BE49-F238E27FC236}">
                <a16:creationId xmlns:a16="http://schemas.microsoft.com/office/drawing/2014/main" id="{28E6169C-7241-87A1-D566-04CA4A20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9961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431CE-F847-DD57-C567-CC14621A68C1}"/>
              </a:ext>
            </a:extLst>
          </p:cNvPr>
          <p:cNvSpPr txBox="1"/>
          <p:nvPr/>
        </p:nvSpPr>
        <p:spPr>
          <a:xfrm>
            <a:off x="6567554" y="1842551"/>
            <a:ext cx="184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Engagement Strategy</a:t>
            </a: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Monthly executive reviews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Quarterly stakeholder updates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Feedback Mechanisms</a:t>
            </a: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F21B9869-410D-BDEC-6885-277AC294550E}"/>
              </a:ext>
            </a:extLst>
          </p:cNvPr>
          <p:cNvSpPr/>
          <p:nvPr/>
        </p:nvSpPr>
        <p:spPr>
          <a:xfrm>
            <a:off x="6068228" y="860839"/>
            <a:ext cx="254382" cy="389679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C0DB63-6E77-79AB-D259-2A4D5286F4C3}"/>
              </a:ext>
            </a:extLst>
          </p:cNvPr>
          <p:cNvCxnSpPr/>
          <p:nvPr/>
        </p:nvCxnSpPr>
        <p:spPr>
          <a:xfrm>
            <a:off x="6322610" y="2562930"/>
            <a:ext cx="290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B5D070-06B7-05FB-1A7D-C8F8D7E672A0}"/>
              </a:ext>
            </a:extLst>
          </p:cNvPr>
          <p:cNvSpPr txBox="1"/>
          <p:nvPr/>
        </p:nvSpPr>
        <p:spPr>
          <a:xfrm>
            <a:off x="8588188" y="206188"/>
            <a:ext cx="48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link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38549F72-C63D-1586-C579-CED5E5D1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8B725636-E5A1-C125-22D4-D84E3982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894" y="383662"/>
            <a:ext cx="3946357" cy="367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Investment Strategy &amp; ROI</a:t>
            </a:r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B07F1C7-B684-31A3-D070-B5D59FCBF8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9778" y="970714"/>
            <a:ext cx="3704852" cy="2175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Total Portfolio Investment: $11.24B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Program Allocation: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Hardware Innovation: 23.9% ($2.1B)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Sustainability: 20.5% ($1.8B)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Market Expansion: 10.2% ($900M)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AI/ML Integration: 11.4% ($1.0B)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Supply Chain: 9.1% ($800M)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Customer Experience: 6.8% ($600M)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Strategic Partnerships: 9.1% ($800M)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Contingency: </a:t>
            </a:r>
            <a:r>
              <a:rPr lang="en-US" sz="1200"/>
              <a:t>20</a:t>
            </a: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% ($2.24B)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140D6-9944-1696-FDB2-9BB3158E7590}"/>
              </a:ext>
            </a:extLst>
          </p:cNvPr>
          <p:cNvSpPr txBox="1"/>
          <p:nvPr/>
        </p:nvSpPr>
        <p:spPr>
          <a:xfrm>
            <a:off x="2902204" y="3005512"/>
            <a:ext cx="2557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Budget Allocation by Category: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R&amp;D and Engineering: $2.5B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Equipment &amp; Infra: $2.51B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Implementation and Integration: $1.3B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Product Development: $800M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Training and Management: $500M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Marketing and Launch: $380M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0C2232C0-D95A-2FAC-3AEA-CD559387E351}"/>
              </a:ext>
            </a:extLst>
          </p:cNvPr>
          <p:cNvSpPr/>
          <p:nvPr/>
        </p:nvSpPr>
        <p:spPr>
          <a:xfrm>
            <a:off x="5335145" y="1114537"/>
            <a:ext cx="254382" cy="389679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colorful pie chart on a white surface&#10;&#10;Description automatically generated">
            <a:extLst>
              <a:ext uri="{FF2B5EF4-FFF2-40B4-BE49-F238E27FC236}">
                <a16:creationId xmlns:a16="http://schemas.microsoft.com/office/drawing/2014/main" id="{1E8134C2-BC6C-26C8-E8CB-6D614711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12" y="0"/>
            <a:ext cx="32175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Timeline &amp; Major Milestones</a:t>
            </a:r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523987639"/>
              </p:ext>
            </p:extLst>
          </p:nvPr>
        </p:nvGraphicFramePr>
        <p:xfrm>
          <a:off x="1082767" y="911028"/>
          <a:ext cx="6978315" cy="3718380"/>
        </p:xfrm>
        <a:graphic>
          <a:graphicData uri="http://schemas.openxmlformats.org/drawingml/2006/table">
            <a:tbl>
              <a:tblPr>
                <a:noFill/>
                <a:tableStyleId>{F1B3AD43-9F9E-45EE-BAD0-ECEB37B5C8BC}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2025 (Launch Phase)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2026-2027 (Implementation Phase)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2028-2030 (Achievement Phase)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M-Series prototype, NexGen Battery development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Full production launch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40% carbon reduction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Sustainability program initiation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Market expansion rollout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100% recycled materials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Educational partnerships launch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Manufacturing transformation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Global market presence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AI features development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AI-Powered Performance Optimization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Complete ecosystem transformation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Affordable MacBook Variant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MacBook Concierge Service (beta)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708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2165683" y="387228"/>
            <a:ext cx="4812633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&amp; Quality Management</a:t>
            </a:r>
            <a:endParaRPr lang="en-IN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460495" y="1449325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1"/>
                </a:solidFill>
              </a:rPr>
              <a:t>Supply Chain: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460495" y="1760894"/>
            <a:ext cx="2135228" cy="81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Supplier diversification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Real-time monitoring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Buffer inventory</a:t>
            </a:r>
            <a:endParaRPr lang="en-US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4883721" y="1054508"/>
            <a:ext cx="1592706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  <a:latin typeface="Fjalla One"/>
              </a:rPr>
              <a:t>Quality</a:t>
            </a:r>
            <a:r>
              <a:rPr lang="en-IN">
                <a:solidFill>
                  <a:schemeClr val="accent1"/>
                </a:solidFill>
              </a:rPr>
              <a:t> </a:t>
            </a:r>
            <a:r>
              <a:rPr lang="en-IN">
                <a:solidFill>
                  <a:schemeClr val="dk2"/>
                </a:solidFill>
                <a:latin typeface="Fjalla One"/>
                <a:sym typeface="Fjalla One"/>
              </a:rPr>
              <a:t>Framework</a:t>
            </a:r>
            <a:r>
              <a:rPr lang="en-IN">
                <a:solidFill>
                  <a:schemeClr val="accent1"/>
                </a:solidFill>
              </a:rPr>
              <a:t>:</a:t>
            </a:r>
            <a:endParaRPr lang="en-IN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4883721" y="1540622"/>
            <a:ext cx="3485721" cy="1124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Performance metrics (30% improvement)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Sustainability standards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Customer satisfaction goals (NPS &gt;80)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Vendor quality requirements</a:t>
            </a:r>
            <a:endParaRPr lang="en-US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1460495" y="2605840"/>
            <a:ext cx="1945200" cy="33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Technology: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1460495" y="2924440"/>
            <a:ext cx="2892844" cy="87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Talent Attrition, Technological Delays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$2.5B R&amp;D investment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Strategic partnerships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983152" y="1524823"/>
            <a:ext cx="360126" cy="34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997244" y="3795275"/>
            <a:ext cx="382079" cy="3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952536" y="2665606"/>
            <a:ext cx="382078" cy="3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" name="Google Shape;2224;p41">
            <a:extLst>
              <a:ext uri="{FF2B5EF4-FFF2-40B4-BE49-F238E27FC236}">
                <a16:creationId xmlns:a16="http://schemas.microsoft.com/office/drawing/2014/main" id="{79603EBD-8E97-D17B-E095-8CC768B6465D}"/>
              </a:ext>
            </a:extLst>
          </p:cNvPr>
          <p:cNvSpPr txBox="1">
            <a:spLocks/>
          </p:cNvSpPr>
          <p:nvPr/>
        </p:nvSpPr>
        <p:spPr>
          <a:xfrm>
            <a:off x="983152" y="1054508"/>
            <a:ext cx="2284694" cy="32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400"/>
              <a:t>Risk Management</a:t>
            </a:r>
            <a:endParaRPr lang="en-IN" sz="1400"/>
          </a:p>
        </p:txBody>
      </p:sp>
      <p:sp>
        <p:nvSpPr>
          <p:cNvPr id="4" name="Google Shape;2229;p41">
            <a:extLst>
              <a:ext uri="{FF2B5EF4-FFF2-40B4-BE49-F238E27FC236}">
                <a16:creationId xmlns:a16="http://schemas.microsoft.com/office/drawing/2014/main" id="{4A88D0FB-289C-C327-8E90-497216313D7F}"/>
              </a:ext>
            </a:extLst>
          </p:cNvPr>
          <p:cNvSpPr txBox="1">
            <a:spLocks/>
          </p:cNvSpPr>
          <p:nvPr/>
        </p:nvSpPr>
        <p:spPr>
          <a:xfrm>
            <a:off x="1460495" y="3709536"/>
            <a:ext cx="1945200" cy="33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N"/>
              <a:t>Market &amp; Competition:</a:t>
            </a:r>
          </a:p>
        </p:txBody>
      </p:sp>
      <p:sp>
        <p:nvSpPr>
          <p:cNvPr id="5" name="Google Shape;2230;p41">
            <a:extLst>
              <a:ext uri="{FF2B5EF4-FFF2-40B4-BE49-F238E27FC236}">
                <a16:creationId xmlns:a16="http://schemas.microsoft.com/office/drawing/2014/main" id="{A92DAA4E-8852-017A-9CB0-429ABD139D2C}"/>
              </a:ext>
            </a:extLst>
          </p:cNvPr>
          <p:cNvSpPr txBox="1">
            <a:spLocks/>
          </p:cNvSpPr>
          <p:nvPr/>
        </p:nvSpPr>
        <p:spPr>
          <a:xfrm>
            <a:off x="1460495" y="4029231"/>
            <a:ext cx="2420208" cy="87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400"/>
              <a:t>- Regional strategies</a:t>
            </a:r>
          </a:p>
          <a:p>
            <a:r>
              <a:rPr lang="en-US" sz="1400"/>
              <a:t>- Educational partnerships</a:t>
            </a:r>
          </a:p>
          <a:p>
            <a:r>
              <a:rPr lang="en-US" sz="1400"/>
              <a:t>- Competitive monitoring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1145A81E-CB55-6A8A-E99D-CFF29B41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D6CF88D-12E7-1518-734C-F5EBAA87A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5683" y="387228"/>
            <a:ext cx="4812633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Criteria &amp; Monitoring</a:t>
            </a:r>
            <a:endParaRPr lang="en-IN"/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EDA54502-4C41-788B-BB3D-A7CB670521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9038" y="1607454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1"/>
                </a:solidFill>
              </a:rPr>
              <a:t>Success Thresholds:</a:t>
            </a:r>
            <a:endParaRPr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FE36CADB-A7B0-6133-BC02-E6A9E9C46C7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19038" y="1919023"/>
            <a:ext cx="2135228" cy="2151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Innovation Metrics: 80% of targets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Sustainability Goals: 90% achievement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Market Growth: 85% of objectives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Financial Returns: 100% of ROI targets</a:t>
            </a:r>
            <a:endParaRPr lang="en-US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>
            <a:extLst>
              <a:ext uri="{FF2B5EF4-FFF2-40B4-BE49-F238E27FC236}">
                <a16:creationId xmlns:a16="http://schemas.microsoft.com/office/drawing/2014/main" id="{114A8EF6-70A5-DDEC-4F2F-56EDD63F7B1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689414" y="1607454"/>
            <a:ext cx="1945200" cy="33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Monitoring Framework</a:t>
            </a:r>
          </a:p>
        </p:txBody>
      </p:sp>
      <p:sp>
        <p:nvSpPr>
          <p:cNvPr id="2230" name="Google Shape;2230;p41">
            <a:extLst>
              <a:ext uri="{FF2B5EF4-FFF2-40B4-BE49-F238E27FC236}">
                <a16:creationId xmlns:a16="http://schemas.microsoft.com/office/drawing/2014/main" id="{CDD41C03-76B4-9AA6-E87B-7BBCCB3202F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689414" y="1926054"/>
            <a:ext cx="1945200" cy="1765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Weekly Status Updates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Monthly KPI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Quarterly portfolio reviews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Annual strategic assessment</a:t>
            </a:r>
          </a:p>
          <a:p>
            <a:r>
              <a:rPr lang="en-US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Quality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BFA6ACBA-CF48-C4DB-CFE6-B04047218811}"/>
              </a:ext>
            </a:extLst>
          </p:cNvPr>
          <p:cNvSpPr txBox="1"/>
          <p:nvPr/>
        </p:nvSpPr>
        <p:spPr>
          <a:xfrm>
            <a:off x="747936" y="1668905"/>
            <a:ext cx="360126" cy="34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90E40F1B-EC91-77F0-82FE-B5AA4FB21305}"/>
              </a:ext>
            </a:extLst>
          </p:cNvPr>
          <p:cNvSpPr txBox="1"/>
          <p:nvPr/>
        </p:nvSpPr>
        <p:spPr>
          <a:xfrm>
            <a:off x="6000256" y="1672117"/>
            <a:ext cx="382079" cy="3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CC16954-BD3B-D1F7-3CB8-0C83518C803F}"/>
              </a:ext>
            </a:extLst>
          </p:cNvPr>
          <p:cNvSpPr txBox="1"/>
          <p:nvPr/>
        </p:nvSpPr>
        <p:spPr>
          <a:xfrm>
            <a:off x="3300731" y="1666414"/>
            <a:ext cx="382078" cy="3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" name="Google Shape;2229;p41">
            <a:extLst>
              <a:ext uri="{FF2B5EF4-FFF2-40B4-BE49-F238E27FC236}">
                <a16:creationId xmlns:a16="http://schemas.microsoft.com/office/drawing/2014/main" id="{87A18572-BD45-485A-7FE2-3DC3631227BB}"/>
              </a:ext>
            </a:extLst>
          </p:cNvPr>
          <p:cNvSpPr txBox="1">
            <a:spLocks/>
          </p:cNvSpPr>
          <p:nvPr/>
        </p:nvSpPr>
        <p:spPr>
          <a:xfrm>
            <a:off x="6382335" y="1607454"/>
            <a:ext cx="1945200" cy="33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N"/>
              <a:t>Performance Levels:</a:t>
            </a:r>
          </a:p>
        </p:txBody>
      </p:sp>
      <p:sp>
        <p:nvSpPr>
          <p:cNvPr id="5" name="Google Shape;2230;p41">
            <a:extLst>
              <a:ext uri="{FF2B5EF4-FFF2-40B4-BE49-F238E27FC236}">
                <a16:creationId xmlns:a16="http://schemas.microsoft.com/office/drawing/2014/main" id="{86B9B46D-6DB5-34B3-9496-0414DE9C4EC1}"/>
              </a:ext>
            </a:extLst>
          </p:cNvPr>
          <p:cNvSpPr txBox="1">
            <a:spLocks/>
          </p:cNvSpPr>
          <p:nvPr/>
        </p:nvSpPr>
        <p:spPr>
          <a:xfrm>
            <a:off x="6382335" y="1927149"/>
            <a:ext cx="2420208" cy="10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400"/>
              <a:t>&gt;90%: Best practice analysis</a:t>
            </a:r>
          </a:p>
          <a:p>
            <a:r>
              <a:rPr lang="en-US" sz="1400"/>
              <a:t>80-90%: Continue monitoring</a:t>
            </a:r>
          </a:p>
          <a:p>
            <a:r>
              <a:rPr lang="en-US" sz="1400"/>
              <a:t>60-80%: Improvement plan</a:t>
            </a:r>
          </a:p>
          <a:p>
            <a:r>
              <a:rPr lang="en-US" sz="1400"/>
              <a:t>&lt;60%: Immediate action</a:t>
            </a:r>
          </a:p>
        </p:txBody>
      </p:sp>
    </p:spTree>
    <p:extLst>
      <p:ext uri="{BB962C8B-B14F-4D97-AF65-F5344CB8AC3E}">
        <p14:creationId xmlns:p14="http://schemas.microsoft.com/office/powerpoint/2010/main" val="29875437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Microsoft Macintosh PowerPoint</Application>
  <PresentationFormat>On-screen Show (16:9)</PresentationFormat>
  <Paragraphs>303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Symbol</vt:lpstr>
      <vt:lpstr>Arial</vt:lpstr>
      <vt:lpstr>Roboto Condensed Light</vt:lpstr>
      <vt:lpstr>Fjalla One</vt:lpstr>
      <vt:lpstr>system-ui</vt:lpstr>
      <vt:lpstr>Barlow Semi Condensed</vt:lpstr>
      <vt:lpstr>Barlow Semi Condensed Medium</vt:lpstr>
      <vt:lpstr>Barlow Semi Condensed Light</vt:lpstr>
      <vt:lpstr>Technology Consulting by Slidesgo</vt:lpstr>
      <vt:lpstr>MacBook Portfolio Strategy 2025-2030 </vt:lpstr>
      <vt:lpstr> Portfolio Overview &amp; Business Need </vt:lpstr>
      <vt:lpstr>Strategic Objectives &amp; Benefits</vt:lpstr>
      <vt:lpstr>Portfolio Programs &amp; Projects</vt:lpstr>
      <vt:lpstr>Governance &amp; Stakeholder Management</vt:lpstr>
      <vt:lpstr>Investment Strategy &amp; ROI</vt:lpstr>
      <vt:lpstr>Timeline &amp; Major Milestones</vt:lpstr>
      <vt:lpstr>Risk &amp; Quality Management</vt:lpstr>
      <vt:lpstr>Success Criteria &amp; Monitoring</vt:lpstr>
      <vt:lpstr>Next Steps &amp; Approval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Roshini Padmanabha</cp:lastModifiedBy>
  <cp:revision>2</cp:revision>
  <dcterms:modified xsi:type="dcterms:W3CDTF">2024-12-25T01:52:49Z</dcterms:modified>
</cp:coreProperties>
</file>