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62" d="100"/>
          <a:sy n="62" d="100"/>
        </p:scale>
        <p:origin x="828" y="44"/>
      </p:cViewPr>
      <p:guideLst>
        <p:guide orient="horz" pos="432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4/23/2024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4/23/2024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4/23/2024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46A3-4186-DBFB-4410-1996455BC2CD}"/>
              </a:ext>
            </a:extLst>
          </p:cNvPr>
          <p:cNvSpPr>
            <a:spLocks noGrp="1"/>
          </p:cNvSpPr>
          <p:nvPr>
            <p:ph type="ctrTitle"/>
          </p:nvPr>
        </p:nvSpPr>
        <p:spPr/>
        <p:txBody>
          <a:bodyPr>
            <a:normAutofit/>
          </a:bodyPr>
          <a:lstStyle/>
          <a:p>
            <a:r>
              <a:rPr lang="en-US" dirty="0"/>
              <a:t>ARRHYTHMIA-ON-ECG-CLASSIFICATION-USING-CNN</a:t>
            </a:r>
            <a:endParaRPr lang="en-IN" dirty="0"/>
          </a:p>
        </p:txBody>
      </p:sp>
      <p:sp>
        <p:nvSpPr>
          <p:cNvPr id="3" name="Subtitle 2">
            <a:extLst>
              <a:ext uri="{FF2B5EF4-FFF2-40B4-BE49-F238E27FC236}">
                <a16:creationId xmlns:a16="http://schemas.microsoft.com/office/drawing/2014/main" id="{F62C6EA4-5B35-6AA4-DD8E-B3640451875C}"/>
              </a:ext>
            </a:extLst>
          </p:cNvPr>
          <p:cNvSpPr>
            <a:spLocks noGrp="1"/>
          </p:cNvSpPr>
          <p:nvPr>
            <p:ph type="subTitle" idx="1"/>
          </p:nvPr>
        </p:nvSpPr>
        <p:spPr/>
        <p:txBody>
          <a:bodyPr>
            <a:normAutofit fontScale="85000" lnSpcReduction="20000"/>
          </a:bodyPr>
          <a:lstStyle/>
          <a:p>
            <a:r>
              <a:rPr lang="en-IN" dirty="0"/>
              <a:t>ROSHINI S</a:t>
            </a:r>
          </a:p>
          <a:p>
            <a:r>
              <a:rPr lang="en-IN" dirty="0"/>
              <a:t>BE – COMPUTER SCIENCE AND ENGINEERING – III YR</a:t>
            </a:r>
          </a:p>
          <a:p>
            <a:r>
              <a:rPr lang="en-IN" dirty="0"/>
              <a:t>MADRAS INSTITUTE OF TECHNOLOGY, ANNA UNIVERSITY</a:t>
            </a:r>
          </a:p>
          <a:p>
            <a:endParaRPr lang="en-IN" dirty="0"/>
          </a:p>
        </p:txBody>
      </p:sp>
    </p:spTree>
    <p:extLst>
      <p:ext uri="{BB962C8B-B14F-4D97-AF65-F5344CB8AC3E}">
        <p14:creationId xmlns:p14="http://schemas.microsoft.com/office/powerpoint/2010/main" val="386515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1028-2825-9567-7EDC-CC3F7B6CCAE3}"/>
              </a:ext>
            </a:extLst>
          </p:cNvPr>
          <p:cNvSpPr>
            <a:spLocks noGrp="1"/>
          </p:cNvSpPr>
          <p:nvPr>
            <p:ph type="title"/>
          </p:nvPr>
        </p:nvSpPr>
        <p:spPr/>
        <p:txBody>
          <a:bodyPr/>
          <a:lstStyle/>
          <a:p>
            <a:r>
              <a:rPr lang="en-IN" dirty="0"/>
              <a:t>ALGORITHM &amp; DEPLOYMENT – CONT.</a:t>
            </a:r>
          </a:p>
        </p:txBody>
      </p:sp>
      <p:sp>
        <p:nvSpPr>
          <p:cNvPr id="3" name="Content Placeholder 2">
            <a:extLst>
              <a:ext uri="{FF2B5EF4-FFF2-40B4-BE49-F238E27FC236}">
                <a16:creationId xmlns:a16="http://schemas.microsoft.com/office/drawing/2014/main" id="{C3DD70E8-D1DC-D73C-A8F2-73CE0C5F6328}"/>
              </a:ext>
            </a:extLst>
          </p:cNvPr>
          <p:cNvSpPr>
            <a:spLocks noGrp="1"/>
          </p:cNvSpPr>
          <p:nvPr>
            <p:ph idx="1"/>
          </p:nvPr>
        </p:nvSpPr>
        <p:spPr/>
        <p:txBody>
          <a:bodyPr>
            <a:normAutofit/>
          </a:bodyPr>
          <a:lstStyle/>
          <a:p>
            <a:pPr marL="457200" indent="-457200" algn="l">
              <a:buFont typeface="+mj-lt"/>
              <a:buAutoNum type="arabicPeriod" startAt="3"/>
            </a:pPr>
            <a:r>
              <a:rPr lang="en-US" b="1" i="0" dirty="0">
                <a:solidFill>
                  <a:srgbClr val="0D0D0D"/>
                </a:solidFill>
                <a:effectLst/>
                <a:highlight>
                  <a:srgbClr val="FFFFFF"/>
                </a:highlight>
              </a:rPr>
              <a:t>Training Process:</a:t>
            </a:r>
            <a:endParaRPr lang="en-US" b="0" i="0" dirty="0">
              <a:solidFill>
                <a:srgbClr val="0D0D0D"/>
              </a:solidFill>
              <a:effectLst/>
              <a:highlight>
                <a:srgbClr val="FFFFFF"/>
              </a:highlight>
            </a:endParaRPr>
          </a:p>
          <a:p>
            <a:pPr marL="742950" lvl="1" indent="-285750" algn="l">
              <a:buFont typeface="+mj-lt"/>
              <a:buAutoNum type="arabicPeriod"/>
            </a:pPr>
            <a:r>
              <a:rPr lang="en-US" sz="2000" b="0" i="0" dirty="0">
                <a:solidFill>
                  <a:srgbClr val="0D0D0D"/>
                </a:solidFill>
                <a:effectLst/>
                <a:highlight>
                  <a:srgbClr val="FFFFFF"/>
                </a:highlight>
              </a:rPr>
              <a:t>Initialize the CNN model with the chosen architecture.</a:t>
            </a:r>
          </a:p>
          <a:p>
            <a:pPr marL="742950" lvl="1" indent="-285750" algn="l">
              <a:buFont typeface="+mj-lt"/>
              <a:buAutoNum type="arabicPeriod"/>
            </a:pPr>
            <a:r>
              <a:rPr lang="en-US" sz="2000" b="0" i="0" dirty="0">
                <a:solidFill>
                  <a:srgbClr val="0D0D0D"/>
                </a:solidFill>
                <a:effectLst/>
                <a:highlight>
                  <a:srgbClr val="FFFFFF"/>
                </a:highlight>
              </a:rPr>
              <a:t>Compile the model using categorical cross-entropy loss and Adam optimizer.</a:t>
            </a:r>
          </a:p>
          <a:p>
            <a:pPr marL="742950" lvl="1" indent="-285750" algn="l">
              <a:buFont typeface="+mj-lt"/>
              <a:buAutoNum type="arabicPeriod"/>
            </a:pPr>
            <a:r>
              <a:rPr lang="en-US" sz="2000" b="0" i="0" dirty="0">
                <a:solidFill>
                  <a:srgbClr val="0D0D0D"/>
                </a:solidFill>
                <a:effectLst/>
                <a:highlight>
                  <a:srgbClr val="FFFFFF"/>
                </a:highlight>
              </a:rPr>
              <a:t>Train the model on the training dataset, adjusting weights through backpropagation.</a:t>
            </a:r>
          </a:p>
          <a:p>
            <a:pPr marL="742950" lvl="1" indent="-285750" algn="l">
              <a:buFont typeface="+mj-lt"/>
              <a:buAutoNum type="arabicPeriod"/>
            </a:pPr>
            <a:r>
              <a:rPr lang="en-US" sz="2000" b="0" i="0" dirty="0">
                <a:solidFill>
                  <a:srgbClr val="0D0D0D"/>
                </a:solidFill>
                <a:effectLst/>
                <a:highlight>
                  <a:srgbClr val="FFFFFF"/>
                </a:highlight>
              </a:rPr>
              <a:t>Validate the model's performance on the validation dataset and tune hyperparameters if needed.</a:t>
            </a:r>
          </a:p>
          <a:p>
            <a:pPr algn="l">
              <a:buFont typeface="+mj-lt"/>
              <a:buAutoNum type="arabicPeriod" startAt="3"/>
            </a:pPr>
            <a:r>
              <a:rPr lang="en-US" b="1" i="0" dirty="0">
                <a:solidFill>
                  <a:srgbClr val="0D0D0D"/>
                </a:solidFill>
                <a:effectLst/>
                <a:highlight>
                  <a:srgbClr val="FFFFFF"/>
                </a:highlight>
              </a:rPr>
              <a:t>Model Evaluation:</a:t>
            </a:r>
            <a:endParaRPr lang="en-US" b="0" i="0" dirty="0">
              <a:solidFill>
                <a:srgbClr val="0D0D0D"/>
              </a:solidFill>
              <a:effectLst/>
              <a:highlight>
                <a:srgbClr val="FFFFFF"/>
              </a:highlight>
            </a:endParaRPr>
          </a:p>
          <a:p>
            <a:pPr marL="742950" lvl="1" indent="-285750" algn="l">
              <a:buFont typeface="+mj-lt"/>
              <a:buAutoNum type="arabicPeriod"/>
            </a:pPr>
            <a:r>
              <a:rPr lang="en-US" sz="2000" b="0" i="0" dirty="0">
                <a:solidFill>
                  <a:srgbClr val="0D0D0D"/>
                </a:solidFill>
                <a:effectLst/>
                <a:highlight>
                  <a:srgbClr val="FFFFFF"/>
                </a:highlight>
              </a:rPr>
              <a:t>Evaluate the trained model on the test dataset using metrics like accuracy, precision, recall, and F1-score.</a:t>
            </a:r>
          </a:p>
          <a:p>
            <a:pPr marL="742950" lvl="1" indent="-285750" algn="l">
              <a:buFont typeface="+mj-lt"/>
              <a:buAutoNum type="arabicPeriod"/>
            </a:pPr>
            <a:r>
              <a:rPr lang="en-US" sz="2000" b="0" i="0" dirty="0">
                <a:solidFill>
                  <a:srgbClr val="0D0D0D"/>
                </a:solidFill>
                <a:effectLst/>
                <a:highlight>
                  <a:srgbClr val="FFFFFF"/>
                </a:highlight>
              </a:rPr>
              <a:t>Analyze the confusion matrix and ROC curves to assess classification performance.</a:t>
            </a:r>
          </a:p>
          <a:p>
            <a:endParaRPr lang="en-IN" dirty="0"/>
          </a:p>
        </p:txBody>
      </p:sp>
    </p:spTree>
    <p:extLst>
      <p:ext uri="{BB962C8B-B14F-4D97-AF65-F5344CB8AC3E}">
        <p14:creationId xmlns:p14="http://schemas.microsoft.com/office/powerpoint/2010/main" val="386654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1028-2825-9567-7EDC-CC3F7B6CCAE3}"/>
              </a:ext>
            </a:extLst>
          </p:cNvPr>
          <p:cNvSpPr>
            <a:spLocks noGrp="1"/>
          </p:cNvSpPr>
          <p:nvPr>
            <p:ph type="title"/>
          </p:nvPr>
        </p:nvSpPr>
        <p:spPr/>
        <p:txBody>
          <a:bodyPr/>
          <a:lstStyle/>
          <a:p>
            <a:r>
              <a:rPr lang="en-IN" dirty="0"/>
              <a:t>ALGORITHM &amp; DEPLOYMENT – CONT.</a:t>
            </a:r>
          </a:p>
        </p:txBody>
      </p:sp>
      <p:sp>
        <p:nvSpPr>
          <p:cNvPr id="3" name="Content Placeholder 2">
            <a:extLst>
              <a:ext uri="{FF2B5EF4-FFF2-40B4-BE49-F238E27FC236}">
                <a16:creationId xmlns:a16="http://schemas.microsoft.com/office/drawing/2014/main" id="{C3DD70E8-D1DC-D73C-A8F2-73CE0C5F6328}"/>
              </a:ext>
            </a:extLst>
          </p:cNvPr>
          <p:cNvSpPr>
            <a:spLocks noGrp="1"/>
          </p:cNvSpPr>
          <p:nvPr>
            <p:ph idx="1"/>
          </p:nvPr>
        </p:nvSpPr>
        <p:spPr/>
        <p:txBody>
          <a:bodyPr>
            <a:normAutofit/>
          </a:bodyPr>
          <a:lstStyle/>
          <a:p>
            <a:pPr algn="l"/>
            <a:r>
              <a:rPr lang="en-IN" b="1" i="0" dirty="0">
                <a:solidFill>
                  <a:srgbClr val="0D0D0D"/>
                </a:solidFill>
                <a:effectLst/>
                <a:highlight>
                  <a:srgbClr val="FFFFFF"/>
                </a:highlight>
              </a:rPr>
              <a:t>Deployment:</a:t>
            </a:r>
            <a:endParaRPr lang="en-IN" b="0" i="0" dirty="0">
              <a:solidFill>
                <a:srgbClr val="0D0D0D"/>
              </a:solidFill>
              <a:effectLst/>
              <a:highlight>
                <a:srgbClr val="FFFFFF"/>
              </a:highlight>
            </a:endParaRPr>
          </a:p>
          <a:p>
            <a:pPr algn="l">
              <a:buFont typeface="+mj-lt"/>
              <a:buAutoNum type="arabicPeriod"/>
            </a:pPr>
            <a:r>
              <a:rPr lang="en-IN" b="1" i="0" dirty="0">
                <a:solidFill>
                  <a:srgbClr val="0D0D0D"/>
                </a:solidFill>
                <a:effectLst/>
                <a:highlight>
                  <a:srgbClr val="FFFFFF"/>
                </a:highlight>
              </a:rPr>
              <a:t>Model Serialization:</a:t>
            </a:r>
            <a:endParaRPr lang="en-IN" b="0" i="0" dirty="0">
              <a:solidFill>
                <a:srgbClr val="0D0D0D"/>
              </a:solidFill>
              <a:effectLst/>
              <a:highlight>
                <a:srgbClr val="FFFFFF"/>
              </a:highlight>
            </a:endParaRPr>
          </a:p>
          <a:p>
            <a:pPr marL="742950" lvl="1" indent="-285750" algn="l">
              <a:buFont typeface="+mj-lt"/>
              <a:buAutoNum type="arabicPeriod"/>
            </a:pPr>
            <a:r>
              <a:rPr lang="en-IN" sz="2000" b="0" i="0" dirty="0">
                <a:solidFill>
                  <a:srgbClr val="0D0D0D"/>
                </a:solidFill>
                <a:effectLst/>
                <a:highlight>
                  <a:srgbClr val="FFFFFF"/>
                </a:highlight>
              </a:rPr>
              <a:t>Save the trained CNN model using frameworks like TensorFlow's </a:t>
            </a:r>
            <a:r>
              <a:rPr lang="en-IN" sz="2000" b="0" i="0" dirty="0" err="1">
                <a:solidFill>
                  <a:srgbClr val="0D0D0D"/>
                </a:solidFill>
                <a:effectLst/>
                <a:highlight>
                  <a:srgbClr val="FFFFFF"/>
                </a:highlight>
              </a:rPr>
              <a:t>SavedModel</a:t>
            </a:r>
            <a:r>
              <a:rPr lang="en-IN" sz="2000" b="0" i="0" dirty="0">
                <a:solidFill>
                  <a:srgbClr val="0D0D0D"/>
                </a:solidFill>
                <a:effectLst/>
                <a:highlight>
                  <a:srgbClr val="FFFFFF"/>
                </a:highlight>
              </a:rPr>
              <a:t> or </a:t>
            </a:r>
            <a:r>
              <a:rPr lang="en-IN" sz="2000" b="0" i="0" dirty="0" err="1">
                <a:solidFill>
                  <a:srgbClr val="0D0D0D"/>
                </a:solidFill>
                <a:effectLst/>
                <a:highlight>
                  <a:srgbClr val="FFFFFF"/>
                </a:highlight>
              </a:rPr>
              <a:t>PyTorch's</a:t>
            </a:r>
            <a:r>
              <a:rPr lang="en-IN" sz="2000" b="0" i="0" dirty="0">
                <a:solidFill>
                  <a:srgbClr val="0D0D0D"/>
                </a:solidFill>
                <a:effectLst/>
                <a:highlight>
                  <a:srgbClr val="FFFFFF"/>
                </a:highlight>
              </a:rPr>
              <a:t> </a:t>
            </a:r>
            <a:r>
              <a:rPr lang="en-IN" sz="2000" b="0" i="0" dirty="0" err="1">
                <a:solidFill>
                  <a:srgbClr val="0D0D0D"/>
                </a:solidFill>
                <a:effectLst/>
                <a:highlight>
                  <a:srgbClr val="FFFFFF"/>
                </a:highlight>
              </a:rPr>
              <a:t>TorchScript</a:t>
            </a:r>
            <a:r>
              <a:rPr lang="en-IN" sz="2000" b="0" i="0" dirty="0">
                <a:solidFill>
                  <a:srgbClr val="0D0D0D"/>
                </a:solidFill>
                <a:effectLst/>
                <a:highlight>
                  <a:srgbClr val="FFFFFF"/>
                </a:highlight>
              </a:rPr>
              <a:t> for serialization.</a:t>
            </a:r>
          </a:p>
          <a:p>
            <a:pPr algn="l">
              <a:buFont typeface="+mj-lt"/>
              <a:buAutoNum type="arabicPeriod"/>
            </a:pPr>
            <a:r>
              <a:rPr lang="en-IN" b="1" i="0" dirty="0">
                <a:solidFill>
                  <a:srgbClr val="0D0D0D"/>
                </a:solidFill>
                <a:effectLst/>
                <a:highlight>
                  <a:srgbClr val="FFFFFF"/>
                </a:highlight>
              </a:rPr>
              <a:t>Deployment Options:</a:t>
            </a:r>
            <a:endParaRPr lang="en-IN" b="0" i="0" dirty="0">
              <a:solidFill>
                <a:srgbClr val="0D0D0D"/>
              </a:solidFill>
              <a:effectLst/>
              <a:highlight>
                <a:srgbClr val="FFFFFF"/>
              </a:highlight>
            </a:endParaRPr>
          </a:p>
          <a:p>
            <a:pPr marL="742950" lvl="1" indent="-285750" algn="l">
              <a:buFont typeface="+mj-lt"/>
              <a:buAutoNum type="arabicPeriod"/>
            </a:pPr>
            <a:r>
              <a:rPr lang="en-IN" sz="2000" b="1" i="0" dirty="0">
                <a:solidFill>
                  <a:srgbClr val="0D0D0D"/>
                </a:solidFill>
                <a:effectLst/>
                <a:highlight>
                  <a:srgbClr val="FFFFFF"/>
                </a:highlight>
              </a:rPr>
              <a:t>Local Deployment:</a:t>
            </a:r>
            <a:endParaRPr lang="en-IN" sz="2000" b="0" i="0" dirty="0">
              <a:solidFill>
                <a:srgbClr val="0D0D0D"/>
              </a:solidFill>
              <a:effectLst/>
              <a:highlight>
                <a:srgbClr val="FFFFFF"/>
              </a:highlight>
            </a:endParaRPr>
          </a:p>
          <a:p>
            <a:pPr marL="1143000" lvl="2" indent="-228600" algn="l">
              <a:buFont typeface="+mj-lt"/>
              <a:buAutoNum type="arabicPeriod"/>
            </a:pPr>
            <a:r>
              <a:rPr lang="en-IN" sz="2000" b="0" i="0" dirty="0">
                <a:solidFill>
                  <a:srgbClr val="0D0D0D"/>
                </a:solidFill>
                <a:effectLst/>
                <a:highlight>
                  <a:srgbClr val="FFFFFF"/>
                </a:highlight>
              </a:rPr>
              <a:t>Deploy the model locally using a Python web framework like Flask or </a:t>
            </a:r>
            <a:r>
              <a:rPr lang="en-IN" sz="2000" b="0" i="0" dirty="0" err="1">
                <a:solidFill>
                  <a:srgbClr val="0D0D0D"/>
                </a:solidFill>
                <a:effectLst/>
                <a:highlight>
                  <a:srgbClr val="FFFFFF"/>
                </a:highlight>
              </a:rPr>
              <a:t>FastAPI</a:t>
            </a:r>
            <a:r>
              <a:rPr lang="en-IN" sz="2000" b="0" i="0" dirty="0">
                <a:solidFill>
                  <a:srgbClr val="0D0D0D"/>
                </a:solidFill>
                <a:effectLst/>
                <a:highlight>
                  <a:srgbClr val="FFFFFF"/>
                </a:highlight>
              </a:rPr>
              <a:t>.</a:t>
            </a:r>
          </a:p>
          <a:p>
            <a:pPr marL="1143000" lvl="2" indent="-228600" algn="l">
              <a:buFont typeface="+mj-lt"/>
              <a:buAutoNum type="arabicPeriod"/>
            </a:pPr>
            <a:r>
              <a:rPr lang="en-IN" sz="2000" b="0" i="0" dirty="0">
                <a:solidFill>
                  <a:srgbClr val="0D0D0D"/>
                </a:solidFill>
                <a:effectLst/>
                <a:highlight>
                  <a:srgbClr val="FFFFFF"/>
                </a:highlight>
              </a:rPr>
              <a:t>Create a RESTful API endpoint to accept ECG data as input, classify arrhythmias using the trained model, and return the prediction results.</a:t>
            </a:r>
          </a:p>
          <a:p>
            <a:endParaRPr lang="en-IN" dirty="0"/>
          </a:p>
        </p:txBody>
      </p:sp>
    </p:spTree>
    <p:extLst>
      <p:ext uri="{BB962C8B-B14F-4D97-AF65-F5344CB8AC3E}">
        <p14:creationId xmlns:p14="http://schemas.microsoft.com/office/powerpoint/2010/main" val="28452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F0A2-3195-6284-E5C7-3BFABBB640C7}"/>
              </a:ext>
            </a:extLst>
          </p:cNvPr>
          <p:cNvSpPr>
            <a:spLocks noGrp="1"/>
          </p:cNvSpPr>
          <p:nvPr>
            <p:ph type="title"/>
          </p:nvPr>
        </p:nvSpPr>
        <p:spPr/>
        <p:txBody>
          <a:bodyPr/>
          <a:lstStyle/>
          <a:p>
            <a:r>
              <a:rPr lang="en-IN" dirty="0"/>
              <a:t>ALGORITHM &amp; DEPLOYMENT – CONT.</a:t>
            </a:r>
          </a:p>
        </p:txBody>
      </p:sp>
      <p:sp>
        <p:nvSpPr>
          <p:cNvPr id="3" name="Content Placeholder 2">
            <a:extLst>
              <a:ext uri="{FF2B5EF4-FFF2-40B4-BE49-F238E27FC236}">
                <a16:creationId xmlns:a16="http://schemas.microsoft.com/office/drawing/2014/main" id="{413715E3-CF3A-D679-15B9-4FB01A29ADE9}"/>
              </a:ext>
            </a:extLst>
          </p:cNvPr>
          <p:cNvSpPr>
            <a:spLocks noGrp="1"/>
          </p:cNvSpPr>
          <p:nvPr>
            <p:ph idx="1"/>
          </p:nvPr>
        </p:nvSpPr>
        <p:spPr/>
        <p:txBody>
          <a:bodyPr>
            <a:normAutofit/>
          </a:bodyPr>
          <a:lstStyle/>
          <a:p>
            <a:pPr algn="l">
              <a:buFont typeface="Arial" panose="020B0604020202020204" pitchFamily="34" charset="0"/>
              <a:buChar char="•"/>
            </a:pPr>
            <a:r>
              <a:rPr lang="en-IN" b="1" i="0" dirty="0">
                <a:solidFill>
                  <a:srgbClr val="0D0D0D"/>
                </a:solidFill>
                <a:effectLst/>
                <a:highlight>
                  <a:srgbClr val="FFFFFF"/>
                </a:highlight>
              </a:rPr>
              <a:t>Cloud Deployment:</a:t>
            </a:r>
            <a:endParaRPr lang="en-IN" b="0" i="0" dirty="0">
              <a:solidFill>
                <a:srgbClr val="0D0D0D"/>
              </a:solidFill>
              <a:effectLst/>
              <a:highlight>
                <a:srgbClr val="FFFFFF"/>
              </a:highlight>
            </a:endParaRPr>
          </a:p>
          <a:p>
            <a:pPr marL="742950" lvl="1" indent="-285750" algn="l">
              <a:buFont typeface="Arial" panose="020B0604020202020204" pitchFamily="34" charset="0"/>
              <a:buChar char="•"/>
            </a:pPr>
            <a:r>
              <a:rPr lang="en-IN" sz="2000" b="0" i="0" dirty="0">
                <a:solidFill>
                  <a:srgbClr val="0D0D0D"/>
                </a:solidFill>
                <a:effectLst/>
                <a:highlight>
                  <a:srgbClr val="FFFFFF"/>
                </a:highlight>
              </a:rPr>
              <a:t>Utilize cloud platforms like AWS, Azure, or Google Cloud for scalable and accessible deployment.</a:t>
            </a:r>
          </a:p>
          <a:p>
            <a:pPr marL="742950" lvl="1" indent="-285750" algn="l">
              <a:buFont typeface="Arial" panose="020B0604020202020204" pitchFamily="34" charset="0"/>
              <a:buChar char="•"/>
            </a:pPr>
            <a:r>
              <a:rPr lang="en-IN" sz="2000" b="0" i="0" dirty="0">
                <a:solidFill>
                  <a:srgbClr val="0D0D0D"/>
                </a:solidFill>
                <a:effectLst/>
                <a:highlight>
                  <a:srgbClr val="FFFFFF"/>
                </a:highlight>
              </a:rPr>
              <a:t>Containerize the model using Docker for consistency and portability.</a:t>
            </a:r>
          </a:p>
          <a:p>
            <a:pPr marL="742950" lvl="1" indent="-285750" algn="l">
              <a:buFont typeface="Arial" panose="020B0604020202020204" pitchFamily="34" charset="0"/>
              <a:buChar char="•"/>
            </a:pPr>
            <a:r>
              <a:rPr lang="en-IN" sz="2000" b="0" i="0" dirty="0">
                <a:solidFill>
                  <a:srgbClr val="0D0D0D"/>
                </a:solidFill>
                <a:effectLst/>
                <a:highlight>
                  <a:srgbClr val="FFFFFF"/>
                </a:highlight>
              </a:rPr>
              <a:t>Deploy the containerized model on cloud services like AWS EC2, Azure Kubernetes Service, or Google Kubernetes Engine.</a:t>
            </a:r>
          </a:p>
          <a:p>
            <a:pPr algn="l">
              <a:buFont typeface="Arial" panose="020B0604020202020204" pitchFamily="34" charset="0"/>
              <a:buChar char="•"/>
            </a:pPr>
            <a:r>
              <a:rPr lang="en-IN" b="1" i="0" dirty="0">
                <a:solidFill>
                  <a:srgbClr val="0D0D0D"/>
                </a:solidFill>
                <a:effectLst/>
                <a:highlight>
                  <a:srgbClr val="FFFFFF"/>
                </a:highlight>
              </a:rPr>
              <a:t>Edge Deployment:</a:t>
            </a:r>
            <a:endParaRPr lang="en-IN" b="0" i="0" dirty="0">
              <a:solidFill>
                <a:srgbClr val="0D0D0D"/>
              </a:solidFill>
              <a:effectLst/>
              <a:highlight>
                <a:srgbClr val="FFFFFF"/>
              </a:highlight>
            </a:endParaRPr>
          </a:p>
          <a:p>
            <a:pPr marL="742950" lvl="1" indent="-285750" algn="l">
              <a:buFont typeface="Arial" panose="020B0604020202020204" pitchFamily="34" charset="0"/>
              <a:buChar char="•"/>
            </a:pPr>
            <a:r>
              <a:rPr lang="en-IN" sz="2000" b="0" i="0" dirty="0">
                <a:solidFill>
                  <a:srgbClr val="0D0D0D"/>
                </a:solidFill>
                <a:effectLst/>
                <a:highlight>
                  <a:srgbClr val="FFFFFF"/>
                </a:highlight>
              </a:rPr>
              <a:t>Optimize the model for deployment on edge devices like Raspberry Pi, Jetson Nano, or mobile devices.</a:t>
            </a:r>
          </a:p>
          <a:p>
            <a:pPr marL="742950" lvl="1" indent="-285750" algn="l">
              <a:buFont typeface="Arial" panose="020B0604020202020204" pitchFamily="34" charset="0"/>
              <a:buChar char="•"/>
            </a:pPr>
            <a:r>
              <a:rPr lang="en-IN" sz="2000" b="0" i="0" dirty="0">
                <a:solidFill>
                  <a:srgbClr val="0D0D0D"/>
                </a:solidFill>
                <a:effectLst/>
                <a:highlight>
                  <a:srgbClr val="FFFFFF"/>
                </a:highlight>
              </a:rPr>
              <a:t>Use frameworks like TensorFlow Lite or ONNX for model optimization and deployment on edge platforms.</a:t>
            </a:r>
          </a:p>
          <a:p>
            <a:endParaRPr lang="en-IN" dirty="0"/>
          </a:p>
        </p:txBody>
      </p:sp>
    </p:spTree>
    <p:extLst>
      <p:ext uri="{BB962C8B-B14F-4D97-AF65-F5344CB8AC3E}">
        <p14:creationId xmlns:p14="http://schemas.microsoft.com/office/powerpoint/2010/main" val="2696007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E18F-88B6-BD23-BBFF-A8DBA2EE1A74}"/>
              </a:ext>
            </a:extLst>
          </p:cNvPr>
          <p:cNvSpPr>
            <a:spLocks noGrp="1"/>
          </p:cNvSpPr>
          <p:nvPr>
            <p:ph type="title"/>
          </p:nvPr>
        </p:nvSpPr>
        <p:spPr/>
        <p:txBody>
          <a:bodyPr/>
          <a:lstStyle/>
          <a:p>
            <a:r>
              <a:rPr lang="en-IN" dirty="0"/>
              <a:t>ALGORITHM &amp; DEPLOYMENT – CONT.</a:t>
            </a:r>
          </a:p>
        </p:txBody>
      </p:sp>
      <p:sp>
        <p:nvSpPr>
          <p:cNvPr id="3" name="Content Placeholder 2">
            <a:extLst>
              <a:ext uri="{FF2B5EF4-FFF2-40B4-BE49-F238E27FC236}">
                <a16:creationId xmlns:a16="http://schemas.microsoft.com/office/drawing/2014/main" id="{DF0B7270-B22A-403C-8138-AA3E5DF6C4A7}"/>
              </a:ext>
            </a:extLst>
          </p:cNvPr>
          <p:cNvSpPr>
            <a:spLocks noGrp="1"/>
          </p:cNvSpPr>
          <p:nvPr>
            <p:ph idx="1"/>
          </p:nvPr>
        </p:nvSpPr>
        <p:spPr/>
        <p:txBody>
          <a:bodyPr/>
          <a:lstStyle/>
          <a:p>
            <a:pPr marL="457200" indent="-457200" algn="l">
              <a:buFont typeface="+mj-lt"/>
              <a:buAutoNum type="arabicPeriod" startAt="3"/>
            </a:pPr>
            <a:r>
              <a:rPr lang="en-US" b="1" i="0" dirty="0">
                <a:solidFill>
                  <a:srgbClr val="0D0D0D"/>
                </a:solidFill>
                <a:effectLst/>
                <a:highlight>
                  <a:srgbClr val="FFFFFF"/>
                </a:highlight>
              </a:rPr>
              <a:t>API Development (For Local and Cloud Deployment):</a:t>
            </a:r>
            <a:endParaRPr lang="en-US" b="0" i="0" dirty="0">
              <a:solidFill>
                <a:srgbClr val="0D0D0D"/>
              </a:solidFill>
              <a:effectLst/>
              <a:highlight>
                <a:srgbClr val="FFFFFF"/>
              </a:highlight>
            </a:endParaRPr>
          </a:p>
          <a:p>
            <a:pPr marL="742950" lvl="1" indent="-285750" algn="l">
              <a:buFont typeface="+mj-lt"/>
              <a:buAutoNum type="arabicPeriod"/>
            </a:pPr>
            <a:r>
              <a:rPr lang="en-US" b="0" i="0" dirty="0">
                <a:solidFill>
                  <a:srgbClr val="0D0D0D"/>
                </a:solidFill>
                <a:effectLst/>
                <a:highlight>
                  <a:srgbClr val="FFFFFF"/>
                </a:highlight>
              </a:rPr>
              <a:t>Develop API endpoints to handle ECG data input, preprocess the data, and make predictions using the trained CNN model.</a:t>
            </a:r>
          </a:p>
          <a:p>
            <a:pPr marL="742950" lvl="1" indent="-285750" algn="l">
              <a:buFont typeface="+mj-lt"/>
              <a:buAutoNum type="arabicPeriod"/>
            </a:pPr>
            <a:r>
              <a:rPr lang="en-US" b="0" i="0" dirty="0">
                <a:solidFill>
                  <a:srgbClr val="0D0D0D"/>
                </a:solidFill>
                <a:effectLst/>
                <a:highlight>
                  <a:srgbClr val="FFFFFF"/>
                </a:highlight>
              </a:rPr>
              <a:t>Implement error handling and input validation to ensure robustness and security.</a:t>
            </a:r>
          </a:p>
          <a:p>
            <a:pPr marL="742950" lvl="1" indent="-285750" algn="l">
              <a:buFont typeface="+mj-lt"/>
              <a:buAutoNum type="arabicPeriod"/>
            </a:pPr>
            <a:r>
              <a:rPr lang="en-US" b="0" i="0" dirty="0">
                <a:solidFill>
                  <a:srgbClr val="0D0D0D"/>
                </a:solidFill>
                <a:effectLst/>
                <a:highlight>
                  <a:srgbClr val="FFFFFF"/>
                </a:highlight>
              </a:rPr>
              <a:t>Secure the API endpoints using authentication and authorization mechanisms to protect sensitive data.</a:t>
            </a:r>
          </a:p>
          <a:p>
            <a:pPr algn="l">
              <a:buFont typeface="+mj-lt"/>
              <a:buAutoNum type="arabicPeriod" startAt="3"/>
            </a:pPr>
            <a:r>
              <a:rPr lang="en-US" b="1" i="0" dirty="0">
                <a:solidFill>
                  <a:srgbClr val="0D0D0D"/>
                </a:solidFill>
                <a:effectLst/>
                <a:highlight>
                  <a:srgbClr val="FFFFFF"/>
                </a:highlight>
              </a:rPr>
              <a:t>Monitoring and Maintenance:</a:t>
            </a:r>
            <a:endParaRPr lang="en-US" b="0" i="0" dirty="0">
              <a:solidFill>
                <a:srgbClr val="0D0D0D"/>
              </a:solidFill>
              <a:effectLst/>
              <a:highlight>
                <a:srgbClr val="FFFFFF"/>
              </a:highlight>
            </a:endParaRPr>
          </a:p>
          <a:p>
            <a:pPr marL="742950" lvl="1" indent="-285750" algn="l">
              <a:buFont typeface="+mj-lt"/>
              <a:buAutoNum type="arabicPeriod"/>
            </a:pPr>
            <a:r>
              <a:rPr lang="en-US" b="0" i="0" dirty="0">
                <a:solidFill>
                  <a:srgbClr val="0D0D0D"/>
                </a:solidFill>
                <a:effectLst/>
                <a:highlight>
                  <a:srgbClr val="FFFFFF"/>
                </a:highlight>
              </a:rPr>
              <a:t>Monitor the deployed model's performance, response times, and error rates using logging and monitoring tools.</a:t>
            </a:r>
          </a:p>
          <a:p>
            <a:pPr marL="742950" lvl="1" indent="-285750" algn="l">
              <a:buFont typeface="+mj-lt"/>
              <a:buAutoNum type="arabicPeriod"/>
            </a:pPr>
            <a:r>
              <a:rPr lang="en-US" b="0" i="0" dirty="0">
                <a:solidFill>
                  <a:srgbClr val="0D0D0D"/>
                </a:solidFill>
                <a:effectLst/>
                <a:highlight>
                  <a:srgbClr val="FFFFFF"/>
                </a:highlight>
              </a:rPr>
              <a:t>Implement automated testing and continuous integration/continuous deployment (CI/CD) pipelines for updates and maintenance.</a:t>
            </a:r>
          </a:p>
          <a:p>
            <a:pPr marL="742950" lvl="1" indent="-285750" algn="l">
              <a:buFont typeface="+mj-lt"/>
              <a:buAutoNum type="arabicPeriod"/>
            </a:pPr>
            <a:r>
              <a:rPr lang="en-US" b="0" i="0" dirty="0">
                <a:solidFill>
                  <a:srgbClr val="0D0D0D"/>
                </a:solidFill>
                <a:effectLst/>
                <a:highlight>
                  <a:srgbClr val="FFFFFF"/>
                </a:highlight>
              </a:rPr>
              <a:t>Regularly update the model with new data and retrain if necessary to maintain accuracy and adapt to changing arrhythmia patterns.</a:t>
            </a:r>
          </a:p>
          <a:p>
            <a:endParaRPr lang="en-IN" dirty="0"/>
          </a:p>
        </p:txBody>
      </p:sp>
    </p:spTree>
    <p:extLst>
      <p:ext uri="{BB962C8B-B14F-4D97-AF65-F5344CB8AC3E}">
        <p14:creationId xmlns:p14="http://schemas.microsoft.com/office/powerpoint/2010/main" val="368705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E162-044E-61CA-34BF-3DB1CF4A975E}"/>
              </a:ext>
            </a:extLst>
          </p:cNvPr>
          <p:cNvSpPr>
            <a:spLocks noGrp="1"/>
          </p:cNvSpPr>
          <p:nvPr>
            <p:ph type="title"/>
          </p:nvPr>
        </p:nvSpPr>
        <p:spPr/>
        <p:txBody>
          <a:bodyPr/>
          <a:lstStyle/>
          <a:p>
            <a:r>
              <a:rPr lang="en-IN" dirty="0"/>
              <a:t>RESULT</a:t>
            </a:r>
          </a:p>
        </p:txBody>
      </p:sp>
      <p:pic>
        <p:nvPicPr>
          <p:cNvPr id="17" name="Picture 16">
            <a:extLst>
              <a:ext uri="{FF2B5EF4-FFF2-40B4-BE49-F238E27FC236}">
                <a16:creationId xmlns:a16="http://schemas.microsoft.com/office/drawing/2014/main" id="{C32737BC-BBA1-8FFD-F8C7-945BC52869AB}"/>
              </a:ext>
            </a:extLst>
          </p:cNvPr>
          <p:cNvPicPr>
            <a:picLocks noChangeAspect="1"/>
          </p:cNvPicPr>
          <p:nvPr/>
        </p:nvPicPr>
        <p:blipFill>
          <a:blip r:embed="rId2"/>
          <a:stretch>
            <a:fillRect/>
          </a:stretch>
        </p:blipFill>
        <p:spPr>
          <a:xfrm>
            <a:off x="6480160" y="2460508"/>
            <a:ext cx="4614560" cy="2986345"/>
          </a:xfrm>
          <a:prstGeom prst="rect">
            <a:avLst/>
          </a:prstGeom>
        </p:spPr>
      </p:pic>
      <p:pic>
        <p:nvPicPr>
          <p:cNvPr id="21" name="Content Placeholder 20">
            <a:extLst>
              <a:ext uri="{FF2B5EF4-FFF2-40B4-BE49-F238E27FC236}">
                <a16:creationId xmlns:a16="http://schemas.microsoft.com/office/drawing/2014/main" id="{4954E56B-5A72-2472-8A26-4BAD29426F3F}"/>
              </a:ext>
            </a:extLst>
          </p:cNvPr>
          <p:cNvPicPr>
            <a:picLocks noGrp="1" noChangeAspect="1"/>
          </p:cNvPicPr>
          <p:nvPr>
            <p:ph idx="1"/>
          </p:nvPr>
        </p:nvPicPr>
        <p:blipFill>
          <a:blip r:embed="rId3"/>
          <a:stretch>
            <a:fillRect/>
          </a:stretch>
        </p:blipFill>
        <p:spPr>
          <a:xfrm>
            <a:off x="970715" y="2307799"/>
            <a:ext cx="4741126" cy="2986346"/>
          </a:xfrm>
        </p:spPr>
      </p:pic>
    </p:spTree>
    <p:extLst>
      <p:ext uri="{BB962C8B-B14F-4D97-AF65-F5344CB8AC3E}">
        <p14:creationId xmlns:p14="http://schemas.microsoft.com/office/powerpoint/2010/main" val="396308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3B64-0114-1C49-1C04-A40F4B9A192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4C627FD-0730-3D52-BDE1-7275A7B498B3}"/>
              </a:ext>
            </a:extLst>
          </p:cNvPr>
          <p:cNvSpPr>
            <a:spLocks noGrp="1"/>
          </p:cNvSpPr>
          <p:nvPr>
            <p:ph idx="1"/>
          </p:nvPr>
        </p:nvSpPr>
        <p:spPr/>
        <p:txBody>
          <a:bodyPr/>
          <a:lstStyle/>
          <a:p>
            <a:endParaRPr lang="en-US" dirty="0"/>
          </a:p>
          <a:p>
            <a:r>
              <a:rPr lang="en-US" dirty="0"/>
              <a:t>         Developing a CNN model for arrhythmia classification using ECG signals promises improved diagnosis of cardiac arrhythmias. By following the outlined approach—from data collection and preprocessing to model training and deployment—we aim to create a reliable system to assist healthcare professionals. With flexible deployment options and ongoing maintenance, this CNN-based solution has the potential to enhance patient care and cardiovascular health outcomes. Collaboration with experts and continuous refinement are key to realizing its full potential in clinical settings.</a:t>
            </a:r>
            <a:endParaRPr lang="en-IN" dirty="0"/>
          </a:p>
        </p:txBody>
      </p:sp>
    </p:spTree>
    <p:extLst>
      <p:ext uri="{BB962C8B-B14F-4D97-AF65-F5344CB8AC3E}">
        <p14:creationId xmlns:p14="http://schemas.microsoft.com/office/powerpoint/2010/main" val="2830901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2827-F61F-7436-94AE-9D607CD59FF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6C710A5-6601-2767-A5EA-E9388C1E786F}"/>
              </a:ext>
            </a:extLst>
          </p:cNvPr>
          <p:cNvSpPr>
            <a:spLocks noGrp="1"/>
          </p:cNvSpPr>
          <p:nvPr>
            <p:ph idx="1"/>
          </p:nvPr>
        </p:nvSpPr>
        <p:spPr/>
        <p:txBody>
          <a:bodyPr/>
          <a:lstStyle/>
          <a:p>
            <a:pPr algn="l">
              <a:buFont typeface="Arial" panose="020B0604020202020204" pitchFamily="34" charset="0"/>
              <a:buChar char="•"/>
            </a:pPr>
            <a:r>
              <a:rPr lang="en-IN" b="0" i="0" dirty="0">
                <a:solidFill>
                  <a:srgbClr val="0D0D0D"/>
                </a:solidFill>
                <a:effectLst/>
                <a:highlight>
                  <a:srgbClr val="FFFFFF"/>
                </a:highlight>
                <a:latin typeface="Söhne"/>
              </a:rPr>
              <a:t>Clifford GD, </a:t>
            </a:r>
            <a:r>
              <a:rPr lang="en-IN" b="0" i="0" dirty="0" err="1">
                <a:solidFill>
                  <a:srgbClr val="0D0D0D"/>
                </a:solidFill>
                <a:effectLst/>
                <a:highlight>
                  <a:srgbClr val="FFFFFF"/>
                </a:highlight>
                <a:latin typeface="Söhne"/>
              </a:rPr>
              <a:t>Azuaje</a:t>
            </a:r>
            <a:r>
              <a:rPr lang="en-IN" b="0" i="0" dirty="0">
                <a:solidFill>
                  <a:srgbClr val="0D0D0D"/>
                </a:solidFill>
                <a:effectLst/>
                <a:highlight>
                  <a:srgbClr val="FFFFFF"/>
                </a:highlight>
                <a:latin typeface="Söhne"/>
              </a:rPr>
              <a:t> F, </a:t>
            </a:r>
            <a:r>
              <a:rPr lang="en-IN" b="0" i="0" dirty="0" err="1">
                <a:solidFill>
                  <a:srgbClr val="0D0D0D"/>
                </a:solidFill>
                <a:effectLst/>
                <a:highlight>
                  <a:srgbClr val="FFFFFF"/>
                </a:highlight>
                <a:latin typeface="Söhne"/>
              </a:rPr>
              <a:t>McSharry</a:t>
            </a:r>
            <a:r>
              <a:rPr lang="en-IN" b="0" i="0" dirty="0">
                <a:solidFill>
                  <a:srgbClr val="0D0D0D"/>
                </a:solidFill>
                <a:effectLst/>
                <a:highlight>
                  <a:srgbClr val="FFFFFF"/>
                </a:highlight>
                <a:latin typeface="Söhne"/>
              </a:rPr>
              <a:t> PE. "Advanced Methods and Tools for ECG Data Analysis." Artech House, 2006.</a:t>
            </a:r>
          </a:p>
          <a:p>
            <a:pPr algn="l">
              <a:buFont typeface="Arial" panose="020B0604020202020204" pitchFamily="34" charset="0"/>
              <a:buChar char="•"/>
            </a:pPr>
            <a:r>
              <a:rPr lang="en-IN" b="0" i="0" dirty="0">
                <a:solidFill>
                  <a:srgbClr val="0D0D0D"/>
                </a:solidFill>
                <a:effectLst/>
                <a:highlight>
                  <a:srgbClr val="FFFFFF"/>
                </a:highlight>
                <a:latin typeface="Söhne"/>
              </a:rPr>
              <a:t>Laguna P, et al. "A Database for Evaluation of Algorithms for Measurement of QT and Other Waveform Intervals in the ECG." Computers in Cardiology. 1997;24:673-676.</a:t>
            </a:r>
          </a:p>
          <a:p>
            <a:pPr algn="l">
              <a:buFont typeface="Arial" panose="020B0604020202020204" pitchFamily="34" charset="0"/>
              <a:buChar char="•"/>
            </a:pPr>
            <a:r>
              <a:rPr lang="en-IN" b="0" i="0" dirty="0" err="1">
                <a:solidFill>
                  <a:srgbClr val="0D0D0D"/>
                </a:solidFill>
                <a:effectLst/>
                <a:highlight>
                  <a:srgbClr val="FFFFFF"/>
                </a:highlight>
                <a:latin typeface="Söhne"/>
              </a:rPr>
              <a:t>Rajpurkar</a:t>
            </a:r>
            <a:r>
              <a:rPr lang="en-IN" b="0" i="0" dirty="0">
                <a:solidFill>
                  <a:srgbClr val="0D0D0D"/>
                </a:solidFill>
                <a:effectLst/>
                <a:highlight>
                  <a:srgbClr val="FFFFFF"/>
                </a:highlight>
                <a:latin typeface="Söhne"/>
              </a:rPr>
              <a:t> P, et al. "Cardiologist-level arrhythmia detection and classification in ambulatory electrocardiograms using a deep neural network." Nat Med. 2017;25(1):65-69.</a:t>
            </a:r>
          </a:p>
          <a:p>
            <a:pPr algn="l">
              <a:buFont typeface="Arial" panose="020B0604020202020204" pitchFamily="34" charset="0"/>
              <a:buChar char="•"/>
            </a:pPr>
            <a:r>
              <a:rPr lang="en-IN" b="0" i="0" dirty="0">
                <a:solidFill>
                  <a:srgbClr val="0D0D0D"/>
                </a:solidFill>
                <a:effectLst/>
                <a:highlight>
                  <a:srgbClr val="FFFFFF"/>
                </a:highlight>
                <a:latin typeface="Söhne"/>
              </a:rPr>
              <a:t>Acharya UR, et al. "Automated detection of arrhythmias using different intervals of tachycardia ECG segments with convolutional neural network." Inf Sci. 2017;405:81-90.</a:t>
            </a:r>
          </a:p>
          <a:p>
            <a:pPr algn="l">
              <a:buFont typeface="Arial" panose="020B0604020202020204" pitchFamily="34" charset="0"/>
              <a:buChar char="•"/>
            </a:pPr>
            <a:r>
              <a:rPr lang="en-US" b="0" i="0" dirty="0">
                <a:solidFill>
                  <a:srgbClr val="0D0D0D"/>
                </a:solidFill>
                <a:effectLst/>
                <a:highlight>
                  <a:srgbClr val="FFFFFF"/>
                </a:highlight>
                <a:latin typeface="Söhne"/>
              </a:rPr>
              <a:t>Goldberger AL, et al. "</a:t>
            </a:r>
            <a:r>
              <a:rPr lang="en-US" b="0" i="0" dirty="0" err="1">
                <a:solidFill>
                  <a:srgbClr val="0D0D0D"/>
                </a:solidFill>
                <a:effectLst/>
                <a:highlight>
                  <a:srgbClr val="FFFFFF"/>
                </a:highlight>
                <a:latin typeface="Söhne"/>
              </a:rPr>
              <a:t>PhysioBank</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PhysioToolkit</a:t>
            </a:r>
            <a:r>
              <a:rPr lang="en-US" b="0" i="0" dirty="0">
                <a:solidFill>
                  <a:srgbClr val="0D0D0D"/>
                </a:solidFill>
                <a:effectLst/>
                <a:highlight>
                  <a:srgbClr val="FFFFFF"/>
                </a:highlight>
                <a:latin typeface="Söhne"/>
              </a:rPr>
              <a:t>, and PhysioNet: Components of a New Research Resource for Complex Physiologic Signals." Circulation. 2000;101(23):e215-e220.</a:t>
            </a:r>
          </a:p>
          <a:p>
            <a:endParaRPr lang="en-IN" dirty="0"/>
          </a:p>
        </p:txBody>
      </p:sp>
    </p:spTree>
    <p:extLst>
      <p:ext uri="{BB962C8B-B14F-4D97-AF65-F5344CB8AC3E}">
        <p14:creationId xmlns:p14="http://schemas.microsoft.com/office/powerpoint/2010/main" val="3882073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486C68-062B-ACD0-975B-9388BC56D822}"/>
              </a:ext>
            </a:extLst>
          </p:cNvPr>
          <p:cNvSpPr/>
          <p:nvPr/>
        </p:nvSpPr>
        <p:spPr>
          <a:xfrm>
            <a:off x="2880457" y="2644170"/>
            <a:ext cx="6143413" cy="1569660"/>
          </a:xfrm>
          <a:prstGeom prst="rect">
            <a:avLst/>
          </a:prstGeom>
          <a:noFill/>
        </p:spPr>
        <p:txBody>
          <a:bodyPr wrap="none" lIns="91440" tIns="45720" rIns="91440" bIns="45720">
            <a:spAutoFit/>
          </a:bodyPr>
          <a:lstStyle/>
          <a:p>
            <a:pPr algn="ctr"/>
            <a:r>
              <a:rPr lang="en-US" sz="96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49141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F32F-9A89-1AF5-66E6-27A165832E60}"/>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E6751F4D-550D-73D4-B0D2-606D540517C9}"/>
              </a:ext>
            </a:extLst>
          </p:cNvPr>
          <p:cNvSpPr>
            <a:spLocks noGrp="1"/>
          </p:cNvSpPr>
          <p:nvPr>
            <p:ph idx="1"/>
          </p:nvPr>
        </p:nvSpPr>
        <p:spPr/>
        <p:txBody>
          <a:bodyPr/>
          <a:lstStyle/>
          <a:p>
            <a:pPr>
              <a:buFont typeface="Arial" panose="020B0604020202020204" pitchFamily="34" charset="0"/>
              <a:buChar char="•"/>
            </a:pPr>
            <a:r>
              <a:rPr lang="en-IN" dirty="0"/>
              <a:t>Problem Statement</a:t>
            </a:r>
          </a:p>
          <a:p>
            <a:pPr>
              <a:buFont typeface="Arial" panose="020B0604020202020204" pitchFamily="34" charset="0"/>
              <a:buChar char="•"/>
            </a:pPr>
            <a:r>
              <a:rPr lang="en-IN" dirty="0"/>
              <a:t>Proposed System/ Solution</a:t>
            </a:r>
          </a:p>
          <a:p>
            <a:pPr>
              <a:buFont typeface="Arial" panose="020B0604020202020204" pitchFamily="34" charset="0"/>
              <a:buChar char="•"/>
            </a:pPr>
            <a:r>
              <a:rPr lang="en-IN" dirty="0"/>
              <a:t>System Development Approach</a:t>
            </a:r>
          </a:p>
          <a:p>
            <a:pPr>
              <a:buFont typeface="Arial" panose="020B0604020202020204" pitchFamily="34" charset="0"/>
              <a:buChar char="•"/>
            </a:pPr>
            <a:r>
              <a:rPr lang="en-IN" dirty="0"/>
              <a:t>Algorithm &amp; Deployment</a:t>
            </a:r>
          </a:p>
          <a:p>
            <a:pPr>
              <a:buFont typeface="Arial" panose="020B0604020202020204" pitchFamily="34" charset="0"/>
              <a:buChar char="•"/>
            </a:pPr>
            <a:r>
              <a:rPr lang="en-IN" dirty="0"/>
              <a:t>Result</a:t>
            </a:r>
          </a:p>
          <a:p>
            <a:pPr>
              <a:buFont typeface="Arial" panose="020B0604020202020204" pitchFamily="34" charset="0"/>
              <a:buChar char="•"/>
            </a:pPr>
            <a:r>
              <a:rPr lang="en-IN" dirty="0"/>
              <a:t>Conclusion</a:t>
            </a:r>
          </a:p>
          <a:p>
            <a:pPr>
              <a:buFont typeface="Arial" panose="020B0604020202020204" pitchFamily="34" charset="0"/>
              <a:buChar char="•"/>
            </a:pPr>
            <a:r>
              <a:rPr lang="en-IN" dirty="0"/>
              <a:t>References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992278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908AD-DF15-18EB-ADF9-B72AF1AC578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EBC2F37-141C-F32D-C11B-0C2EC499634E}"/>
              </a:ext>
            </a:extLst>
          </p:cNvPr>
          <p:cNvSpPr>
            <a:spLocks noGrp="1"/>
          </p:cNvSpPr>
          <p:nvPr>
            <p:ph idx="1"/>
          </p:nvPr>
        </p:nvSpPr>
        <p:spPr/>
        <p:txBody>
          <a:bodyPr/>
          <a:lstStyle/>
          <a:p>
            <a:r>
              <a:rPr lang="en-US" b="0" i="0" dirty="0">
                <a:solidFill>
                  <a:srgbClr val="0D0D0D"/>
                </a:solidFill>
                <a:effectLst/>
                <a:highlight>
                  <a:srgbClr val="FFFFFF"/>
                </a:highlight>
              </a:rPr>
              <a:t>         </a:t>
            </a:r>
            <a:r>
              <a:rPr lang="en-US" sz="2800" b="0" i="0" dirty="0">
                <a:solidFill>
                  <a:srgbClr val="0D0D0D"/>
                </a:solidFill>
                <a:effectLst/>
                <a:highlight>
                  <a:srgbClr val="FFFFFF"/>
                </a:highlight>
              </a:rPr>
              <a:t>   The aim of this project is to develop a deep learning model using Convolutional Neural Networks (CNNs) to accurately classify different types of arrhythmias based on electrocardiogram (ECG) signals. Arrhythmias are abnormal heart rhythms that can lead to serious health complications if not detected and treated early. ECG signals provide crucial information about the electrical activity of the heart, making them a valuable tool for diagnosing arrhythmias.</a:t>
            </a:r>
            <a:endParaRPr lang="en-IN" sz="2800" dirty="0"/>
          </a:p>
        </p:txBody>
      </p:sp>
    </p:spTree>
    <p:extLst>
      <p:ext uri="{BB962C8B-B14F-4D97-AF65-F5344CB8AC3E}">
        <p14:creationId xmlns:p14="http://schemas.microsoft.com/office/powerpoint/2010/main" val="350008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3097-A07E-0E59-24D6-F1B1B39BED55}"/>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32FE08B3-5311-C158-2CF3-3F55290EAC1C}"/>
              </a:ext>
            </a:extLst>
          </p:cNvPr>
          <p:cNvSpPr>
            <a:spLocks noGrp="1"/>
          </p:cNvSpPr>
          <p:nvPr>
            <p:ph idx="1"/>
          </p:nvPr>
        </p:nvSpPr>
        <p:spPr/>
        <p:txBody>
          <a:bodyPr>
            <a:normAutofit/>
          </a:bodyPr>
          <a:lstStyle/>
          <a:p>
            <a:pPr algn="l">
              <a:buFont typeface="+mj-lt"/>
              <a:buAutoNum type="arabicPeriod"/>
            </a:pPr>
            <a:r>
              <a:rPr lang="en-US" b="1" i="0" dirty="0">
                <a:solidFill>
                  <a:srgbClr val="0D0D0D"/>
                </a:solidFill>
                <a:effectLst/>
                <a:highlight>
                  <a:srgbClr val="FFFFFF"/>
                </a:highlight>
              </a:rPr>
              <a:t>Data Collection:</a:t>
            </a:r>
            <a:endParaRPr lang="en-US" b="0" i="0" dirty="0">
              <a:solidFill>
                <a:srgbClr val="0D0D0D"/>
              </a:solidFill>
              <a:effectLst/>
              <a:highlight>
                <a:srgbClr val="FFFFFF"/>
              </a:highlight>
            </a:endParaRPr>
          </a:p>
          <a:p>
            <a:pPr marL="742950" lvl="1" indent="-285750" algn="l">
              <a:buFont typeface="+mj-lt"/>
              <a:buAutoNum type="arabicPeriod"/>
            </a:pPr>
            <a:r>
              <a:rPr lang="en-US" sz="2000" b="0" i="0" dirty="0">
                <a:solidFill>
                  <a:srgbClr val="0D0D0D"/>
                </a:solidFill>
                <a:effectLst/>
                <a:highlight>
                  <a:srgbClr val="FFFFFF"/>
                </a:highlight>
              </a:rPr>
              <a:t>Gather a diverse dataset of ECG signals containing various arrhythmia types.</a:t>
            </a:r>
          </a:p>
          <a:p>
            <a:pPr marL="742950" lvl="1" indent="-285750" algn="l">
              <a:buFont typeface="+mj-lt"/>
              <a:buAutoNum type="arabicPeriod"/>
            </a:pPr>
            <a:r>
              <a:rPr lang="en-US" sz="2000" b="0" i="0" dirty="0">
                <a:solidFill>
                  <a:srgbClr val="0D0D0D"/>
                </a:solidFill>
                <a:effectLst/>
                <a:highlight>
                  <a:srgbClr val="FFFFFF"/>
                </a:highlight>
              </a:rPr>
              <a:t>Source datasets from hospitals, research databases, and open repositories.</a:t>
            </a:r>
          </a:p>
          <a:p>
            <a:pPr algn="l">
              <a:buFont typeface="+mj-lt"/>
              <a:buAutoNum type="arabicPeriod"/>
            </a:pPr>
            <a:r>
              <a:rPr lang="en-US" b="1" i="0" dirty="0">
                <a:solidFill>
                  <a:srgbClr val="0D0D0D"/>
                </a:solidFill>
                <a:effectLst/>
                <a:highlight>
                  <a:srgbClr val="FFFFFF"/>
                </a:highlight>
              </a:rPr>
              <a:t>Data Preprocessing:</a:t>
            </a:r>
            <a:endParaRPr lang="en-US" b="0" i="0" dirty="0">
              <a:solidFill>
                <a:srgbClr val="0D0D0D"/>
              </a:solidFill>
              <a:effectLst/>
              <a:highlight>
                <a:srgbClr val="FFFFFF"/>
              </a:highlight>
            </a:endParaRPr>
          </a:p>
          <a:p>
            <a:pPr marL="742950" lvl="1" indent="-285750" algn="l">
              <a:buFont typeface="+mj-lt"/>
              <a:buAutoNum type="arabicPeriod"/>
            </a:pPr>
            <a:r>
              <a:rPr lang="en-US" sz="2000" b="0" i="0" dirty="0">
                <a:solidFill>
                  <a:srgbClr val="0D0D0D"/>
                </a:solidFill>
                <a:effectLst/>
                <a:highlight>
                  <a:srgbClr val="FFFFFF"/>
                </a:highlight>
              </a:rPr>
              <a:t>Remove noise from ECG signals using filters or wavelet transforms.</a:t>
            </a:r>
          </a:p>
          <a:p>
            <a:pPr marL="742950" lvl="1" indent="-285750" algn="l">
              <a:buFont typeface="+mj-lt"/>
              <a:buAutoNum type="arabicPeriod"/>
            </a:pPr>
            <a:r>
              <a:rPr lang="en-US" sz="2000" b="0" i="0" dirty="0">
                <a:solidFill>
                  <a:srgbClr val="0D0D0D"/>
                </a:solidFill>
                <a:effectLst/>
                <a:highlight>
                  <a:srgbClr val="FFFFFF"/>
                </a:highlight>
              </a:rPr>
              <a:t>Normalize signal amplitudes and segment ECGs into consistent time windows or heartbeats.</a:t>
            </a:r>
          </a:p>
          <a:p>
            <a:pPr marL="742950" lvl="1" indent="-285750" algn="l">
              <a:buFont typeface="+mj-lt"/>
              <a:buAutoNum type="arabicPeriod"/>
            </a:pPr>
            <a:r>
              <a:rPr lang="en-US" sz="2000" b="0" i="0" dirty="0">
                <a:solidFill>
                  <a:srgbClr val="0D0D0D"/>
                </a:solidFill>
                <a:effectLst/>
                <a:highlight>
                  <a:srgbClr val="FFFFFF"/>
                </a:highlight>
              </a:rPr>
              <a:t>Augment the dataset using techniques like time-shifting, scaling, and rotation to increase training data diversity.</a:t>
            </a:r>
          </a:p>
          <a:p>
            <a:pPr marL="201168" lvl="1" indent="0">
              <a:buNone/>
            </a:pPr>
            <a:endParaRPr lang="en-US" sz="2000" dirty="0"/>
          </a:p>
        </p:txBody>
      </p:sp>
    </p:spTree>
    <p:extLst>
      <p:ext uri="{BB962C8B-B14F-4D97-AF65-F5344CB8AC3E}">
        <p14:creationId xmlns:p14="http://schemas.microsoft.com/office/powerpoint/2010/main" val="202309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6DAF-6D98-1382-F6C9-B2D180C45B06}"/>
              </a:ext>
            </a:extLst>
          </p:cNvPr>
          <p:cNvSpPr>
            <a:spLocks noGrp="1"/>
          </p:cNvSpPr>
          <p:nvPr>
            <p:ph type="title"/>
          </p:nvPr>
        </p:nvSpPr>
        <p:spPr/>
        <p:txBody>
          <a:bodyPr/>
          <a:lstStyle/>
          <a:p>
            <a:r>
              <a:rPr lang="en-IN" dirty="0"/>
              <a:t>PROPOSED SOLUTION – CONT.</a:t>
            </a:r>
          </a:p>
        </p:txBody>
      </p:sp>
      <p:sp>
        <p:nvSpPr>
          <p:cNvPr id="3" name="Content Placeholder 2">
            <a:extLst>
              <a:ext uri="{FF2B5EF4-FFF2-40B4-BE49-F238E27FC236}">
                <a16:creationId xmlns:a16="http://schemas.microsoft.com/office/drawing/2014/main" id="{60E1708F-8E71-D2EA-472C-BD4B3600B4FE}"/>
              </a:ext>
            </a:extLst>
          </p:cNvPr>
          <p:cNvSpPr>
            <a:spLocks noGrp="1"/>
          </p:cNvSpPr>
          <p:nvPr>
            <p:ph idx="1"/>
          </p:nvPr>
        </p:nvSpPr>
        <p:spPr/>
        <p:txBody>
          <a:bodyPr/>
          <a:lstStyle/>
          <a:p>
            <a:pPr marL="457200" indent="-457200" algn="l">
              <a:buFont typeface="+mj-lt"/>
              <a:buAutoNum type="arabicPeriod" startAt="3"/>
            </a:pPr>
            <a:r>
              <a:rPr lang="en-US" b="1" i="0" dirty="0">
                <a:solidFill>
                  <a:srgbClr val="0D0D0D"/>
                </a:solidFill>
                <a:effectLst/>
                <a:highlight>
                  <a:srgbClr val="FFFFFF"/>
                </a:highlight>
              </a:rPr>
              <a:t>Model Development:</a:t>
            </a:r>
            <a:endParaRPr lang="en-US" b="0" i="0" dirty="0">
              <a:solidFill>
                <a:srgbClr val="0D0D0D"/>
              </a:solidFill>
              <a:effectLst/>
              <a:highlight>
                <a:srgbClr val="FFFFFF"/>
              </a:highlight>
            </a:endParaRPr>
          </a:p>
          <a:p>
            <a:pPr marL="800100" lvl="1" indent="-342900" algn="l">
              <a:buFont typeface="+mj-lt"/>
              <a:buAutoNum type="arabicPeriod"/>
            </a:pPr>
            <a:r>
              <a:rPr lang="en-US" b="0" i="0" dirty="0">
                <a:solidFill>
                  <a:srgbClr val="0D0D0D"/>
                </a:solidFill>
                <a:effectLst/>
                <a:highlight>
                  <a:srgbClr val="FFFFFF"/>
                </a:highlight>
              </a:rPr>
              <a:t>Design a CNN architecture tailored for ECG signal classification.</a:t>
            </a:r>
          </a:p>
          <a:p>
            <a:pPr marL="800100" lvl="1" indent="-342900" algn="l">
              <a:buFont typeface="+mj-lt"/>
              <a:buAutoNum type="arabicPeriod"/>
            </a:pPr>
            <a:r>
              <a:rPr lang="en-US" b="0" i="0" dirty="0">
                <a:solidFill>
                  <a:srgbClr val="0D0D0D"/>
                </a:solidFill>
                <a:effectLst/>
                <a:highlight>
                  <a:srgbClr val="FFFFFF"/>
                </a:highlight>
              </a:rPr>
              <a:t>Utilize convolutional layers to capture local features and pooling layers for spatial down-sampling.</a:t>
            </a:r>
          </a:p>
          <a:p>
            <a:pPr marL="800100" lvl="1" indent="-342900" algn="l">
              <a:buFont typeface="+mj-lt"/>
              <a:buAutoNum type="arabicPeriod"/>
            </a:pPr>
            <a:r>
              <a:rPr lang="en-US" b="0" i="0" dirty="0">
                <a:solidFill>
                  <a:srgbClr val="0D0D0D"/>
                </a:solidFill>
                <a:effectLst/>
                <a:highlight>
                  <a:srgbClr val="FFFFFF"/>
                </a:highlight>
              </a:rPr>
              <a:t>Implement fully connected layers for classification and integrate dropout for regularization.</a:t>
            </a:r>
          </a:p>
          <a:p>
            <a:pPr marL="800100" lvl="1" indent="-342900" algn="l">
              <a:buFont typeface="+mj-lt"/>
              <a:buAutoNum type="arabicPeriod"/>
            </a:pPr>
            <a:r>
              <a:rPr lang="en-US" b="0" i="0" dirty="0">
                <a:solidFill>
                  <a:srgbClr val="0D0D0D"/>
                </a:solidFill>
                <a:effectLst/>
                <a:highlight>
                  <a:srgbClr val="FFFFFF"/>
                </a:highlight>
              </a:rPr>
              <a:t>Use </a:t>
            </a:r>
            <a:r>
              <a:rPr lang="en-US" b="0" i="0" dirty="0" err="1">
                <a:solidFill>
                  <a:srgbClr val="0D0D0D"/>
                </a:solidFill>
                <a:effectLst/>
                <a:highlight>
                  <a:srgbClr val="FFFFFF"/>
                </a:highlight>
              </a:rPr>
              <a:t>softmax</a:t>
            </a:r>
            <a:r>
              <a:rPr lang="en-US" b="0" i="0" dirty="0">
                <a:solidFill>
                  <a:srgbClr val="0D0D0D"/>
                </a:solidFill>
                <a:effectLst/>
                <a:highlight>
                  <a:srgbClr val="FFFFFF"/>
                </a:highlight>
              </a:rPr>
              <a:t> activation in the output layer to produce probability distributions over arrhythmia classes.</a:t>
            </a:r>
          </a:p>
          <a:p>
            <a:pPr marL="457200" indent="-457200" algn="l">
              <a:buFont typeface="+mj-lt"/>
              <a:buAutoNum type="arabicPeriod" startAt="4"/>
            </a:pPr>
            <a:r>
              <a:rPr lang="en-US" b="1" i="0" dirty="0">
                <a:solidFill>
                  <a:srgbClr val="0D0D0D"/>
                </a:solidFill>
                <a:effectLst/>
                <a:highlight>
                  <a:srgbClr val="FFFFFF"/>
                </a:highlight>
              </a:rPr>
              <a:t>Training and Validation:</a:t>
            </a:r>
            <a:endParaRPr lang="en-US" b="0" i="0" dirty="0">
              <a:solidFill>
                <a:srgbClr val="0D0D0D"/>
              </a:solidFill>
              <a:effectLst/>
              <a:highlight>
                <a:srgbClr val="FFFFFF"/>
              </a:highlight>
            </a:endParaRPr>
          </a:p>
          <a:p>
            <a:pPr marL="742950" lvl="1" indent="-285750" algn="l">
              <a:buFont typeface="+mj-lt"/>
              <a:buAutoNum type="arabicPeriod"/>
            </a:pPr>
            <a:r>
              <a:rPr lang="en-US" b="0" i="0" dirty="0">
                <a:solidFill>
                  <a:srgbClr val="0D0D0D"/>
                </a:solidFill>
                <a:effectLst/>
                <a:highlight>
                  <a:srgbClr val="FFFFFF"/>
                </a:highlight>
              </a:rPr>
              <a:t>Split the dataset into training, validation, and test sets.</a:t>
            </a:r>
          </a:p>
          <a:p>
            <a:pPr marL="742950" lvl="1" indent="-285750" algn="l">
              <a:buFont typeface="+mj-lt"/>
              <a:buAutoNum type="arabicPeriod"/>
            </a:pPr>
            <a:r>
              <a:rPr lang="en-US" b="0" i="0" dirty="0">
                <a:solidFill>
                  <a:srgbClr val="0D0D0D"/>
                </a:solidFill>
                <a:effectLst/>
                <a:highlight>
                  <a:srgbClr val="FFFFFF"/>
                </a:highlight>
              </a:rPr>
              <a:t>Train the CNN model using the training set, optimizing with categorical cross-entropy loss and Adam optimizer.</a:t>
            </a:r>
          </a:p>
          <a:p>
            <a:pPr marL="742950" lvl="1" indent="-285750" algn="l">
              <a:buFont typeface="+mj-lt"/>
              <a:buAutoNum type="arabicPeriod"/>
            </a:pPr>
            <a:r>
              <a:rPr lang="en-US" b="0" i="0" dirty="0">
                <a:solidFill>
                  <a:srgbClr val="0D0D0D"/>
                </a:solidFill>
                <a:effectLst/>
                <a:highlight>
                  <a:srgbClr val="FFFFFF"/>
                </a:highlight>
              </a:rPr>
              <a:t>Validate the model's performance on the validation set, adjusting hyperparameters and architecture as needed.</a:t>
            </a:r>
          </a:p>
          <a:p>
            <a:endParaRPr lang="en-IN" dirty="0"/>
          </a:p>
        </p:txBody>
      </p:sp>
    </p:spTree>
    <p:extLst>
      <p:ext uri="{BB962C8B-B14F-4D97-AF65-F5344CB8AC3E}">
        <p14:creationId xmlns:p14="http://schemas.microsoft.com/office/powerpoint/2010/main" val="81007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24E9-79A1-D62E-5620-AC6E7E4E5E7E}"/>
              </a:ext>
            </a:extLst>
          </p:cNvPr>
          <p:cNvSpPr>
            <a:spLocks noGrp="1"/>
          </p:cNvSpPr>
          <p:nvPr>
            <p:ph type="title"/>
          </p:nvPr>
        </p:nvSpPr>
        <p:spPr/>
        <p:txBody>
          <a:bodyPr/>
          <a:lstStyle/>
          <a:p>
            <a:r>
              <a:rPr lang="en-IN" dirty="0"/>
              <a:t>PROPOSED SOLUTION – CONT.</a:t>
            </a:r>
          </a:p>
        </p:txBody>
      </p:sp>
      <p:sp>
        <p:nvSpPr>
          <p:cNvPr id="3" name="Content Placeholder 2">
            <a:extLst>
              <a:ext uri="{FF2B5EF4-FFF2-40B4-BE49-F238E27FC236}">
                <a16:creationId xmlns:a16="http://schemas.microsoft.com/office/drawing/2014/main" id="{FFB3441C-18F7-0F8B-A80E-8ADD3515A948}"/>
              </a:ext>
            </a:extLst>
          </p:cNvPr>
          <p:cNvSpPr>
            <a:spLocks noGrp="1"/>
          </p:cNvSpPr>
          <p:nvPr>
            <p:ph idx="1"/>
          </p:nvPr>
        </p:nvSpPr>
        <p:spPr/>
        <p:txBody>
          <a:bodyPr/>
          <a:lstStyle/>
          <a:p>
            <a:pPr marL="457200" indent="-457200" algn="l">
              <a:buFont typeface="+mj-lt"/>
              <a:buAutoNum type="arabicPeriod" startAt="5"/>
            </a:pPr>
            <a:r>
              <a:rPr lang="en-US" b="1" i="0" dirty="0">
                <a:solidFill>
                  <a:srgbClr val="0D0D0D"/>
                </a:solidFill>
                <a:effectLst/>
                <a:highlight>
                  <a:srgbClr val="FFFFFF"/>
                </a:highlight>
              </a:rPr>
              <a:t>Model Evaluation:</a:t>
            </a:r>
            <a:endParaRPr lang="en-US" b="0" i="0" dirty="0">
              <a:solidFill>
                <a:srgbClr val="0D0D0D"/>
              </a:solidFill>
              <a:effectLst/>
              <a:highlight>
                <a:srgbClr val="FFFFFF"/>
              </a:highlight>
            </a:endParaRPr>
          </a:p>
          <a:p>
            <a:pPr marL="742950" lvl="1" indent="-285750" algn="l">
              <a:buFont typeface="+mj-lt"/>
              <a:buAutoNum type="arabicPeriod"/>
            </a:pPr>
            <a:r>
              <a:rPr lang="en-US" sz="2000" b="0" i="0" dirty="0">
                <a:solidFill>
                  <a:srgbClr val="0D0D0D"/>
                </a:solidFill>
                <a:effectLst/>
                <a:highlight>
                  <a:srgbClr val="FFFFFF"/>
                </a:highlight>
              </a:rPr>
              <a:t>Assess the model's performance on the test set using metrics like accuracy, precision, recall, and F1-score.</a:t>
            </a:r>
          </a:p>
          <a:p>
            <a:pPr marL="742950" lvl="1" indent="-285750" algn="l">
              <a:buFont typeface="+mj-lt"/>
              <a:buAutoNum type="arabicPeriod"/>
            </a:pPr>
            <a:r>
              <a:rPr lang="en-US" sz="2000" b="0" i="0" dirty="0">
                <a:solidFill>
                  <a:srgbClr val="0D0D0D"/>
                </a:solidFill>
                <a:effectLst/>
                <a:highlight>
                  <a:srgbClr val="FFFFFF"/>
                </a:highlight>
              </a:rPr>
              <a:t>Analyze the confusion matrix and ROC curves to understand classification strengths and weaknesses.</a:t>
            </a:r>
          </a:p>
          <a:p>
            <a:pPr marL="457200" indent="-457200" algn="l">
              <a:buFont typeface="+mj-lt"/>
              <a:buAutoNum type="arabicPeriod" startAt="6"/>
            </a:pPr>
            <a:r>
              <a:rPr lang="en-US" b="1" i="0" dirty="0">
                <a:solidFill>
                  <a:srgbClr val="0D0D0D"/>
                </a:solidFill>
                <a:effectLst/>
                <a:highlight>
                  <a:srgbClr val="FFFFFF"/>
                </a:highlight>
              </a:rPr>
              <a:t>Clinical Validation:</a:t>
            </a:r>
            <a:endParaRPr lang="en-US" b="0" i="0" dirty="0">
              <a:solidFill>
                <a:srgbClr val="0D0D0D"/>
              </a:solidFill>
              <a:effectLst/>
              <a:highlight>
                <a:srgbClr val="FFFFFF"/>
              </a:highlight>
            </a:endParaRPr>
          </a:p>
          <a:p>
            <a:pPr marL="742950" lvl="1" indent="-285750" algn="l">
              <a:buFont typeface="+mj-lt"/>
              <a:buAutoNum type="arabicPeriod"/>
            </a:pPr>
            <a:r>
              <a:rPr lang="en-US" sz="2000" b="0" i="0" dirty="0">
                <a:solidFill>
                  <a:srgbClr val="0D0D0D"/>
                </a:solidFill>
                <a:effectLst/>
                <a:highlight>
                  <a:srgbClr val="FFFFFF"/>
                </a:highlight>
              </a:rPr>
              <a:t>Deploy the trained model in a clinical environment using an independent ECG dataset.</a:t>
            </a:r>
          </a:p>
          <a:p>
            <a:pPr marL="742950" lvl="1" indent="-285750" algn="l">
              <a:buFont typeface="+mj-lt"/>
              <a:buAutoNum type="arabicPeriod"/>
            </a:pPr>
            <a:r>
              <a:rPr lang="en-US" sz="2000" b="0" i="0" dirty="0">
                <a:solidFill>
                  <a:srgbClr val="0D0D0D"/>
                </a:solidFill>
                <a:effectLst/>
                <a:highlight>
                  <a:srgbClr val="FFFFFF"/>
                </a:highlight>
              </a:rPr>
              <a:t>Collaborate with cardiologists to evaluate the model's diagnostic accuracy and its potential to aid in clinical decision-making.</a:t>
            </a:r>
          </a:p>
          <a:p>
            <a:pPr marL="742950" lvl="1" indent="-285750" algn="l">
              <a:buFont typeface="+mj-lt"/>
              <a:buAutoNum type="arabicPeriod"/>
            </a:pPr>
            <a:r>
              <a:rPr lang="en-US" sz="2000" b="0" i="0" dirty="0">
                <a:solidFill>
                  <a:srgbClr val="0D0D0D"/>
                </a:solidFill>
                <a:effectLst/>
                <a:highlight>
                  <a:srgbClr val="FFFFFF"/>
                </a:highlight>
              </a:rPr>
              <a:t>Refine the model based on feedback and further validation to ensure its reliability and usefulness in real-world scenarios.</a:t>
            </a:r>
          </a:p>
          <a:p>
            <a:endParaRPr lang="en-IN" dirty="0"/>
          </a:p>
        </p:txBody>
      </p:sp>
    </p:spTree>
    <p:extLst>
      <p:ext uri="{BB962C8B-B14F-4D97-AF65-F5344CB8AC3E}">
        <p14:creationId xmlns:p14="http://schemas.microsoft.com/office/powerpoint/2010/main" val="3360484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4D74-E8C0-671A-B541-C72B13A241EC}"/>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1737A5FA-3696-DAC8-0EF9-E28E2DDFF748}"/>
              </a:ext>
            </a:extLst>
          </p:cNvPr>
          <p:cNvSpPr>
            <a:spLocks noGrp="1"/>
          </p:cNvSpPr>
          <p:nvPr>
            <p:ph idx="1"/>
          </p:nvPr>
        </p:nvSpPr>
        <p:spPr/>
        <p:txBody>
          <a:bodyPr>
            <a:normAutofit/>
          </a:bodyPr>
          <a:lstStyle/>
          <a:p>
            <a:pPr algn="l"/>
            <a:r>
              <a:rPr lang="en-IN" b="1" i="0" dirty="0">
                <a:solidFill>
                  <a:srgbClr val="0D0D0D"/>
                </a:solidFill>
                <a:effectLst/>
                <a:highlight>
                  <a:srgbClr val="FFFFFF"/>
                </a:highlight>
              </a:rPr>
              <a:t>System Requirements:</a:t>
            </a:r>
            <a:endParaRPr lang="en-IN" b="0" i="0" dirty="0">
              <a:solidFill>
                <a:srgbClr val="0D0D0D"/>
              </a:solidFill>
              <a:effectLst/>
              <a:highlight>
                <a:srgbClr val="FFFFFF"/>
              </a:highlight>
            </a:endParaRPr>
          </a:p>
          <a:p>
            <a:pPr algn="l">
              <a:buFont typeface="+mj-lt"/>
              <a:buAutoNum type="arabicPeriod"/>
            </a:pPr>
            <a:r>
              <a:rPr lang="en-IN" b="1" i="0" dirty="0">
                <a:solidFill>
                  <a:srgbClr val="0D0D0D"/>
                </a:solidFill>
                <a:effectLst/>
                <a:highlight>
                  <a:srgbClr val="FFFFFF"/>
                </a:highlight>
              </a:rPr>
              <a:t>Hardware Requirements:</a:t>
            </a:r>
            <a:endParaRPr lang="en-IN" b="0" i="0" dirty="0">
              <a:solidFill>
                <a:srgbClr val="0D0D0D"/>
              </a:solidFill>
              <a:effectLst/>
              <a:highlight>
                <a:srgbClr val="FFFFFF"/>
              </a:highlight>
            </a:endParaRPr>
          </a:p>
          <a:p>
            <a:pPr marL="742950" lvl="1" indent="-285750" algn="l">
              <a:buFont typeface="+mj-lt"/>
              <a:buAutoNum type="arabicPeriod"/>
            </a:pPr>
            <a:r>
              <a:rPr lang="en-IN" sz="2000" b="1" i="0" dirty="0">
                <a:solidFill>
                  <a:srgbClr val="0D0D0D"/>
                </a:solidFill>
                <a:effectLst/>
                <a:highlight>
                  <a:srgbClr val="FFFFFF"/>
                </a:highlight>
              </a:rPr>
              <a:t>CPU:</a:t>
            </a:r>
            <a:r>
              <a:rPr lang="en-IN" sz="2000" b="0" i="0" dirty="0">
                <a:solidFill>
                  <a:srgbClr val="0D0D0D"/>
                </a:solidFill>
                <a:effectLst/>
                <a:highlight>
                  <a:srgbClr val="FFFFFF"/>
                </a:highlight>
              </a:rPr>
              <a:t> Multi-core processor (Intel i5 or equivalent) or better for faster data preprocessing and model training.</a:t>
            </a:r>
          </a:p>
          <a:p>
            <a:pPr marL="742950" lvl="1" indent="-285750" algn="l">
              <a:buFont typeface="+mj-lt"/>
              <a:buAutoNum type="arabicPeriod"/>
            </a:pPr>
            <a:r>
              <a:rPr lang="en-IN" sz="2000" b="1" i="0" dirty="0">
                <a:solidFill>
                  <a:srgbClr val="0D0D0D"/>
                </a:solidFill>
                <a:effectLst/>
                <a:highlight>
                  <a:srgbClr val="FFFFFF"/>
                </a:highlight>
              </a:rPr>
              <a:t>GPU:</a:t>
            </a:r>
            <a:r>
              <a:rPr lang="en-IN" sz="2000" b="0" i="0" dirty="0">
                <a:solidFill>
                  <a:srgbClr val="0D0D0D"/>
                </a:solidFill>
                <a:effectLst/>
                <a:highlight>
                  <a:srgbClr val="FFFFFF"/>
                </a:highlight>
              </a:rPr>
              <a:t> NVIDIA GeForce GTX 1060 or higher with CUDA support for accelerated CNN training (optional but recommended).</a:t>
            </a:r>
          </a:p>
          <a:p>
            <a:pPr marL="742950" lvl="1" indent="-285750" algn="l">
              <a:buFont typeface="+mj-lt"/>
              <a:buAutoNum type="arabicPeriod"/>
            </a:pPr>
            <a:r>
              <a:rPr lang="en-IN" sz="2000" b="1" i="0" dirty="0">
                <a:solidFill>
                  <a:srgbClr val="0D0D0D"/>
                </a:solidFill>
                <a:effectLst/>
                <a:highlight>
                  <a:srgbClr val="FFFFFF"/>
                </a:highlight>
              </a:rPr>
              <a:t>RAM:</a:t>
            </a:r>
            <a:r>
              <a:rPr lang="en-IN" sz="2000" b="0" i="0" dirty="0">
                <a:solidFill>
                  <a:srgbClr val="0D0D0D"/>
                </a:solidFill>
                <a:effectLst/>
                <a:highlight>
                  <a:srgbClr val="FFFFFF"/>
                </a:highlight>
              </a:rPr>
              <a:t> Minimum of 16GB RAM for handling large datasets and model training.</a:t>
            </a:r>
          </a:p>
          <a:p>
            <a:pPr marL="742950" lvl="1" indent="-285750" algn="l">
              <a:buFont typeface="+mj-lt"/>
              <a:buAutoNum type="arabicPeriod"/>
            </a:pPr>
            <a:r>
              <a:rPr lang="en-IN" sz="2000" b="1" i="0" dirty="0">
                <a:solidFill>
                  <a:srgbClr val="0D0D0D"/>
                </a:solidFill>
                <a:effectLst/>
                <a:highlight>
                  <a:srgbClr val="FFFFFF"/>
                </a:highlight>
              </a:rPr>
              <a:t>Storage:</a:t>
            </a:r>
            <a:r>
              <a:rPr lang="en-IN" sz="2000" b="0" i="0" dirty="0">
                <a:solidFill>
                  <a:srgbClr val="0D0D0D"/>
                </a:solidFill>
                <a:effectLst/>
                <a:highlight>
                  <a:srgbClr val="FFFFFF"/>
                </a:highlight>
              </a:rPr>
              <a:t> SSD with at least 500GB for storing datasets, trained models, and software.</a:t>
            </a:r>
          </a:p>
          <a:p>
            <a:endParaRPr lang="en-IN" dirty="0"/>
          </a:p>
        </p:txBody>
      </p:sp>
    </p:spTree>
    <p:extLst>
      <p:ext uri="{BB962C8B-B14F-4D97-AF65-F5344CB8AC3E}">
        <p14:creationId xmlns:p14="http://schemas.microsoft.com/office/powerpoint/2010/main" val="4205456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1028-2825-9567-7EDC-CC3F7B6CCAE3}"/>
              </a:ext>
            </a:extLst>
          </p:cNvPr>
          <p:cNvSpPr>
            <a:spLocks noGrp="1"/>
          </p:cNvSpPr>
          <p:nvPr>
            <p:ph type="title"/>
          </p:nvPr>
        </p:nvSpPr>
        <p:spPr/>
        <p:txBody>
          <a:bodyPr/>
          <a:lstStyle/>
          <a:p>
            <a:r>
              <a:rPr lang="en-IN" dirty="0"/>
              <a:t>SYSTEM APPROACH- CONT.</a:t>
            </a:r>
          </a:p>
        </p:txBody>
      </p:sp>
      <p:sp>
        <p:nvSpPr>
          <p:cNvPr id="3" name="Content Placeholder 2">
            <a:extLst>
              <a:ext uri="{FF2B5EF4-FFF2-40B4-BE49-F238E27FC236}">
                <a16:creationId xmlns:a16="http://schemas.microsoft.com/office/drawing/2014/main" id="{C3DD70E8-D1DC-D73C-A8F2-73CE0C5F6328}"/>
              </a:ext>
            </a:extLst>
          </p:cNvPr>
          <p:cNvSpPr>
            <a:spLocks noGrp="1"/>
          </p:cNvSpPr>
          <p:nvPr>
            <p:ph idx="1"/>
          </p:nvPr>
        </p:nvSpPr>
        <p:spPr/>
        <p:txBody>
          <a:bodyPr>
            <a:normAutofit/>
          </a:bodyPr>
          <a:lstStyle/>
          <a:p>
            <a:pPr marL="457200" indent="-457200" algn="l">
              <a:buFont typeface="+mj-lt"/>
              <a:buAutoNum type="arabicPeriod" startAt="2"/>
            </a:pPr>
            <a:r>
              <a:rPr lang="en-IN" b="1" i="0" dirty="0">
                <a:solidFill>
                  <a:srgbClr val="0D0D0D"/>
                </a:solidFill>
                <a:effectLst/>
                <a:highlight>
                  <a:srgbClr val="FFFFFF"/>
                </a:highlight>
              </a:rPr>
              <a:t>Software Requirements:</a:t>
            </a:r>
            <a:endParaRPr lang="en-IN" b="0" i="0" dirty="0">
              <a:solidFill>
                <a:srgbClr val="0D0D0D"/>
              </a:solidFill>
              <a:effectLst/>
              <a:highlight>
                <a:srgbClr val="FFFFFF"/>
              </a:highlight>
            </a:endParaRPr>
          </a:p>
          <a:p>
            <a:pPr marL="742950" lvl="1" indent="-285750" algn="l">
              <a:buFont typeface="+mj-lt"/>
              <a:buAutoNum type="arabicPeriod"/>
            </a:pPr>
            <a:r>
              <a:rPr lang="en-IN" sz="2000" b="1" i="0" dirty="0">
                <a:solidFill>
                  <a:srgbClr val="0D0D0D"/>
                </a:solidFill>
                <a:effectLst/>
                <a:highlight>
                  <a:srgbClr val="FFFFFF"/>
                </a:highlight>
              </a:rPr>
              <a:t>Operating System:</a:t>
            </a:r>
            <a:r>
              <a:rPr lang="en-IN" sz="2000" b="0" i="0" dirty="0">
                <a:solidFill>
                  <a:srgbClr val="0D0D0D"/>
                </a:solidFill>
                <a:effectLst/>
                <a:highlight>
                  <a:srgbClr val="FFFFFF"/>
                </a:highlight>
              </a:rPr>
              <a:t> Windows 10/11, macOS, or Linux.</a:t>
            </a:r>
          </a:p>
          <a:p>
            <a:pPr marL="742950" lvl="1" indent="-285750" algn="l">
              <a:buFont typeface="+mj-lt"/>
              <a:buAutoNum type="arabicPeriod"/>
            </a:pPr>
            <a:r>
              <a:rPr lang="en-IN" sz="2000" b="1" i="0" dirty="0">
                <a:solidFill>
                  <a:srgbClr val="0D0D0D"/>
                </a:solidFill>
                <a:effectLst/>
                <a:highlight>
                  <a:srgbClr val="FFFFFF"/>
                </a:highlight>
              </a:rPr>
              <a:t>Python:</a:t>
            </a:r>
            <a:r>
              <a:rPr lang="en-IN" sz="2000" b="0" i="0" dirty="0">
                <a:solidFill>
                  <a:srgbClr val="0D0D0D"/>
                </a:solidFill>
                <a:effectLst/>
                <a:highlight>
                  <a:srgbClr val="FFFFFF"/>
                </a:highlight>
              </a:rPr>
              <a:t> Python 3.x for coding and development.</a:t>
            </a:r>
          </a:p>
          <a:p>
            <a:pPr marL="742950" lvl="1" indent="-285750" algn="l">
              <a:buFont typeface="+mj-lt"/>
              <a:buAutoNum type="arabicPeriod"/>
            </a:pPr>
            <a:r>
              <a:rPr lang="en-IN" sz="2000" b="1" i="0" dirty="0">
                <a:solidFill>
                  <a:srgbClr val="0D0D0D"/>
                </a:solidFill>
                <a:effectLst/>
                <a:highlight>
                  <a:srgbClr val="FFFFFF"/>
                </a:highlight>
              </a:rPr>
              <a:t>Deep Learning Frameworks:</a:t>
            </a:r>
            <a:r>
              <a:rPr lang="en-IN" sz="2000" b="0" i="0" dirty="0">
                <a:solidFill>
                  <a:srgbClr val="0D0D0D"/>
                </a:solidFill>
                <a:effectLst/>
                <a:highlight>
                  <a:srgbClr val="FFFFFF"/>
                </a:highlight>
              </a:rPr>
              <a:t> TensorFlow or </a:t>
            </a:r>
            <a:r>
              <a:rPr lang="en-IN" sz="2000" b="0" i="0" dirty="0" err="1">
                <a:solidFill>
                  <a:srgbClr val="0D0D0D"/>
                </a:solidFill>
                <a:effectLst/>
                <a:highlight>
                  <a:srgbClr val="FFFFFF"/>
                </a:highlight>
              </a:rPr>
              <a:t>PyTorch</a:t>
            </a:r>
            <a:r>
              <a:rPr lang="en-IN" sz="2000" b="0" i="0" dirty="0">
                <a:solidFill>
                  <a:srgbClr val="0D0D0D"/>
                </a:solidFill>
                <a:effectLst/>
                <a:highlight>
                  <a:srgbClr val="FFFFFF"/>
                </a:highlight>
              </a:rPr>
              <a:t> for building and training CNN models.</a:t>
            </a:r>
          </a:p>
          <a:p>
            <a:pPr marL="742950" lvl="1" indent="-285750" algn="l">
              <a:buFont typeface="+mj-lt"/>
              <a:buAutoNum type="arabicPeriod"/>
            </a:pPr>
            <a:r>
              <a:rPr lang="en-IN" sz="2000" b="1" i="0" dirty="0">
                <a:solidFill>
                  <a:srgbClr val="0D0D0D"/>
                </a:solidFill>
                <a:effectLst/>
                <a:highlight>
                  <a:srgbClr val="FFFFFF"/>
                </a:highlight>
              </a:rPr>
              <a:t>Data Preprocessing Libraries:</a:t>
            </a:r>
            <a:r>
              <a:rPr lang="en-IN" sz="2000" b="0" i="0" dirty="0">
                <a:solidFill>
                  <a:srgbClr val="0D0D0D"/>
                </a:solidFill>
                <a:effectLst/>
                <a:highlight>
                  <a:srgbClr val="FFFFFF"/>
                </a:highlight>
              </a:rPr>
              <a:t> NumPy, Pandas, and SciPy for data manipulation and preprocessing.</a:t>
            </a:r>
          </a:p>
          <a:p>
            <a:pPr marL="742950" lvl="1" indent="-285750" algn="l">
              <a:buFont typeface="+mj-lt"/>
              <a:buAutoNum type="arabicPeriod"/>
            </a:pPr>
            <a:r>
              <a:rPr lang="en-IN" sz="2000" b="1" i="0" dirty="0">
                <a:solidFill>
                  <a:srgbClr val="0D0D0D"/>
                </a:solidFill>
                <a:effectLst/>
                <a:highlight>
                  <a:srgbClr val="FFFFFF"/>
                </a:highlight>
              </a:rPr>
              <a:t>Visualization Libraries:</a:t>
            </a:r>
            <a:r>
              <a:rPr lang="en-IN" sz="2000" b="0" i="0" dirty="0">
                <a:solidFill>
                  <a:srgbClr val="0D0D0D"/>
                </a:solidFill>
                <a:effectLst/>
                <a:highlight>
                  <a:srgbClr val="FFFFFF"/>
                </a:highlight>
              </a:rPr>
              <a:t> Matplotlib and Seaborn for data visualization.</a:t>
            </a:r>
          </a:p>
          <a:p>
            <a:pPr marL="742950" lvl="1" indent="-285750" algn="l">
              <a:buFont typeface="+mj-lt"/>
              <a:buAutoNum type="arabicPeriod"/>
            </a:pPr>
            <a:r>
              <a:rPr lang="en-IN" sz="2000" b="1" i="0" dirty="0">
                <a:solidFill>
                  <a:srgbClr val="0D0D0D"/>
                </a:solidFill>
                <a:effectLst/>
                <a:highlight>
                  <a:srgbClr val="FFFFFF"/>
                </a:highlight>
              </a:rPr>
              <a:t>Additional Libraries:</a:t>
            </a:r>
            <a:r>
              <a:rPr lang="en-IN" sz="2000" b="0" i="0" dirty="0">
                <a:solidFill>
                  <a:srgbClr val="0D0D0D"/>
                </a:solidFill>
                <a:effectLst/>
                <a:highlight>
                  <a:srgbClr val="FFFFFF"/>
                </a:highlight>
              </a:rPr>
              <a:t> scikit-learn for model evaluation, OpenCV for image processing (if needed), and TensorFlow/</a:t>
            </a:r>
            <a:r>
              <a:rPr lang="en-IN" sz="2000" b="0" i="0" dirty="0" err="1">
                <a:solidFill>
                  <a:srgbClr val="0D0D0D"/>
                </a:solidFill>
                <a:effectLst/>
                <a:highlight>
                  <a:srgbClr val="FFFFFF"/>
                </a:highlight>
              </a:rPr>
              <a:t>Keras</a:t>
            </a:r>
            <a:r>
              <a:rPr lang="en-IN" sz="2000" b="0" i="0" dirty="0">
                <a:solidFill>
                  <a:srgbClr val="0D0D0D"/>
                </a:solidFill>
                <a:effectLst/>
                <a:highlight>
                  <a:srgbClr val="FFFFFF"/>
                </a:highlight>
              </a:rPr>
              <a:t> or </a:t>
            </a:r>
            <a:r>
              <a:rPr lang="en-IN" sz="2000" b="0" i="0" dirty="0" err="1">
                <a:solidFill>
                  <a:srgbClr val="0D0D0D"/>
                </a:solidFill>
                <a:effectLst/>
                <a:highlight>
                  <a:srgbClr val="FFFFFF"/>
                </a:highlight>
              </a:rPr>
              <a:t>PyTorch</a:t>
            </a:r>
            <a:r>
              <a:rPr lang="en-IN" sz="2000" b="0" i="0" dirty="0">
                <a:solidFill>
                  <a:srgbClr val="0D0D0D"/>
                </a:solidFill>
                <a:effectLst/>
                <a:highlight>
                  <a:srgbClr val="FFFFFF"/>
                </a:highlight>
              </a:rPr>
              <a:t> libraries for deep learning.</a:t>
            </a:r>
          </a:p>
          <a:p>
            <a:endParaRPr lang="en-IN" dirty="0"/>
          </a:p>
        </p:txBody>
      </p:sp>
    </p:spTree>
    <p:extLst>
      <p:ext uri="{BB962C8B-B14F-4D97-AF65-F5344CB8AC3E}">
        <p14:creationId xmlns:p14="http://schemas.microsoft.com/office/powerpoint/2010/main" val="247106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1028-2825-9567-7EDC-CC3F7B6CCAE3}"/>
              </a:ext>
            </a:extLst>
          </p:cNvPr>
          <p:cNvSpPr>
            <a:spLocks noGrp="1"/>
          </p:cNvSpPr>
          <p:nvPr>
            <p:ph type="title"/>
          </p:nvPr>
        </p:nvSpPr>
        <p:spPr/>
        <p:txBody>
          <a:bodyPr/>
          <a:lstStyle/>
          <a:p>
            <a:r>
              <a:rPr lang="en-IN" dirty="0"/>
              <a:t>ALGORITHM &amp; DEPLOYMENT</a:t>
            </a:r>
          </a:p>
        </p:txBody>
      </p:sp>
      <p:sp>
        <p:nvSpPr>
          <p:cNvPr id="3" name="Content Placeholder 2">
            <a:extLst>
              <a:ext uri="{FF2B5EF4-FFF2-40B4-BE49-F238E27FC236}">
                <a16:creationId xmlns:a16="http://schemas.microsoft.com/office/drawing/2014/main" id="{C3DD70E8-D1DC-D73C-A8F2-73CE0C5F6328}"/>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rPr>
              <a:t>Data Preparation:</a:t>
            </a:r>
            <a:endParaRPr lang="en-US" b="0" i="0" dirty="0">
              <a:solidFill>
                <a:srgbClr val="0D0D0D"/>
              </a:solidFill>
              <a:effectLst/>
              <a:highlight>
                <a:srgbClr val="FFFFFF"/>
              </a:highlight>
            </a:endParaRPr>
          </a:p>
          <a:p>
            <a:pPr marL="742950" lvl="1" indent="-285750" algn="l">
              <a:buFont typeface="+mj-lt"/>
              <a:buAutoNum type="arabicPeriod"/>
            </a:pPr>
            <a:r>
              <a:rPr lang="en-US" b="0" i="0" dirty="0">
                <a:solidFill>
                  <a:srgbClr val="0D0D0D"/>
                </a:solidFill>
                <a:effectLst/>
                <a:highlight>
                  <a:srgbClr val="FFFFFF"/>
                </a:highlight>
              </a:rPr>
              <a:t>Load ECG datasets and preprocess them by removing noise, normalizing amplitudes, and segmenting into time windows.</a:t>
            </a:r>
          </a:p>
          <a:p>
            <a:pPr marL="742950" lvl="1" indent="-285750" algn="l">
              <a:buFont typeface="+mj-lt"/>
              <a:buAutoNum type="arabicPeriod"/>
            </a:pPr>
            <a:r>
              <a:rPr lang="en-US" b="0" i="0" dirty="0">
                <a:solidFill>
                  <a:srgbClr val="0D0D0D"/>
                </a:solidFill>
                <a:effectLst/>
                <a:highlight>
                  <a:srgbClr val="FFFFFF"/>
                </a:highlight>
              </a:rPr>
              <a:t>Split the dataset into training, validation, and test sets.</a:t>
            </a:r>
          </a:p>
          <a:p>
            <a:pPr algn="l">
              <a:buFont typeface="+mj-lt"/>
              <a:buAutoNum type="arabicPeriod"/>
            </a:pPr>
            <a:r>
              <a:rPr lang="en-US" b="1" i="0" dirty="0">
                <a:solidFill>
                  <a:srgbClr val="0D0D0D"/>
                </a:solidFill>
                <a:effectLst/>
                <a:highlight>
                  <a:srgbClr val="FFFFFF"/>
                </a:highlight>
              </a:rPr>
              <a:t>CNN Model Architecture:</a:t>
            </a:r>
            <a:endParaRPr lang="en-US" b="0" i="0" dirty="0">
              <a:solidFill>
                <a:srgbClr val="0D0D0D"/>
              </a:solidFill>
              <a:effectLst/>
              <a:highlight>
                <a:srgbClr val="FFFFFF"/>
              </a:highlight>
            </a:endParaRPr>
          </a:p>
          <a:p>
            <a:pPr marL="742950" lvl="1" indent="-285750" algn="l">
              <a:buFont typeface="+mj-lt"/>
              <a:buAutoNum type="arabicPeriod"/>
            </a:pPr>
            <a:r>
              <a:rPr lang="en-US" b="1" i="0" dirty="0">
                <a:solidFill>
                  <a:srgbClr val="0D0D0D"/>
                </a:solidFill>
                <a:effectLst/>
                <a:highlight>
                  <a:srgbClr val="FFFFFF"/>
                </a:highlight>
              </a:rPr>
              <a:t>Input Layer:</a:t>
            </a:r>
            <a:r>
              <a:rPr lang="en-US" b="0" i="0" dirty="0">
                <a:solidFill>
                  <a:srgbClr val="0D0D0D"/>
                </a:solidFill>
                <a:effectLst/>
                <a:highlight>
                  <a:srgbClr val="FFFFFF"/>
                </a:highlight>
              </a:rPr>
              <a:t> Accept segmented ECG signals as input.</a:t>
            </a:r>
          </a:p>
          <a:p>
            <a:pPr marL="742950" lvl="1" indent="-285750" algn="l">
              <a:buFont typeface="+mj-lt"/>
              <a:buAutoNum type="arabicPeriod"/>
            </a:pPr>
            <a:r>
              <a:rPr lang="en-US" b="1" i="0" dirty="0">
                <a:solidFill>
                  <a:srgbClr val="0D0D0D"/>
                </a:solidFill>
                <a:effectLst/>
                <a:highlight>
                  <a:srgbClr val="FFFFFF"/>
                </a:highlight>
              </a:rPr>
              <a:t>Convolutional Layers:</a:t>
            </a:r>
            <a:r>
              <a:rPr lang="en-US" b="0" i="0" dirty="0">
                <a:solidFill>
                  <a:srgbClr val="0D0D0D"/>
                </a:solidFill>
                <a:effectLst/>
                <a:highlight>
                  <a:srgbClr val="FFFFFF"/>
                </a:highlight>
              </a:rPr>
              <a:t> Extract features from the input data using convolution operations.</a:t>
            </a:r>
          </a:p>
          <a:p>
            <a:pPr marL="742950" lvl="1" indent="-285750" algn="l">
              <a:buFont typeface="+mj-lt"/>
              <a:buAutoNum type="arabicPeriod"/>
            </a:pPr>
            <a:r>
              <a:rPr lang="en-US" b="1" i="0" dirty="0">
                <a:solidFill>
                  <a:srgbClr val="0D0D0D"/>
                </a:solidFill>
                <a:effectLst/>
                <a:highlight>
                  <a:srgbClr val="FFFFFF"/>
                </a:highlight>
              </a:rPr>
              <a:t>Pooling Layers:</a:t>
            </a:r>
            <a:r>
              <a:rPr lang="en-US" b="0" i="0" dirty="0">
                <a:solidFill>
                  <a:srgbClr val="0D0D0D"/>
                </a:solidFill>
                <a:effectLst/>
                <a:highlight>
                  <a:srgbClr val="FFFFFF"/>
                </a:highlight>
              </a:rPr>
              <a:t> Down-sample spatial dimensions to reduce computation and retain important features.</a:t>
            </a:r>
          </a:p>
          <a:p>
            <a:pPr marL="742950" lvl="1" indent="-285750" algn="l">
              <a:buFont typeface="+mj-lt"/>
              <a:buAutoNum type="arabicPeriod"/>
            </a:pPr>
            <a:r>
              <a:rPr lang="en-US" b="1" i="0" dirty="0">
                <a:solidFill>
                  <a:srgbClr val="0D0D0D"/>
                </a:solidFill>
                <a:effectLst/>
                <a:highlight>
                  <a:srgbClr val="FFFFFF"/>
                </a:highlight>
              </a:rPr>
              <a:t>Flatten Layer:</a:t>
            </a:r>
            <a:r>
              <a:rPr lang="en-US" b="0" i="0" dirty="0">
                <a:solidFill>
                  <a:srgbClr val="0D0D0D"/>
                </a:solidFill>
                <a:effectLst/>
                <a:highlight>
                  <a:srgbClr val="FFFFFF"/>
                </a:highlight>
              </a:rPr>
              <a:t> Flatten the pooled feature maps into a 1D vector.</a:t>
            </a:r>
          </a:p>
          <a:p>
            <a:pPr marL="742950" lvl="1" indent="-285750" algn="l">
              <a:buFont typeface="+mj-lt"/>
              <a:buAutoNum type="arabicPeriod"/>
            </a:pPr>
            <a:r>
              <a:rPr lang="en-US" b="1" i="0" dirty="0">
                <a:solidFill>
                  <a:srgbClr val="0D0D0D"/>
                </a:solidFill>
                <a:effectLst/>
                <a:highlight>
                  <a:srgbClr val="FFFFFF"/>
                </a:highlight>
              </a:rPr>
              <a:t>Fully Connected Layers:</a:t>
            </a:r>
            <a:r>
              <a:rPr lang="en-US" b="0" i="0" dirty="0">
                <a:solidFill>
                  <a:srgbClr val="0D0D0D"/>
                </a:solidFill>
                <a:effectLst/>
                <a:highlight>
                  <a:srgbClr val="FFFFFF"/>
                </a:highlight>
              </a:rPr>
              <a:t> Dense layers to perform classification.</a:t>
            </a:r>
          </a:p>
          <a:p>
            <a:pPr marL="742950" lvl="1" indent="-285750" algn="l">
              <a:buFont typeface="+mj-lt"/>
              <a:buAutoNum type="arabicPeriod"/>
            </a:pPr>
            <a:r>
              <a:rPr lang="en-US" b="1" i="0" dirty="0">
                <a:solidFill>
                  <a:srgbClr val="0D0D0D"/>
                </a:solidFill>
                <a:effectLst/>
                <a:highlight>
                  <a:srgbClr val="FFFFFF"/>
                </a:highlight>
              </a:rPr>
              <a:t>Output Layer:</a:t>
            </a:r>
            <a:r>
              <a:rPr lang="en-US" b="0" i="0" dirty="0">
                <a:solidFill>
                  <a:srgbClr val="0D0D0D"/>
                </a:solidFill>
                <a:effectLst/>
                <a:highlight>
                  <a:srgbClr val="FFFFFF"/>
                </a:highlight>
              </a:rPr>
              <a:t> </a:t>
            </a:r>
            <a:r>
              <a:rPr lang="en-US" b="0" i="0" dirty="0" err="1">
                <a:solidFill>
                  <a:srgbClr val="0D0D0D"/>
                </a:solidFill>
                <a:effectLst/>
                <a:highlight>
                  <a:srgbClr val="FFFFFF"/>
                </a:highlight>
              </a:rPr>
              <a:t>Softmax</a:t>
            </a:r>
            <a:r>
              <a:rPr lang="en-US" b="0" i="0" dirty="0">
                <a:solidFill>
                  <a:srgbClr val="0D0D0D"/>
                </a:solidFill>
                <a:effectLst/>
                <a:highlight>
                  <a:srgbClr val="FFFFFF"/>
                </a:highlight>
              </a:rPr>
              <a:t> activation to produce probability distributions over arrhythmia classes.</a:t>
            </a:r>
          </a:p>
          <a:p>
            <a:endParaRPr lang="en-IN" dirty="0"/>
          </a:p>
        </p:txBody>
      </p:sp>
    </p:spTree>
    <p:extLst>
      <p:ext uri="{BB962C8B-B14F-4D97-AF65-F5344CB8AC3E}">
        <p14:creationId xmlns:p14="http://schemas.microsoft.com/office/powerpoint/2010/main" val="28099291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53</TotalTime>
  <Words>1298</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Retrospect</vt:lpstr>
      <vt:lpstr>ARRHYTHMIA-ON-ECG-CLASSIFICATION-USING-CNN</vt:lpstr>
      <vt:lpstr>OUTLINE</vt:lpstr>
      <vt:lpstr>PROBLEM STATEMENT</vt:lpstr>
      <vt:lpstr>PROPOSED SOLUTION</vt:lpstr>
      <vt:lpstr>PROPOSED SOLUTION – CONT.</vt:lpstr>
      <vt:lpstr>PROPOSED SOLUTION – CONT.</vt:lpstr>
      <vt:lpstr>SYSTEM APPROACH</vt:lpstr>
      <vt:lpstr>SYSTEM APPROACH- CONT.</vt:lpstr>
      <vt:lpstr>ALGORITHM &amp; DEPLOYMENT</vt:lpstr>
      <vt:lpstr>ALGORITHM &amp; DEPLOYMENT – CONT.</vt:lpstr>
      <vt:lpstr>ALGORITHM &amp; DEPLOYMENT – CONT.</vt:lpstr>
      <vt:lpstr>ALGORITHM &amp; DEPLOYMENT – CONT.</vt:lpstr>
      <vt:lpstr>ALGORITHM &amp; DEPLOYMENT – CONT.</vt:lpstr>
      <vt:lpstr>RESULT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ARRHYTHMIA-ON-ECG-CLASSIFICATION-USING-CNN</dc:title>
  <dc:creator>Roshini S</dc:creator>
  <cp:lastModifiedBy>Roshini S</cp:lastModifiedBy>
  <cp:revision>1</cp:revision>
  <dcterms:created xsi:type="dcterms:W3CDTF">2024-04-23T15:31:18Z</dcterms:created>
  <dcterms:modified xsi:type="dcterms:W3CDTF">2024-04-23T16:24:52Z</dcterms:modified>
</cp:coreProperties>
</file>