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5000"/>
          </a:bodyPr>
          <a:p>
            <a:r>
              <a:rPr altLang="zh-CN" lang="en-US"/>
              <a:t>J</a:t>
            </a:r>
            <a:r>
              <a:rPr altLang="zh-CN" lang="en-US"/>
              <a:t>A</a:t>
            </a:r>
            <a:r>
              <a:rPr altLang="zh-CN" lang="en-US"/>
              <a:t>V</a:t>
            </a:r>
            <a:r>
              <a:rPr altLang="zh-CN" lang="en-US"/>
              <a:t>A</a:t>
            </a:r>
            <a:r>
              <a:rPr altLang="zh-CN" lang="en-US"/>
              <a:t>S</a:t>
            </a:r>
            <a:r>
              <a:rPr altLang="zh-CN" lang="en-US"/>
              <a:t>C</a:t>
            </a:r>
            <a:r>
              <a:rPr altLang="zh-CN" lang="en-US"/>
              <a:t>R</a:t>
            </a:r>
            <a:r>
              <a:rPr altLang="zh-CN" lang="en-US"/>
              <a:t>I</a:t>
            </a:r>
            <a:r>
              <a:rPr altLang="zh-CN" lang="en-US"/>
              <a:t>P</a:t>
            </a:r>
            <a:r>
              <a:rPr altLang="zh-CN" lang="en-US"/>
              <a:t>T</a:t>
            </a:r>
            <a:r>
              <a:rPr altLang="zh-CN" lang="en-US"/>
              <a:t> </a:t>
            </a:r>
            <a:r>
              <a:rPr altLang="zh-CN" lang="en-US"/>
              <a:t>I</a:t>
            </a:r>
            <a:r>
              <a:rPr altLang="zh-CN" lang="en-US"/>
              <a:t>N</a:t>
            </a:r>
            <a:r>
              <a:rPr altLang="zh-CN" lang="en-US"/>
              <a:t>T</a:t>
            </a:r>
            <a:r>
              <a:rPr altLang="zh-CN" lang="en-US"/>
              <a:t>R</a:t>
            </a:r>
            <a:r>
              <a:rPr altLang="zh-CN" lang="en-US"/>
              <a:t>O</a:t>
            </a:r>
            <a:r>
              <a:rPr altLang="zh-CN" lang="en-US"/>
              <a:t>D</a:t>
            </a:r>
            <a:r>
              <a:rPr altLang="zh-CN" lang="en-US"/>
              <a:t>U</a:t>
            </a:r>
            <a:r>
              <a:rPr altLang="zh-CN" lang="en-US"/>
              <a:t>C</a:t>
            </a:r>
            <a:r>
              <a:rPr altLang="zh-CN" lang="en-US"/>
              <a:t>T</a:t>
            </a:r>
            <a:r>
              <a:rPr altLang="zh-CN" lang="en-US"/>
              <a:t>I</a:t>
            </a:r>
            <a:r>
              <a:rPr altLang="zh-CN" lang="en-US"/>
              <a:t>O</a:t>
            </a:r>
            <a:r>
              <a:rPr altLang="zh-CN" lang="en-US"/>
              <a:t>N</a:t>
            </a:r>
            <a:r>
              <a:rPr altLang="zh-CN" lang="en-US"/>
              <a:t>:</a:t>
            </a:r>
            <a:br>
              <a:rPr altLang="zh-CN" lang="en-US"/>
            </a:b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264163"/>
          </a:xfrm>
        </p:spPr>
        <p:txBody>
          <a:bodyPr>
            <a:normAutofit fontScale="54167" lnSpcReduction="20000"/>
          </a:bodyPr>
          <a:p>
            <a:endParaRPr altLang="zh-CN" lang="en-US"/>
          </a:p>
          <a:p>
            <a:r>
              <a:rPr altLang="zh-CN" lang="en-US"/>
              <a:t>What is JavaScript?</a:t>
            </a:r>
            <a:endParaRPr altLang="zh-CN" lang="en-US"/>
          </a:p>
          <a:p>
            <a:r>
              <a:rPr altLang="zh-CN" lang="en-US"/>
              <a:t>JavaScript is the programming language of the web.</a:t>
            </a:r>
            <a:endParaRPr altLang="zh-CN" lang="en-US"/>
          </a:p>
          <a:p>
            <a:r>
              <a:rPr altLang="zh-CN" lang="en-US"/>
              <a:t>It can update and change both HTML and CSS.</a:t>
            </a:r>
            <a:endParaRPr altLang="zh-CN" lang="en-US"/>
          </a:p>
          <a:p>
            <a:r>
              <a:rPr altLang="zh-CN" lang="en-US"/>
              <a:t>It can calculate, manipulate and validate data.</a:t>
            </a:r>
            <a:endParaRPr altLang="zh-CN" lang="en-US"/>
          </a:p>
          <a:p>
            <a:r>
              <a:rPr altLang="zh-CN" lang="en-US"/>
              <a:t>Why Study JavaScript?</a:t>
            </a:r>
            <a:endParaRPr altLang="zh-CN" lang="en-US"/>
          </a:p>
          <a:p>
            <a:r>
              <a:rPr altLang="zh-CN" lang="en-US"/>
              <a:t>JavaScript is one of the 3 languages all web developers must learn:</a:t>
            </a:r>
            <a:endParaRPr altLang="zh-CN" lang="en-US"/>
          </a:p>
          <a:p>
            <a:r>
              <a:rPr altLang="zh-CN" lang="en-US"/>
              <a:t>   1. HTML to define the content of web pages</a:t>
            </a:r>
            <a:endParaRPr altLang="zh-CN" lang="en-US"/>
          </a:p>
          <a:p>
            <a:r>
              <a:rPr altLang="zh-CN" lang="en-US"/>
              <a:t>   2. CSS to specify the layout of web pages</a:t>
            </a:r>
            <a:endParaRPr altLang="zh-CN" lang="en-US"/>
          </a:p>
          <a:p>
            <a:r>
              <a:rPr altLang="zh-CN" lang="en-US"/>
              <a:t>   3. JavaScript to program the behavior of web pages</a:t>
            </a:r>
            <a:endParaRPr altLang="zh-CN" lang="en-US"/>
          </a:p>
          <a:p>
            <a:r>
              <a:rPr altLang="zh-CN" lang="en-US"/>
              <a:t>JavaScript Can Change HTML Content</a:t>
            </a:r>
            <a:endParaRPr altLang="zh-CN" lang="en-US"/>
          </a:p>
          <a:p>
            <a:r>
              <a:rPr altLang="zh-CN" lang="en-US"/>
              <a:t>One of many JavaScript HTML methods is getElementById().</a:t>
            </a:r>
            <a:endParaRPr altLang="zh-CN" lang="en-US"/>
          </a:p>
          <a:p>
            <a:r>
              <a:rPr altLang="zh-CN" lang="en-US"/>
              <a:t>The example below "finds" an HTML element (with id="demo"), and changes the element content (innerHTML) to "Hello JavaScript":</a:t>
            </a:r>
            <a:endParaRPr altLang="zh-CN" lang="en-US"/>
          </a:p>
          <a:p>
            <a:r>
              <a:rPr altLang="zh-CN" lang="en-US"/>
              <a:t>Example</a:t>
            </a:r>
            <a:endParaRPr altLang="zh-CN" lang="en-US"/>
          </a:p>
          <a:p>
            <a:r>
              <a:rPr altLang="zh-CN" lang="en-US"/>
              <a:t>document.getElementById("demo").innerHTML = "Hello JavaScript";</a:t>
            </a:r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/>
              <a:t>J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P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Y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X</a:t>
            </a:r>
            <a:r>
              <a:rPr lang="en-US"/>
              <a:t>,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,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:</a:t>
            </a:r>
            <a:br>
              <a:rPr lang="en-US"/>
            </a:br>
            <a:endParaRPr lang="en-IN"/>
          </a:p>
        </p:txBody>
      </p:sp>
      <p:sp>
        <p:nvSpPr>
          <p:cNvPr id="1048648" name="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67930"/>
          </a:xfrm>
        </p:spPr>
        <p:txBody>
          <a:bodyPr>
            <a:normAutofit/>
          </a:bodyPr>
          <a:p>
            <a:endParaRPr lang="en-IN"/>
          </a:p>
          <a:p>
            <a:r>
              <a:rPr lang="en-IN"/>
              <a:t>JavaScript syntax is the set of rules, how JavaScript programs are constructed:</a:t>
            </a:r>
            <a:endParaRPr lang="en-IN"/>
          </a:p>
          <a:p>
            <a:r>
              <a:rPr lang="en-IN"/>
              <a:t>// How to create variables:</a:t>
            </a:r>
            <a:endParaRPr lang="en-IN"/>
          </a:p>
          <a:p>
            <a:r>
              <a:rPr lang="en-IN"/>
              <a:t>var x;</a:t>
            </a:r>
            <a:endParaRPr lang="en-IN"/>
          </a:p>
          <a:p>
            <a:r>
              <a:rPr lang="en-IN"/>
              <a:t>let y;</a:t>
            </a:r>
            <a:endParaRPr lang="en-IN"/>
          </a:p>
          <a:p>
            <a:r>
              <a:rPr lang="en-IN"/>
              <a:t>// How to use variables:</a:t>
            </a:r>
            <a:endParaRPr lang="en-IN"/>
          </a:p>
          <a:p>
            <a:r>
              <a:rPr lang="en-IN"/>
              <a:t>x = 5;</a:t>
            </a:r>
            <a:endParaRPr lang="en-IN"/>
          </a:p>
          <a:p>
            <a:r>
              <a:rPr lang="en-IN"/>
              <a:t>y = 6;</a:t>
            </a:r>
            <a:endParaRPr lang="en-IN"/>
          </a:p>
          <a:p>
            <a:r>
              <a:rPr lang="en-IN"/>
              <a:t>let z = x + y;</a:t>
            </a:r>
            <a:endParaRPr lang="en-IN"/>
          </a:p>
          <a:p>
            <a:r>
              <a:rPr lang="en-IN"/>
              <a:t>JavaScript Values</a:t>
            </a:r>
            <a:endParaRPr lang="en-IN"/>
          </a:p>
          <a:p>
            <a:r>
              <a:rPr lang="en-IN"/>
              <a:t>The JavaScript syntax defines two types of values:</a:t>
            </a:r>
            <a:endParaRPr lang="en-IN"/>
          </a:p>
          <a:p>
            <a:r>
              <a:rPr lang="en-IN"/>
              <a:t>Fixed values</a:t>
            </a:r>
            <a:endParaRPr lang="en-IN"/>
          </a:p>
          <a:p>
            <a:r>
              <a:rPr lang="en-IN"/>
              <a:t>Variable values</a:t>
            </a:r>
            <a:endParaRPr lang="en-IN"/>
          </a:p>
          <a:p>
            <a:r>
              <a:rPr lang="en-IN"/>
              <a:t>Fixed values are called Literals.</a:t>
            </a:r>
            <a:endParaRPr lang="en-IN"/>
          </a:p>
          <a:p>
            <a:r>
              <a:rPr lang="en-IN"/>
              <a:t>Variable values are called Variables.</a:t>
            </a:r>
            <a:endParaRPr lang="en-IN"/>
          </a:p>
          <a:p>
            <a:r>
              <a:rPr lang="en-IN"/>
              <a:t>JavaScript Literals</a:t>
            </a:r>
            <a:endParaRPr lang="en-IN"/>
          </a:p>
          <a:p>
            <a:r>
              <a:rPr lang="en-IN"/>
              <a:t>The two most important syntax rules for fixed values are:</a:t>
            </a:r>
            <a:endParaRPr lang="en-IN"/>
          </a:p>
          <a:p>
            <a:r>
              <a:rPr lang="en-IN"/>
              <a:t>1. Numbers are written with or without decimals:</a:t>
            </a:r>
            <a:endParaRPr lang="en-IN"/>
          </a:p>
          <a:p>
            <a:r>
              <a:rPr lang="en-IN"/>
              <a:t>10.50</a:t>
            </a:r>
            <a:endParaRPr lang="en-IN"/>
          </a:p>
          <a:p>
            <a:r>
              <a:rPr lang="en-IN"/>
              <a:t>1001</a:t>
            </a:r>
            <a:endParaRPr lang="en-IN"/>
          </a:p>
          <a:p>
            <a:r>
              <a:rPr lang="en-IN"/>
              <a:t>2. Strings are text, written within double or single quotes:</a:t>
            </a:r>
            <a:endParaRPr lang="en-IN"/>
          </a:p>
          <a:p>
            <a:r>
              <a:rPr lang="en-IN"/>
              <a:t>"John Doe"</a:t>
            </a:r>
            <a:endParaRPr lang="en-IN"/>
          </a:p>
          <a:p>
            <a:r>
              <a:rPr lang="en-IN"/>
              <a:t>'John Doe'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ctrTitle"/>
          </p:nvPr>
        </p:nvSpPr>
        <p:spPr/>
        <p:txBody>
          <a:bodyPr>
            <a:normAutofit fontScale="95000"/>
          </a:bodyPr>
          <a:p>
            <a:r>
              <a:rPr lang="en-US"/>
              <a:t>J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SCRIPT </a:t>
            </a:r>
            <a:r>
              <a:rPr lang="en-US"/>
              <a:t>F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CTION</a:t>
            </a:r>
            <a:r>
              <a:rPr lang="en-US"/>
              <a:t>S</a:t>
            </a:r>
            <a:r>
              <a:rPr lang="en-US"/>
              <a:t>:</a:t>
            </a:r>
            <a:br>
              <a:rPr lang="en-US"/>
            </a:br>
            <a:endParaRPr lang="en-IN"/>
          </a:p>
        </p:txBody>
      </p:sp>
      <p:sp>
        <p:nvSpPr>
          <p:cNvPr id="1048650" name="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228087"/>
          </a:xfrm>
        </p:spPr>
        <p:txBody>
          <a:bodyPr>
            <a:normAutofit fontScale="66667" lnSpcReduction="20000"/>
          </a:bodyPr>
          <a:p>
            <a:r>
              <a:rPr lang="en-IN"/>
              <a:t>What are Functions?</a:t>
            </a:r>
            <a:endParaRPr lang="en-IN"/>
          </a:p>
          <a:p>
            <a:r>
              <a:rPr lang="en-IN"/>
              <a:t>Functions are fundamental building blocks in all programming.</a:t>
            </a:r>
            <a:endParaRPr lang="en-IN"/>
          </a:p>
          <a:p>
            <a:r>
              <a:rPr lang="en-IN"/>
              <a:t>Functions enable better code organization, modularity, and efficiency.</a:t>
            </a:r>
            <a:endParaRPr lang="en-IN"/>
          </a:p>
          <a:p>
            <a:r>
              <a:rPr lang="en-IN"/>
              <a:t>Functions are reusable block of code designed to perform a particular task.</a:t>
            </a:r>
            <a:endParaRPr lang="en-IN"/>
          </a:p>
          <a:p>
            <a:r>
              <a:rPr lang="en-IN"/>
              <a:t>Functions execute when they are "called" or "invoked".</a:t>
            </a:r>
            <a:endParaRPr lang="en-IN"/>
          </a:p>
          <a:p>
            <a:r>
              <a:rPr lang="en-IN"/>
              <a:t>Example</a:t>
            </a:r>
            <a:endParaRPr lang="en-IN"/>
          </a:p>
          <a:p>
            <a:r>
              <a:rPr lang="en-IN"/>
              <a:t>Function to compute the product of two numbers:</a:t>
            </a:r>
            <a:endParaRPr lang="en-IN"/>
          </a:p>
          <a:p>
            <a:r>
              <a:rPr lang="en-IN"/>
              <a:t>function myFunction(p1, p2) {</a:t>
            </a:r>
            <a:endParaRPr lang="en-IN"/>
          </a:p>
          <a:p>
            <a:r>
              <a:rPr lang="en-IN"/>
              <a:t>  return p1 * p2;</a:t>
            </a:r>
            <a:endParaRPr lang="en-IN"/>
          </a:p>
          <a:p>
            <a:r>
              <a:rPr lang="en-IN"/>
              <a:t>}</a:t>
            </a:r>
            <a:endParaRPr lang="en-IN"/>
          </a:p>
          <a:p>
            <a:r>
              <a:rPr lang="en-IN"/>
              <a:t>JavaScript Function Syntax</a:t>
            </a:r>
            <a:endParaRPr lang="en-IN"/>
          </a:p>
          <a:p>
            <a:r>
              <a:rPr lang="en-IN"/>
              <a:t>function name(p1, p2, p3) { // code }</a:t>
            </a: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ctrTitle"/>
          </p:nvPr>
        </p:nvSpPr>
        <p:spPr/>
        <p:txBody>
          <a:bodyPr>
            <a:normAutofit fontScale="95000"/>
          </a:bodyPr>
          <a:p>
            <a:r>
              <a:rPr lang="en-US"/>
              <a:t>J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CRIPT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F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ENCE</a:t>
            </a:r>
            <a:r>
              <a:rPr lang="en-US"/>
              <a:t>:</a:t>
            </a:r>
            <a:br>
              <a:rPr lang="en-US"/>
            </a:br>
            <a:endParaRPr lang="en-IN"/>
          </a:p>
        </p:txBody>
      </p:sp>
      <p:sp>
        <p:nvSpPr>
          <p:cNvPr id="1048652" name="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251554"/>
          </a:xfrm>
        </p:spPr>
        <p:txBody>
          <a:bodyPr>
            <a:normAutofit fontScale="25000" lnSpcReduction="20000"/>
          </a:bodyPr>
          <a:p>
            <a:r>
              <a:rPr lang="en-IN"/>
              <a:t>HTML CSS JAVASCRIPT SQL PYTHON JAVA PHP HOW TO W3.CSS C C++ C# BOOTSTRAP REACT MYSQL JQUERY EXCEL XML DJANGO NUMPY PANDAS NODEJS DSA TYPESCRIPT ANGULAR GIT POSTGRESQL MONGODB ASP AI R GO KOTLIN SASS VUE GEN AI SCIPY CYBERSECURITY DATA SCIENCE INTRO TO PROGRAMMING BASH RUST </a:t>
            </a:r>
            <a:endParaRPr lang="en-IN"/>
          </a:p>
          <a:p>
            <a:r>
              <a:rPr lang="en-IN"/>
              <a:t>JavaScript Array Reference</a:t>
            </a:r>
            <a:endParaRPr lang="en-IN"/>
          </a:p>
          <a:p>
            <a:r>
              <a:rPr lang="en-IN"/>
              <a:t>New to JavaScript Arrays?</a:t>
            </a:r>
            <a:endParaRPr lang="en-IN"/>
          </a:p>
          <a:p>
            <a:r>
              <a:rPr lang="en-IN"/>
              <a:t>Visit Our Full JavaScript Array Tutorial</a:t>
            </a:r>
            <a:endParaRPr lang="en-IN"/>
          </a:p>
          <a:p>
            <a:r>
              <a:rPr lang="en-IN"/>
              <a:t>Complete Array Reference</a:t>
            </a:r>
            <a:endParaRPr lang="en-IN"/>
          </a:p>
          <a:p>
            <a:r>
              <a:rPr lang="en-IN"/>
              <a:t>Revised July 2025</a:t>
            </a:r>
            <a:endParaRPr lang="en-IN"/>
          </a:p>
          <a:p>
            <a:r>
              <a:rPr lang="en-IN"/>
              <a:t>Name	Description</a:t>
            </a:r>
            <a:endParaRPr lang="en-IN"/>
          </a:p>
          <a:p>
            <a:r>
              <a:rPr lang="en-IN"/>
              <a:t>[ ]	Creates a new Array</a:t>
            </a:r>
            <a:endParaRPr lang="en-IN"/>
          </a:p>
          <a:p>
            <a:r>
              <a:rPr lang="en-IN"/>
              <a:t>new Array()	Creates a new Array</a:t>
            </a:r>
            <a:endParaRPr lang="en-IN"/>
          </a:p>
          <a:p>
            <a:r>
              <a:rPr lang="en-IN"/>
              <a:t>at()	Returns an indexed element of an array</a:t>
            </a:r>
            <a:endParaRPr lang="en-IN"/>
          </a:p>
          <a:p>
            <a:r>
              <a:rPr lang="en-IN"/>
              <a:t>concat()	Joins arrays and returns an array with the joined arrays</a:t>
            </a:r>
            <a:endParaRPr lang="en-IN"/>
          </a:p>
          <a:p>
            <a:r>
              <a:rPr lang="en-IN"/>
              <a:t>constructor	Returns the function that created the Array prototype</a:t>
            </a:r>
            <a:endParaRPr lang="en-IN"/>
          </a:p>
          <a:p>
            <a:r>
              <a:rPr lang="en-IN"/>
              <a:t>copyWithin()	Copies array elements within the array, to and from specified positions</a:t>
            </a:r>
            <a:endParaRPr lang="en-IN"/>
          </a:p>
          <a:p>
            <a:r>
              <a:rPr lang="en-IN"/>
              <a:t>entries()	Returns a key/value pair Array Iteration Object</a:t>
            </a:r>
            <a:endParaRPr lang="en-IN"/>
          </a:p>
          <a:p>
            <a:r>
              <a:rPr lang="en-IN"/>
              <a:t>every()	Checks if every element in an array pass a test</a:t>
            </a:r>
            <a:endParaRPr lang="en-IN"/>
          </a:p>
          <a:p>
            <a:r>
              <a:rPr lang="en-IN"/>
              <a:t>fill()	Fill the elements in an array with a static value</a:t>
            </a:r>
            <a:endParaRPr lang="en-IN"/>
          </a:p>
          <a:p>
            <a:r>
              <a:rPr lang="en-IN"/>
              <a:t>filter()	Creates a new array with every element in an array that pass a test</a:t>
            </a:r>
            <a:endParaRPr lang="en-IN"/>
          </a:p>
          <a:p>
            <a:r>
              <a:rPr lang="en-IN"/>
              <a:t>find()	Returns the value of the first element in an array that pass a test</a:t>
            </a:r>
            <a:endParaRPr lang="en-IN"/>
          </a:p>
          <a:p>
            <a:r>
              <a:rPr lang="en-IN"/>
              <a:t>findIndex()	Returns the index of the first element in an array that pass a test</a:t>
            </a:r>
            <a:endParaRPr lang="en-IN"/>
          </a:p>
          <a:p>
            <a:r>
              <a:rPr lang="en-IN"/>
              <a:t>findLast()	Returns the value of the last element in an array that pass a test</a:t>
            </a:r>
            <a:endParaRPr lang="en-IN"/>
          </a:p>
          <a:p>
            <a:r>
              <a:rPr lang="en-IN"/>
              <a:t>findLastIndex()	Returns the index of the last element in an array that pass a test</a:t>
            </a:r>
            <a:endParaRPr lang="en-IN"/>
          </a:p>
          <a:p>
            <a:r>
              <a:rPr lang="en-IN"/>
              <a:t>flat()	Concatenates sub-array elements</a:t>
            </a:r>
            <a:endParaRPr lang="en-IN"/>
          </a:p>
          <a:p>
            <a:r>
              <a:rPr lang="en-IN"/>
              <a:t>flatMap()	Maps all array elements and creates a new flat array</a:t>
            </a:r>
            <a:endParaRPr lang="en-IN"/>
          </a:p>
          <a:p>
            <a:r>
              <a:rPr lang="en-IN"/>
              <a:t>forEach()	Calls a function for each array element</a:t>
            </a:r>
            <a:endParaRPr lang="en-IN"/>
          </a:p>
          <a:p>
            <a:r>
              <a:rPr lang="en-IN"/>
              <a:t>from()	Creates an array from an object</a:t>
            </a:r>
            <a:endParaRPr lang="en-IN"/>
          </a:p>
          <a:p>
            <a:r>
              <a:rPr lang="en-IN"/>
              <a:t>includes()	Check if an array contains the specified element</a:t>
            </a:r>
            <a:endParaRPr lang="en-IN"/>
          </a:p>
          <a:p>
            <a:r>
              <a:rPr lang="en-IN"/>
              <a:t>indexOf()	Search the array for an element and returns its position</a:t>
            </a:r>
            <a:endParaRPr lang="en-IN"/>
          </a:p>
          <a:p>
            <a:r>
              <a:rPr lang="en-IN"/>
              <a:t>isArray()	Checks whether an object is an array</a:t>
            </a:r>
            <a:endParaRPr lang="en-IN"/>
          </a:p>
          <a:p>
            <a:r>
              <a:rPr lang="en-IN"/>
              <a:t>join()	Joins all elements of an array into a string</a:t>
            </a:r>
            <a:endParaRPr lang="en-IN"/>
          </a:p>
          <a:p>
            <a:r>
              <a:rPr lang="en-IN"/>
              <a:t>keys()	Returns a Array Iteration Object, containing the keys of the original array</a:t>
            </a:r>
            <a:endParaRPr lang="en-IN"/>
          </a:p>
          <a:p>
            <a:r>
              <a:rPr lang="en-IN"/>
              <a:t>lastIndexOf()	Search the array for an element, starting at the end, and returns its position</a:t>
            </a:r>
            <a:endParaRPr lang="en-IN"/>
          </a:p>
          <a:p>
            <a:r>
              <a:rPr lang="en-IN"/>
              <a:t>length	Sets or returns the number of elements in an array</a:t>
            </a:r>
            <a:endParaRPr lang="en-IN"/>
          </a:p>
          <a:p>
            <a:r>
              <a:rPr lang="en-IN"/>
              <a:t>map()	Creates a new array with the result of calling a function for each array element</a:t>
            </a:r>
            <a:endParaRPr lang="en-IN"/>
          </a:p>
          <a:p>
            <a:r>
              <a:rPr lang="en-IN"/>
              <a:t>of()	Creates an array from a number of arguments</a:t>
            </a:r>
            <a:endParaRPr lang="en-IN"/>
          </a:p>
          <a:p>
            <a:r>
              <a:rPr lang="en-IN"/>
              <a:t>pop()	Removes the last element of an array, and returns that element</a:t>
            </a:r>
            <a:endParaRPr lang="en-IN"/>
          </a:p>
          <a:p>
            <a:r>
              <a:rPr lang="en-IN"/>
              <a:t>prototype	Allows you to add properties and methods to an Array object</a:t>
            </a:r>
            <a:endParaRPr lang="en-IN"/>
          </a:p>
          <a:p>
            <a:r>
              <a:rPr lang="en-IN"/>
              <a:t>push()	Adds new elements to the end of an array, and returns the new length</a:t>
            </a:r>
            <a:endParaRPr lang="en-IN"/>
          </a:p>
          <a:p>
            <a:r>
              <a:rPr lang="en-IN"/>
              <a:t>reduce()	Reduce the values of an array to a single value (going left-to-right)</a:t>
            </a:r>
            <a:endParaRPr lang="en-IN"/>
          </a:p>
          <a:p>
            <a:r>
              <a:rPr lang="en-IN"/>
              <a:t>reduceRight()	Reduce the values of an array to a single value (going right-to-left)</a:t>
            </a:r>
            <a:endParaRPr lang="en-IN"/>
          </a:p>
          <a:p>
            <a:r>
              <a:rPr lang="en-IN"/>
              <a:t>reverse()	Reverses the order of the elements in an array</a:t>
            </a:r>
            <a:endParaRPr lang="en-IN"/>
          </a:p>
          <a:p>
            <a:r>
              <a:rPr lang="en-IN"/>
              <a:t>shift()	Removes the first element of an array, and returns that element</a:t>
            </a:r>
            <a:endParaRPr lang="en-IN"/>
          </a:p>
          <a:p>
            <a:r>
              <a:rPr lang="en-IN"/>
              <a:t>slice()	Selects a part of an array, and returns the new array</a:t>
            </a:r>
            <a:endParaRPr lang="en-IN"/>
          </a:p>
          <a:p>
            <a:r>
              <a:rPr lang="en-IN"/>
              <a:t>some()	Checks if any of the elements in an array pass a test</a:t>
            </a:r>
            <a:endParaRPr lang="en-IN"/>
          </a:p>
          <a:p>
            <a:r>
              <a:rPr lang="en-IN"/>
              <a:t>sort()	Sorts the elements of an array</a:t>
            </a:r>
            <a:endParaRPr lang="en-IN"/>
          </a:p>
          <a:p>
            <a:r>
              <a:rPr lang="en-IN"/>
              <a:t>splice()	Adds or Removes array elements</a:t>
            </a:r>
            <a:endParaRPr lang="en-IN"/>
          </a:p>
          <a:p>
            <a:r>
              <a:rPr lang="en-IN"/>
              <a:t>toReversed()	Reverses the order of array elements (to a new array)</a:t>
            </a:r>
            <a:endParaRPr lang="en-IN"/>
          </a:p>
          <a:p>
            <a:r>
              <a:rPr lang="en-IN"/>
              <a:t>toSorted()	Sorts the elements of an array (to a new array)</a:t>
            </a:r>
            <a:endParaRPr lang="en-IN"/>
          </a:p>
          <a:p>
            <a:r>
              <a:rPr lang="en-IN"/>
              <a:t>toSpliced()	Adds or Removes array elements (to a new array)</a:t>
            </a:r>
            <a:endParaRPr lang="en-IN"/>
          </a:p>
          <a:p>
            <a:r>
              <a:rPr lang="en-IN"/>
              <a:t>toString()	Converts an array to a string, and returns the result</a:t>
            </a:r>
            <a:endParaRPr lang="en-IN"/>
          </a:p>
          <a:p>
            <a:r>
              <a:rPr lang="en-IN"/>
              <a:t>unshift()	Adds new elements to the beginning of an array, and returns the new length</a:t>
            </a:r>
            <a:endParaRPr lang="en-IN"/>
          </a:p>
          <a:p>
            <a:r>
              <a:rPr lang="en-IN"/>
              <a:t>valueOf()	Returns the primitive value of an array</a:t>
            </a:r>
            <a:endParaRPr lang="en-IN"/>
          </a:p>
          <a:p>
            <a:r>
              <a:rPr lang="en-IN"/>
              <a:t>with()	Returns a new array with updated elements</a:t>
            </a:r>
            <a:endParaRPr lang="en-IN"/>
          </a:p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</a:t>
            </a:r>
            <a:r>
              <a:rPr lang="en-US"/>
              <a:t>A</a:t>
            </a:r>
            <a:r>
              <a:rPr lang="en-US"/>
              <a:t>VASCRIPT 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:</a:t>
            </a:r>
            <a:endParaRPr lang="en-IN"/>
          </a:p>
        </p:txBody>
      </p:sp>
      <p:sp>
        <p:nvSpPr>
          <p:cNvPr id="1048654" name="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3309803"/>
          </a:xfrm>
        </p:spPr>
        <p:txBody>
          <a:bodyPr>
            <a:normAutofit fontScale="25000" lnSpcReduction="20000"/>
          </a:bodyPr>
          <a:p>
            <a:r>
              <a:rPr lang="en-IN"/>
              <a:t>HTML CSS JAVASCRIPT SQL PYTHON JAVA PHP HOW TO W3.CSS C C++ C# BOOTSTRAP REACT MYSQL JQUERY EXCEL XML DJANGO NUMPY PANDAS NODEJS DSA TYPESCRIPT ANGULAR GIT POSTGRESQL MONGODB ASP AI R GO KOTLIN SASS VUE GEN AI SCIPY CYBERSECURITY DATA SCIENCE INTRO TO PROGRAMMING BASH RUST </a:t>
            </a:r>
            <a:endParaRPr lang="en-IN"/>
          </a:p>
          <a:p>
            <a:r>
              <a:rPr lang="en-IN"/>
              <a:t>JavaScript Tutorial</a:t>
            </a:r>
            <a:endParaRPr lang="en-IN"/>
          </a:p>
          <a:p>
            <a:r>
              <a:rPr lang="en-IN"/>
              <a:t>Learn JavaScript</a:t>
            </a:r>
            <a:endParaRPr lang="en-IN"/>
          </a:p>
          <a:p>
            <a:r>
              <a:rPr lang="en-IN"/>
              <a:t>JavaScript is the programming language of the Web.</a:t>
            </a:r>
            <a:endParaRPr lang="en-IN"/>
          </a:p>
          <a:p>
            <a:r>
              <a:rPr lang="en-IN"/>
              <a:t>JavaScript is easy to learn.</a:t>
            </a:r>
            <a:endParaRPr lang="en-IN"/>
          </a:p>
          <a:p>
            <a:r>
              <a:rPr lang="en-IN"/>
              <a:t>This tutorial covers everything from basic JavaScript up to the latest 2025 version.</a:t>
            </a:r>
            <a:endParaRPr lang="en-IN"/>
          </a:p>
          <a:p>
            <a:r>
              <a:rPr lang="en-IN"/>
              <a:t>Examples in Each Chapter</a:t>
            </a:r>
            <a:endParaRPr lang="en-IN"/>
          </a:p>
          <a:p>
            <a:r>
              <a:rPr lang="en-IN"/>
              <a:t>With our "Try it Yourself" editor, you can edit the source code and view the result.</a:t>
            </a:r>
            <a:endParaRPr lang="en-IN"/>
          </a:p>
          <a:p>
            <a:r>
              <a:rPr lang="en-IN"/>
              <a:t>Example</a:t>
            </a:r>
            <a:endParaRPr lang="en-IN"/>
          </a:p>
          <a:p>
            <a:r>
              <a:rPr lang="en-IN"/>
              <a:t>My First JavaScript</a:t>
            </a:r>
            <a:endParaRPr lang="en-IN"/>
          </a:p>
          <a:p>
            <a:r>
              <a:rPr lang="en-IN"/>
              <a:t>Click me to display Date and Time</a:t>
            </a:r>
            <a:endParaRPr lang="en-IN"/>
          </a:p>
          <a:p>
            <a:r>
              <a:rPr lang="en-IN"/>
              <a:t>Use the Menu</a:t>
            </a:r>
            <a:endParaRPr lang="en-IN"/>
          </a:p>
          <a:p>
            <a:r>
              <a:rPr lang="en-IN"/>
              <a:t>We recommend reading this tutorial, in the sequence listed in the menu.</a:t>
            </a:r>
            <a:endParaRPr lang="en-IN"/>
          </a:p>
          <a:p>
            <a:r>
              <a:rPr lang="en-IN"/>
              <a:t>If you have a large screen, the menu will always be present on the left.</a:t>
            </a:r>
            <a:endParaRPr lang="en-IN"/>
          </a:p>
          <a:p>
            <a:r>
              <a:rPr lang="en-IN"/>
              <a:t>If you have a small screen, open the menu by clicking the top menu sign ☰.</a:t>
            </a:r>
            <a:endParaRPr lang="en-IN"/>
          </a:p>
          <a:p>
            <a:r>
              <a:rPr lang="en-IN"/>
              <a:t>Learn by Examples</a:t>
            </a:r>
            <a:endParaRPr lang="en-IN"/>
          </a:p>
          <a:p>
            <a:r>
              <a:rPr lang="en-IN"/>
              <a:t>Examples are better than 1000 words. Examples are often easier to understand than text explanations.</a:t>
            </a:r>
            <a:endParaRPr lang="en-IN"/>
          </a:p>
          <a:p>
            <a:r>
              <a:rPr lang="en-IN"/>
              <a:t>This tutorial supplements all explanations with clarifying "Try it Yourself" examples.</a:t>
            </a:r>
            <a:endParaRPr lang="en-IN"/>
          </a:p>
          <a:p>
            <a:r>
              <a:rPr lang="en-IN"/>
              <a:t>If you try all the examples, you will learn a lot about JavaScript, in a very short time!</a:t>
            </a:r>
            <a:endParaRPr lang="en-IN"/>
          </a:p>
          <a:p>
            <a:r>
              <a:rPr lang="en-IN"/>
              <a:t>Why Study JavaScript?</a:t>
            </a:r>
            <a:endParaRPr lang="en-IN"/>
          </a:p>
          <a:p>
            <a:r>
              <a:rPr lang="en-IN"/>
              <a:t>JavaScript is one of the 3 languages all web developers must learn:</a:t>
            </a:r>
            <a:endParaRPr lang="en-IN"/>
          </a:p>
          <a:p>
            <a:r>
              <a:rPr lang="en-IN"/>
              <a:t>   1. HTML to define the content of web pages</a:t>
            </a:r>
            <a:endParaRPr lang="en-IN"/>
          </a:p>
          <a:p>
            <a:r>
              <a:rPr lang="en-IN"/>
              <a:t>   2. CSS to specify the layout of web pages</a:t>
            </a:r>
            <a:endParaRPr lang="en-IN"/>
          </a:p>
          <a:p>
            <a:r>
              <a:rPr lang="en-IN"/>
              <a:t>   3. JavaScript to program the behavior of web pages</a:t>
            </a:r>
            <a:endParaRPr lang="en-IN"/>
          </a:p>
          <a:p>
            <a:r>
              <a:rPr lang="en-IN"/>
              <a:t>Learning Speed</a:t>
            </a:r>
            <a:endParaRPr lang="en-IN"/>
          </a:p>
          <a:p>
            <a:r>
              <a:rPr lang="en-IN"/>
              <a:t>In this tutorial, the learning speed is your choice.</a:t>
            </a:r>
            <a:endParaRPr lang="en-IN"/>
          </a:p>
          <a:p>
            <a:r>
              <a:rPr lang="en-IN"/>
              <a:t>Everything is up to you.</a:t>
            </a:r>
            <a:endParaRPr lang="en-IN"/>
          </a:p>
          <a:p>
            <a:r>
              <a:rPr lang="en-IN"/>
              <a:t>If you are struggling, take a break, or re-read the material.</a:t>
            </a:r>
            <a:endParaRPr lang="en-IN"/>
          </a:p>
          <a:p>
            <a:r>
              <a:rPr lang="en-IN"/>
              <a:t>Always make sure you understand all the "Try-it-Yourself" examples.</a:t>
            </a:r>
            <a:endParaRPr lang="en-IN"/>
          </a:p>
          <a:p>
            <a:r>
              <a:rPr lang="en-IN"/>
              <a:t>The only way to become a clever programmer is to:</a:t>
            </a:r>
            <a:endParaRPr lang="en-IN"/>
          </a:p>
          <a:p>
            <a:r>
              <a:rPr lang="en-IN"/>
              <a:t>Practice coding! Practice coding! Practice coding!</a:t>
            </a:r>
            <a:endParaRPr lang="en-IN"/>
          </a:p>
          <a:p>
            <a:r>
              <a:rPr lang="en-IN"/>
              <a:t>Commonly Asked Questions</a:t>
            </a:r>
            <a:endParaRPr lang="en-IN"/>
          </a:p>
          <a:p>
            <a:r>
              <a:rPr lang="en-IN"/>
              <a:t>How do I get JavaScript?</a:t>
            </a:r>
            <a:endParaRPr lang="en-IN"/>
          </a:p>
          <a:p>
            <a:r>
              <a:rPr lang="en-IN"/>
              <a:t>Where can I download JavaScript?</a:t>
            </a:r>
            <a:endParaRPr lang="en-IN"/>
          </a:p>
          <a:p>
            <a:r>
              <a:rPr lang="en-IN"/>
              <a:t>Is JavaScript Free?</a:t>
            </a:r>
            <a:endParaRPr lang="en-IN"/>
          </a:p>
          <a:p>
            <a:r>
              <a:rPr lang="en-IN"/>
              <a:t>You don't have to get or download JavaScript.</a:t>
            </a:r>
            <a:endParaRPr lang="en-IN"/>
          </a:p>
          <a:p>
            <a:r>
              <a:rPr lang="en-IN"/>
              <a:t>JavaScript is already running in your browser on your computer, on your tablet, and on your smart-phone.</a:t>
            </a:r>
            <a:endParaRPr lang="en-IN"/>
          </a:p>
          <a:p>
            <a:r>
              <a:rPr lang="en-IN"/>
              <a:t>JavaScript is free to use for everyone.</a:t>
            </a:r>
            <a:endParaRPr lang="en-IN"/>
          </a:p>
          <a:p>
            <a:r>
              <a:rPr lang="en-IN"/>
              <a:t>JavaScript Exercises</a:t>
            </a:r>
            <a:endParaRPr lang="en-IN"/>
          </a:p>
          <a:p>
            <a:r>
              <a:rPr lang="en-IN"/>
              <a:t>Many chapters in this tutorial end with an exercise where you can check your level of knowledge.</a:t>
            </a:r>
            <a:endParaRPr lang="en-IN"/>
          </a:p>
          <a:p>
            <a:r>
              <a:rPr lang="en-IN"/>
              <a:t>Exercise</a:t>
            </a:r>
            <a:endParaRPr lang="en-IN"/>
          </a:p>
          <a:p>
            <a:r>
              <a:rPr lang="en-IN"/>
              <a:t>?</a:t>
            </a:r>
            <a:endParaRPr lang="en-IN"/>
          </a:p>
          <a:p>
            <a:r>
              <a:rPr lang="en-IN"/>
              <a:t>What is a correct syntax for assigning a value to a variable?</a:t>
            </a:r>
            <a:endParaRPr lang="en-IN"/>
          </a:p>
          <a:p>
            <a:r>
              <a:rPr lang="en-IN"/>
              <a:t>x : 5</a:t>
            </a:r>
            <a:endParaRPr lang="en-IN"/>
          </a:p>
          <a:p>
            <a:r>
              <a:rPr lang="en-IN"/>
              <a:t>x = 5</a:t>
            </a:r>
            <a:endParaRPr lang="en-IN"/>
          </a:p>
          <a:p>
            <a:r>
              <a:rPr lang="en-IN"/>
              <a:t>x == 5</a:t>
            </a:r>
            <a:endParaRPr lang="en-IN"/>
          </a:p>
          <a:p>
            <a:r>
              <a:rPr lang="en-IN"/>
              <a:t>x -&gt; 5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M2006C3LI</dc:creator>
  <dcterms:created xsi:type="dcterms:W3CDTF">2015-05-11T22:30:45Z</dcterms:created>
  <dcterms:modified xsi:type="dcterms:W3CDTF">2025-08-25T06:06:18Z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531753e0a9164301966bf8c59ea59d52</vt:lpwstr>
  </property>
</Properties>
</file>