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60" r:id="rId5"/>
    <p:sldId id="261" r:id="rId6"/>
    <p:sldId id="263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W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H</a:t>
            </a:r>
            <a:r>
              <a:rPr altLang="zh-CN" lang="en-US"/>
              <a:t>T</a:t>
            </a:r>
            <a:r>
              <a:rPr altLang="zh-CN" lang="en-US"/>
              <a:t>M</a:t>
            </a:r>
            <a:r>
              <a:rPr altLang="zh-CN" lang="en-US"/>
              <a:t>L</a:t>
            </a:r>
            <a:r>
              <a:rPr altLang="zh-CN" lang="en-US"/>
              <a:t>?</a:t>
            </a:r>
            <a:br>
              <a:rPr altLang="zh-CN" lang="en-US"/>
            </a:b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251192"/>
          </a:xfrm>
        </p:spPr>
        <p:txBody>
          <a:bodyPr>
            <a:normAutofit fontScale="91667" lnSpcReduction="20000"/>
          </a:bodyPr>
          <a:p>
            <a:r>
              <a:rPr altLang="zh-CN" lang="en-US"/>
              <a:t>W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T</a:t>
            </a:r>
            <a:r>
              <a:rPr altLang="zh-CN" lang="en-US"/>
              <a:t> 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en-US"/>
              <a:t> </a:t>
            </a:r>
            <a:r>
              <a:rPr altLang="zh-CN" lang="en-US"/>
              <a:t>H</a:t>
            </a:r>
            <a:r>
              <a:rPr altLang="zh-CN" lang="en-US"/>
              <a:t>T</a:t>
            </a:r>
            <a:r>
              <a:rPr altLang="zh-CN" lang="en-US"/>
              <a:t>M</a:t>
            </a:r>
            <a:r>
              <a:rPr altLang="zh-CN" lang="en-US"/>
              <a:t>L</a:t>
            </a:r>
            <a:r>
              <a:rPr altLang="zh-CN" lang="en-US"/>
              <a:t>?</a:t>
            </a:r>
            <a:endParaRPr altLang="zh-CN" lang="en-US"/>
          </a:p>
          <a:p>
            <a:r>
              <a:rPr altLang="zh-CN" lang="en-US"/>
              <a:t>HTML stands for Hyper Text Markup Language</a:t>
            </a:r>
            <a:endParaRPr altLang="zh-CN" lang="en-US"/>
          </a:p>
          <a:p>
            <a:r>
              <a:rPr altLang="zh-CN" lang="en-US"/>
              <a:t>HTML is the standard markup language for creating Web pages</a:t>
            </a:r>
            <a:endParaRPr altLang="zh-CN" lang="en-US"/>
          </a:p>
          <a:p>
            <a:r>
              <a:rPr altLang="zh-CN" lang="en-US"/>
              <a:t>HTML describes the structure of a Web page</a:t>
            </a:r>
            <a:endParaRPr altLang="zh-CN" lang="en-US"/>
          </a:p>
          <a:p>
            <a:r>
              <a:rPr altLang="zh-CN" lang="en-US"/>
              <a:t>HTML consists of a series of elements</a:t>
            </a:r>
            <a:endParaRPr altLang="zh-CN" lang="en-US"/>
          </a:p>
          <a:p>
            <a:r>
              <a:rPr altLang="zh-CN" lang="en-US"/>
              <a:t>HTML elements tell the browser how to display the content</a:t>
            </a:r>
            <a:endParaRPr altLang="zh-CN" lang="en-US"/>
          </a:p>
          <a:p>
            <a:r>
              <a:rPr altLang="zh-CN" lang="en-US"/>
              <a:t>HTML elements label pieces of content such as "this is a heading", "this is a paragraph", "this is a link", etc.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X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PLE</a:t>
            </a:r>
            <a:r>
              <a:rPr lang="en-US"/>
              <a:t>:</a:t>
            </a:r>
            <a:br>
              <a:rPr lang="en-US"/>
            </a:br>
            <a:endParaRPr lang="en-IN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16047"/>
          </a:xfrm>
        </p:spPr>
        <p:txBody>
          <a:bodyPr>
            <a:normAutofit fontScale="75000" lnSpcReduction="20000"/>
          </a:bodyPr>
          <a:p>
            <a:r>
              <a:rPr lang="en-IN"/>
              <a:t>Example</a:t>
            </a:r>
            <a:endParaRPr lang="en-IN"/>
          </a:p>
          <a:p>
            <a:r>
              <a:rPr lang="en-IN"/>
              <a:t>&lt;!DOCTYPE html&gt;</a:t>
            </a:r>
            <a:endParaRPr lang="en-IN"/>
          </a:p>
          <a:p>
            <a:r>
              <a:rPr lang="en-IN"/>
              <a:t>&lt;html&gt;</a:t>
            </a:r>
            <a:endParaRPr lang="en-IN"/>
          </a:p>
          <a:p>
            <a:r>
              <a:rPr lang="en-IN"/>
              <a:t>&lt;head&gt;</a:t>
            </a:r>
            <a:endParaRPr lang="en-IN"/>
          </a:p>
          <a:p>
            <a:r>
              <a:rPr lang="en-IN"/>
              <a:t>&lt;title&gt;Page Title&lt;/title&gt;</a:t>
            </a:r>
            <a:endParaRPr lang="en-IN"/>
          </a:p>
          <a:p>
            <a:r>
              <a:rPr lang="en-IN"/>
              <a:t>&lt;/head&gt;</a:t>
            </a:r>
            <a:endParaRPr lang="en-IN"/>
          </a:p>
          <a:p>
            <a:r>
              <a:rPr lang="en-IN"/>
              <a:t>&lt;body&gt;</a:t>
            </a:r>
            <a:endParaRPr lang="en-IN"/>
          </a:p>
          <a:p>
            <a:r>
              <a:rPr lang="en-IN"/>
              <a:t>&lt;h1&gt;My First Heading&lt;/h1&gt;</a:t>
            </a:r>
            <a:endParaRPr lang="en-IN"/>
          </a:p>
          <a:p>
            <a:r>
              <a:rPr lang="en-IN"/>
              <a:t>&lt;p&gt;My first paragraph.&lt;/p&gt;</a:t>
            </a:r>
            <a:endParaRPr lang="en-IN"/>
          </a:p>
          <a:p>
            <a:r>
              <a:rPr lang="en-IN"/>
              <a:t>&lt;/body&gt;</a:t>
            </a:r>
            <a:endParaRPr lang="en-IN"/>
          </a:p>
          <a:p>
            <a:r>
              <a:rPr lang="en-IN"/>
              <a:t>&lt;/html&gt;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?</a:t>
            </a:r>
            <a:endParaRPr lang="en-IN"/>
          </a:p>
        </p:txBody>
      </p:sp>
      <p:sp>
        <p:nvSpPr>
          <p:cNvPr id="1048653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67930"/>
          </a:xfrm>
        </p:spPr>
        <p:txBody>
          <a:bodyPr>
            <a:normAutofit fontScale="75000" lnSpcReduction="20000"/>
          </a:bodyPr>
          <a:p>
            <a:r>
              <a:rPr lang="en-IN"/>
              <a:t>What is an HTML Element?</a:t>
            </a:r>
            <a:endParaRPr lang="en-IN"/>
          </a:p>
          <a:p>
            <a:r>
              <a:rPr lang="en-IN"/>
              <a:t>An HTML element is defined by a start tag, some content, and an end tag:</a:t>
            </a:r>
            <a:endParaRPr lang="en-IN"/>
          </a:p>
          <a:p>
            <a:r>
              <a:rPr lang="en-IN"/>
              <a:t>&lt;tagname&gt; Content goes here... &lt;/tagname&gt;</a:t>
            </a:r>
            <a:endParaRPr lang="en-IN"/>
          </a:p>
          <a:p>
            <a:r>
              <a:rPr lang="en-IN"/>
              <a:t>The HTML element is everything from the start tag to the end tag:</a:t>
            </a:r>
            <a:endParaRPr lang="en-IN"/>
          </a:p>
          <a:p>
            <a:r>
              <a:rPr lang="en-IN"/>
              <a:t>&lt;h1&gt;My First Heading&lt;/h1&gt;</a:t>
            </a:r>
            <a:endParaRPr lang="en-IN"/>
          </a:p>
          <a:p>
            <a:r>
              <a:rPr lang="en-IN"/>
              <a:t>&lt;p&gt;My first paragraph.&lt;/p&gt;</a:t>
            </a:r>
            <a:endParaRPr lang="en-IN"/>
          </a:p>
          <a:p>
            <a:r>
              <a:rPr lang="en-IN"/>
              <a:t>Start tag	Element content	End tag</a:t>
            </a:r>
            <a:endParaRPr lang="en-IN"/>
          </a:p>
          <a:p>
            <a:r>
              <a:rPr lang="en-IN"/>
              <a:t>&lt;h1&gt;	My First Heading	&lt;/h1&gt;</a:t>
            </a:r>
            <a:endParaRPr lang="en-IN"/>
          </a:p>
          <a:p>
            <a:r>
              <a:rPr lang="en-IN"/>
              <a:t>&lt;p&gt;	My first paragraph.	&lt;/p&gt;</a:t>
            </a:r>
            <a:endParaRPr lang="en-IN"/>
          </a:p>
          <a:p>
            <a:r>
              <a:rPr lang="en-IN"/>
              <a:t>&lt;br&gt;	none	none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Y</a:t>
            </a:r>
            <a:r>
              <a:rPr lang="en-US"/>
              <a:t>:</a:t>
            </a:r>
            <a:br>
              <a:rPr lang="en-US"/>
            </a:br>
            <a:endParaRPr lang="en-IN"/>
          </a:p>
        </p:txBody>
      </p:sp>
      <p:sp>
        <p:nvSpPr>
          <p:cNvPr id="1048655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251192"/>
          </a:xfrm>
        </p:spPr>
        <p:txBody>
          <a:bodyPr>
            <a:normAutofit fontScale="54167" lnSpcReduction="20000"/>
          </a:bodyPr>
          <a:p>
            <a:r>
              <a:rPr lang="en-IN"/>
              <a:t>HTML History</a:t>
            </a:r>
            <a:endParaRPr lang="en-IN"/>
          </a:p>
          <a:p>
            <a:r>
              <a:rPr lang="en-IN"/>
              <a:t>Since the early days of the World Wide Web, there have been many versions of HTML:</a:t>
            </a:r>
            <a:endParaRPr lang="en-IN"/>
          </a:p>
          <a:p>
            <a:r>
              <a:rPr lang="en-IN"/>
              <a:t>Year	Version</a:t>
            </a:r>
            <a:endParaRPr lang="en-IN"/>
          </a:p>
          <a:p>
            <a:r>
              <a:rPr lang="en-IN"/>
              <a:t>1989	Tim Berners-Lee invented www</a:t>
            </a:r>
            <a:endParaRPr lang="en-IN"/>
          </a:p>
          <a:p>
            <a:r>
              <a:rPr lang="en-IN"/>
              <a:t>1991	Tim Berners-Lee invented HTML</a:t>
            </a:r>
            <a:endParaRPr lang="en-IN"/>
          </a:p>
          <a:p>
            <a:r>
              <a:rPr lang="en-IN"/>
              <a:t>1993	Dave Raggett drafted HTML+</a:t>
            </a:r>
            <a:endParaRPr lang="en-IN"/>
          </a:p>
          <a:p>
            <a:r>
              <a:rPr lang="en-IN"/>
              <a:t>1995	HTML Working Group defined HTML 2.0</a:t>
            </a:r>
            <a:endParaRPr lang="en-IN"/>
          </a:p>
          <a:p>
            <a:r>
              <a:rPr lang="en-IN"/>
              <a:t>1997	W3C Recommendation: HTML 3.2</a:t>
            </a:r>
            <a:endParaRPr lang="en-IN"/>
          </a:p>
          <a:p>
            <a:r>
              <a:rPr lang="en-IN"/>
              <a:t>1999	W3C Recommendation: HTML 4.01</a:t>
            </a:r>
            <a:endParaRPr lang="en-IN"/>
          </a:p>
          <a:p>
            <a:r>
              <a:rPr lang="en-IN"/>
              <a:t>2000	W3C Recommendation: XHTML 1.0</a:t>
            </a:r>
            <a:endParaRPr lang="en-IN"/>
          </a:p>
          <a:p>
            <a:r>
              <a:rPr lang="en-IN"/>
              <a:t>2008	WHATWG HTML5 First Public Draft</a:t>
            </a:r>
            <a:endParaRPr lang="en-IN"/>
          </a:p>
          <a:p>
            <a:r>
              <a:rPr lang="en-IN"/>
              <a:t>2012	WHATWG HTML5 Living Standard</a:t>
            </a:r>
            <a:endParaRPr lang="en-IN"/>
          </a:p>
          <a:p>
            <a:r>
              <a:rPr lang="en-IN"/>
              <a:t>2014	W3C Recommendation: HTML5</a:t>
            </a:r>
            <a:endParaRPr lang="en-IN"/>
          </a:p>
          <a:p>
            <a:r>
              <a:rPr lang="en-IN"/>
              <a:t>2016	W3C Candidate Recommendation: HTML 5.1</a:t>
            </a:r>
            <a:endParaRPr lang="en-IN"/>
          </a:p>
          <a:p>
            <a:r>
              <a:rPr lang="en-IN"/>
              <a:t>2017	W3C Recommendation: HTML5.1 2nd Edition</a:t>
            </a:r>
            <a:endParaRPr lang="en-IN"/>
          </a:p>
          <a:p>
            <a:r>
              <a:rPr lang="en-IN"/>
              <a:t>2017	W3C Recommendation: HTML5.2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ctrTitle"/>
          </p:nvPr>
        </p:nvSpPr>
        <p:spPr>
          <a:xfrm rot="21600000">
            <a:off x="695607" y="711362"/>
            <a:ext cx="7846269" cy="2800596"/>
          </a:xfrm>
        </p:spPr>
        <p:txBody>
          <a:bodyPr/>
          <a:p>
            <a:r>
              <a:rPr lang="en-US"/>
              <a:t>H</a:t>
            </a:r>
            <a:r>
              <a:rPr lang="en-US"/>
              <a:t>T</a:t>
            </a:r>
            <a:r>
              <a:rPr lang="en-US"/>
              <a:t>M</a:t>
            </a:r>
            <a:r>
              <a:rPr lang="en-US"/>
              <a:t>L</a:t>
            </a:r>
            <a:r>
              <a:rPr lang="en-US"/>
              <a:t>&lt;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&gt;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g</a:t>
            </a:r>
            <a:br>
              <a:rPr lang="en-US"/>
            </a:br>
            <a:endParaRPr lang="en-IN"/>
          </a:p>
        </p:txBody>
      </p:sp>
      <p:sp>
        <p:nvSpPr>
          <p:cNvPr id="1048659" name="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365985"/>
          </a:xfrm>
        </p:spPr>
        <p:txBody>
          <a:bodyPr>
            <a:normAutofit fontScale="25000" lnSpcReduction="20000"/>
          </a:bodyPr>
          <a:p>
            <a:r>
              <a:rPr lang="en-IN"/>
              <a:t>HTML &lt;code&gt; Tag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Define some text as computer code in a document:</a:t>
            </a:r>
            <a:endParaRPr lang="en-IN"/>
          </a:p>
          <a:p>
            <a:r>
              <a:rPr lang="en-IN"/>
              <a:t>&lt;p&gt;The HTML &lt;code&gt;button&lt;/code&gt; tag defines a clickable button.&lt;/p&gt;</a:t>
            </a:r>
            <a:endParaRPr lang="en-IN"/>
          </a:p>
          <a:p>
            <a:r>
              <a:rPr lang="en-IN"/>
              <a:t>&lt;p&gt;The CSS &lt;code&gt;background-color&lt;/code&gt; property defines the background color of an element.&lt;/p&gt;</a:t>
            </a:r>
            <a:endParaRPr lang="en-IN"/>
          </a:p>
          <a:p>
            <a:r>
              <a:rPr lang="en-IN"/>
              <a:t>More "Try it Yourself" examples below.</a:t>
            </a:r>
            <a:endParaRPr lang="en-IN"/>
          </a:p>
          <a:p>
            <a:r>
              <a:rPr lang="en-IN"/>
              <a:t>Definition and Usage</a:t>
            </a:r>
            <a:endParaRPr lang="en-IN"/>
          </a:p>
          <a:p>
            <a:r>
              <a:rPr lang="en-IN"/>
              <a:t>The &lt;code&gt; tag is used to define a piece of computer code. The content inside is displayed in the browser's default monospace font.</a:t>
            </a:r>
            <a:endParaRPr lang="en-IN"/>
          </a:p>
          <a:p>
            <a:r>
              <a:rPr lang="en-IN"/>
              <a:t>Tip: This tag is not deprecated. However, it is possible to achieve richer effect by using CSS (see example below).</a:t>
            </a:r>
            <a:endParaRPr lang="en-IN"/>
          </a:p>
          <a:p>
            <a:r>
              <a:rPr lang="en-IN"/>
              <a:t>Also look at:</a:t>
            </a:r>
            <a:endParaRPr lang="en-IN"/>
          </a:p>
          <a:p>
            <a:r>
              <a:rPr lang="en-IN"/>
              <a:t>Tag	Description</a:t>
            </a:r>
            <a:endParaRPr lang="en-IN"/>
          </a:p>
          <a:p>
            <a:r>
              <a:rPr lang="en-IN"/>
              <a:t>&lt;samp&gt;	Defines sample output from a computer program</a:t>
            </a:r>
            <a:endParaRPr lang="en-IN"/>
          </a:p>
          <a:p>
            <a:r>
              <a:rPr lang="en-IN"/>
              <a:t>&lt;kbd&gt;	Defines keyboard input</a:t>
            </a:r>
            <a:endParaRPr lang="en-IN"/>
          </a:p>
          <a:p>
            <a:r>
              <a:rPr lang="en-IN"/>
              <a:t>&lt;var&gt;	Defines a variable</a:t>
            </a:r>
            <a:endParaRPr lang="en-IN"/>
          </a:p>
          <a:p>
            <a:r>
              <a:rPr lang="en-IN"/>
              <a:t>&lt;pre&gt;	Defines preformatted text</a:t>
            </a:r>
            <a:endParaRPr lang="en-IN"/>
          </a:p>
          <a:p>
            <a:r>
              <a:rPr lang="en-IN"/>
              <a:t>Browser Support</a:t>
            </a:r>
            <a:endParaRPr lang="en-IN"/>
          </a:p>
          <a:p>
            <a:r>
              <a:rPr lang="en-IN"/>
              <a:t>Element					</a:t>
            </a:r>
            <a:endParaRPr lang="en-IN"/>
          </a:p>
          <a:p>
            <a:r>
              <a:rPr lang="en-IN"/>
              <a:t>&lt;code&gt;	Yes	Yes	Yes	Yes	Yes</a:t>
            </a:r>
            <a:endParaRPr lang="en-IN"/>
          </a:p>
          <a:p>
            <a:r>
              <a:rPr lang="en-IN"/>
              <a:t>Global Attributes</a:t>
            </a:r>
            <a:endParaRPr lang="en-IN"/>
          </a:p>
          <a:p>
            <a:r>
              <a:rPr lang="en-IN"/>
              <a:t>The &lt;code&gt; tag also supports the Global Attributes in HTML.</a:t>
            </a:r>
            <a:endParaRPr lang="en-IN"/>
          </a:p>
          <a:p>
            <a:r>
              <a:rPr lang="en-IN"/>
              <a:t>Event Attributes</a:t>
            </a:r>
            <a:endParaRPr lang="en-IN"/>
          </a:p>
          <a:p>
            <a:r>
              <a:rPr lang="en-IN"/>
              <a:t>The &lt;code&gt; tag also supports the Event Attributes in HTML.</a:t>
            </a:r>
            <a:endParaRPr lang="en-IN"/>
          </a:p>
          <a:p>
            <a:r>
              <a:rPr lang="en-IN"/>
              <a:t>More Examples</a:t>
            </a:r>
            <a:endParaRPr lang="en-IN"/>
          </a:p>
          <a:p>
            <a:r>
              <a:rPr lang="en-IN"/>
              <a:t>Example</a:t>
            </a:r>
            <a:endParaRPr lang="en-IN"/>
          </a:p>
          <a:p>
            <a:r>
              <a:rPr lang="en-IN"/>
              <a:t>Use CSS to style the &lt;code&gt; element:</a:t>
            </a:r>
            <a:endParaRPr lang="en-IN"/>
          </a:p>
          <a:p>
            <a:r>
              <a:rPr lang="en-IN"/>
              <a:t>&lt;html&gt;</a:t>
            </a:r>
            <a:endParaRPr lang="en-IN"/>
          </a:p>
          <a:p>
            <a:r>
              <a:rPr lang="en-IN"/>
              <a:t>&lt;head&gt;</a:t>
            </a:r>
            <a:endParaRPr lang="en-IN"/>
          </a:p>
          <a:p>
            <a:r>
              <a:rPr lang="en-IN"/>
              <a:t>&lt;style&gt;</a:t>
            </a:r>
            <a:endParaRPr lang="en-IN"/>
          </a:p>
          <a:p>
            <a:r>
              <a:rPr lang="en-IN"/>
              <a:t>code {</a:t>
            </a:r>
            <a:endParaRPr lang="en-IN"/>
          </a:p>
          <a:p>
            <a:r>
              <a:rPr lang="en-IN"/>
              <a:t>  font-family: Consolas,"courier new";</a:t>
            </a:r>
            <a:endParaRPr lang="en-IN"/>
          </a:p>
          <a:p>
            <a:r>
              <a:rPr lang="en-IN"/>
              <a:t>  color: crimson;</a:t>
            </a:r>
            <a:endParaRPr lang="en-IN"/>
          </a:p>
          <a:p>
            <a:r>
              <a:rPr lang="en-IN"/>
              <a:t>  background-color: #f1f1f1;</a:t>
            </a:r>
            <a:endParaRPr lang="en-IN"/>
          </a:p>
          <a:p>
            <a:r>
              <a:rPr lang="en-IN"/>
              <a:t>  padding: 2px;</a:t>
            </a:r>
            <a:endParaRPr lang="en-IN"/>
          </a:p>
          <a:p>
            <a:r>
              <a:rPr lang="en-IN"/>
              <a:t>  font-size: 105%;</a:t>
            </a:r>
            <a:endParaRPr lang="en-IN"/>
          </a:p>
          <a:p>
            <a:r>
              <a:rPr lang="en-IN"/>
              <a:t>}</a:t>
            </a:r>
            <a:endParaRPr lang="en-IN"/>
          </a:p>
          <a:p>
            <a:r>
              <a:rPr lang="en-IN"/>
              <a:t>&lt;/style&gt;</a:t>
            </a:r>
            <a:endParaRPr lang="en-IN"/>
          </a:p>
          <a:p>
            <a:r>
              <a:rPr lang="en-IN"/>
              <a:t>&lt;/head&gt;</a:t>
            </a:r>
            <a:endParaRPr lang="en-IN"/>
          </a:p>
          <a:p>
            <a:r>
              <a:rPr lang="en-IN"/>
              <a:t>&lt;body&gt;</a:t>
            </a:r>
            <a:endParaRPr lang="en-IN"/>
          </a:p>
          <a:p>
            <a:r>
              <a:rPr lang="en-IN"/>
              <a:t>&lt;p&gt;The HTML &lt;code&gt;button&lt;/code&gt; tag defines a clickable button.&lt;/p&gt;</a:t>
            </a:r>
            <a:endParaRPr lang="en-IN"/>
          </a:p>
          <a:p>
            <a:r>
              <a:rPr lang="en-IN"/>
              <a:t>&lt;p&gt;The CSS &lt;code&gt;background-color&lt;/code&gt; property defines the background color of an element.&lt;/p&gt;</a:t>
            </a:r>
            <a:endParaRPr lang="en-IN"/>
          </a:p>
          <a:p>
            <a:r>
              <a:rPr lang="en-IN"/>
              <a:t>&lt;/body&gt;</a:t>
            </a:r>
            <a:endParaRPr lang="en-IN"/>
          </a:p>
          <a:p>
            <a:r>
              <a:rPr lang="en-IN"/>
              <a:t>&lt;/html&gt;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M2006C3LI</dc:creator>
  <dcterms:created xsi:type="dcterms:W3CDTF">2015-05-10T13:30:45Z</dcterms:created>
  <dcterms:modified xsi:type="dcterms:W3CDTF">2025-08-25T05:25:40Z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d855d946234a4b1a9ebcc0f2ac3ce547</vt:lpwstr>
  </property>
</Properties>
</file>