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0" r:id="rId3"/>
    <p:sldId id="271" r:id="rId4"/>
    <p:sldId id="272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B1E1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4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6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6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16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9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3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4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82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3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2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85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2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7c Compass Model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795712" y="1511300"/>
            <a:ext cx="4546600" cy="4546600"/>
            <a:chOff x="3478212" y="1193800"/>
            <a:chExt cx="5181600" cy="5181600"/>
          </a:xfrm>
        </p:grpSpPr>
        <p:sp>
          <p:nvSpPr>
            <p:cNvPr id="37" name="Oval 36"/>
            <p:cNvSpPr/>
            <p:nvPr/>
          </p:nvSpPr>
          <p:spPr>
            <a:xfrm>
              <a:off x="3478212" y="1193800"/>
              <a:ext cx="5181600" cy="51816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41724" y="1357312"/>
              <a:ext cx="4854576" cy="4854576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279106" y="1924050"/>
              <a:ext cx="3630613" cy="3638550"/>
              <a:chOff x="4275138" y="1614488"/>
              <a:chExt cx="3630613" cy="3638550"/>
            </a:xfrm>
          </p:grpSpPr>
          <p:grpSp>
            <p:nvGrpSpPr>
              <p:cNvPr id="17" name="Group 16"/>
              <p:cNvGrpSpPr/>
              <p:nvPr/>
            </p:nvGrpSpPr>
            <p:grpSpPr>
              <a:xfrm rot="2700000">
                <a:off x="4891255" y="2248622"/>
                <a:ext cx="2398710" cy="2403952"/>
                <a:chOff x="4275138" y="1614488"/>
                <a:chExt cx="3630613" cy="3638550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6096000" y="3430588"/>
                  <a:ext cx="282575" cy="18224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186"/>
                    </a:cxn>
                    <a:cxn ang="0">
                      <a:pos x="4" y="11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8" h="1148">
                      <a:moveTo>
                        <a:pt x="0" y="0"/>
                      </a:moveTo>
                      <a:lnTo>
                        <a:pt x="178" y="186"/>
                      </a:lnTo>
                      <a:lnTo>
                        <a:pt x="4" y="1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5803900" y="3430588"/>
                  <a:ext cx="298450" cy="1822450"/>
                </a:xfrm>
                <a:custGeom>
                  <a:avLst/>
                  <a:gdLst/>
                  <a:ahLst/>
                  <a:cxnLst>
                    <a:cxn ang="0">
                      <a:pos x="184" y="0"/>
                    </a:cxn>
                    <a:cxn ang="0">
                      <a:pos x="188" y="1148"/>
                    </a:cxn>
                    <a:cxn ang="0">
                      <a:pos x="0" y="188"/>
                    </a:cxn>
                    <a:cxn ang="0">
                      <a:pos x="184" y="0"/>
                    </a:cxn>
                  </a:cxnLst>
                  <a:rect l="0" t="0" r="r" b="b"/>
                  <a:pathLst>
                    <a:path w="188" h="1148">
                      <a:moveTo>
                        <a:pt x="184" y="0"/>
                      </a:moveTo>
                      <a:lnTo>
                        <a:pt x="188" y="1148"/>
                      </a:lnTo>
                      <a:lnTo>
                        <a:pt x="0" y="188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6084888" y="3154363"/>
                  <a:ext cx="1820863" cy="285750"/>
                </a:xfrm>
                <a:custGeom>
                  <a:avLst/>
                  <a:gdLst/>
                  <a:ahLst/>
                  <a:cxnLst>
                    <a:cxn ang="0">
                      <a:pos x="187" y="0"/>
                    </a:cxn>
                    <a:cxn ang="0">
                      <a:pos x="1147" y="180"/>
                    </a:cxn>
                    <a:cxn ang="0">
                      <a:pos x="1146" y="180"/>
                    </a:cxn>
                    <a:cxn ang="0">
                      <a:pos x="0" y="177"/>
                    </a:cxn>
                    <a:cxn ang="0">
                      <a:pos x="187" y="0"/>
                    </a:cxn>
                  </a:cxnLst>
                  <a:rect l="0" t="0" r="r" b="b"/>
                  <a:pathLst>
                    <a:path w="1147" h="180">
                      <a:moveTo>
                        <a:pt x="187" y="0"/>
                      </a:moveTo>
                      <a:lnTo>
                        <a:pt x="1147" y="180"/>
                      </a:lnTo>
                      <a:lnTo>
                        <a:pt x="1146" y="180"/>
                      </a:lnTo>
                      <a:lnTo>
                        <a:pt x="0" y="177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6097588" y="3435351"/>
                  <a:ext cx="1806575" cy="2936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38" y="3"/>
                    </a:cxn>
                    <a:cxn ang="0">
                      <a:pos x="178" y="18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38" h="185">
                      <a:moveTo>
                        <a:pt x="0" y="0"/>
                      </a:moveTo>
                      <a:lnTo>
                        <a:pt x="1138" y="3"/>
                      </a:lnTo>
                      <a:lnTo>
                        <a:pt x="178" y="1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4275138" y="3435351"/>
                  <a:ext cx="1820863" cy="298450"/>
                </a:xfrm>
                <a:custGeom>
                  <a:avLst/>
                  <a:gdLst/>
                  <a:ahLst/>
                  <a:cxnLst>
                    <a:cxn ang="0">
                      <a:pos x="1147" y="0"/>
                    </a:cxn>
                    <a:cxn ang="0">
                      <a:pos x="965" y="188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147" y="0"/>
                    </a:cxn>
                  </a:cxnLst>
                  <a:rect l="0" t="0" r="r" b="b"/>
                  <a:pathLst>
                    <a:path w="1147" h="188">
                      <a:moveTo>
                        <a:pt x="1147" y="0"/>
                      </a:moveTo>
                      <a:lnTo>
                        <a:pt x="965" y="188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4292600" y="3143251"/>
                  <a:ext cx="1820863" cy="293688"/>
                </a:xfrm>
                <a:custGeom>
                  <a:avLst/>
                  <a:gdLst/>
                  <a:ahLst/>
                  <a:cxnLst>
                    <a:cxn ang="0">
                      <a:pos x="961" y="0"/>
                    </a:cxn>
                    <a:cxn ang="0">
                      <a:pos x="1136" y="184"/>
                    </a:cxn>
                    <a:cxn ang="0">
                      <a:pos x="1147" y="184"/>
                    </a:cxn>
                    <a:cxn ang="0">
                      <a:pos x="0" y="185"/>
                    </a:cxn>
                    <a:cxn ang="0">
                      <a:pos x="961" y="0"/>
                    </a:cxn>
                  </a:cxnLst>
                  <a:rect l="0" t="0" r="r" b="b"/>
                  <a:pathLst>
                    <a:path w="1147" h="185">
                      <a:moveTo>
                        <a:pt x="961" y="0"/>
                      </a:moveTo>
                      <a:lnTo>
                        <a:pt x="1136" y="184"/>
                      </a:lnTo>
                      <a:lnTo>
                        <a:pt x="1147" y="184"/>
                      </a:lnTo>
                      <a:lnTo>
                        <a:pt x="0" y="185"/>
                      </a:lnTo>
                      <a:lnTo>
                        <a:pt x="961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5818188" y="1631951"/>
                  <a:ext cx="277813" cy="1803400"/>
                </a:xfrm>
                <a:custGeom>
                  <a:avLst/>
                  <a:gdLst/>
                  <a:ahLst/>
                  <a:cxnLst>
                    <a:cxn ang="0">
                      <a:pos x="174" y="0"/>
                    </a:cxn>
                    <a:cxn ang="0">
                      <a:pos x="174" y="1"/>
                    </a:cxn>
                    <a:cxn ang="0">
                      <a:pos x="175" y="1136"/>
                    </a:cxn>
                    <a:cxn ang="0">
                      <a:pos x="0" y="952"/>
                    </a:cxn>
                    <a:cxn ang="0">
                      <a:pos x="174" y="0"/>
                    </a:cxn>
                  </a:cxnLst>
                  <a:rect l="0" t="0" r="r" b="b"/>
                  <a:pathLst>
                    <a:path w="175" h="1136">
                      <a:moveTo>
                        <a:pt x="174" y="0"/>
                      </a:moveTo>
                      <a:lnTo>
                        <a:pt x="174" y="1"/>
                      </a:lnTo>
                      <a:lnTo>
                        <a:pt x="175" y="1136"/>
                      </a:lnTo>
                      <a:lnTo>
                        <a:pt x="0" y="952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3"/>
                <p:cNvSpPr>
                  <a:spLocks/>
                </p:cNvSpPr>
                <p:nvPr/>
              </p:nvSpPr>
              <p:spPr bwMode="auto">
                <a:xfrm>
                  <a:off x="6096000" y="1614488"/>
                  <a:ext cx="288925" cy="18208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" y="970"/>
                    </a:cxn>
                    <a:cxn ang="0">
                      <a:pos x="0" y="11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" h="1147">
                      <a:moveTo>
                        <a:pt x="0" y="0"/>
                      </a:moveTo>
                      <a:lnTo>
                        <a:pt x="182" y="970"/>
                      </a:lnTo>
                      <a:lnTo>
                        <a:pt x="0" y="11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275138" y="1614488"/>
                <a:ext cx="3630613" cy="3638550"/>
                <a:chOff x="4275138" y="1614488"/>
                <a:chExt cx="3630613" cy="3638550"/>
              </a:xfrm>
            </p:grpSpPr>
            <p:sp>
              <p:nvSpPr>
                <p:cNvPr id="2054" name="Freeform 6"/>
                <p:cNvSpPr>
                  <a:spLocks/>
                </p:cNvSpPr>
                <p:nvPr/>
              </p:nvSpPr>
              <p:spPr bwMode="auto">
                <a:xfrm>
                  <a:off x="6096000" y="3430588"/>
                  <a:ext cx="282575" cy="18224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8" y="186"/>
                    </a:cxn>
                    <a:cxn ang="0">
                      <a:pos x="4" y="11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8" h="1148">
                      <a:moveTo>
                        <a:pt x="0" y="0"/>
                      </a:moveTo>
                      <a:lnTo>
                        <a:pt x="178" y="186"/>
                      </a:lnTo>
                      <a:lnTo>
                        <a:pt x="4" y="1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5" name="Freeform 7"/>
                <p:cNvSpPr>
                  <a:spLocks/>
                </p:cNvSpPr>
                <p:nvPr/>
              </p:nvSpPr>
              <p:spPr bwMode="auto">
                <a:xfrm>
                  <a:off x="5803900" y="3430588"/>
                  <a:ext cx="298450" cy="1822450"/>
                </a:xfrm>
                <a:custGeom>
                  <a:avLst/>
                  <a:gdLst/>
                  <a:ahLst/>
                  <a:cxnLst>
                    <a:cxn ang="0">
                      <a:pos x="184" y="0"/>
                    </a:cxn>
                    <a:cxn ang="0">
                      <a:pos x="188" y="1148"/>
                    </a:cxn>
                    <a:cxn ang="0">
                      <a:pos x="0" y="188"/>
                    </a:cxn>
                    <a:cxn ang="0">
                      <a:pos x="184" y="0"/>
                    </a:cxn>
                  </a:cxnLst>
                  <a:rect l="0" t="0" r="r" b="b"/>
                  <a:pathLst>
                    <a:path w="188" h="1148">
                      <a:moveTo>
                        <a:pt x="184" y="0"/>
                      </a:moveTo>
                      <a:lnTo>
                        <a:pt x="188" y="1148"/>
                      </a:lnTo>
                      <a:lnTo>
                        <a:pt x="0" y="188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" name="Freeform 8"/>
                <p:cNvSpPr>
                  <a:spLocks/>
                </p:cNvSpPr>
                <p:nvPr/>
              </p:nvSpPr>
              <p:spPr bwMode="auto">
                <a:xfrm>
                  <a:off x="6084888" y="3154363"/>
                  <a:ext cx="1820863" cy="285750"/>
                </a:xfrm>
                <a:custGeom>
                  <a:avLst/>
                  <a:gdLst/>
                  <a:ahLst/>
                  <a:cxnLst>
                    <a:cxn ang="0">
                      <a:pos x="187" y="0"/>
                    </a:cxn>
                    <a:cxn ang="0">
                      <a:pos x="1147" y="180"/>
                    </a:cxn>
                    <a:cxn ang="0">
                      <a:pos x="1146" y="180"/>
                    </a:cxn>
                    <a:cxn ang="0">
                      <a:pos x="0" y="177"/>
                    </a:cxn>
                    <a:cxn ang="0">
                      <a:pos x="187" y="0"/>
                    </a:cxn>
                  </a:cxnLst>
                  <a:rect l="0" t="0" r="r" b="b"/>
                  <a:pathLst>
                    <a:path w="1147" h="180">
                      <a:moveTo>
                        <a:pt x="187" y="0"/>
                      </a:moveTo>
                      <a:lnTo>
                        <a:pt x="1147" y="180"/>
                      </a:lnTo>
                      <a:lnTo>
                        <a:pt x="1146" y="180"/>
                      </a:lnTo>
                      <a:lnTo>
                        <a:pt x="0" y="177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7" name="Freeform 9"/>
                <p:cNvSpPr>
                  <a:spLocks/>
                </p:cNvSpPr>
                <p:nvPr/>
              </p:nvSpPr>
              <p:spPr bwMode="auto">
                <a:xfrm>
                  <a:off x="6097588" y="3435351"/>
                  <a:ext cx="1806575" cy="2936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38" y="3"/>
                    </a:cxn>
                    <a:cxn ang="0">
                      <a:pos x="178" y="18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38" h="185">
                      <a:moveTo>
                        <a:pt x="0" y="0"/>
                      </a:moveTo>
                      <a:lnTo>
                        <a:pt x="1138" y="3"/>
                      </a:lnTo>
                      <a:lnTo>
                        <a:pt x="178" y="1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8" name="Freeform 10"/>
                <p:cNvSpPr>
                  <a:spLocks/>
                </p:cNvSpPr>
                <p:nvPr/>
              </p:nvSpPr>
              <p:spPr bwMode="auto">
                <a:xfrm>
                  <a:off x="4275138" y="3435351"/>
                  <a:ext cx="1820863" cy="298450"/>
                </a:xfrm>
                <a:custGeom>
                  <a:avLst/>
                  <a:gdLst/>
                  <a:ahLst/>
                  <a:cxnLst>
                    <a:cxn ang="0">
                      <a:pos x="1147" y="0"/>
                    </a:cxn>
                    <a:cxn ang="0">
                      <a:pos x="965" y="188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147" y="0"/>
                    </a:cxn>
                  </a:cxnLst>
                  <a:rect l="0" t="0" r="r" b="b"/>
                  <a:pathLst>
                    <a:path w="1147" h="188">
                      <a:moveTo>
                        <a:pt x="1147" y="0"/>
                      </a:moveTo>
                      <a:lnTo>
                        <a:pt x="965" y="188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" name="Freeform 11"/>
                <p:cNvSpPr>
                  <a:spLocks/>
                </p:cNvSpPr>
                <p:nvPr/>
              </p:nvSpPr>
              <p:spPr bwMode="auto">
                <a:xfrm>
                  <a:off x="4292600" y="3143251"/>
                  <a:ext cx="1820863" cy="293688"/>
                </a:xfrm>
                <a:custGeom>
                  <a:avLst/>
                  <a:gdLst/>
                  <a:ahLst/>
                  <a:cxnLst>
                    <a:cxn ang="0">
                      <a:pos x="961" y="0"/>
                    </a:cxn>
                    <a:cxn ang="0">
                      <a:pos x="1136" y="184"/>
                    </a:cxn>
                    <a:cxn ang="0">
                      <a:pos x="1147" y="184"/>
                    </a:cxn>
                    <a:cxn ang="0">
                      <a:pos x="0" y="185"/>
                    </a:cxn>
                    <a:cxn ang="0">
                      <a:pos x="961" y="0"/>
                    </a:cxn>
                  </a:cxnLst>
                  <a:rect l="0" t="0" r="r" b="b"/>
                  <a:pathLst>
                    <a:path w="1147" h="185">
                      <a:moveTo>
                        <a:pt x="961" y="0"/>
                      </a:moveTo>
                      <a:lnTo>
                        <a:pt x="1136" y="184"/>
                      </a:lnTo>
                      <a:lnTo>
                        <a:pt x="1147" y="184"/>
                      </a:lnTo>
                      <a:lnTo>
                        <a:pt x="0" y="185"/>
                      </a:lnTo>
                      <a:lnTo>
                        <a:pt x="9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0" name="Freeform 12"/>
                <p:cNvSpPr>
                  <a:spLocks/>
                </p:cNvSpPr>
                <p:nvPr/>
              </p:nvSpPr>
              <p:spPr bwMode="auto">
                <a:xfrm>
                  <a:off x="5818188" y="1631951"/>
                  <a:ext cx="277813" cy="1803400"/>
                </a:xfrm>
                <a:custGeom>
                  <a:avLst/>
                  <a:gdLst/>
                  <a:ahLst/>
                  <a:cxnLst>
                    <a:cxn ang="0">
                      <a:pos x="174" y="0"/>
                    </a:cxn>
                    <a:cxn ang="0">
                      <a:pos x="174" y="1"/>
                    </a:cxn>
                    <a:cxn ang="0">
                      <a:pos x="175" y="1136"/>
                    </a:cxn>
                    <a:cxn ang="0">
                      <a:pos x="0" y="952"/>
                    </a:cxn>
                    <a:cxn ang="0">
                      <a:pos x="174" y="0"/>
                    </a:cxn>
                  </a:cxnLst>
                  <a:rect l="0" t="0" r="r" b="b"/>
                  <a:pathLst>
                    <a:path w="175" h="1136">
                      <a:moveTo>
                        <a:pt x="174" y="0"/>
                      </a:moveTo>
                      <a:lnTo>
                        <a:pt x="174" y="1"/>
                      </a:lnTo>
                      <a:lnTo>
                        <a:pt x="175" y="1136"/>
                      </a:lnTo>
                      <a:lnTo>
                        <a:pt x="0" y="952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1" name="Freeform 13"/>
                <p:cNvSpPr>
                  <a:spLocks/>
                </p:cNvSpPr>
                <p:nvPr/>
              </p:nvSpPr>
              <p:spPr bwMode="auto">
                <a:xfrm>
                  <a:off x="6096000" y="1614488"/>
                  <a:ext cx="288925" cy="18208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" y="970"/>
                    </a:cxn>
                    <a:cxn ang="0">
                      <a:pos x="0" y="114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" h="1147">
                      <a:moveTo>
                        <a:pt x="0" y="0"/>
                      </a:moveTo>
                      <a:lnTo>
                        <a:pt x="182" y="970"/>
                      </a:lnTo>
                      <a:lnTo>
                        <a:pt x="0" y="11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62" name="Freeform 14"/>
              <p:cNvSpPr>
                <a:spLocks/>
              </p:cNvSpPr>
              <p:nvPr/>
            </p:nvSpPr>
            <p:spPr bwMode="auto">
              <a:xfrm>
                <a:off x="5364956" y="2707308"/>
                <a:ext cx="1450976" cy="1452912"/>
              </a:xfrm>
              <a:custGeom>
                <a:avLst/>
                <a:gdLst/>
                <a:ahLst/>
                <a:cxnLst>
                  <a:cxn ang="0">
                    <a:pos x="375" y="0"/>
                  </a:cxn>
                  <a:cxn ang="0">
                    <a:pos x="416" y="2"/>
                  </a:cxn>
                  <a:cxn ang="0">
                    <a:pos x="455" y="9"/>
                  </a:cxn>
                  <a:cxn ang="0">
                    <a:pos x="493" y="19"/>
                  </a:cxn>
                  <a:cxn ang="0">
                    <a:pos x="530" y="34"/>
                  </a:cxn>
                  <a:cxn ang="0">
                    <a:pos x="564" y="52"/>
                  </a:cxn>
                  <a:cxn ang="0">
                    <a:pos x="596" y="73"/>
                  </a:cxn>
                  <a:cxn ang="0">
                    <a:pos x="626" y="97"/>
                  </a:cxn>
                  <a:cxn ang="0">
                    <a:pos x="653" y="124"/>
                  </a:cxn>
                  <a:cxn ang="0">
                    <a:pos x="677" y="154"/>
                  </a:cxn>
                  <a:cxn ang="0">
                    <a:pos x="699" y="186"/>
                  </a:cxn>
                  <a:cxn ang="0">
                    <a:pos x="716" y="220"/>
                  </a:cxn>
                  <a:cxn ang="0">
                    <a:pos x="731" y="257"/>
                  </a:cxn>
                  <a:cxn ang="0">
                    <a:pos x="741" y="295"/>
                  </a:cxn>
                  <a:cxn ang="0">
                    <a:pos x="747" y="335"/>
                  </a:cxn>
                  <a:cxn ang="0">
                    <a:pos x="749" y="376"/>
                  </a:cxn>
                  <a:cxn ang="0">
                    <a:pos x="747" y="417"/>
                  </a:cxn>
                  <a:cxn ang="0">
                    <a:pos x="741" y="456"/>
                  </a:cxn>
                  <a:cxn ang="0">
                    <a:pos x="731" y="494"/>
                  </a:cxn>
                  <a:cxn ang="0">
                    <a:pos x="716" y="530"/>
                  </a:cxn>
                  <a:cxn ang="0">
                    <a:pos x="699" y="564"/>
                  </a:cxn>
                  <a:cxn ang="0">
                    <a:pos x="677" y="597"/>
                  </a:cxn>
                  <a:cxn ang="0">
                    <a:pos x="653" y="626"/>
                  </a:cxn>
                  <a:cxn ang="0">
                    <a:pos x="626" y="654"/>
                  </a:cxn>
                  <a:cxn ang="0">
                    <a:pos x="596" y="678"/>
                  </a:cxn>
                  <a:cxn ang="0">
                    <a:pos x="564" y="700"/>
                  </a:cxn>
                  <a:cxn ang="0">
                    <a:pos x="530" y="717"/>
                  </a:cxn>
                  <a:cxn ang="0">
                    <a:pos x="493" y="732"/>
                  </a:cxn>
                  <a:cxn ang="0">
                    <a:pos x="455" y="742"/>
                  </a:cxn>
                  <a:cxn ang="0">
                    <a:pos x="416" y="748"/>
                  </a:cxn>
                  <a:cxn ang="0">
                    <a:pos x="375" y="750"/>
                  </a:cxn>
                  <a:cxn ang="0">
                    <a:pos x="334" y="748"/>
                  </a:cxn>
                  <a:cxn ang="0">
                    <a:pos x="294" y="742"/>
                  </a:cxn>
                  <a:cxn ang="0">
                    <a:pos x="257" y="732"/>
                  </a:cxn>
                  <a:cxn ang="0">
                    <a:pos x="220" y="717"/>
                  </a:cxn>
                  <a:cxn ang="0">
                    <a:pos x="186" y="700"/>
                  </a:cxn>
                  <a:cxn ang="0">
                    <a:pos x="154" y="678"/>
                  </a:cxn>
                  <a:cxn ang="0">
                    <a:pos x="124" y="654"/>
                  </a:cxn>
                  <a:cxn ang="0">
                    <a:pos x="97" y="626"/>
                  </a:cxn>
                  <a:cxn ang="0">
                    <a:pos x="72" y="597"/>
                  </a:cxn>
                  <a:cxn ang="0">
                    <a:pos x="51" y="564"/>
                  </a:cxn>
                  <a:cxn ang="0">
                    <a:pos x="33" y="530"/>
                  </a:cxn>
                  <a:cxn ang="0">
                    <a:pos x="19" y="494"/>
                  </a:cxn>
                  <a:cxn ang="0">
                    <a:pos x="8" y="456"/>
                  </a:cxn>
                  <a:cxn ang="0">
                    <a:pos x="2" y="417"/>
                  </a:cxn>
                  <a:cxn ang="0">
                    <a:pos x="0" y="376"/>
                  </a:cxn>
                  <a:cxn ang="0">
                    <a:pos x="2" y="335"/>
                  </a:cxn>
                  <a:cxn ang="0">
                    <a:pos x="8" y="295"/>
                  </a:cxn>
                  <a:cxn ang="0">
                    <a:pos x="19" y="257"/>
                  </a:cxn>
                  <a:cxn ang="0">
                    <a:pos x="33" y="220"/>
                  </a:cxn>
                  <a:cxn ang="0">
                    <a:pos x="51" y="186"/>
                  </a:cxn>
                  <a:cxn ang="0">
                    <a:pos x="72" y="154"/>
                  </a:cxn>
                  <a:cxn ang="0">
                    <a:pos x="97" y="124"/>
                  </a:cxn>
                  <a:cxn ang="0">
                    <a:pos x="124" y="97"/>
                  </a:cxn>
                  <a:cxn ang="0">
                    <a:pos x="154" y="73"/>
                  </a:cxn>
                  <a:cxn ang="0">
                    <a:pos x="186" y="52"/>
                  </a:cxn>
                  <a:cxn ang="0">
                    <a:pos x="220" y="34"/>
                  </a:cxn>
                  <a:cxn ang="0">
                    <a:pos x="257" y="19"/>
                  </a:cxn>
                  <a:cxn ang="0">
                    <a:pos x="294" y="9"/>
                  </a:cxn>
                  <a:cxn ang="0">
                    <a:pos x="334" y="2"/>
                  </a:cxn>
                  <a:cxn ang="0">
                    <a:pos x="375" y="0"/>
                  </a:cxn>
                </a:cxnLst>
                <a:rect l="0" t="0" r="r" b="b"/>
                <a:pathLst>
                  <a:path w="749" h="750">
                    <a:moveTo>
                      <a:pt x="375" y="0"/>
                    </a:moveTo>
                    <a:lnTo>
                      <a:pt x="416" y="2"/>
                    </a:lnTo>
                    <a:lnTo>
                      <a:pt x="455" y="9"/>
                    </a:lnTo>
                    <a:lnTo>
                      <a:pt x="493" y="19"/>
                    </a:lnTo>
                    <a:lnTo>
                      <a:pt x="530" y="34"/>
                    </a:lnTo>
                    <a:lnTo>
                      <a:pt x="564" y="52"/>
                    </a:lnTo>
                    <a:lnTo>
                      <a:pt x="596" y="73"/>
                    </a:lnTo>
                    <a:lnTo>
                      <a:pt x="626" y="97"/>
                    </a:lnTo>
                    <a:lnTo>
                      <a:pt x="653" y="124"/>
                    </a:lnTo>
                    <a:lnTo>
                      <a:pt x="677" y="154"/>
                    </a:lnTo>
                    <a:lnTo>
                      <a:pt x="699" y="186"/>
                    </a:lnTo>
                    <a:lnTo>
                      <a:pt x="716" y="220"/>
                    </a:lnTo>
                    <a:lnTo>
                      <a:pt x="731" y="257"/>
                    </a:lnTo>
                    <a:lnTo>
                      <a:pt x="741" y="295"/>
                    </a:lnTo>
                    <a:lnTo>
                      <a:pt x="747" y="335"/>
                    </a:lnTo>
                    <a:lnTo>
                      <a:pt x="749" y="376"/>
                    </a:lnTo>
                    <a:lnTo>
                      <a:pt x="747" y="417"/>
                    </a:lnTo>
                    <a:lnTo>
                      <a:pt x="741" y="456"/>
                    </a:lnTo>
                    <a:lnTo>
                      <a:pt x="731" y="494"/>
                    </a:lnTo>
                    <a:lnTo>
                      <a:pt x="716" y="530"/>
                    </a:lnTo>
                    <a:lnTo>
                      <a:pt x="699" y="564"/>
                    </a:lnTo>
                    <a:lnTo>
                      <a:pt x="677" y="597"/>
                    </a:lnTo>
                    <a:lnTo>
                      <a:pt x="653" y="626"/>
                    </a:lnTo>
                    <a:lnTo>
                      <a:pt x="626" y="654"/>
                    </a:lnTo>
                    <a:lnTo>
                      <a:pt x="596" y="678"/>
                    </a:lnTo>
                    <a:lnTo>
                      <a:pt x="564" y="700"/>
                    </a:lnTo>
                    <a:lnTo>
                      <a:pt x="530" y="717"/>
                    </a:lnTo>
                    <a:lnTo>
                      <a:pt x="493" y="732"/>
                    </a:lnTo>
                    <a:lnTo>
                      <a:pt x="455" y="742"/>
                    </a:lnTo>
                    <a:lnTo>
                      <a:pt x="416" y="748"/>
                    </a:lnTo>
                    <a:lnTo>
                      <a:pt x="375" y="750"/>
                    </a:lnTo>
                    <a:lnTo>
                      <a:pt x="334" y="748"/>
                    </a:lnTo>
                    <a:lnTo>
                      <a:pt x="294" y="742"/>
                    </a:lnTo>
                    <a:lnTo>
                      <a:pt x="257" y="732"/>
                    </a:lnTo>
                    <a:lnTo>
                      <a:pt x="220" y="717"/>
                    </a:lnTo>
                    <a:lnTo>
                      <a:pt x="186" y="700"/>
                    </a:lnTo>
                    <a:lnTo>
                      <a:pt x="154" y="678"/>
                    </a:lnTo>
                    <a:lnTo>
                      <a:pt x="124" y="654"/>
                    </a:lnTo>
                    <a:lnTo>
                      <a:pt x="97" y="626"/>
                    </a:lnTo>
                    <a:lnTo>
                      <a:pt x="72" y="597"/>
                    </a:lnTo>
                    <a:lnTo>
                      <a:pt x="51" y="564"/>
                    </a:lnTo>
                    <a:lnTo>
                      <a:pt x="33" y="530"/>
                    </a:lnTo>
                    <a:lnTo>
                      <a:pt x="19" y="494"/>
                    </a:lnTo>
                    <a:lnTo>
                      <a:pt x="8" y="456"/>
                    </a:lnTo>
                    <a:lnTo>
                      <a:pt x="2" y="417"/>
                    </a:lnTo>
                    <a:lnTo>
                      <a:pt x="0" y="376"/>
                    </a:lnTo>
                    <a:lnTo>
                      <a:pt x="2" y="335"/>
                    </a:lnTo>
                    <a:lnTo>
                      <a:pt x="8" y="295"/>
                    </a:lnTo>
                    <a:lnTo>
                      <a:pt x="19" y="257"/>
                    </a:lnTo>
                    <a:lnTo>
                      <a:pt x="33" y="220"/>
                    </a:lnTo>
                    <a:lnTo>
                      <a:pt x="51" y="186"/>
                    </a:lnTo>
                    <a:lnTo>
                      <a:pt x="72" y="154"/>
                    </a:lnTo>
                    <a:lnTo>
                      <a:pt x="97" y="124"/>
                    </a:lnTo>
                    <a:lnTo>
                      <a:pt x="124" y="97"/>
                    </a:lnTo>
                    <a:lnTo>
                      <a:pt x="154" y="73"/>
                    </a:lnTo>
                    <a:lnTo>
                      <a:pt x="186" y="52"/>
                    </a:lnTo>
                    <a:lnTo>
                      <a:pt x="220" y="34"/>
                    </a:lnTo>
                    <a:lnTo>
                      <a:pt x="257" y="19"/>
                    </a:lnTo>
                    <a:lnTo>
                      <a:pt x="294" y="9"/>
                    </a:lnTo>
                    <a:lnTo>
                      <a:pt x="334" y="2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Corporation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(Competitor)</a:t>
                </a:r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65812" y="1371600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 smtClean="0">
                  <a:latin typeface="Arial" pitchFamily="34" charset="0"/>
                  <a:cs typeface="Arial" pitchFamily="34" charset="0"/>
                </a:rPr>
                <a:t>N</a:t>
              </a:r>
              <a:endParaRPr lang="en-US" sz="3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12112" y="3460750"/>
              <a:ext cx="4411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6232" y="5600700"/>
              <a:ext cx="4411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en-US" sz="3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40864" y="3460750"/>
              <a:ext cx="5485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Arial" pitchFamily="34" charset="0"/>
                  <a:cs typeface="Arial" pitchFamily="34" charset="0"/>
                </a:rPr>
                <a:t>W</a:t>
              </a:r>
              <a:endParaRPr lang="en-US" sz="3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8900000">
              <a:off x="4274445" y="248119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Commodity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3177447">
              <a:off x="6419830" y="2443426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Communication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900000">
              <a:off x="6997700" y="481226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Cost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700000">
              <a:off x="4319518" y="481077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Channel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 flipH="1">
            <a:off x="760412" y="5461000"/>
            <a:ext cx="359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7823200" y="5511800"/>
            <a:ext cx="359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570162" y="2819400"/>
            <a:ext cx="7048500" cy="2209800"/>
            <a:chOff x="2570162" y="2819400"/>
            <a:chExt cx="7048500" cy="2439194"/>
          </a:xfrm>
        </p:grpSpPr>
        <p:grpSp>
          <p:nvGrpSpPr>
            <p:cNvPr id="46" name="Group 45"/>
            <p:cNvGrpSpPr/>
            <p:nvPr/>
          </p:nvGrpSpPr>
          <p:grpSpPr>
            <a:xfrm>
              <a:off x="2570162" y="2819400"/>
              <a:ext cx="1446212" cy="2439194"/>
              <a:chOff x="2664618" y="2819400"/>
              <a:chExt cx="1296194" cy="243919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10800000">
                <a:off x="2665412" y="2819400"/>
                <a:ext cx="1295400" cy="158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1446212" y="4038600"/>
                <a:ext cx="2438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flipH="1">
              <a:off x="7581900" y="2819400"/>
              <a:ext cx="2036762" cy="2439194"/>
              <a:chOff x="2664618" y="2819400"/>
              <a:chExt cx="1296194" cy="243919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10800000">
                <a:off x="2665412" y="2819400"/>
                <a:ext cx="1295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1446212" y="4038600"/>
                <a:ext cx="2438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/>
          <p:cNvSpPr txBox="1"/>
          <p:nvPr/>
        </p:nvSpPr>
        <p:spPr>
          <a:xfrm>
            <a:off x="4799012" y="1079500"/>
            <a:ext cx="2531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National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International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66849" y="5092700"/>
            <a:ext cx="17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Circumstances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34894" y="50927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Consumer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8134713" y="361119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Economic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67312" y="6172200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Social and cultural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2978589" y="3566917"/>
            <a:ext cx="956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Weather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7c Compass Model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89012" y="1252302"/>
            <a:ext cx="5112922" cy="4996098"/>
            <a:chOff x="1446212" y="1079500"/>
            <a:chExt cx="5558254" cy="5431254"/>
          </a:xfrm>
        </p:grpSpPr>
        <p:grpSp>
          <p:nvGrpSpPr>
            <p:cNvPr id="3" name="Group 2"/>
            <p:cNvGrpSpPr/>
            <p:nvPr/>
          </p:nvGrpSpPr>
          <p:grpSpPr>
            <a:xfrm>
              <a:off x="1954212" y="1511300"/>
              <a:ext cx="4546600" cy="4546600"/>
              <a:chOff x="3478212" y="1193800"/>
              <a:chExt cx="5181600" cy="5181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478212" y="1193800"/>
                <a:ext cx="5181600" cy="51816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641724" y="1357312"/>
                <a:ext cx="4854576" cy="485457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25"/>
              <p:cNvGrpSpPr/>
              <p:nvPr/>
            </p:nvGrpSpPr>
            <p:grpSpPr>
              <a:xfrm>
                <a:off x="4279106" y="1924050"/>
                <a:ext cx="3630613" cy="3638550"/>
                <a:chOff x="4275138" y="1614488"/>
                <a:chExt cx="3630613" cy="3638550"/>
              </a:xfrm>
            </p:grpSpPr>
            <p:grpSp>
              <p:nvGrpSpPr>
                <p:cNvPr id="15" name="Group 16"/>
                <p:cNvGrpSpPr/>
                <p:nvPr/>
              </p:nvGrpSpPr>
              <p:grpSpPr>
                <a:xfrm rot="2700000">
                  <a:off x="4891248" y="2248614"/>
                  <a:ext cx="2398703" cy="2403955"/>
                  <a:chOff x="4275138" y="1614488"/>
                  <a:chExt cx="3630613" cy="3638550"/>
                </a:xfrm>
              </p:grpSpPr>
              <p:sp>
                <p:nvSpPr>
                  <p:cNvPr id="26" name="Freeform 6"/>
                  <p:cNvSpPr>
                    <a:spLocks/>
                  </p:cNvSpPr>
                  <p:nvPr/>
                </p:nvSpPr>
                <p:spPr bwMode="auto">
                  <a:xfrm>
                    <a:off x="6096000" y="3430588"/>
                    <a:ext cx="282575" cy="18224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8" y="186"/>
                      </a:cxn>
                      <a:cxn ang="0">
                        <a:pos x="4" y="114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1148">
                        <a:moveTo>
                          <a:pt x="0" y="0"/>
                        </a:moveTo>
                        <a:lnTo>
                          <a:pt x="178" y="186"/>
                        </a:lnTo>
                        <a:lnTo>
                          <a:pt x="4" y="11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7"/>
                  <p:cNvSpPr>
                    <a:spLocks/>
                  </p:cNvSpPr>
                  <p:nvPr/>
                </p:nvSpPr>
                <p:spPr bwMode="auto">
                  <a:xfrm>
                    <a:off x="5803900" y="3430588"/>
                    <a:ext cx="298450" cy="1822450"/>
                  </a:xfrm>
                  <a:custGeom>
                    <a:avLst/>
                    <a:gdLst/>
                    <a:ahLst/>
                    <a:cxnLst>
                      <a:cxn ang="0">
                        <a:pos x="184" y="0"/>
                      </a:cxn>
                      <a:cxn ang="0">
                        <a:pos x="188" y="1148"/>
                      </a:cxn>
                      <a:cxn ang="0">
                        <a:pos x="0" y="188"/>
                      </a:cxn>
                      <a:cxn ang="0">
                        <a:pos x="184" y="0"/>
                      </a:cxn>
                    </a:cxnLst>
                    <a:rect l="0" t="0" r="r" b="b"/>
                    <a:pathLst>
                      <a:path w="188" h="1148">
                        <a:moveTo>
                          <a:pt x="184" y="0"/>
                        </a:moveTo>
                        <a:lnTo>
                          <a:pt x="188" y="1148"/>
                        </a:lnTo>
                        <a:lnTo>
                          <a:pt x="0" y="188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8"/>
                  <p:cNvSpPr>
                    <a:spLocks/>
                  </p:cNvSpPr>
                  <p:nvPr/>
                </p:nvSpPr>
                <p:spPr bwMode="auto">
                  <a:xfrm>
                    <a:off x="6084888" y="3154363"/>
                    <a:ext cx="1820863" cy="285750"/>
                  </a:xfrm>
                  <a:custGeom>
                    <a:avLst/>
                    <a:gdLst/>
                    <a:ahLst/>
                    <a:cxnLst>
                      <a:cxn ang="0">
                        <a:pos x="187" y="0"/>
                      </a:cxn>
                      <a:cxn ang="0">
                        <a:pos x="1147" y="180"/>
                      </a:cxn>
                      <a:cxn ang="0">
                        <a:pos x="1146" y="180"/>
                      </a:cxn>
                      <a:cxn ang="0">
                        <a:pos x="0" y="177"/>
                      </a:cxn>
                      <a:cxn ang="0">
                        <a:pos x="187" y="0"/>
                      </a:cxn>
                    </a:cxnLst>
                    <a:rect l="0" t="0" r="r" b="b"/>
                    <a:pathLst>
                      <a:path w="1147" h="180">
                        <a:moveTo>
                          <a:pt x="187" y="0"/>
                        </a:moveTo>
                        <a:lnTo>
                          <a:pt x="1147" y="180"/>
                        </a:lnTo>
                        <a:lnTo>
                          <a:pt x="1146" y="180"/>
                        </a:lnTo>
                        <a:lnTo>
                          <a:pt x="0" y="17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9"/>
                  <p:cNvSpPr>
                    <a:spLocks/>
                  </p:cNvSpPr>
                  <p:nvPr/>
                </p:nvSpPr>
                <p:spPr bwMode="auto">
                  <a:xfrm>
                    <a:off x="6097588" y="3435351"/>
                    <a:ext cx="1806575" cy="2936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38" y="3"/>
                      </a:cxn>
                      <a:cxn ang="0">
                        <a:pos x="178" y="18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38" h="185">
                        <a:moveTo>
                          <a:pt x="0" y="0"/>
                        </a:moveTo>
                        <a:lnTo>
                          <a:pt x="1138" y="3"/>
                        </a:lnTo>
                        <a:lnTo>
                          <a:pt x="178" y="1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10"/>
                  <p:cNvSpPr>
                    <a:spLocks/>
                  </p:cNvSpPr>
                  <p:nvPr/>
                </p:nvSpPr>
                <p:spPr bwMode="auto">
                  <a:xfrm>
                    <a:off x="4275138" y="3435351"/>
                    <a:ext cx="1820863" cy="298450"/>
                  </a:xfrm>
                  <a:custGeom>
                    <a:avLst/>
                    <a:gdLst/>
                    <a:ahLst/>
                    <a:cxnLst>
                      <a:cxn ang="0">
                        <a:pos x="1147" y="0"/>
                      </a:cxn>
                      <a:cxn ang="0">
                        <a:pos x="965" y="188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1147" y="0"/>
                      </a:cxn>
                    </a:cxnLst>
                    <a:rect l="0" t="0" r="r" b="b"/>
                    <a:pathLst>
                      <a:path w="1147" h="188">
                        <a:moveTo>
                          <a:pt x="1147" y="0"/>
                        </a:moveTo>
                        <a:lnTo>
                          <a:pt x="965" y="188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14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11"/>
                  <p:cNvSpPr>
                    <a:spLocks/>
                  </p:cNvSpPr>
                  <p:nvPr/>
                </p:nvSpPr>
                <p:spPr bwMode="auto">
                  <a:xfrm>
                    <a:off x="4292600" y="3143251"/>
                    <a:ext cx="1820863" cy="293688"/>
                  </a:xfrm>
                  <a:custGeom>
                    <a:avLst/>
                    <a:gdLst/>
                    <a:ahLst/>
                    <a:cxnLst>
                      <a:cxn ang="0">
                        <a:pos x="961" y="0"/>
                      </a:cxn>
                      <a:cxn ang="0">
                        <a:pos x="1136" y="184"/>
                      </a:cxn>
                      <a:cxn ang="0">
                        <a:pos x="1147" y="184"/>
                      </a:cxn>
                      <a:cxn ang="0">
                        <a:pos x="0" y="185"/>
                      </a:cxn>
                      <a:cxn ang="0">
                        <a:pos x="961" y="0"/>
                      </a:cxn>
                    </a:cxnLst>
                    <a:rect l="0" t="0" r="r" b="b"/>
                    <a:pathLst>
                      <a:path w="1147" h="185">
                        <a:moveTo>
                          <a:pt x="961" y="0"/>
                        </a:moveTo>
                        <a:lnTo>
                          <a:pt x="1136" y="184"/>
                        </a:lnTo>
                        <a:lnTo>
                          <a:pt x="1147" y="184"/>
                        </a:lnTo>
                        <a:lnTo>
                          <a:pt x="0" y="185"/>
                        </a:lnTo>
                        <a:lnTo>
                          <a:pt x="96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12"/>
                  <p:cNvSpPr>
                    <a:spLocks/>
                  </p:cNvSpPr>
                  <p:nvPr/>
                </p:nvSpPr>
                <p:spPr bwMode="auto">
                  <a:xfrm>
                    <a:off x="5818188" y="1631951"/>
                    <a:ext cx="277813" cy="1803400"/>
                  </a:xfrm>
                  <a:custGeom>
                    <a:avLst/>
                    <a:gdLst/>
                    <a:ahLst/>
                    <a:cxnLst>
                      <a:cxn ang="0">
                        <a:pos x="174" y="0"/>
                      </a:cxn>
                      <a:cxn ang="0">
                        <a:pos x="174" y="1"/>
                      </a:cxn>
                      <a:cxn ang="0">
                        <a:pos x="175" y="1136"/>
                      </a:cxn>
                      <a:cxn ang="0">
                        <a:pos x="0" y="952"/>
                      </a:cxn>
                      <a:cxn ang="0">
                        <a:pos x="174" y="0"/>
                      </a:cxn>
                    </a:cxnLst>
                    <a:rect l="0" t="0" r="r" b="b"/>
                    <a:pathLst>
                      <a:path w="175" h="1136">
                        <a:moveTo>
                          <a:pt x="174" y="0"/>
                        </a:moveTo>
                        <a:lnTo>
                          <a:pt x="174" y="1"/>
                        </a:lnTo>
                        <a:lnTo>
                          <a:pt x="175" y="1136"/>
                        </a:lnTo>
                        <a:lnTo>
                          <a:pt x="0" y="952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13"/>
                  <p:cNvSpPr>
                    <a:spLocks/>
                  </p:cNvSpPr>
                  <p:nvPr/>
                </p:nvSpPr>
                <p:spPr bwMode="auto">
                  <a:xfrm>
                    <a:off x="6096000" y="1614488"/>
                    <a:ext cx="288925" cy="18208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" y="970"/>
                      </a:cxn>
                      <a:cxn ang="0">
                        <a:pos x="0" y="114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" h="1147">
                        <a:moveTo>
                          <a:pt x="0" y="0"/>
                        </a:moveTo>
                        <a:lnTo>
                          <a:pt x="182" y="970"/>
                        </a:lnTo>
                        <a:lnTo>
                          <a:pt x="0" y="114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275138" y="1614488"/>
                  <a:ext cx="3630613" cy="3638550"/>
                  <a:chOff x="4275138" y="1614488"/>
                  <a:chExt cx="3630613" cy="3638550"/>
                </a:xfrm>
              </p:grpSpPr>
              <p:sp>
                <p:nvSpPr>
                  <p:cNvPr id="18" name="Freeform 6"/>
                  <p:cNvSpPr>
                    <a:spLocks/>
                  </p:cNvSpPr>
                  <p:nvPr/>
                </p:nvSpPr>
                <p:spPr bwMode="auto">
                  <a:xfrm>
                    <a:off x="6096000" y="3430588"/>
                    <a:ext cx="282575" cy="18224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8" y="186"/>
                      </a:cxn>
                      <a:cxn ang="0">
                        <a:pos x="4" y="114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1148">
                        <a:moveTo>
                          <a:pt x="0" y="0"/>
                        </a:moveTo>
                        <a:lnTo>
                          <a:pt x="178" y="186"/>
                        </a:lnTo>
                        <a:lnTo>
                          <a:pt x="4" y="11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7"/>
                  <p:cNvSpPr>
                    <a:spLocks/>
                  </p:cNvSpPr>
                  <p:nvPr/>
                </p:nvSpPr>
                <p:spPr bwMode="auto">
                  <a:xfrm>
                    <a:off x="5803900" y="3430588"/>
                    <a:ext cx="298450" cy="1822450"/>
                  </a:xfrm>
                  <a:custGeom>
                    <a:avLst/>
                    <a:gdLst/>
                    <a:ahLst/>
                    <a:cxnLst>
                      <a:cxn ang="0">
                        <a:pos x="184" y="0"/>
                      </a:cxn>
                      <a:cxn ang="0">
                        <a:pos x="188" y="1148"/>
                      </a:cxn>
                      <a:cxn ang="0">
                        <a:pos x="0" y="188"/>
                      </a:cxn>
                      <a:cxn ang="0">
                        <a:pos x="184" y="0"/>
                      </a:cxn>
                    </a:cxnLst>
                    <a:rect l="0" t="0" r="r" b="b"/>
                    <a:pathLst>
                      <a:path w="188" h="1148">
                        <a:moveTo>
                          <a:pt x="184" y="0"/>
                        </a:moveTo>
                        <a:lnTo>
                          <a:pt x="188" y="1148"/>
                        </a:lnTo>
                        <a:lnTo>
                          <a:pt x="0" y="188"/>
                        </a:lnTo>
                        <a:lnTo>
                          <a:pt x="18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8"/>
                  <p:cNvSpPr>
                    <a:spLocks/>
                  </p:cNvSpPr>
                  <p:nvPr/>
                </p:nvSpPr>
                <p:spPr bwMode="auto">
                  <a:xfrm>
                    <a:off x="6084888" y="3154363"/>
                    <a:ext cx="1820863" cy="285750"/>
                  </a:xfrm>
                  <a:custGeom>
                    <a:avLst/>
                    <a:gdLst/>
                    <a:ahLst/>
                    <a:cxnLst>
                      <a:cxn ang="0">
                        <a:pos x="187" y="0"/>
                      </a:cxn>
                      <a:cxn ang="0">
                        <a:pos x="1147" y="180"/>
                      </a:cxn>
                      <a:cxn ang="0">
                        <a:pos x="1146" y="180"/>
                      </a:cxn>
                      <a:cxn ang="0">
                        <a:pos x="0" y="177"/>
                      </a:cxn>
                      <a:cxn ang="0">
                        <a:pos x="187" y="0"/>
                      </a:cxn>
                    </a:cxnLst>
                    <a:rect l="0" t="0" r="r" b="b"/>
                    <a:pathLst>
                      <a:path w="1147" h="180">
                        <a:moveTo>
                          <a:pt x="187" y="0"/>
                        </a:moveTo>
                        <a:lnTo>
                          <a:pt x="1147" y="180"/>
                        </a:lnTo>
                        <a:lnTo>
                          <a:pt x="1146" y="180"/>
                        </a:lnTo>
                        <a:lnTo>
                          <a:pt x="0" y="17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9"/>
                  <p:cNvSpPr>
                    <a:spLocks/>
                  </p:cNvSpPr>
                  <p:nvPr/>
                </p:nvSpPr>
                <p:spPr bwMode="auto">
                  <a:xfrm>
                    <a:off x="6097588" y="3435351"/>
                    <a:ext cx="1806575" cy="2936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38" y="3"/>
                      </a:cxn>
                      <a:cxn ang="0">
                        <a:pos x="178" y="18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38" h="185">
                        <a:moveTo>
                          <a:pt x="0" y="0"/>
                        </a:moveTo>
                        <a:lnTo>
                          <a:pt x="1138" y="3"/>
                        </a:lnTo>
                        <a:lnTo>
                          <a:pt x="178" y="1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10"/>
                  <p:cNvSpPr>
                    <a:spLocks/>
                  </p:cNvSpPr>
                  <p:nvPr/>
                </p:nvSpPr>
                <p:spPr bwMode="auto">
                  <a:xfrm>
                    <a:off x="4275138" y="3435351"/>
                    <a:ext cx="1820863" cy="298450"/>
                  </a:xfrm>
                  <a:custGeom>
                    <a:avLst/>
                    <a:gdLst/>
                    <a:ahLst/>
                    <a:cxnLst>
                      <a:cxn ang="0">
                        <a:pos x="1147" y="0"/>
                      </a:cxn>
                      <a:cxn ang="0">
                        <a:pos x="965" y="188"/>
                      </a:cxn>
                      <a:cxn ang="0">
                        <a:pos x="0" y="1"/>
                      </a:cxn>
                      <a:cxn ang="0">
                        <a:pos x="1" y="1"/>
                      </a:cxn>
                      <a:cxn ang="0">
                        <a:pos x="1147" y="0"/>
                      </a:cxn>
                    </a:cxnLst>
                    <a:rect l="0" t="0" r="r" b="b"/>
                    <a:pathLst>
                      <a:path w="1147" h="188">
                        <a:moveTo>
                          <a:pt x="1147" y="0"/>
                        </a:moveTo>
                        <a:lnTo>
                          <a:pt x="965" y="188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147" y="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11"/>
                  <p:cNvSpPr>
                    <a:spLocks/>
                  </p:cNvSpPr>
                  <p:nvPr/>
                </p:nvSpPr>
                <p:spPr bwMode="auto">
                  <a:xfrm>
                    <a:off x="4292600" y="3143251"/>
                    <a:ext cx="1820863" cy="293688"/>
                  </a:xfrm>
                  <a:custGeom>
                    <a:avLst/>
                    <a:gdLst/>
                    <a:ahLst/>
                    <a:cxnLst>
                      <a:cxn ang="0">
                        <a:pos x="961" y="0"/>
                      </a:cxn>
                      <a:cxn ang="0">
                        <a:pos x="1136" y="184"/>
                      </a:cxn>
                      <a:cxn ang="0">
                        <a:pos x="1147" y="184"/>
                      </a:cxn>
                      <a:cxn ang="0">
                        <a:pos x="0" y="185"/>
                      </a:cxn>
                      <a:cxn ang="0">
                        <a:pos x="961" y="0"/>
                      </a:cxn>
                    </a:cxnLst>
                    <a:rect l="0" t="0" r="r" b="b"/>
                    <a:pathLst>
                      <a:path w="1147" h="185">
                        <a:moveTo>
                          <a:pt x="961" y="0"/>
                        </a:moveTo>
                        <a:lnTo>
                          <a:pt x="1136" y="184"/>
                        </a:lnTo>
                        <a:lnTo>
                          <a:pt x="1147" y="184"/>
                        </a:lnTo>
                        <a:lnTo>
                          <a:pt x="0" y="185"/>
                        </a:lnTo>
                        <a:lnTo>
                          <a:pt x="96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12"/>
                  <p:cNvSpPr>
                    <a:spLocks/>
                  </p:cNvSpPr>
                  <p:nvPr/>
                </p:nvSpPr>
                <p:spPr bwMode="auto">
                  <a:xfrm>
                    <a:off x="5818188" y="1631951"/>
                    <a:ext cx="277813" cy="1803400"/>
                  </a:xfrm>
                  <a:custGeom>
                    <a:avLst/>
                    <a:gdLst/>
                    <a:ahLst/>
                    <a:cxnLst>
                      <a:cxn ang="0">
                        <a:pos x="174" y="0"/>
                      </a:cxn>
                      <a:cxn ang="0">
                        <a:pos x="174" y="1"/>
                      </a:cxn>
                      <a:cxn ang="0">
                        <a:pos x="175" y="1136"/>
                      </a:cxn>
                      <a:cxn ang="0">
                        <a:pos x="0" y="952"/>
                      </a:cxn>
                      <a:cxn ang="0">
                        <a:pos x="174" y="0"/>
                      </a:cxn>
                    </a:cxnLst>
                    <a:rect l="0" t="0" r="r" b="b"/>
                    <a:pathLst>
                      <a:path w="175" h="1136">
                        <a:moveTo>
                          <a:pt x="174" y="0"/>
                        </a:moveTo>
                        <a:lnTo>
                          <a:pt x="174" y="1"/>
                        </a:lnTo>
                        <a:lnTo>
                          <a:pt x="175" y="1136"/>
                        </a:lnTo>
                        <a:lnTo>
                          <a:pt x="0" y="952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13"/>
                  <p:cNvSpPr>
                    <a:spLocks/>
                  </p:cNvSpPr>
                  <p:nvPr/>
                </p:nvSpPr>
                <p:spPr bwMode="auto">
                  <a:xfrm>
                    <a:off x="6096000" y="1614488"/>
                    <a:ext cx="288925" cy="18208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" y="970"/>
                      </a:cxn>
                      <a:cxn ang="0">
                        <a:pos x="0" y="114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" h="1147">
                        <a:moveTo>
                          <a:pt x="0" y="0"/>
                        </a:moveTo>
                        <a:lnTo>
                          <a:pt x="182" y="970"/>
                        </a:lnTo>
                        <a:lnTo>
                          <a:pt x="0" y="114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Freeform 14"/>
                <p:cNvSpPr>
                  <a:spLocks/>
                </p:cNvSpPr>
                <p:nvPr/>
              </p:nvSpPr>
              <p:spPr bwMode="auto">
                <a:xfrm>
                  <a:off x="5364956" y="2707308"/>
                  <a:ext cx="1450976" cy="1452912"/>
                </a:xfrm>
                <a:custGeom>
                  <a:avLst/>
                  <a:gdLst/>
                  <a:ahLst/>
                  <a:cxnLst>
                    <a:cxn ang="0">
                      <a:pos x="375" y="0"/>
                    </a:cxn>
                    <a:cxn ang="0">
                      <a:pos x="416" y="2"/>
                    </a:cxn>
                    <a:cxn ang="0">
                      <a:pos x="455" y="9"/>
                    </a:cxn>
                    <a:cxn ang="0">
                      <a:pos x="493" y="19"/>
                    </a:cxn>
                    <a:cxn ang="0">
                      <a:pos x="530" y="34"/>
                    </a:cxn>
                    <a:cxn ang="0">
                      <a:pos x="564" y="52"/>
                    </a:cxn>
                    <a:cxn ang="0">
                      <a:pos x="596" y="73"/>
                    </a:cxn>
                    <a:cxn ang="0">
                      <a:pos x="626" y="97"/>
                    </a:cxn>
                    <a:cxn ang="0">
                      <a:pos x="653" y="124"/>
                    </a:cxn>
                    <a:cxn ang="0">
                      <a:pos x="677" y="154"/>
                    </a:cxn>
                    <a:cxn ang="0">
                      <a:pos x="699" y="186"/>
                    </a:cxn>
                    <a:cxn ang="0">
                      <a:pos x="716" y="220"/>
                    </a:cxn>
                    <a:cxn ang="0">
                      <a:pos x="731" y="257"/>
                    </a:cxn>
                    <a:cxn ang="0">
                      <a:pos x="741" y="295"/>
                    </a:cxn>
                    <a:cxn ang="0">
                      <a:pos x="747" y="335"/>
                    </a:cxn>
                    <a:cxn ang="0">
                      <a:pos x="749" y="376"/>
                    </a:cxn>
                    <a:cxn ang="0">
                      <a:pos x="747" y="417"/>
                    </a:cxn>
                    <a:cxn ang="0">
                      <a:pos x="741" y="456"/>
                    </a:cxn>
                    <a:cxn ang="0">
                      <a:pos x="731" y="494"/>
                    </a:cxn>
                    <a:cxn ang="0">
                      <a:pos x="716" y="530"/>
                    </a:cxn>
                    <a:cxn ang="0">
                      <a:pos x="699" y="564"/>
                    </a:cxn>
                    <a:cxn ang="0">
                      <a:pos x="677" y="597"/>
                    </a:cxn>
                    <a:cxn ang="0">
                      <a:pos x="653" y="626"/>
                    </a:cxn>
                    <a:cxn ang="0">
                      <a:pos x="626" y="654"/>
                    </a:cxn>
                    <a:cxn ang="0">
                      <a:pos x="596" y="678"/>
                    </a:cxn>
                    <a:cxn ang="0">
                      <a:pos x="564" y="700"/>
                    </a:cxn>
                    <a:cxn ang="0">
                      <a:pos x="530" y="717"/>
                    </a:cxn>
                    <a:cxn ang="0">
                      <a:pos x="493" y="732"/>
                    </a:cxn>
                    <a:cxn ang="0">
                      <a:pos x="455" y="742"/>
                    </a:cxn>
                    <a:cxn ang="0">
                      <a:pos x="416" y="748"/>
                    </a:cxn>
                    <a:cxn ang="0">
                      <a:pos x="375" y="750"/>
                    </a:cxn>
                    <a:cxn ang="0">
                      <a:pos x="334" y="748"/>
                    </a:cxn>
                    <a:cxn ang="0">
                      <a:pos x="294" y="742"/>
                    </a:cxn>
                    <a:cxn ang="0">
                      <a:pos x="257" y="732"/>
                    </a:cxn>
                    <a:cxn ang="0">
                      <a:pos x="220" y="717"/>
                    </a:cxn>
                    <a:cxn ang="0">
                      <a:pos x="186" y="700"/>
                    </a:cxn>
                    <a:cxn ang="0">
                      <a:pos x="154" y="678"/>
                    </a:cxn>
                    <a:cxn ang="0">
                      <a:pos x="124" y="654"/>
                    </a:cxn>
                    <a:cxn ang="0">
                      <a:pos x="97" y="626"/>
                    </a:cxn>
                    <a:cxn ang="0">
                      <a:pos x="72" y="597"/>
                    </a:cxn>
                    <a:cxn ang="0">
                      <a:pos x="51" y="564"/>
                    </a:cxn>
                    <a:cxn ang="0">
                      <a:pos x="33" y="530"/>
                    </a:cxn>
                    <a:cxn ang="0">
                      <a:pos x="19" y="494"/>
                    </a:cxn>
                    <a:cxn ang="0">
                      <a:pos x="8" y="456"/>
                    </a:cxn>
                    <a:cxn ang="0">
                      <a:pos x="2" y="417"/>
                    </a:cxn>
                    <a:cxn ang="0">
                      <a:pos x="0" y="376"/>
                    </a:cxn>
                    <a:cxn ang="0">
                      <a:pos x="2" y="335"/>
                    </a:cxn>
                    <a:cxn ang="0">
                      <a:pos x="8" y="295"/>
                    </a:cxn>
                    <a:cxn ang="0">
                      <a:pos x="19" y="257"/>
                    </a:cxn>
                    <a:cxn ang="0">
                      <a:pos x="33" y="220"/>
                    </a:cxn>
                    <a:cxn ang="0">
                      <a:pos x="51" y="186"/>
                    </a:cxn>
                    <a:cxn ang="0">
                      <a:pos x="72" y="154"/>
                    </a:cxn>
                    <a:cxn ang="0">
                      <a:pos x="97" y="124"/>
                    </a:cxn>
                    <a:cxn ang="0">
                      <a:pos x="124" y="97"/>
                    </a:cxn>
                    <a:cxn ang="0">
                      <a:pos x="154" y="73"/>
                    </a:cxn>
                    <a:cxn ang="0">
                      <a:pos x="186" y="52"/>
                    </a:cxn>
                    <a:cxn ang="0">
                      <a:pos x="220" y="34"/>
                    </a:cxn>
                    <a:cxn ang="0">
                      <a:pos x="257" y="19"/>
                    </a:cxn>
                    <a:cxn ang="0">
                      <a:pos x="294" y="9"/>
                    </a:cxn>
                    <a:cxn ang="0">
                      <a:pos x="334" y="2"/>
                    </a:cxn>
                    <a:cxn ang="0">
                      <a:pos x="375" y="0"/>
                    </a:cxn>
                  </a:cxnLst>
                  <a:rect l="0" t="0" r="r" b="b"/>
                  <a:pathLst>
                    <a:path w="749" h="750">
                      <a:moveTo>
                        <a:pt x="375" y="0"/>
                      </a:moveTo>
                      <a:lnTo>
                        <a:pt x="416" y="2"/>
                      </a:lnTo>
                      <a:lnTo>
                        <a:pt x="455" y="9"/>
                      </a:lnTo>
                      <a:lnTo>
                        <a:pt x="493" y="19"/>
                      </a:lnTo>
                      <a:lnTo>
                        <a:pt x="530" y="34"/>
                      </a:lnTo>
                      <a:lnTo>
                        <a:pt x="564" y="52"/>
                      </a:lnTo>
                      <a:lnTo>
                        <a:pt x="596" y="73"/>
                      </a:lnTo>
                      <a:lnTo>
                        <a:pt x="626" y="97"/>
                      </a:lnTo>
                      <a:lnTo>
                        <a:pt x="653" y="124"/>
                      </a:lnTo>
                      <a:lnTo>
                        <a:pt x="677" y="154"/>
                      </a:lnTo>
                      <a:lnTo>
                        <a:pt x="699" y="186"/>
                      </a:lnTo>
                      <a:lnTo>
                        <a:pt x="716" y="220"/>
                      </a:lnTo>
                      <a:lnTo>
                        <a:pt x="731" y="257"/>
                      </a:lnTo>
                      <a:lnTo>
                        <a:pt x="741" y="295"/>
                      </a:lnTo>
                      <a:lnTo>
                        <a:pt x="747" y="335"/>
                      </a:lnTo>
                      <a:lnTo>
                        <a:pt x="749" y="376"/>
                      </a:lnTo>
                      <a:lnTo>
                        <a:pt x="747" y="417"/>
                      </a:lnTo>
                      <a:lnTo>
                        <a:pt x="741" y="456"/>
                      </a:lnTo>
                      <a:lnTo>
                        <a:pt x="731" y="494"/>
                      </a:lnTo>
                      <a:lnTo>
                        <a:pt x="716" y="530"/>
                      </a:lnTo>
                      <a:lnTo>
                        <a:pt x="699" y="564"/>
                      </a:lnTo>
                      <a:lnTo>
                        <a:pt x="677" y="597"/>
                      </a:lnTo>
                      <a:lnTo>
                        <a:pt x="653" y="626"/>
                      </a:lnTo>
                      <a:lnTo>
                        <a:pt x="626" y="654"/>
                      </a:lnTo>
                      <a:lnTo>
                        <a:pt x="596" y="678"/>
                      </a:lnTo>
                      <a:lnTo>
                        <a:pt x="564" y="700"/>
                      </a:lnTo>
                      <a:lnTo>
                        <a:pt x="530" y="717"/>
                      </a:lnTo>
                      <a:lnTo>
                        <a:pt x="493" y="732"/>
                      </a:lnTo>
                      <a:lnTo>
                        <a:pt x="455" y="742"/>
                      </a:lnTo>
                      <a:lnTo>
                        <a:pt x="416" y="748"/>
                      </a:lnTo>
                      <a:lnTo>
                        <a:pt x="375" y="750"/>
                      </a:lnTo>
                      <a:lnTo>
                        <a:pt x="334" y="748"/>
                      </a:lnTo>
                      <a:lnTo>
                        <a:pt x="294" y="742"/>
                      </a:lnTo>
                      <a:lnTo>
                        <a:pt x="257" y="732"/>
                      </a:lnTo>
                      <a:lnTo>
                        <a:pt x="220" y="717"/>
                      </a:lnTo>
                      <a:lnTo>
                        <a:pt x="186" y="700"/>
                      </a:lnTo>
                      <a:lnTo>
                        <a:pt x="154" y="678"/>
                      </a:lnTo>
                      <a:lnTo>
                        <a:pt x="124" y="654"/>
                      </a:lnTo>
                      <a:lnTo>
                        <a:pt x="97" y="626"/>
                      </a:lnTo>
                      <a:lnTo>
                        <a:pt x="72" y="597"/>
                      </a:lnTo>
                      <a:lnTo>
                        <a:pt x="51" y="564"/>
                      </a:lnTo>
                      <a:lnTo>
                        <a:pt x="33" y="530"/>
                      </a:lnTo>
                      <a:lnTo>
                        <a:pt x="19" y="494"/>
                      </a:lnTo>
                      <a:lnTo>
                        <a:pt x="8" y="456"/>
                      </a:lnTo>
                      <a:lnTo>
                        <a:pt x="2" y="417"/>
                      </a:lnTo>
                      <a:lnTo>
                        <a:pt x="0" y="376"/>
                      </a:lnTo>
                      <a:lnTo>
                        <a:pt x="2" y="335"/>
                      </a:lnTo>
                      <a:lnTo>
                        <a:pt x="8" y="295"/>
                      </a:lnTo>
                      <a:lnTo>
                        <a:pt x="19" y="257"/>
                      </a:lnTo>
                      <a:lnTo>
                        <a:pt x="33" y="220"/>
                      </a:lnTo>
                      <a:lnTo>
                        <a:pt x="51" y="186"/>
                      </a:lnTo>
                      <a:lnTo>
                        <a:pt x="72" y="154"/>
                      </a:lnTo>
                      <a:lnTo>
                        <a:pt x="97" y="124"/>
                      </a:lnTo>
                      <a:lnTo>
                        <a:pt x="124" y="97"/>
                      </a:lnTo>
                      <a:lnTo>
                        <a:pt x="154" y="73"/>
                      </a:lnTo>
                      <a:lnTo>
                        <a:pt x="186" y="52"/>
                      </a:lnTo>
                      <a:lnTo>
                        <a:pt x="220" y="34"/>
                      </a:lnTo>
                      <a:lnTo>
                        <a:pt x="257" y="19"/>
                      </a:lnTo>
                      <a:lnTo>
                        <a:pt x="294" y="9"/>
                      </a:lnTo>
                      <a:lnTo>
                        <a:pt x="334" y="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0" tIns="45720" rIns="0" bIns="45720" numCol="1" anchor="ctr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Corporation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(Competitor)</a:t>
                  </a:r>
                  <a:endParaRPr lang="en-US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865812" y="1371600"/>
                <a:ext cx="46198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en-US" sz="3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12112" y="3460750"/>
                <a:ext cx="4411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E</a:t>
                </a:r>
                <a:endParaRPr lang="en-US" sz="3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76232" y="5600700"/>
                <a:ext cx="4411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3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40864" y="3460750"/>
                <a:ext cx="5485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smtClean="0">
                    <a:latin typeface="Arial" pitchFamily="34" charset="0"/>
                    <a:cs typeface="Arial" pitchFamily="34" charset="0"/>
                  </a:rPr>
                  <a:t>W</a:t>
                </a:r>
                <a:endParaRPr lang="en-US" sz="3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8900000">
                <a:off x="4274445" y="2481194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Commodity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3177447">
                <a:off x="6419830" y="2443426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Communication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8900000">
                <a:off x="6997700" y="4812268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Cost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700000">
                <a:off x="4319518" y="481077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Channel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957512" y="1079500"/>
              <a:ext cx="2751811" cy="36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National And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International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6293213" y="3611198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Economic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5812" y="6172200"/>
              <a:ext cx="1858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Social and cultural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1137089" y="3566917"/>
              <a:ext cx="956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Weather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856413" y="1355878"/>
            <a:ext cx="4549190" cy="4910667"/>
          </a:xfrm>
          <a:prstGeom prst="rect">
            <a:avLst/>
          </a:prstGeom>
          <a:gradFill>
            <a:gsLst>
              <a:gs pos="0">
                <a:schemeClr val="bg1">
                  <a:shade val="67500"/>
                  <a:satMod val="115000"/>
                  <a:alpha val="62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066696" y="1639824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148244" y="2088750"/>
            <a:ext cx="3807243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6696" y="2206170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7" y="914373"/>
            <a:ext cx="3960812" cy="22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4947</TotalTime>
  <Words>190</Words>
  <Application>Microsoft Office PowerPoint</Application>
  <PresentationFormat>Custom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1_Office Theme</vt:lpstr>
      <vt:lpstr>Marketing 7c Compass Model</vt:lpstr>
      <vt:lpstr>Marketing 7c Compass Model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54</cp:revision>
  <dcterms:created xsi:type="dcterms:W3CDTF">2013-09-12T13:05:01Z</dcterms:created>
  <dcterms:modified xsi:type="dcterms:W3CDTF">2015-04-27T14:08:04Z</dcterms:modified>
</cp:coreProperties>
</file>