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8"/>
  </p:notesMasterIdLst>
  <p:handoutMasterIdLst>
    <p:handoutMasterId r:id="rId19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1" r:id="rId10"/>
    <p:sldId id="532" r:id="rId11"/>
    <p:sldId id="535" r:id="rId12"/>
    <p:sldId id="536" r:id="rId13"/>
    <p:sldId id="533" r:id="rId14"/>
    <p:sldId id="537" r:id="rId15"/>
    <p:sldId id="534" r:id="rId16"/>
    <p:sldId id="528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96" d="100"/>
          <a:sy n="96" d="100"/>
        </p:scale>
        <p:origin x="1890" y="8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52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:2303811724321091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:ROSHITH S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03/12/2024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81271" y="1066233"/>
            <a:ext cx="3429000" cy="3701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java.awt</a:t>
            </a:r>
            <a:r>
              <a:rPr lang="en-US" sz="1100" dirty="0"/>
              <a:t>.*;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java.util.ArrayList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javax.swing</a:t>
            </a:r>
            <a:r>
              <a:rPr lang="en-US" sz="1100" dirty="0"/>
              <a:t>.*;</a:t>
            </a:r>
          </a:p>
          <a:p>
            <a:pPr marL="0" indent="0"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javax.swing.table.DefaultTableModel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public class </a:t>
            </a:r>
            <a:r>
              <a:rPr lang="en-US" sz="1100" dirty="0" err="1"/>
              <a:t>HouseRentalSystem</a:t>
            </a:r>
            <a:r>
              <a:rPr lang="en-US" sz="1100" dirty="0"/>
              <a:t> {</a:t>
            </a:r>
          </a:p>
          <a:p>
            <a:pPr marL="0" indent="0">
              <a:buNone/>
            </a:pPr>
            <a:r>
              <a:rPr lang="en-US" sz="1100" dirty="0"/>
              <a:t>private static </a:t>
            </a:r>
            <a:r>
              <a:rPr lang="en-US" sz="1100" dirty="0" err="1"/>
              <a:t>ArrayList</a:t>
            </a:r>
            <a:r>
              <a:rPr lang="en-US" sz="1100" dirty="0"/>
              <a:t>&lt;House&gt; </a:t>
            </a:r>
            <a:r>
              <a:rPr lang="en-US" sz="1100" dirty="0" err="1"/>
              <a:t>houseList</a:t>
            </a:r>
            <a:r>
              <a:rPr lang="en-US" sz="1100" dirty="0"/>
              <a:t> = new </a:t>
            </a:r>
            <a:r>
              <a:rPr lang="en-US" sz="1100" dirty="0" err="1"/>
              <a:t>ArrayList</a:t>
            </a:r>
            <a:r>
              <a:rPr lang="en-US" sz="1100" dirty="0"/>
              <a:t>&lt;&gt;(); //</a:t>
            </a:r>
          </a:p>
          <a:p>
            <a:pPr marL="0" indent="0">
              <a:buNone/>
            </a:pPr>
            <a:r>
              <a:rPr lang="en-US" sz="1100" dirty="0"/>
              <a:t>Stores house details 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{</a:t>
            </a:r>
          </a:p>
          <a:p>
            <a:pPr marL="0" indent="0">
              <a:buNone/>
            </a:pPr>
            <a:r>
              <a:rPr lang="en-US" sz="1100" dirty="0" err="1"/>
              <a:t>SwingUtilities.invokeLater</a:t>
            </a:r>
            <a:r>
              <a:rPr lang="en-US" sz="1100" dirty="0"/>
              <a:t>(() -&gt; new </a:t>
            </a:r>
            <a:r>
              <a:rPr lang="en-US" sz="1100" dirty="0" err="1"/>
              <a:t>LoginPage</a:t>
            </a:r>
            <a:r>
              <a:rPr lang="en-US" sz="1100" dirty="0"/>
              <a:t>());</a:t>
            </a:r>
          </a:p>
          <a:p>
            <a:pPr marL="0" indent="0">
              <a:buNone/>
            </a:pPr>
            <a:r>
              <a:rPr lang="en-US" sz="1100" dirty="0"/>
              <a:t>static class </a:t>
            </a:r>
            <a:r>
              <a:rPr lang="en-US" sz="1100" dirty="0" err="1"/>
              <a:t>LoginPage</a:t>
            </a:r>
            <a:r>
              <a:rPr lang="en-US" sz="1100" dirty="0"/>
              <a:t> extends</a:t>
            </a:r>
          </a:p>
          <a:p>
            <a:pPr marL="0" indent="0">
              <a:buNone/>
            </a:pPr>
            <a:r>
              <a:rPr lang="en-US" sz="1100" dirty="0" err="1"/>
              <a:t>JFrame</a:t>
            </a:r>
            <a:r>
              <a:rPr lang="en-US" sz="1100" dirty="0"/>
              <a:t> { </a:t>
            </a:r>
            <a:r>
              <a:rPr lang="en-US" sz="1100" dirty="0" err="1"/>
              <a:t>LoginPage</a:t>
            </a:r>
            <a:r>
              <a:rPr lang="en-US" sz="1100" dirty="0"/>
              <a:t>() {</a:t>
            </a:r>
          </a:p>
          <a:p>
            <a:pPr marL="0" indent="0">
              <a:buNone/>
            </a:pPr>
            <a:r>
              <a:rPr lang="en-US" sz="1100" dirty="0" err="1"/>
              <a:t>setTitle</a:t>
            </a:r>
            <a:r>
              <a:rPr lang="en-US" sz="1100" dirty="0"/>
              <a:t>("Login");</a:t>
            </a:r>
          </a:p>
          <a:p>
            <a:pPr marL="0" indent="0">
              <a:buNone/>
            </a:pPr>
            <a:r>
              <a:rPr lang="en-US" sz="1100" dirty="0" err="1"/>
              <a:t>setSize</a:t>
            </a:r>
            <a:r>
              <a:rPr lang="en-US" sz="1100" dirty="0"/>
              <a:t>(300,150);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ADB2-2EBC-1307-E2D1-AAE69AA6A04E}"/>
              </a:ext>
            </a:extLst>
          </p:cNvPr>
          <p:cNvSpPr txBox="1"/>
          <p:nvPr/>
        </p:nvSpPr>
        <p:spPr>
          <a:xfrm>
            <a:off x="4800600" y="1009083"/>
            <a:ext cx="42053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dirty="0" err="1"/>
              <a:t>setDefaultCloseOperation</a:t>
            </a:r>
            <a:r>
              <a:rPr lang="en-US" sz="1400" dirty="0"/>
              <a:t>(</a:t>
            </a:r>
            <a:r>
              <a:rPr lang="en-US" sz="1400" dirty="0" err="1"/>
              <a:t>JFrame.EXIT_ON_CLOSE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err="1"/>
              <a:t>setLocationRelativeTo</a:t>
            </a:r>
            <a:r>
              <a:rPr lang="en-US" sz="1400" dirty="0"/>
              <a:t>(null);</a:t>
            </a:r>
          </a:p>
          <a:p>
            <a:pPr marL="0" indent="0">
              <a:buNone/>
            </a:pPr>
            <a:r>
              <a:rPr lang="en-US" sz="1400" dirty="0"/>
              <a:t>// Layout and Components</a:t>
            </a:r>
          </a:p>
          <a:p>
            <a:pPr marL="0" indent="0">
              <a:buNone/>
            </a:pPr>
            <a:r>
              <a:rPr lang="en-US" sz="1400" dirty="0" err="1"/>
              <a:t>setLayout</a:t>
            </a:r>
            <a:r>
              <a:rPr lang="en-US" sz="1400" dirty="0"/>
              <a:t>(new</a:t>
            </a:r>
          </a:p>
          <a:p>
            <a:pPr marL="0" indent="0">
              <a:buNone/>
            </a:pPr>
            <a:r>
              <a:rPr lang="en-US" sz="1400" dirty="0" err="1"/>
              <a:t>GridLayout</a:t>
            </a:r>
            <a:r>
              <a:rPr lang="en-US" sz="1400" dirty="0"/>
              <a:t>(3, 2));</a:t>
            </a:r>
          </a:p>
          <a:p>
            <a:pPr marL="0" indent="0">
              <a:buNone/>
            </a:pPr>
            <a:r>
              <a:rPr lang="en-US" sz="1400" dirty="0" err="1"/>
              <a:t>JLabel</a:t>
            </a:r>
            <a:r>
              <a:rPr lang="en-US" sz="1400" dirty="0"/>
              <a:t> </a:t>
            </a:r>
            <a:r>
              <a:rPr lang="en-US" sz="1400" dirty="0" err="1"/>
              <a:t>lblUsername</a:t>
            </a:r>
            <a:r>
              <a:rPr lang="en-US" sz="1400" dirty="0"/>
              <a:t> = new</a:t>
            </a:r>
          </a:p>
          <a:p>
            <a:pPr marL="0" indent="0">
              <a:buNone/>
            </a:pPr>
            <a:r>
              <a:rPr lang="en-US" sz="1400" dirty="0" err="1"/>
              <a:t>JLabel</a:t>
            </a:r>
            <a:r>
              <a:rPr lang="en-US" sz="1400" dirty="0"/>
              <a:t>("Username:"); </a:t>
            </a:r>
            <a:r>
              <a:rPr lang="en-US" sz="1400" dirty="0" err="1"/>
              <a:t>JTextField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txtUsername</a:t>
            </a:r>
            <a:r>
              <a:rPr lang="en-US" sz="1400" dirty="0"/>
              <a:t> = new </a:t>
            </a:r>
            <a:r>
              <a:rPr lang="en-US" sz="1400" dirty="0" err="1"/>
              <a:t>JTextField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 err="1"/>
              <a:t>JLabel</a:t>
            </a:r>
            <a:r>
              <a:rPr lang="en-US" sz="1400" dirty="0"/>
              <a:t> </a:t>
            </a:r>
            <a:r>
              <a:rPr lang="en-US" sz="1400" dirty="0" err="1"/>
              <a:t>lblPassword</a:t>
            </a:r>
            <a:r>
              <a:rPr lang="en-US" sz="1400" dirty="0"/>
              <a:t> = new</a:t>
            </a:r>
          </a:p>
          <a:p>
            <a:pPr marL="0" indent="0">
              <a:buNone/>
            </a:pPr>
            <a:r>
              <a:rPr lang="en-US" sz="1400" dirty="0" err="1"/>
              <a:t>JLabel</a:t>
            </a:r>
            <a:r>
              <a:rPr lang="en-US" sz="1400" dirty="0"/>
              <a:t>("Password:");</a:t>
            </a:r>
          </a:p>
          <a:p>
            <a:pPr marL="0" indent="0">
              <a:buNone/>
            </a:pPr>
            <a:r>
              <a:rPr lang="en-US" sz="1400" dirty="0" err="1"/>
              <a:t>JPasswordField</a:t>
            </a:r>
            <a:r>
              <a:rPr lang="en-US" sz="1400" dirty="0"/>
              <a:t> </a:t>
            </a:r>
            <a:r>
              <a:rPr lang="en-US" sz="1400" dirty="0" err="1"/>
              <a:t>txtPassword</a:t>
            </a:r>
            <a:r>
              <a:rPr lang="en-US" sz="1400" dirty="0"/>
              <a:t> = new</a:t>
            </a:r>
          </a:p>
          <a:p>
            <a:pPr marL="0" indent="0">
              <a:buNone/>
            </a:pPr>
            <a:r>
              <a:rPr lang="en-US" sz="1400" dirty="0" err="1"/>
              <a:t>JPasswordField</a:t>
            </a:r>
            <a:r>
              <a:rPr lang="en-US" sz="1400" dirty="0"/>
              <a:t>(); </a:t>
            </a:r>
            <a:r>
              <a:rPr lang="en-US" sz="1400" dirty="0" err="1"/>
              <a:t>JButton</a:t>
            </a:r>
            <a:r>
              <a:rPr lang="en-US" sz="1400" dirty="0"/>
              <a:t> </a:t>
            </a:r>
            <a:r>
              <a:rPr lang="en-US" sz="1400" dirty="0" err="1"/>
              <a:t>btnLogin</a:t>
            </a:r>
            <a:r>
              <a:rPr lang="en-US" sz="1400" dirty="0"/>
              <a:t> = new</a:t>
            </a:r>
          </a:p>
          <a:p>
            <a:pPr marL="0" indent="0">
              <a:buNone/>
            </a:pPr>
            <a:r>
              <a:rPr lang="en-US" sz="1400" dirty="0" err="1"/>
              <a:t>JButton</a:t>
            </a:r>
            <a:r>
              <a:rPr lang="en-US" sz="1400" dirty="0"/>
              <a:t>("Login");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EDE29-C75E-BFAC-62D4-3756C897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17D-90FD-7245-BC39-6A49ECEA76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92C8-FC22-9FA1-DB01-A95B927E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7B436-2619-A88B-4D30-F829208137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81271" y="1066233"/>
            <a:ext cx="3429000" cy="3701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add(</a:t>
            </a:r>
            <a:r>
              <a:rPr lang="en-US" sz="1400" dirty="0" err="1"/>
              <a:t>lblUsername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add(</a:t>
            </a:r>
            <a:r>
              <a:rPr lang="en-US" sz="1400" dirty="0" err="1"/>
              <a:t>txtUsername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add(</a:t>
            </a:r>
            <a:r>
              <a:rPr lang="en-US" sz="1400" dirty="0" err="1"/>
              <a:t>lblPassword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add(</a:t>
            </a:r>
            <a:r>
              <a:rPr lang="en-US" sz="1400" dirty="0" err="1"/>
              <a:t>txtPassword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add(new </a:t>
            </a:r>
            <a:r>
              <a:rPr lang="en-US" sz="1400" dirty="0" err="1"/>
              <a:t>JLabel</a:t>
            </a:r>
            <a:r>
              <a:rPr lang="en-US" sz="1400" dirty="0"/>
              <a:t>()); //</a:t>
            </a:r>
          </a:p>
          <a:p>
            <a:pPr marL="0" indent="0">
              <a:buNone/>
            </a:pPr>
            <a:r>
              <a:rPr lang="en-US" sz="1400" dirty="0"/>
              <a:t>Empty cell add(</a:t>
            </a:r>
            <a:r>
              <a:rPr lang="en-US" sz="1400" dirty="0" err="1"/>
              <a:t>btnLogin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// Login Action</a:t>
            </a:r>
          </a:p>
          <a:p>
            <a:pPr marL="0" indent="0">
              <a:buNone/>
            </a:pPr>
            <a:r>
              <a:rPr lang="en-US" sz="1400" dirty="0" err="1"/>
              <a:t>btnLogin.addActionListene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r(e -&gt; {</a:t>
            </a:r>
          </a:p>
          <a:p>
            <a:pPr marL="0" indent="0">
              <a:buNone/>
            </a:pPr>
            <a:r>
              <a:rPr lang="en-US" sz="1400" dirty="0"/>
              <a:t>String username = </a:t>
            </a:r>
            <a:r>
              <a:rPr lang="en-US" sz="1400" dirty="0" err="1"/>
              <a:t>txtUsername.getText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String password = new String(</a:t>
            </a:r>
            <a:r>
              <a:rPr lang="en-US" sz="1400" dirty="0" err="1"/>
              <a:t>txtPassword.getPassword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username.equals</a:t>
            </a:r>
            <a:r>
              <a:rPr lang="en-US" sz="1400" dirty="0"/>
              <a:t>("admin") &amp;&amp;</a:t>
            </a:r>
          </a:p>
          <a:p>
            <a:pPr marL="0" indent="0">
              <a:buNone/>
            </a:pPr>
            <a:r>
              <a:rPr lang="en-US" sz="1400" dirty="0" err="1"/>
              <a:t>password.equals</a:t>
            </a:r>
            <a:r>
              <a:rPr lang="en-US" sz="1400" dirty="0"/>
              <a:t>("admin")) { dispose();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5CEBC4-599D-F16A-6FDA-B9A0C228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059EF-2D71-A167-39B7-739C55B9D421}"/>
              </a:ext>
            </a:extLst>
          </p:cNvPr>
          <p:cNvSpPr txBox="1"/>
          <p:nvPr/>
        </p:nvSpPr>
        <p:spPr>
          <a:xfrm>
            <a:off x="4310271" y="1100866"/>
            <a:ext cx="4559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MainMenu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} else {</a:t>
            </a:r>
          </a:p>
          <a:p>
            <a:pPr marL="0" indent="0">
              <a:buNone/>
            </a:pPr>
            <a:r>
              <a:rPr lang="en-US" sz="1400" dirty="0" err="1"/>
              <a:t>JOptionPane.showMessageDialog</a:t>
            </a:r>
            <a:r>
              <a:rPr lang="en-US" sz="1400" dirty="0"/>
              <a:t>(this, "Invalid credentials!");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});</a:t>
            </a:r>
          </a:p>
          <a:p>
            <a:pPr marL="0" indent="0">
              <a:buNone/>
            </a:pPr>
            <a:r>
              <a:rPr lang="en-US" sz="1400" dirty="0" err="1"/>
              <a:t>setVisible</a:t>
            </a:r>
            <a:r>
              <a:rPr lang="en-US" sz="1400" dirty="0"/>
              <a:t>(true);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9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31F9-FA99-ADD7-79EB-B1A755AA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BF6D-D49F-7CC7-E2DC-DCE1484393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400DD-85F6-05C4-3FA5-F5259FFC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431DB9-930F-9832-2558-01E3B4D9FD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81271" y="1066233"/>
            <a:ext cx="3429000" cy="3701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// Main Menu</a:t>
            </a:r>
          </a:p>
          <a:p>
            <a:pPr marL="0" indent="0">
              <a:buNone/>
            </a:pPr>
            <a:r>
              <a:rPr lang="en-US" sz="1200" dirty="0"/>
              <a:t>static class </a:t>
            </a:r>
            <a:r>
              <a:rPr lang="en-US" sz="1200" dirty="0" err="1"/>
              <a:t>MainMenu</a:t>
            </a:r>
            <a:r>
              <a:rPr lang="en-US" sz="1200" dirty="0"/>
              <a:t> extends</a:t>
            </a:r>
          </a:p>
          <a:p>
            <a:pPr marL="0" indent="0">
              <a:buNone/>
            </a:pPr>
            <a:r>
              <a:rPr lang="en-US" sz="1200" dirty="0" err="1"/>
              <a:t>JFrame</a:t>
            </a:r>
            <a:r>
              <a:rPr lang="en-US" sz="1200" dirty="0"/>
              <a:t> { </a:t>
            </a:r>
            <a:r>
              <a:rPr lang="en-US" sz="1200" dirty="0" err="1"/>
              <a:t>MainMenu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 err="1"/>
              <a:t>setTitle</a:t>
            </a:r>
            <a:r>
              <a:rPr lang="en-US" sz="1200" dirty="0"/>
              <a:t>("Main</a:t>
            </a:r>
          </a:p>
          <a:p>
            <a:pPr marL="0" indent="0">
              <a:buNone/>
            </a:pPr>
            <a:r>
              <a:rPr lang="en-US" sz="1200" dirty="0"/>
              <a:t>Menu");</a:t>
            </a:r>
          </a:p>
          <a:p>
            <a:pPr marL="0" indent="0">
              <a:buNone/>
            </a:pPr>
            <a:r>
              <a:rPr lang="en-US" sz="1200" dirty="0" err="1"/>
              <a:t>setSize</a:t>
            </a:r>
            <a:r>
              <a:rPr lang="en-US" sz="1200" dirty="0"/>
              <a:t>(300, 200);</a:t>
            </a:r>
          </a:p>
          <a:p>
            <a:pPr marL="0" indent="0">
              <a:buNone/>
            </a:pPr>
            <a:r>
              <a:rPr lang="en-US" sz="1200" dirty="0" err="1"/>
              <a:t>setDefaultCloseOperation</a:t>
            </a:r>
            <a:r>
              <a:rPr lang="en-US" sz="1200" dirty="0"/>
              <a:t>(</a:t>
            </a:r>
            <a:r>
              <a:rPr lang="en-US" sz="1200" dirty="0" err="1"/>
              <a:t>JFrame.EXIT_ON_C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LOSE); </a:t>
            </a:r>
            <a:r>
              <a:rPr lang="en-US" sz="1200" dirty="0" err="1"/>
              <a:t>setLocationRelativeTo</a:t>
            </a:r>
            <a:r>
              <a:rPr lang="en-US" sz="1200" dirty="0"/>
              <a:t>(null);</a:t>
            </a:r>
          </a:p>
          <a:p>
            <a:pPr marL="0" indent="0">
              <a:buNone/>
            </a:pPr>
            <a:r>
              <a:rPr lang="en-US" sz="1200" dirty="0"/>
              <a:t>// Layout and Buttons</a:t>
            </a:r>
          </a:p>
          <a:p>
            <a:pPr marL="0" indent="0">
              <a:buNone/>
            </a:pPr>
            <a:r>
              <a:rPr lang="en-US" sz="1200" dirty="0" err="1"/>
              <a:t>setLayout</a:t>
            </a:r>
            <a:r>
              <a:rPr lang="en-US" sz="1200" dirty="0"/>
              <a:t>(new</a:t>
            </a:r>
          </a:p>
          <a:p>
            <a:pPr marL="0" indent="0">
              <a:buNone/>
            </a:pPr>
            <a:r>
              <a:rPr lang="en-US" sz="1200" dirty="0" err="1"/>
              <a:t>GridLayout</a:t>
            </a:r>
            <a:r>
              <a:rPr lang="en-US" sz="1200" dirty="0"/>
              <a:t>(3, 1));</a:t>
            </a:r>
          </a:p>
          <a:p>
            <a:pPr marL="0" indent="0">
              <a:buNone/>
            </a:pPr>
            <a:r>
              <a:rPr lang="en-US" sz="1200" dirty="0" err="1"/>
              <a:t>JButton</a:t>
            </a:r>
            <a:r>
              <a:rPr lang="en-US" sz="1200" dirty="0"/>
              <a:t> </a:t>
            </a:r>
            <a:r>
              <a:rPr lang="en-US" sz="1200" dirty="0" err="1"/>
              <a:t>btnAddHouse</a:t>
            </a:r>
            <a:r>
              <a:rPr lang="en-US" sz="1200" dirty="0"/>
              <a:t> = new </a:t>
            </a:r>
            <a:r>
              <a:rPr lang="en-US" sz="1200" dirty="0" err="1"/>
              <a:t>JButton</a:t>
            </a:r>
            <a:r>
              <a:rPr lang="en-US" sz="1200" dirty="0"/>
              <a:t>("Add</a:t>
            </a:r>
          </a:p>
          <a:p>
            <a:pPr marL="0" indent="0">
              <a:buNone/>
            </a:pPr>
            <a:r>
              <a:rPr lang="en-US" sz="1200" dirty="0"/>
              <a:t>House"); </a:t>
            </a:r>
            <a:r>
              <a:rPr lang="en-US" sz="1200" dirty="0" err="1"/>
              <a:t>JButton</a:t>
            </a:r>
            <a:r>
              <a:rPr lang="en-US" sz="1200" dirty="0"/>
              <a:t> </a:t>
            </a:r>
            <a:r>
              <a:rPr lang="en-US" sz="1200" dirty="0" err="1"/>
              <a:t>btnViewHouses</a:t>
            </a:r>
            <a:r>
              <a:rPr lang="en-US" sz="1200" dirty="0"/>
              <a:t> = new</a:t>
            </a:r>
          </a:p>
          <a:p>
            <a:pPr marL="0" indent="0">
              <a:buNone/>
            </a:pPr>
            <a:r>
              <a:rPr lang="en-US" sz="1200" dirty="0" err="1"/>
              <a:t>JButton</a:t>
            </a:r>
            <a:r>
              <a:rPr lang="en-US" sz="1200" dirty="0"/>
              <a:t>("View Houses"); </a:t>
            </a:r>
            <a:r>
              <a:rPr lang="en-US" sz="1200" dirty="0" err="1"/>
              <a:t>JButton</a:t>
            </a:r>
            <a:r>
              <a:rPr lang="en-US" sz="1200" dirty="0"/>
              <a:t> </a:t>
            </a:r>
            <a:r>
              <a:rPr lang="en-US" sz="1200" dirty="0" err="1"/>
              <a:t>btnExit</a:t>
            </a:r>
            <a:r>
              <a:rPr lang="en-US" sz="1200" dirty="0"/>
              <a:t> =</a:t>
            </a:r>
          </a:p>
          <a:p>
            <a:pPr marL="0" indent="0">
              <a:buNone/>
            </a:pPr>
            <a:r>
              <a:rPr lang="en-US" sz="1200" dirty="0"/>
              <a:t>new </a:t>
            </a:r>
            <a:r>
              <a:rPr lang="en-US" sz="1200" dirty="0" err="1"/>
              <a:t>JButton</a:t>
            </a:r>
            <a:r>
              <a:rPr lang="en-US" sz="1200" dirty="0"/>
              <a:t>("Exit");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EF7813B-2CE0-9C7D-D613-55E3178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B9154-2959-E1F9-36C7-76116A9D2809}"/>
              </a:ext>
            </a:extLst>
          </p:cNvPr>
          <p:cNvSpPr txBox="1"/>
          <p:nvPr/>
        </p:nvSpPr>
        <p:spPr>
          <a:xfrm>
            <a:off x="4800600" y="1009083"/>
            <a:ext cx="39298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/>
              <a:t>// Adding Buttons</a:t>
            </a:r>
          </a:p>
          <a:p>
            <a:pPr marL="0" indent="0">
              <a:buNone/>
            </a:pPr>
            <a:r>
              <a:rPr lang="en-US" sz="1200" dirty="0"/>
              <a:t>add(</a:t>
            </a:r>
            <a:r>
              <a:rPr lang="en-US" sz="1200" dirty="0" err="1"/>
              <a:t>btnAddHouse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add(</a:t>
            </a:r>
            <a:r>
              <a:rPr lang="en-US" sz="1200" dirty="0" err="1"/>
              <a:t>btnViewHous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es); add(</a:t>
            </a:r>
            <a:r>
              <a:rPr lang="en-US" sz="1200" dirty="0" err="1"/>
              <a:t>btnExit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// Button Actions</a:t>
            </a:r>
          </a:p>
          <a:p>
            <a:pPr marL="0" indent="0">
              <a:buNone/>
            </a:pPr>
            <a:r>
              <a:rPr lang="en-US" sz="1200" dirty="0" err="1"/>
              <a:t>btnAddHouse.addActionListener</a:t>
            </a:r>
            <a:r>
              <a:rPr lang="en-US" sz="1200" dirty="0"/>
              <a:t>(e -&gt; new </a:t>
            </a:r>
            <a:r>
              <a:rPr lang="en-US" sz="1200" dirty="0" err="1"/>
              <a:t>AddHouse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 err="1"/>
              <a:t>btnViewHouses.addActionListener</a:t>
            </a:r>
            <a:r>
              <a:rPr lang="en-US" sz="1200" dirty="0"/>
              <a:t>(e -&gt; new </a:t>
            </a:r>
            <a:r>
              <a:rPr lang="en-US" sz="1200" dirty="0" err="1"/>
              <a:t>ViewHouses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 err="1"/>
              <a:t>btnExit.addActionListener</a:t>
            </a:r>
            <a:r>
              <a:rPr lang="en-US" sz="1200" dirty="0"/>
              <a:t>(e -&gt; </a:t>
            </a:r>
            <a:r>
              <a:rPr lang="en-US" sz="1200" dirty="0" err="1"/>
              <a:t>System.exit</a:t>
            </a:r>
            <a:r>
              <a:rPr lang="en-US" sz="1200" dirty="0"/>
              <a:t>(0));</a:t>
            </a:r>
          </a:p>
          <a:p>
            <a:pPr marL="0" indent="0">
              <a:buNone/>
            </a:pPr>
            <a:r>
              <a:rPr lang="en-US" sz="1200" dirty="0" err="1"/>
              <a:t>setVisible</a:t>
            </a:r>
            <a:r>
              <a:rPr lang="en-US" sz="1200" dirty="0"/>
              <a:t>(true);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6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3" name="Google Shape;180;p10" descr="Screenshot 2024-11-26 125603">
            <a:extLst>
              <a:ext uri="{FF2B5EF4-FFF2-40B4-BE49-F238E27FC236}">
                <a16:creationId xmlns:a16="http://schemas.microsoft.com/office/drawing/2014/main" id="{62F3CD1A-CE9D-16A9-658C-6BB07F1DAF2D}"/>
              </a:ext>
            </a:extLst>
          </p:cNvPr>
          <p:cNvPicPr preferRelativeResize="0">
            <a:picLocks noGrp="1"/>
          </p:cNvPicPr>
          <p:nvPr>
            <p:ph sz="quarter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960437"/>
            <a:ext cx="7772400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04C6-BF47-E5E7-18DE-3A409943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C157-86DC-1B60-C7F5-2B03D7B6C2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68A3-C3B7-2652-D78B-A7999544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640C62-4F72-1457-F767-C54BD7DA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3" name="Google Shape;180;p10" descr="Screenshot 2024-11-26 125603">
            <a:extLst>
              <a:ext uri="{FF2B5EF4-FFF2-40B4-BE49-F238E27FC236}">
                <a16:creationId xmlns:a16="http://schemas.microsoft.com/office/drawing/2014/main" id="{244FF5EF-A79D-A1F9-FF76-825F1D8DB98F}"/>
              </a:ext>
            </a:extLst>
          </p:cNvPr>
          <p:cNvPicPr preferRelativeResize="0">
            <a:picLocks noGrp="1"/>
          </p:cNvPicPr>
          <p:nvPr>
            <p:ph sz="quarter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960437"/>
            <a:ext cx="7772400" cy="370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1;p10" descr="Screenshot 2024-11-26 125618">
            <a:extLst>
              <a:ext uri="{FF2B5EF4-FFF2-40B4-BE49-F238E27FC236}">
                <a16:creationId xmlns:a16="http://schemas.microsoft.com/office/drawing/2014/main" id="{49ADB334-DDD1-F65C-C230-5300EE8AAA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625" y="960438"/>
            <a:ext cx="4408170" cy="3703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33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House Rental System manages property listings, enabling landlords to list, tenants to rent, and admins to oversee properties. Its modular design ensures scalability, though current in-memory storage limits multi-tenant management. Future enhancements include database integration, payment processing, and advanced features, providing a solid foundation for a scalable rental system.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E7020BEB-89DE-9C95-3010-1B35D4DAEFB0}"/>
              </a:ext>
            </a:extLst>
          </p:cNvPr>
          <p:cNvSpPr txBox="1">
            <a:spLocks/>
          </p:cNvSpPr>
          <p:nvPr/>
        </p:nvSpPr>
        <p:spPr>
          <a:xfrm>
            <a:off x="381000" y="1657350"/>
            <a:ext cx="82296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RENTAL SYSTEM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house rental system faces inefficiencies in connecting property owners with tenants due to manual processes, scattered listings, and poor communication. These issues lead to delays, errors, and mismatched preferences. A streamlined digital solution is needed to enhance accessibility, transparency, and efficiency for seamless rental management.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objective of the house rental system is to develop a user-friendly digital platform that connects property owners with tenants, streamlines property listing and searching, provides real-time availability, and automates rental agreements, payments, and communication for efficient and seamless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Google Shape;152;p6" descr="Screenshot 2024-11-25 142920">
            <a:extLst>
              <a:ext uri="{FF2B5EF4-FFF2-40B4-BE49-F238E27FC236}">
                <a16:creationId xmlns:a16="http://schemas.microsoft.com/office/drawing/2014/main" id="{52177B1F-2C27-FAFF-F7E2-3B149521CBA0}"/>
              </a:ext>
            </a:extLst>
          </p:cNvPr>
          <p:cNvPicPr preferRelativeResize="0">
            <a:picLocks noGrp="1"/>
          </p:cNvPicPr>
          <p:nvPr>
            <p:ph sz="quarter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667000" y="971550"/>
            <a:ext cx="4035552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274320" lvl="0" indent="-262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Object-Oriented Programming (OOP):</a:t>
            </a:r>
          </a:p>
          <a:p>
            <a:pPr lvl="1" indent="-262737">
              <a:spcBef>
                <a:spcPts val="0"/>
              </a:spcBef>
              <a:buFont typeface="Noto Sans Symbols"/>
              <a:buChar char="⮚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Used to model real-world entities like properties, tenants, and landlords as objects with attributes and behaviors.</a:t>
            </a:r>
          </a:p>
          <a:p>
            <a:pPr marL="274320" lvl="0" indent="-2627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Encapsulation:</a:t>
            </a:r>
          </a:p>
          <a:p>
            <a:pPr lvl="1" indent="-262737">
              <a:spcBef>
                <a:spcPts val="600"/>
              </a:spcBef>
              <a:buFont typeface="Noto Sans Symbols"/>
              <a:buChar char="⮚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Protects data by hiding internal details and providing access through methods, ensuring secure management</a:t>
            </a:r>
            <a:endParaRPr lang="en-US" dirty="0"/>
          </a:p>
          <a:p>
            <a:pPr marL="274320" lvl="0" indent="-2627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Arrays/Lists:</a:t>
            </a:r>
          </a:p>
          <a:p>
            <a:pPr lvl="1" indent="-262737">
              <a:spcBef>
                <a:spcPts val="600"/>
              </a:spcBef>
              <a:buFont typeface="Noto Sans Symbols"/>
              <a:buChar char="⮚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Used to store multiple property listings, tenant records, and payment histories for easy retrieval and management.</a:t>
            </a:r>
          </a:p>
          <a:p>
            <a:pPr marL="274320" lvl="0" indent="-2627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File Handling:</a:t>
            </a:r>
          </a:p>
          <a:p>
            <a:pPr lvl="1" indent="-262737">
              <a:spcBef>
                <a:spcPts val="600"/>
              </a:spcBef>
              <a:buFont typeface="Noto Sans Symbols"/>
              <a:buChar char="⮚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The system can save data such as tenant details and property listings to files for persistent storage.</a:t>
            </a:r>
            <a:endParaRPr lang="en-US" dirty="0"/>
          </a:p>
          <a:p>
            <a:pPr marL="274320" lvl="0" indent="-2627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⮚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GUI (Graphical User Interface):</a:t>
            </a:r>
          </a:p>
          <a:p>
            <a:pPr lvl="1" indent="-262737">
              <a:spcBef>
                <a:spcPts val="600"/>
              </a:spcBef>
              <a:buFont typeface="Noto Sans Symbols"/>
              <a:buChar char="⮚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A user-friendly interface (using Swing or JavaFX) allows interaction with the system, enabling users to view, add, and manage properties.</a:t>
            </a:r>
            <a:endParaRPr lang="en-US" dirty="0"/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Property Module</a:t>
            </a:r>
          </a:p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Landlord Module</a:t>
            </a:r>
          </a:p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Tenant Module</a:t>
            </a:r>
          </a:p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Main Program (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HouseRentalSystem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Bookman Old Style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1)Property Module:</a:t>
            </a:r>
          </a:p>
          <a:p>
            <a:pPr lvl="1">
              <a:spcBef>
                <a:spcPts val="600"/>
              </a:spcBef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Manages property details (location, rent, availability).</a:t>
            </a:r>
          </a:p>
          <a:p>
            <a:pPr lvl="1">
              <a:spcBef>
                <a:spcPts val="600"/>
              </a:spcBef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Allows updating and displaying property information.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Bookman Old Style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2)Landlord Module:</a:t>
            </a:r>
          </a:p>
          <a:p>
            <a:pPr lvl="1">
              <a:spcBef>
                <a:spcPts val="600"/>
              </a:spcBef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Allows landlords to list properties and view their listings.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3) Tenant Module:</a:t>
            </a:r>
          </a:p>
          <a:p>
            <a:pPr lvl="1">
              <a:spcBef>
                <a:spcPts val="600"/>
              </a:spcBef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Allows tenants to search properties and request to rent them.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Bookman Old Style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4)Admin Module:</a:t>
            </a:r>
          </a:p>
          <a:p>
            <a:pPr lvl="1">
              <a:spcBef>
                <a:spcPts val="600"/>
              </a:spcBef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Manages and views all property listings in the system.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Bookman Old Style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5)Main Program (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HouseRentalSystem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</a:p>
          <a:p>
            <a:pPr lvl="1">
              <a:spcBef>
                <a:spcPts val="600"/>
              </a:spcBef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Displays the main menu and routes users to appropriate modules.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933</Words>
  <Application>Microsoft Office PowerPoint</Application>
  <PresentationFormat>On-screen Show (16:9)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Bookman Old Style</vt:lpstr>
      <vt:lpstr>Calibri</vt:lpstr>
      <vt:lpstr>Gill Sans MT</vt:lpstr>
      <vt:lpstr>Noto Sans Symbols</vt:lpstr>
      <vt:lpstr>Times New Roman</vt:lpstr>
      <vt:lpstr>Wingdings</vt:lpstr>
      <vt:lpstr>Wingdings 3</vt:lpstr>
      <vt:lpstr>Origin</vt:lpstr>
      <vt:lpstr>CGB1201 – JAVA PROGRAMMING </vt:lpstr>
      <vt:lpstr>PowerPoint Presentation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Source Code</vt:lpstr>
      <vt:lpstr>Source Code</vt:lpstr>
      <vt:lpstr>Source Code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2024-12-03T04:34:30Z</dcterms:modified>
</cp:coreProperties>
</file>