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935" r:id="rId1"/>
  </p:sldMasterIdLst>
  <p:notesMasterIdLst>
    <p:notesMasterId r:id="rId11"/>
  </p:notesMasterIdLst>
  <p:sldIdLst>
    <p:sldId id="256" r:id="rId2"/>
    <p:sldId id="257" r:id="rId3"/>
    <p:sldId id="260" r:id="rId4"/>
    <p:sldId id="261" r:id="rId5"/>
    <p:sldId id="262" r:id="rId6"/>
    <p:sldId id="263" r:id="rId7"/>
    <p:sldId id="258" r:id="rId8"/>
    <p:sldId id="265" r:id="rId9"/>
    <p:sldId id="266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1224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pos="4104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2" roundtripDataSignature="AMtx7mhmuXWA08DaxH658KF9sadERmbc4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1500" y="52"/>
      </p:cViewPr>
      <p:guideLst>
        <p:guide orient="horz" pos="2160"/>
        <p:guide pos="1224"/>
        <p:guide orient="horz" pos="3888"/>
        <p:guide pos="41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LR%20User\Downloads\Account%20Sales%20Data%20for%20Analysis%20for%20Task%204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LR%20User\Downloads\Account%20Sales%20Data%20for%20Analysis%20for%20Task%204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LR%20User\Downloads\Account%20Sales%20Data%20for%20Analysis%20for%20Task%204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LR%20User\Downloads\Account%20Sales%20Data%20for%20Analysis%20for%20Task%204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LR%20User\Downloads\Account%20Sales%20Data%20for%20Analysis%20for%20Task%204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[Account Sales Data for Analysis for Task 4.xlsx]Worksheet!PivotTable6</c:name>
    <c:fmtId val="10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Sales per Year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circle"/>
          <c:size val="6"/>
          <c:spPr>
            <a:solidFill>
              <a:schemeClr val="accent1">
                <a:alpha val="85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circle"/>
          <c:size val="6"/>
          <c:spPr>
            <a:solidFill>
              <a:schemeClr val="accent2">
                <a:alpha val="85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circle"/>
          <c:size val="6"/>
          <c:spPr>
            <a:solidFill>
              <a:schemeClr val="accent3">
                <a:alpha val="85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circle"/>
          <c:size val="6"/>
          <c:spPr>
            <a:solidFill>
              <a:schemeClr val="accent4">
                <a:alpha val="85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circle"/>
          <c:size val="6"/>
          <c:spPr>
            <a:solidFill>
              <a:schemeClr val="accent5">
                <a:alpha val="85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Worksheet!$T$4</c:f>
              <c:strCache>
                <c:ptCount val="1"/>
                <c:pt idx="0">
                  <c:v>Sum of 2018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Worksheet!$T$5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Worksheet!$T$5</c:f>
              <c:numCache>
                <c:formatCode>General</c:formatCode>
                <c:ptCount val="1"/>
                <c:pt idx="0">
                  <c:v>242995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257-4D7C-8CBB-A196FEAFC0A7}"/>
            </c:ext>
          </c:extLst>
        </c:ser>
        <c:ser>
          <c:idx val="1"/>
          <c:order val="1"/>
          <c:tx>
            <c:strRef>
              <c:f>Worksheet!$U$4</c:f>
              <c:strCache>
                <c:ptCount val="1"/>
                <c:pt idx="0">
                  <c:v>Sum of 2017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Worksheet!$T$5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Worksheet!$U$5</c:f>
              <c:numCache>
                <c:formatCode>General</c:formatCode>
                <c:ptCount val="1"/>
                <c:pt idx="0">
                  <c:v>189976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257-4D7C-8CBB-A196FEAFC0A7}"/>
            </c:ext>
          </c:extLst>
        </c:ser>
        <c:ser>
          <c:idx val="2"/>
          <c:order val="2"/>
          <c:tx>
            <c:strRef>
              <c:f>Worksheet!$V$4</c:f>
              <c:strCache>
                <c:ptCount val="1"/>
                <c:pt idx="0">
                  <c:v>Sum of 2019</c:v>
                </c:pt>
              </c:strCache>
            </c:strRef>
          </c:tx>
          <c:spPr>
            <a:solidFill>
              <a:schemeClr val="accent3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Worksheet!$T$5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Worksheet!$V$5</c:f>
              <c:numCache>
                <c:formatCode>General</c:formatCode>
                <c:ptCount val="1"/>
                <c:pt idx="0">
                  <c:v>288449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257-4D7C-8CBB-A196FEAFC0A7}"/>
            </c:ext>
          </c:extLst>
        </c:ser>
        <c:ser>
          <c:idx val="3"/>
          <c:order val="3"/>
          <c:tx>
            <c:strRef>
              <c:f>Worksheet!$W$4</c:f>
              <c:strCache>
                <c:ptCount val="1"/>
                <c:pt idx="0">
                  <c:v>Sum of 2020</c:v>
                </c:pt>
              </c:strCache>
            </c:strRef>
          </c:tx>
          <c:spPr>
            <a:solidFill>
              <a:schemeClr val="accent4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Worksheet!$T$5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Worksheet!$W$5</c:f>
              <c:numCache>
                <c:formatCode>General</c:formatCode>
                <c:ptCount val="1"/>
                <c:pt idx="0">
                  <c:v>350234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257-4D7C-8CBB-A196FEAFC0A7}"/>
            </c:ext>
          </c:extLst>
        </c:ser>
        <c:ser>
          <c:idx val="4"/>
          <c:order val="4"/>
          <c:tx>
            <c:strRef>
              <c:f>Worksheet!$X$4</c:f>
              <c:strCache>
                <c:ptCount val="1"/>
                <c:pt idx="0">
                  <c:v>Sum of 2021</c:v>
                </c:pt>
              </c:strCache>
            </c:strRef>
          </c:tx>
          <c:spPr>
            <a:solidFill>
              <a:schemeClr val="accent5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Worksheet!$T$5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Worksheet!$X$5</c:f>
              <c:numCache>
                <c:formatCode>General</c:formatCode>
                <c:ptCount val="1"/>
                <c:pt idx="0">
                  <c:v>409194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257-4D7C-8CBB-A196FEAFC0A7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1529152623"/>
        <c:axId val="1529156943"/>
      </c:barChart>
      <c:catAx>
        <c:axId val="152915262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29156943"/>
        <c:crosses val="autoZero"/>
        <c:auto val="1"/>
        <c:lblAlgn val="ctr"/>
        <c:lblOffset val="100"/>
        <c:noMultiLvlLbl val="0"/>
      </c:catAx>
      <c:valAx>
        <c:axId val="1529156943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291526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[Account Sales Data for Analysis for Task 4.xlsx]Worksheet!PivotTable1</c:name>
    <c:fmtId val="10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Top Accounts by CAGR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>
              <a:alpha val="85000"/>
            </a:schemeClr>
          </a:solidFill>
          <a:ln w="31750" cap="rnd" cmpd="sng" algn="ctr">
            <a:solidFill>
              <a:schemeClr val="accent1"/>
            </a:solidFill>
            <a:round/>
          </a:ln>
          <a:effectLst/>
        </c:spPr>
        <c:marker>
          <c:symbol val="circle"/>
          <c:size val="17"/>
          <c:spPr>
            <a:solidFill>
              <a:schemeClr val="accent1"/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>
              <a:alpha val="85000"/>
            </a:schemeClr>
          </a:solidFill>
          <a:ln w="31750" cap="rnd" cmpd="sng" algn="ctr">
            <a:solidFill>
              <a:schemeClr val="accent1"/>
            </a:solidFill>
            <a:round/>
          </a:ln>
          <a:effectLst/>
        </c:spPr>
        <c:marker>
          <c:symbol val="circle"/>
          <c:size val="17"/>
          <c:spPr>
            <a:solidFill>
              <a:schemeClr val="accent1"/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>
              <a:alpha val="85000"/>
            </a:schemeClr>
          </a:solidFill>
          <a:ln w="31750" cap="rnd" cmpd="sng" algn="ctr">
            <a:solidFill>
              <a:schemeClr val="accent1"/>
            </a:solidFill>
            <a:round/>
          </a:ln>
          <a:effectLst/>
        </c:spPr>
        <c:marker>
          <c:symbol val="circle"/>
          <c:size val="17"/>
          <c:spPr>
            <a:solidFill>
              <a:schemeClr val="accent1"/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Worksheet!$B$3</c:f>
              <c:strCache>
                <c:ptCount val="1"/>
                <c:pt idx="0">
                  <c:v>Total</c:v>
                </c:pt>
              </c:strCache>
            </c:strRef>
          </c:tx>
          <c:spPr>
            <a:ln w="317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Worksheet!$A$4:$A$14</c:f>
              <c:strCache>
                <c:ptCount val="10"/>
                <c:pt idx="0">
                  <c:v>MB 12</c:v>
                </c:pt>
                <c:pt idx="1">
                  <c:v>MB 5</c:v>
                </c:pt>
                <c:pt idx="2">
                  <c:v>MB 6</c:v>
                </c:pt>
                <c:pt idx="3">
                  <c:v>OR 10</c:v>
                </c:pt>
                <c:pt idx="4">
                  <c:v>OR 15</c:v>
                </c:pt>
                <c:pt idx="5">
                  <c:v>OR 2</c:v>
                </c:pt>
                <c:pt idx="6">
                  <c:v>OR 9</c:v>
                </c:pt>
                <c:pt idx="7">
                  <c:v>SB 13</c:v>
                </c:pt>
                <c:pt idx="8">
                  <c:v>WD 11</c:v>
                </c:pt>
                <c:pt idx="9">
                  <c:v>WD 2</c:v>
                </c:pt>
              </c:strCache>
            </c:strRef>
          </c:cat>
          <c:val>
            <c:numRef>
              <c:f>Worksheet!$B$4:$B$14</c:f>
              <c:numCache>
                <c:formatCode>General</c:formatCode>
                <c:ptCount val="10"/>
                <c:pt idx="0">
                  <c:v>1.52</c:v>
                </c:pt>
                <c:pt idx="1">
                  <c:v>2.25</c:v>
                </c:pt>
                <c:pt idx="2">
                  <c:v>1.42</c:v>
                </c:pt>
                <c:pt idx="3">
                  <c:v>1.1200000000000001</c:v>
                </c:pt>
                <c:pt idx="4">
                  <c:v>1.0900000000000001</c:v>
                </c:pt>
                <c:pt idx="5">
                  <c:v>1.81</c:v>
                </c:pt>
                <c:pt idx="6">
                  <c:v>1.08</c:v>
                </c:pt>
                <c:pt idx="7">
                  <c:v>3.35</c:v>
                </c:pt>
                <c:pt idx="8">
                  <c:v>1.65</c:v>
                </c:pt>
                <c:pt idx="9">
                  <c:v>1.35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691-43E1-A6D7-145C21765288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270101999"/>
        <c:axId val="1270101519"/>
      </c:lineChart>
      <c:catAx>
        <c:axId val="12701019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70101519"/>
        <c:crosses val="autoZero"/>
        <c:auto val="1"/>
        <c:lblAlgn val="ctr"/>
        <c:lblOffset val="100"/>
        <c:noMultiLvlLbl val="0"/>
      </c:catAx>
      <c:valAx>
        <c:axId val="1270101519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2701019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[Account Sales Data for Analysis for Task 4.xlsx]Worksheet!PivotTable2</c:name>
    <c:fmtId val="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b="1"/>
              <a:t>Account Type Sales for Each Year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Worksheet!$E$3</c:f>
              <c:strCache>
                <c:ptCount val="1"/>
                <c:pt idx="0">
                  <c:v>Sum of 2021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Worksheet!$D$4:$D$8</c:f>
              <c:strCache>
                <c:ptCount val="4"/>
                <c:pt idx="0">
                  <c:v>Medium Business</c:v>
                </c:pt>
                <c:pt idx="1">
                  <c:v>Online Retailer</c:v>
                </c:pt>
                <c:pt idx="2">
                  <c:v>Small Business</c:v>
                </c:pt>
                <c:pt idx="3">
                  <c:v>Wholesale Distributor</c:v>
                </c:pt>
              </c:strCache>
            </c:strRef>
          </c:cat>
          <c:val>
            <c:numRef>
              <c:f>Worksheet!$E$4:$E$8</c:f>
              <c:numCache>
                <c:formatCode>_("£"* #,##0_);_("£"* \(#,##0\);_("£"* "-"_);_(@_)</c:formatCode>
                <c:ptCount val="4"/>
                <c:pt idx="0">
                  <c:v>102185</c:v>
                </c:pt>
                <c:pt idx="1">
                  <c:v>112270</c:v>
                </c:pt>
                <c:pt idx="2">
                  <c:v>94147</c:v>
                </c:pt>
                <c:pt idx="3">
                  <c:v>100592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48D-4F19-8609-4770E8BA6107}"/>
            </c:ext>
          </c:extLst>
        </c:ser>
        <c:ser>
          <c:idx val="1"/>
          <c:order val="1"/>
          <c:tx>
            <c:strRef>
              <c:f>Worksheet!$F$3</c:f>
              <c:strCache>
                <c:ptCount val="1"/>
                <c:pt idx="0">
                  <c:v>Sum of 2020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Worksheet!$D$4:$D$8</c:f>
              <c:strCache>
                <c:ptCount val="4"/>
                <c:pt idx="0">
                  <c:v>Medium Business</c:v>
                </c:pt>
                <c:pt idx="1">
                  <c:v>Online Retailer</c:v>
                </c:pt>
                <c:pt idx="2">
                  <c:v>Small Business</c:v>
                </c:pt>
                <c:pt idx="3">
                  <c:v>Wholesale Distributor</c:v>
                </c:pt>
              </c:strCache>
            </c:strRef>
          </c:cat>
          <c:val>
            <c:numRef>
              <c:f>Worksheet!$F$4:$F$8</c:f>
              <c:numCache>
                <c:formatCode>_("£"* #,##0_);_("£"* \(#,##0\);_("£"* "-"_);_(@_)</c:formatCode>
                <c:ptCount val="4"/>
                <c:pt idx="0">
                  <c:v>89595</c:v>
                </c:pt>
                <c:pt idx="1">
                  <c:v>102065</c:v>
                </c:pt>
                <c:pt idx="2">
                  <c:v>75991</c:v>
                </c:pt>
                <c:pt idx="3">
                  <c:v>82583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48D-4F19-8609-4770E8BA6107}"/>
            </c:ext>
          </c:extLst>
        </c:ser>
        <c:ser>
          <c:idx val="2"/>
          <c:order val="2"/>
          <c:tx>
            <c:strRef>
              <c:f>Worksheet!$G$3</c:f>
              <c:strCache>
                <c:ptCount val="1"/>
                <c:pt idx="0">
                  <c:v>Sum of 2019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Worksheet!$D$4:$D$8</c:f>
              <c:strCache>
                <c:ptCount val="4"/>
                <c:pt idx="0">
                  <c:v>Medium Business</c:v>
                </c:pt>
                <c:pt idx="1">
                  <c:v>Online Retailer</c:v>
                </c:pt>
                <c:pt idx="2">
                  <c:v>Small Business</c:v>
                </c:pt>
                <c:pt idx="3">
                  <c:v>Wholesale Distributor</c:v>
                </c:pt>
              </c:strCache>
            </c:strRef>
          </c:cat>
          <c:val>
            <c:numRef>
              <c:f>Worksheet!$G$4:$G$8</c:f>
              <c:numCache>
                <c:formatCode>_("£"* #,##0_);_("£"* \(#,##0\);_("£"* "-"_);_(@_)</c:formatCode>
                <c:ptCount val="4"/>
                <c:pt idx="0">
                  <c:v>77731</c:v>
                </c:pt>
                <c:pt idx="1">
                  <c:v>79646</c:v>
                </c:pt>
                <c:pt idx="2">
                  <c:v>60760</c:v>
                </c:pt>
                <c:pt idx="3">
                  <c:v>70312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48D-4F19-8609-4770E8BA6107}"/>
            </c:ext>
          </c:extLst>
        </c:ser>
        <c:ser>
          <c:idx val="3"/>
          <c:order val="3"/>
          <c:tx>
            <c:strRef>
              <c:f>Worksheet!$H$3</c:f>
              <c:strCache>
                <c:ptCount val="1"/>
                <c:pt idx="0">
                  <c:v>Sum of 2018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Worksheet!$D$4:$D$8</c:f>
              <c:strCache>
                <c:ptCount val="4"/>
                <c:pt idx="0">
                  <c:v>Medium Business</c:v>
                </c:pt>
                <c:pt idx="1">
                  <c:v>Online Retailer</c:v>
                </c:pt>
                <c:pt idx="2">
                  <c:v>Small Business</c:v>
                </c:pt>
                <c:pt idx="3">
                  <c:v>Wholesale Distributor</c:v>
                </c:pt>
              </c:strCache>
            </c:strRef>
          </c:cat>
          <c:val>
            <c:numRef>
              <c:f>Worksheet!$H$4:$H$8</c:f>
              <c:numCache>
                <c:formatCode>_("£"* #,##0_);_("£"* \(#,##0\);_("£"* "-"_);_(@_)</c:formatCode>
                <c:ptCount val="4"/>
                <c:pt idx="0">
                  <c:v>65032</c:v>
                </c:pt>
                <c:pt idx="1">
                  <c:v>67275</c:v>
                </c:pt>
                <c:pt idx="2">
                  <c:v>60121</c:v>
                </c:pt>
                <c:pt idx="3">
                  <c:v>50567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48D-4F19-8609-4770E8BA6107}"/>
            </c:ext>
          </c:extLst>
        </c:ser>
        <c:ser>
          <c:idx val="4"/>
          <c:order val="4"/>
          <c:tx>
            <c:strRef>
              <c:f>Worksheet!$I$3</c:f>
              <c:strCache>
                <c:ptCount val="1"/>
                <c:pt idx="0">
                  <c:v>Sum of 2017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Worksheet!$D$4:$D$8</c:f>
              <c:strCache>
                <c:ptCount val="4"/>
                <c:pt idx="0">
                  <c:v>Medium Business</c:v>
                </c:pt>
                <c:pt idx="1">
                  <c:v>Online Retailer</c:v>
                </c:pt>
                <c:pt idx="2">
                  <c:v>Small Business</c:v>
                </c:pt>
                <c:pt idx="3">
                  <c:v>Wholesale Distributor</c:v>
                </c:pt>
              </c:strCache>
            </c:strRef>
          </c:cat>
          <c:val>
            <c:numRef>
              <c:f>Worksheet!$I$4:$I$8</c:f>
              <c:numCache>
                <c:formatCode>_("£"* #,##0_);_("£"* \(#,##0\);_("£"* "-"_);_(@_)</c:formatCode>
                <c:ptCount val="4"/>
                <c:pt idx="0">
                  <c:v>46025</c:v>
                </c:pt>
                <c:pt idx="1">
                  <c:v>47259</c:v>
                </c:pt>
                <c:pt idx="2">
                  <c:v>51804</c:v>
                </c:pt>
                <c:pt idx="3">
                  <c:v>44888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48D-4F19-8609-4770E8BA61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20871439"/>
        <c:axId val="1420871919"/>
      </c:barChart>
      <c:catAx>
        <c:axId val="14208714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0871919"/>
        <c:crosses val="autoZero"/>
        <c:auto val="1"/>
        <c:lblAlgn val="ctr"/>
        <c:lblOffset val="100"/>
        <c:noMultiLvlLbl val="0"/>
      </c:catAx>
      <c:valAx>
        <c:axId val="14208719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£&quot;* #,##0_);_(&quot;£&quot;* \(#,##0\);_(&quot;£&quot;* &quot;-&quot;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087143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[Account Sales Data for Analysis for Task 4.xlsx]Worksheet!PivotTable3</c:name>
    <c:fmtId val="1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b="1"/>
              <a:t>Top 10 Account Name by year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Worksheet!$L$3</c:f>
              <c:strCache>
                <c:ptCount val="1"/>
                <c:pt idx="0">
                  <c:v>Sum of 2017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Worksheet!$K$4:$K$14</c:f>
              <c:strCache>
                <c:ptCount val="10"/>
                <c:pt idx="0">
                  <c:v>MB 4</c:v>
                </c:pt>
                <c:pt idx="1">
                  <c:v>MB 8</c:v>
                </c:pt>
                <c:pt idx="2">
                  <c:v>OR 13</c:v>
                </c:pt>
                <c:pt idx="3">
                  <c:v>OR 3</c:v>
                </c:pt>
                <c:pt idx="4">
                  <c:v>SB 15</c:v>
                </c:pt>
                <c:pt idx="5">
                  <c:v>SB 7</c:v>
                </c:pt>
                <c:pt idx="6">
                  <c:v>SB 9</c:v>
                </c:pt>
                <c:pt idx="7">
                  <c:v>WD 1</c:v>
                </c:pt>
                <c:pt idx="8">
                  <c:v>WD 4</c:v>
                </c:pt>
                <c:pt idx="9">
                  <c:v>WD 8</c:v>
                </c:pt>
              </c:strCache>
            </c:strRef>
          </c:cat>
          <c:val>
            <c:numRef>
              <c:f>Worksheet!$L$4:$L$14</c:f>
              <c:numCache>
                <c:formatCode>General</c:formatCode>
                <c:ptCount val="10"/>
                <c:pt idx="0">
                  <c:v>9773</c:v>
                </c:pt>
                <c:pt idx="1">
                  <c:v>8331</c:v>
                </c:pt>
                <c:pt idx="2">
                  <c:v>8891</c:v>
                </c:pt>
                <c:pt idx="3">
                  <c:v>8873</c:v>
                </c:pt>
                <c:pt idx="4">
                  <c:v>9058</c:v>
                </c:pt>
                <c:pt idx="5">
                  <c:v>9252</c:v>
                </c:pt>
                <c:pt idx="6">
                  <c:v>9766</c:v>
                </c:pt>
                <c:pt idx="7">
                  <c:v>8156</c:v>
                </c:pt>
                <c:pt idx="8">
                  <c:v>8466</c:v>
                </c:pt>
                <c:pt idx="9">
                  <c:v>9791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AB2-4E7C-A750-77246F3277D5}"/>
            </c:ext>
          </c:extLst>
        </c:ser>
        <c:ser>
          <c:idx val="1"/>
          <c:order val="1"/>
          <c:tx>
            <c:strRef>
              <c:f>Worksheet!$M$3</c:f>
              <c:strCache>
                <c:ptCount val="1"/>
                <c:pt idx="0">
                  <c:v>Sum of 2021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Worksheet!$K$4:$K$14</c:f>
              <c:strCache>
                <c:ptCount val="10"/>
                <c:pt idx="0">
                  <c:v>MB 4</c:v>
                </c:pt>
                <c:pt idx="1">
                  <c:v>MB 8</c:v>
                </c:pt>
                <c:pt idx="2">
                  <c:v>OR 13</c:v>
                </c:pt>
                <c:pt idx="3">
                  <c:v>OR 3</c:v>
                </c:pt>
                <c:pt idx="4">
                  <c:v>SB 15</c:v>
                </c:pt>
                <c:pt idx="5">
                  <c:v>SB 7</c:v>
                </c:pt>
                <c:pt idx="6">
                  <c:v>SB 9</c:v>
                </c:pt>
                <c:pt idx="7">
                  <c:v>WD 1</c:v>
                </c:pt>
                <c:pt idx="8">
                  <c:v>WD 4</c:v>
                </c:pt>
                <c:pt idx="9">
                  <c:v>WD 8</c:v>
                </c:pt>
              </c:strCache>
            </c:strRef>
          </c:cat>
          <c:val>
            <c:numRef>
              <c:f>Worksheet!$M$4:$M$14</c:f>
              <c:numCache>
                <c:formatCode>General</c:formatCode>
                <c:ptCount val="10"/>
                <c:pt idx="0">
                  <c:v>3815</c:v>
                </c:pt>
                <c:pt idx="1">
                  <c:v>375</c:v>
                </c:pt>
                <c:pt idx="2">
                  <c:v>4031</c:v>
                </c:pt>
                <c:pt idx="3">
                  <c:v>6592</c:v>
                </c:pt>
                <c:pt idx="4">
                  <c:v>369</c:v>
                </c:pt>
                <c:pt idx="5">
                  <c:v>211</c:v>
                </c:pt>
                <c:pt idx="6">
                  <c:v>2373</c:v>
                </c:pt>
                <c:pt idx="7">
                  <c:v>44</c:v>
                </c:pt>
                <c:pt idx="8">
                  <c:v>1696</c:v>
                </c:pt>
                <c:pt idx="9">
                  <c:v>4936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AB2-4E7C-A750-77246F3277D5}"/>
            </c:ext>
          </c:extLst>
        </c:ser>
        <c:ser>
          <c:idx val="2"/>
          <c:order val="2"/>
          <c:tx>
            <c:strRef>
              <c:f>Worksheet!$N$3</c:f>
              <c:strCache>
                <c:ptCount val="1"/>
                <c:pt idx="0">
                  <c:v>Sum of 2020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Worksheet!$K$4:$K$14</c:f>
              <c:strCache>
                <c:ptCount val="10"/>
                <c:pt idx="0">
                  <c:v>MB 4</c:v>
                </c:pt>
                <c:pt idx="1">
                  <c:v>MB 8</c:v>
                </c:pt>
                <c:pt idx="2">
                  <c:v>OR 13</c:v>
                </c:pt>
                <c:pt idx="3">
                  <c:v>OR 3</c:v>
                </c:pt>
                <c:pt idx="4">
                  <c:v>SB 15</c:v>
                </c:pt>
                <c:pt idx="5">
                  <c:v>SB 7</c:v>
                </c:pt>
                <c:pt idx="6">
                  <c:v>SB 9</c:v>
                </c:pt>
                <c:pt idx="7">
                  <c:v>WD 1</c:v>
                </c:pt>
                <c:pt idx="8">
                  <c:v>WD 4</c:v>
                </c:pt>
                <c:pt idx="9">
                  <c:v>WD 8</c:v>
                </c:pt>
              </c:strCache>
            </c:strRef>
          </c:cat>
          <c:val>
            <c:numRef>
              <c:f>Worksheet!$N$4:$N$14</c:f>
              <c:numCache>
                <c:formatCode>General</c:formatCode>
                <c:ptCount val="10"/>
                <c:pt idx="0">
                  <c:v>8256</c:v>
                </c:pt>
                <c:pt idx="1">
                  <c:v>1998</c:v>
                </c:pt>
                <c:pt idx="2">
                  <c:v>5405</c:v>
                </c:pt>
                <c:pt idx="3">
                  <c:v>7499</c:v>
                </c:pt>
                <c:pt idx="4">
                  <c:v>4024</c:v>
                </c:pt>
                <c:pt idx="5">
                  <c:v>448</c:v>
                </c:pt>
                <c:pt idx="6">
                  <c:v>5202</c:v>
                </c:pt>
                <c:pt idx="7">
                  <c:v>338</c:v>
                </c:pt>
                <c:pt idx="8">
                  <c:v>2245</c:v>
                </c:pt>
                <c:pt idx="9">
                  <c:v>5080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AB2-4E7C-A750-77246F3277D5}"/>
            </c:ext>
          </c:extLst>
        </c:ser>
        <c:ser>
          <c:idx val="3"/>
          <c:order val="3"/>
          <c:tx>
            <c:strRef>
              <c:f>Worksheet!$O$3</c:f>
              <c:strCache>
                <c:ptCount val="1"/>
                <c:pt idx="0">
                  <c:v>Sum of 2019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Worksheet!$K$4:$K$14</c:f>
              <c:strCache>
                <c:ptCount val="10"/>
                <c:pt idx="0">
                  <c:v>MB 4</c:v>
                </c:pt>
                <c:pt idx="1">
                  <c:v>MB 8</c:v>
                </c:pt>
                <c:pt idx="2">
                  <c:v>OR 13</c:v>
                </c:pt>
                <c:pt idx="3">
                  <c:v>OR 3</c:v>
                </c:pt>
                <c:pt idx="4">
                  <c:v>SB 15</c:v>
                </c:pt>
                <c:pt idx="5">
                  <c:v>SB 7</c:v>
                </c:pt>
                <c:pt idx="6">
                  <c:v>SB 9</c:v>
                </c:pt>
                <c:pt idx="7">
                  <c:v>WD 1</c:v>
                </c:pt>
                <c:pt idx="8">
                  <c:v>WD 4</c:v>
                </c:pt>
                <c:pt idx="9">
                  <c:v>WD 8</c:v>
                </c:pt>
              </c:strCache>
            </c:strRef>
          </c:cat>
          <c:val>
            <c:numRef>
              <c:f>Worksheet!$O$4:$O$14</c:f>
              <c:numCache>
                <c:formatCode>General</c:formatCode>
                <c:ptCount val="10"/>
                <c:pt idx="0">
                  <c:v>8390</c:v>
                </c:pt>
                <c:pt idx="1">
                  <c:v>5952</c:v>
                </c:pt>
                <c:pt idx="2">
                  <c:v>5914</c:v>
                </c:pt>
                <c:pt idx="3">
                  <c:v>7883</c:v>
                </c:pt>
                <c:pt idx="4">
                  <c:v>4776</c:v>
                </c:pt>
                <c:pt idx="5">
                  <c:v>991</c:v>
                </c:pt>
                <c:pt idx="6">
                  <c:v>5556</c:v>
                </c:pt>
                <c:pt idx="7">
                  <c:v>791</c:v>
                </c:pt>
                <c:pt idx="8">
                  <c:v>2797</c:v>
                </c:pt>
                <c:pt idx="9">
                  <c:v>7534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AB2-4E7C-A750-77246F3277D5}"/>
            </c:ext>
          </c:extLst>
        </c:ser>
        <c:ser>
          <c:idx val="4"/>
          <c:order val="4"/>
          <c:tx>
            <c:strRef>
              <c:f>Worksheet!$P$3</c:f>
              <c:strCache>
                <c:ptCount val="1"/>
                <c:pt idx="0">
                  <c:v>Sum of 2018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Worksheet!$K$4:$K$14</c:f>
              <c:strCache>
                <c:ptCount val="10"/>
                <c:pt idx="0">
                  <c:v>MB 4</c:v>
                </c:pt>
                <c:pt idx="1">
                  <c:v>MB 8</c:v>
                </c:pt>
                <c:pt idx="2">
                  <c:v>OR 13</c:v>
                </c:pt>
                <c:pt idx="3">
                  <c:v>OR 3</c:v>
                </c:pt>
                <c:pt idx="4">
                  <c:v>SB 15</c:v>
                </c:pt>
                <c:pt idx="5">
                  <c:v>SB 7</c:v>
                </c:pt>
                <c:pt idx="6">
                  <c:v>SB 9</c:v>
                </c:pt>
                <c:pt idx="7">
                  <c:v>WD 1</c:v>
                </c:pt>
                <c:pt idx="8">
                  <c:v>WD 4</c:v>
                </c:pt>
                <c:pt idx="9">
                  <c:v>WD 8</c:v>
                </c:pt>
              </c:strCache>
            </c:strRef>
          </c:cat>
          <c:val>
            <c:numRef>
              <c:f>Worksheet!$P$4:$P$14</c:f>
              <c:numCache>
                <c:formatCode>General</c:formatCode>
                <c:ptCount val="10"/>
                <c:pt idx="0">
                  <c:v>9179</c:v>
                </c:pt>
                <c:pt idx="1">
                  <c:v>7667</c:v>
                </c:pt>
                <c:pt idx="2">
                  <c:v>5952</c:v>
                </c:pt>
                <c:pt idx="3">
                  <c:v>8484</c:v>
                </c:pt>
                <c:pt idx="4">
                  <c:v>4839</c:v>
                </c:pt>
                <c:pt idx="5">
                  <c:v>8499</c:v>
                </c:pt>
                <c:pt idx="6">
                  <c:v>8049</c:v>
                </c:pt>
                <c:pt idx="7">
                  <c:v>1245</c:v>
                </c:pt>
                <c:pt idx="8">
                  <c:v>4079</c:v>
                </c:pt>
                <c:pt idx="9">
                  <c:v>9610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AB2-4E7C-A750-77246F3277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528447967"/>
        <c:axId val="1528459007"/>
      </c:barChart>
      <c:catAx>
        <c:axId val="15284479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28459007"/>
        <c:crosses val="autoZero"/>
        <c:auto val="1"/>
        <c:lblAlgn val="ctr"/>
        <c:lblOffset val="100"/>
        <c:noMultiLvlLbl val="0"/>
      </c:catAx>
      <c:valAx>
        <c:axId val="1528459007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2844796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[Account Sales Data for Analysis for Task 4.xlsx]Worksheet!PivotTable4</c:name>
    <c:fmtId val="2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Account Type CAGR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 contourW="25400">
            <a:contourClr>
              <a:schemeClr val="lt1"/>
            </a:contourClr>
          </a:sp3d>
        </c:spPr>
        <c:marker>
          <c:symbol val="circle"/>
          <c:size val="5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 contourW="25400">
            <a:contourClr>
              <a:schemeClr val="lt1"/>
            </a:contourClr>
          </a:sp3d>
        </c:spPr>
      </c:pivotFmt>
      <c:pivotFmt>
        <c:idx val="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 contourW="25400">
            <a:contourClr>
              <a:schemeClr val="lt1"/>
            </a:contourClr>
          </a:sp3d>
        </c:spPr>
      </c:pivotFmt>
      <c:pivotFmt>
        <c:idx val="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 contourW="25400">
            <a:contourClr>
              <a:schemeClr val="lt1"/>
            </a:contourClr>
          </a:sp3d>
        </c:spPr>
      </c:pivotFmt>
      <c:pivotFmt>
        <c:idx val="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 contourW="25400">
            <a:contourClr>
              <a:schemeClr val="lt1"/>
            </a:contourClr>
          </a:sp3d>
        </c:spPr>
      </c:pivotFmt>
      <c:pivotFmt>
        <c:idx val="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 contourW="25400">
            <a:contourClr>
              <a:schemeClr val="lt1"/>
            </a:contourClr>
          </a:sp3d>
        </c:spPr>
      </c:pivotFmt>
      <c:pivotFmt>
        <c:idx val="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 contourW="25400">
            <a:contourClr>
              <a:schemeClr val="lt1"/>
            </a:contourClr>
          </a:sp3d>
        </c:spPr>
      </c:pivotFmt>
      <c:pivotFmt>
        <c:idx val="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 contourW="25400">
            <a:contourClr>
              <a:schemeClr val="lt1"/>
            </a:contourClr>
          </a:sp3d>
        </c:spPr>
      </c:pivotFmt>
      <c:pivotFmt>
        <c:idx val="1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 contourW="25400">
            <a:contourClr>
              <a:schemeClr val="lt1"/>
            </a:contourClr>
          </a:sp3d>
        </c:spPr>
      </c:pivotFmt>
      <c:pivotFmt>
        <c:idx val="1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 contourW="25400">
            <a:contourClr>
              <a:schemeClr val="lt1"/>
            </a:contourClr>
          </a:sp3d>
        </c:spPr>
      </c:pivotFmt>
      <c:pivotFmt>
        <c:idx val="1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 contourW="25400">
            <a:contourClr>
              <a:schemeClr val="lt1"/>
            </a:contourClr>
          </a:sp3d>
        </c:spPr>
      </c:pivotFmt>
      <c:pivotFmt>
        <c:idx val="1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 contourW="25400">
            <a:contourClr>
              <a:schemeClr val="lt1"/>
            </a:contourClr>
          </a:sp3d>
        </c:spPr>
      </c:pivotFmt>
      <c:pivotFmt>
        <c:idx val="1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 contourW="25400">
            <a:contourClr>
              <a:schemeClr val="lt1"/>
            </a:contourClr>
          </a:sp3d>
        </c:spPr>
      </c:pivotFmt>
      <c:pivotFmt>
        <c:idx val="1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 contourW="25400">
            <a:contourClr>
              <a:schemeClr val="lt1"/>
            </a:contourClr>
          </a:sp3d>
        </c:spPr>
      </c:pivotFmt>
      <c:pivotFmt>
        <c:idx val="1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 contourW="25400">
            <a:contourClr>
              <a:schemeClr val="lt1"/>
            </a:contourClr>
          </a:sp3d>
        </c:spPr>
      </c:pivotFmt>
      <c:pivotFmt>
        <c:idx val="1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 contourW="25400">
            <a:contourClr>
              <a:schemeClr val="lt1"/>
            </a:contourClr>
          </a:sp3d>
        </c:spPr>
      </c:pivotFmt>
      <c:pivotFmt>
        <c:idx val="2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 contourW="25400">
            <a:contourClr>
              <a:schemeClr val="lt1"/>
            </a:contourClr>
          </a:sp3d>
        </c:spPr>
      </c:pivotFmt>
    </c:pivotFmts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Worksheet!$S$3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tint val="96000"/>
                      <a:lumMod val="102000"/>
                    </a:schemeClr>
                  </a:gs>
                  <a:gs pos="100000">
                    <a:schemeClr val="accent1">
                      <a:shade val="88000"/>
                      <a:lumMod val="94000"/>
                    </a:schemeClr>
                  </a:gs>
                </a:gsLst>
                <a:path path="circle">
                  <a:fillToRect l="50000" t="100000" r="100000" b="50000"/>
                </a:path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64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>
                  <a:rot lat="0" lon="0" rev="1200000"/>
                </a:lightRig>
              </a:scene3d>
              <a:sp3d>
                <a:bevelT w="25400" h="12700"/>
              </a:sp3d>
            </c:spPr>
            <c:extLst>
              <c:ext xmlns:c16="http://schemas.microsoft.com/office/drawing/2014/chart" uri="{C3380CC4-5D6E-409C-BE32-E72D297353CC}">
                <c16:uniqueId val="{00000001-0D09-47F7-B776-3309F0BD18C4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tint val="96000"/>
                      <a:lumMod val="102000"/>
                    </a:schemeClr>
                  </a:gs>
                  <a:gs pos="100000">
                    <a:schemeClr val="accent2">
                      <a:shade val="88000"/>
                      <a:lumMod val="94000"/>
                    </a:schemeClr>
                  </a:gs>
                </a:gsLst>
                <a:path path="circle">
                  <a:fillToRect l="50000" t="100000" r="100000" b="50000"/>
                </a:path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64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>
                  <a:rot lat="0" lon="0" rev="1200000"/>
                </a:lightRig>
              </a:scene3d>
              <a:sp3d>
                <a:bevelT w="25400" h="12700"/>
              </a:sp3d>
            </c:spPr>
            <c:extLst>
              <c:ext xmlns:c16="http://schemas.microsoft.com/office/drawing/2014/chart" uri="{C3380CC4-5D6E-409C-BE32-E72D297353CC}">
                <c16:uniqueId val="{00000003-0D09-47F7-B776-3309F0BD18C4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tint val="96000"/>
                      <a:lumMod val="102000"/>
                    </a:schemeClr>
                  </a:gs>
                  <a:gs pos="100000">
                    <a:schemeClr val="accent3">
                      <a:shade val="88000"/>
                      <a:lumMod val="94000"/>
                    </a:schemeClr>
                  </a:gs>
                </a:gsLst>
                <a:path path="circle">
                  <a:fillToRect l="50000" t="100000" r="100000" b="50000"/>
                </a:path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64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>
                  <a:rot lat="0" lon="0" rev="1200000"/>
                </a:lightRig>
              </a:scene3d>
              <a:sp3d>
                <a:bevelT w="25400" h="12700"/>
              </a:sp3d>
            </c:spPr>
            <c:extLst>
              <c:ext xmlns:c16="http://schemas.microsoft.com/office/drawing/2014/chart" uri="{C3380CC4-5D6E-409C-BE32-E72D297353CC}">
                <c16:uniqueId val="{00000005-0D09-47F7-B776-3309F0BD18C4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tint val="96000"/>
                      <a:lumMod val="102000"/>
                    </a:schemeClr>
                  </a:gs>
                  <a:gs pos="100000">
                    <a:schemeClr val="accent4">
                      <a:shade val="88000"/>
                      <a:lumMod val="94000"/>
                    </a:schemeClr>
                  </a:gs>
                </a:gsLst>
                <a:path path="circle">
                  <a:fillToRect l="50000" t="100000" r="100000" b="50000"/>
                </a:path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64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>
                  <a:rot lat="0" lon="0" rev="1200000"/>
                </a:lightRig>
              </a:scene3d>
              <a:sp3d>
                <a:bevelT w="25400" h="12700"/>
              </a:sp3d>
            </c:spPr>
            <c:extLst>
              <c:ext xmlns:c16="http://schemas.microsoft.com/office/drawing/2014/chart" uri="{C3380CC4-5D6E-409C-BE32-E72D297353CC}">
                <c16:uniqueId val="{00000007-0D09-47F7-B776-3309F0BD18C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Worksheet!$R$4:$R$8</c:f>
              <c:strCache>
                <c:ptCount val="4"/>
                <c:pt idx="0">
                  <c:v>Medium Business</c:v>
                </c:pt>
                <c:pt idx="1">
                  <c:v>Online Retailer</c:v>
                </c:pt>
                <c:pt idx="2">
                  <c:v>Small Business</c:v>
                </c:pt>
                <c:pt idx="3">
                  <c:v>Wholesale Distributor</c:v>
                </c:pt>
              </c:strCache>
            </c:strRef>
          </c:cat>
          <c:val>
            <c:numRef>
              <c:f>Worksheet!$S$4:$S$8</c:f>
              <c:numCache>
                <c:formatCode>General</c:formatCode>
                <c:ptCount val="4"/>
                <c:pt idx="0">
                  <c:v>8.5299999999999994</c:v>
                </c:pt>
                <c:pt idx="1">
                  <c:v>8.1500000000000021</c:v>
                </c:pt>
                <c:pt idx="2">
                  <c:v>6.830000000000001</c:v>
                </c:pt>
                <c:pt idx="3">
                  <c:v>7.52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D09-47F7-B776-3309F0BD18C4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2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>
      <cs:styleClr val="auto"/>
    </cs:fillRef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17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68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28ABBA-C033-4291-BE43-4FF6A81CF10E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6BF4019-6AC1-421E-99DA-D546D9768C70}">
      <dgm:prSet/>
      <dgm:spPr/>
      <dgm:t>
        <a:bodyPr/>
        <a:lstStyle/>
        <a:p>
          <a:r>
            <a:rPr lang="en-GB"/>
            <a:t>Gradual increase in total sales per year</a:t>
          </a:r>
          <a:endParaRPr lang="en-US"/>
        </a:p>
      </dgm:t>
    </dgm:pt>
    <dgm:pt modelId="{B4554446-067F-4A13-B277-B1EDD7925E53}" type="parTrans" cxnId="{BF7EBCF0-022A-40C6-A6FD-ECC888442691}">
      <dgm:prSet/>
      <dgm:spPr/>
      <dgm:t>
        <a:bodyPr/>
        <a:lstStyle/>
        <a:p>
          <a:endParaRPr lang="en-US"/>
        </a:p>
      </dgm:t>
    </dgm:pt>
    <dgm:pt modelId="{12530798-E738-4AB8-85D4-01DDD960C726}" type="sibTrans" cxnId="{BF7EBCF0-022A-40C6-A6FD-ECC888442691}">
      <dgm:prSet/>
      <dgm:spPr/>
      <dgm:t>
        <a:bodyPr/>
        <a:lstStyle/>
        <a:p>
          <a:endParaRPr lang="en-US"/>
        </a:p>
      </dgm:t>
    </dgm:pt>
    <dgm:pt modelId="{1EB877C1-1C9E-4E3B-AA51-D24805801E79}">
      <dgm:prSet/>
      <dgm:spPr/>
      <dgm:t>
        <a:bodyPr/>
        <a:lstStyle/>
        <a:p>
          <a:r>
            <a:rPr lang="en-GB"/>
            <a:t>Account name WD11 has the highest CAGR</a:t>
          </a:r>
          <a:endParaRPr lang="en-US"/>
        </a:p>
      </dgm:t>
    </dgm:pt>
    <dgm:pt modelId="{6F06516F-58AC-4ACA-A3A4-A74302AB63A5}" type="parTrans" cxnId="{59072FB1-B83C-45F4-A6FA-D7D948F82697}">
      <dgm:prSet/>
      <dgm:spPr/>
      <dgm:t>
        <a:bodyPr/>
        <a:lstStyle/>
        <a:p>
          <a:endParaRPr lang="en-US"/>
        </a:p>
      </dgm:t>
    </dgm:pt>
    <dgm:pt modelId="{2309A7C4-ECFD-423F-8F7E-3227E2CC5BC5}" type="sibTrans" cxnId="{59072FB1-B83C-45F4-A6FA-D7D948F82697}">
      <dgm:prSet/>
      <dgm:spPr/>
      <dgm:t>
        <a:bodyPr/>
        <a:lstStyle/>
        <a:p>
          <a:endParaRPr lang="en-US"/>
        </a:p>
      </dgm:t>
    </dgm:pt>
    <dgm:pt modelId="{5EE94C77-AB92-4DB3-BD78-017F0DBB9BB5}">
      <dgm:prSet/>
      <dgm:spPr/>
      <dgm:t>
        <a:bodyPr/>
        <a:lstStyle/>
        <a:p>
          <a:r>
            <a:rPr lang="en-GB"/>
            <a:t>Lowest sales in 2017 and maximum sales in 2021</a:t>
          </a:r>
          <a:endParaRPr lang="en-US"/>
        </a:p>
      </dgm:t>
    </dgm:pt>
    <dgm:pt modelId="{3443D047-DCB3-4616-945E-4FE5C10FE5DD}" type="parTrans" cxnId="{1EB506CE-1F06-4038-A2CF-5D7D56153768}">
      <dgm:prSet/>
      <dgm:spPr/>
      <dgm:t>
        <a:bodyPr/>
        <a:lstStyle/>
        <a:p>
          <a:endParaRPr lang="en-US"/>
        </a:p>
      </dgm:t>
    </dgm:pt>
    <dgm:pt modelId="{631C57E4-0FC5-4901-8FCC-5DD0EF8660C3}" type="sibTrans" cxnId="{1EB506CE-1F06-4038-A2CF-5D7D56153768}">
      <dgm:prSet/>
      <dgm:spPr/>
      <dgm:t>
        <a:bodyPr/>
        <a:lstStyle/>
        <a:p>
          <a:endParaRPr lang="en-US"/>
        </a:p>
      </dgm:t>
    </dgm:pt>
    <dgm:pt modelId="{D5E6D310-C929-4B28-947B-19234ACB194C}">
      <dgm:prSet/>
      <dgm:spPr/>
      <dgm:t>
        <a:bodyPr/>
        <a:lstStyle/>
        <a:p>
          <a:r>
            <a:rPr lang="en-GB"/>
            <a:t>Medium business contributes 28% of the total CAGR</a:t>
          </a:r>
          <a:endParaRPr lang="en-US"/>
        </a:p>
      </dgm:t>
    </dgm:pt>
    <dgm:pt modelId="{84A8D053-02D4-4949-A8F2-91FFB6830ECB}" type="parTrans" cxnId="{41D8D8F4-3F67-4895-ABF4-065BFC6CA879}">
      <dgm:prSet/>
      <dgm:spPr/>
      <dgm:t>
        <a:bodyPr/>
        <a:lstStyle/>
        <a:p>
          <a:endParaRPr lang="en-US"/>
        </a:p>
      </dgm:t>
    </dgm:pt>
    <dgm:pt modelId="{B3229899-503B-4AE9-BEEE-A99A1885F3BB}" type="sibTrans" cxnId="{41D8D8F4-3F67-4895-ABF4-065BFC6CA879}">
      <dgm:prSet/>
      <dgm:spPr/>
      <dgm:t>
        <a:bodyPr/>
        <a:lstStyle/>
        <a:p>
          <a:endParaRPr lang="en-US"/>
        </a:p>
      </dgm:t>
    </dgm:pt>
    <dgm:pt modelId="{08AF6AE7-3A55-4E36-BAEA-8A8210105D3D}">
      <dgm:prSet/>
      <dgm:spPr/>
      <dgm:t>
        <a:bodyPr/>
        <a:lstStyle/>
        <a:p>
          <a:r>
            <a:rPr lang="en-GB"/>
            <a:t>Small business contributes the lowest.</a:t>
          </a:r>
          <a:endParaRPr lang="en-US"/>
        </a:p>
      </dgm:t>
    </dgm:pt>
    <dgm:pt modelId="{6B796E70-84FE-47B0-A7BD-DE7D2DF2EEE9}" type="parTrans" cxnId="{AA268F9E-B0EB-49FE-82A2-0CA774106DC2}">
      <dgm:prSet/>
      <dgm:spPr/>
      <dgm:t>
        <a:bodyPr/>
        <a:lstStyle/>
        <a:p>
          <a:endParaRPr lang="en-US"/>
        </a:p>
      </dgm:t>
    </dgm:pt>
    <dgm:pt modelId="{31E4C042-EFF2-45EE-BBE3-1427A795066A}" type="sibTrans" cxnId="{AA268F9E-B0EB-49FE-82A2-0CA774106DC2}">
      <dgm:prSet/>
      <dgm:spPr/>
      <dgm:t>
        <a:bodyPr/>
        <a:lstStyle/>
        <a:p>
          <a:endParaRPr lang="en-US"/>
        </a:p>
      </dgm:t>
    </dgm:pt>
    <dgm:pt modelId="{9DC9CEF2-9F58-4FDC-A433-DCA9905B436C}" type="pres">
      <dgm:prSet presAssocID="{2028ABBA-C033-4291-BE43-4FF6A81CF10E}" presName="cycle" presStyleCnt="0">
        <dgm:presLayoutVars>
          <dgm:dir/>
          <dgm:resizeHandles val="exact"/>
        </dgm:presLayoutVars>
      </dgm:prSet>
      <dgm:spPr/>
    </dgm:pt>
    <dgm:pt modelId="{E3F9651F-EC0B-454F-B62B-26EE57EA3392}" type="pres">
      <dgm:prSet presAssocID="{96BF4019-6AC1-421E-99DA-D546D9768C70}" presName="node" presStyleLbl="node1" presStyleIdx="0" presStyleCnt="5">
        <dgm:presLayoutVars>
          <dgm:bulletEnabled val="1"/>
        </dgm:presLayoutVars>
      </dgm:prSet>
      <dgm:spPr/>
    </dgm:pt>
    <dgm:pt modelId="{9DFA6A0C-922A-4E52-9729-0AF1575914C2}" type="pres">
      <dgm:prSet presAssocID="{96BF4019-6AC1-421E-99DA-D546D9768C70}" presName="spNode" presStyleCnt="0"/>
      <dgm:spPr/>
    </dgm:pt>
    <dgm:pt modelId="{09C9F242-9353-47BE-9D3A-7A7AA9355D50}" type="pres">
      <dgm:prSet presAssocID="{12530798-E738-4AB8-85D4-01DDD960C726}" presName="sibTrans" presStyleLbl="sibTrans1D1" presStyleIdx="0" presStyleCnt="5"/>
      <dgm:spPr/>
    </dgm:pt>
    <dgm:pt modelId="{BFAF149B-36A6-484A-8025-20783E9F32A2}" type="pres">
      <dgm:prSet presAssocID="{1EB877C1-1C9E-4E3B-AA51-D24805801E79}" presName="node" presStyleLbl="node1" presStyleIdx="1" presStyleCnt="5">
        <dgm:presLayoutVars>
          <dgm:bulletEnabled val="1"/>
        </dgm:presLayoutVars>
      </dgm:prSet>
      <dgm:spPr/>
    </dgm:pt>
    <dgm:pt modelId="{8CE78F71-4708-49E2-BA81-77E4C0145D2F}" type="pres">
      <dgm:prSet presAssocID="{1EB877C1-1C9E-4E3B-AA51-D24805801E79}" presName="spNode" presStyleCnt="0"/>
      <dgm:spPr/>
    </dgm:pt>
    <dgm:pt modelId="{658300B1-C6BD-4FC5-B6E7-1A55E14DC279}" type="pres">
      <dgm:prSet presAssocID="{2309A7C4-ECFD-423F-8F7E-3227E2CC5BC5}" presName="sibTrans" presStyleLbl="sibTrans1D1" presStyleIdx="1" presStyleCnt="5"/>
      <dgm:spPr/>
    </dgm:pt>
    <dgm:pt modelId="{2DDD3428-45E3-4395-8186-06657F1D70BE}" type="pres">
      <dgm:prSet presAssocID="{5EE94C77-AB92-4DB3-BD78-017F0DBB9BB5}" presName="node" presStyleLbl="node1" presStyleIdx="2" presStyleCnt="5">
        <dgm:presLayoutVars>
          <dgm:bulletEnabled val="1"/>
        </dgm:presLayoutVars>
      </dgm:prSet>
      <dgm:spPr/>
    </dgm:pt>
    <dgm:pt modelId="{8E9D7652-EA0D-4B12-9ED7-9083619EEFBC}" type="pres">
      <dgm:prSet presAssocID="{5EE94C77-AB92-4DB3-BD78-017F0DBB9BB5}" presName="spNode" presStyleCnt="0"/>
      <dgm:spPr/>
    </dgm:pt>
    <dgm:pt modelId="{ECE88E63-D2F8-4CAC-9CD5-CD91825BA5C6}" type="pres">
      <dgm:prSet presAssocID="{631C57E4-0FC5-4901-8FCC-5DD0EF8660C3}" presName="sibTrans" presStyleLbl="sibTrans1D1" presStyleIdx="2" presStyleCnt="5"/>
      <dgm:spPr/>
    </dgm:pt>
    <dgm:pt modelId="{EB2873A5-C36F-4E42-B34F-D489405A711F}" type="pres">
      <dgm:prSet presAssocID="{D5E6D310-C929-4B28-947B-19234ACB194C}" presName="node" presStyleLbl="node1" presStyleIdx="3" presStyleCnt="5">
        <dgm:presLayoutVars>
          <dgm:bulletEnabled val="1"/>
        </dgm:presLayoutVars>
      </dgm:prSet>
      <dgm:spPr/>
    </dgm:pt>
    <dgm:pt modelId="{EB114FD9-3751-4A49-9A1F-16F7E60A72E7}" type="pres">
      <dgm:prSet presAssocID="{D5E6D310-C929-4B28-947B-19234ACB194C}" presName="spNode" presStyleCnt="0"/>
      <dgm:spPr/>
    </dgm:pt>
    <dgm:pt modelId="{13A1A332-EE7E-4029-994E-E58B354F6A86}" type="pres">
      <dgm:prSet presAssocID="{B3229899-503B-4AE9-BEEE-A99A1885F3BB}" presName="sibTrans" presStyleLbl="sibTrans1D1" presStyleIdx="3" presStyleCnt="5"/>
      <dgm:spPr/>
    </dgm:pt>
    <dgm:pt modelId="{B1E40DA1-BCDD-4DAF-A9A6-7F69E969438E}" type="pres">
      <dgm:prSet presAssocID="{08AF6AE7-3A55-4E36-BAEA-8A8210105D3D}" presName="node" presStyleLbl="node1" presStyleIdx="4" presStyleCnt="5">
        <dgm:presLayoutVars>
          <dgm:bulletEnabled val="1"/>
        </dgm:presLayoutVars>
      </dgm:prSet>
      <dgm:spPr/>
    </dgm:pt>
    <dgm:pt modelId="{1094512C-7F16-44F5-8353-F4878EE81755}" type="pres">
      <dgm:prSet presAssocID="{08AF6AE7-3A55-4E36-BAEA-8A8210105D3D}" presName="spNode" presStyleCnt="0"/>
      <dgm:spPr/>
    </dgm:pt>
    <dgm:pt modelId="{99BF1874-84AE-445B-89AF-FD557DDA8C3B}" type="pres">
      <dgm:prSet presAssocID="{31E4C042-EFF2-45EE-BBE3-1427A795066A}" presName="sibTrans" presStyleLbl="sibTrans1D1" presStyleIdx="4" presStyleCnt="5"/>
      <dgm:spPr/>
    </dgm:pt>
  </dgm:ptLst>
  <dgm:cxnLst>
    <dgm:cxn modelId="{4D446002-2CF7-43A5-9B7F-B477B3FC3B0E}" type="presOf" srcId="{2309A7C4-ECFD-423F-8F7E-3227E2CC5BC5}" destId="{658300B1-C6BD-4FC5-B6E7-1A55E14DC279}" srcOrd="0" destOrd="0" presId="urn:microsoft.com/office/officeart/2005/8/layout/cycle5"/>
    <dgm:cxn modelId="{A9E72C04-F6A3-4D22-8E20-468A1A8A8390}" type="presOf" srcId="{B3229899-503B-4AE9-BEEE-A99A1885F3BB}" destId="{13A1A332-EE7E-4029-994E-E58B354F6A86}" srcOrd="0" destOrd="0" presId="urn:microsoft.com/office/officeart/2005/8/layout/cycle5"/>
    <dgm:cxn modelId="{0D2FAA1F-392D-44B3-89CB-9B8AE48C6B85}" type="presOf" srcId="{631C57E4-0FC5-4901-8FCC-5DD0EF8660C3}" destId="{ECE88E63-D2F8-4CAC-9CD5-CD91825BA5C6}" srcOrd="0" destOrd="0" presId="urn:microsoft.com/office/officeart/2005/8/layout/cycle5"/>
    <dgm:cxn modelId="{F8E20763-1095-4B33-812C-4B217E3A3996}" type="presOf" srcId="{D5E6D310-C929-4B28-947B-19234ACB194C}" destId="{EB2873A5-C36F-4E42-B34F-D489405A711F}" srcOrd="0" destOrd="0" presId="urn:microsoft.com/office/officeart/2005/8/layout/cycle5"/>
    <dgm:cxn modelId="{8F335575-C51C-4256-AB30-706F4BCAF11E}" type="presOf" srcId="{31E4C042-EFF2-45EE-BBE3-1427A795066A}" destId="{99BF1874-84AE-445B-89AF-FD557DDA8C3B}" srcOrd="0" destOrd="0" presId="urn:microsoft.com/office/officeart/2005/8/layout/cycle5"/>
    <dgm:cxn modelId="{CAFAE381-6122-47A5-913B-EA53A2890417}" type="presOf" srcId="{5EE94C77-AB92-4DB3-BD78-017F0DBB9BB5}" destId="{2DDD3428-45E3-4395-8186-06657F1D70BE}" srcOrd="0" destOrd="0" presId="urn:microsoft.com/office/officeart/2005/8/layout/cycle5"/>
    <dgm:cxn modelId="{4B6A2F8C-9EC2-45DD-A753-53EDBDE06922}" type="presOf" srcId="{08AF6AE7-3A55-4E36-BAEA-8A8210105D3D}" destId="{B1E40DA1-BCDD-4DAF-A9A6-7F69E969438E}" srcOrd="0" destOrd="0" presId="urn:microsoft.com/office/officeart/2005/8/layout/cycle5"/>
    <dgm:cxn modelId="{AA268F9E-B0EB-49FE-82A2-0CA774106DC2}" srcId="{2028ABBA-C033-4291-BE43-4FF6A81CF10E}" destId="{08AF6AE7-3A55-4E36-BAEA-8A8210105D3D}" srcOrd="4" destOrd="0" parTransId="{6B796E70-84FE-47B0-A7BD-DE7D2DF2EEE9}" sibTransId="{31E4C042-EFF2-45EE-BBE3-1427A795066A}"/>
    <dgm:cxn modelId="{59072FB1-B83C-45F4-A6FA-D7D948F82697}" srcId="{2028ABBA-C033-4291-BE43-4FF6A81CF10E}" destId="{1EB877C1-1C9E-4E3B-AA51-D24805801E79}" srcOrd="1" destOrd="0" parTransId="{6F06516F-58AC-4ACA-A3A4-A74302AB63A5}" sibTransId="{2309A7C4-ECFD-423F-8F7E-3227E2CC5BC5}"/>
    <dgm:cxn modelId="{AF1D8EB7-9143-4852-9CC8-F02632FAFEE6}" type="presOf" srcId="{2028ABBA-C033-4291-BE43-4FF6A81CF10E}" destId="{9DC9CEF2-9F58-4FDC-A433-DCA9905B436C}" srcOrd="0" destOrd="0" presId="urn:microsoft.com/office/officeart/2005/8/layout/cycle5"/>
    <dgm:cxn modelId="{1EB506CE-1F06-4038-A2CF-5D7D56153768}" srcId="{2028ABBA-C033-4291-BE43-4FF6A81CF10E}" destId="{5EE94C77-AB92-4DB3-BD78-017F0DBB9BB5}" srcOrd="2" destOrd="0" parTransId="{3443D047-DCB3-4616-945E-4FE5C10FE5DD}" sibTransId="{631C57E4-0FC5-4901-8FCC-5DD0EF8660C3}"/>
    <dgm:cxn modelId="{138B84D9-E541-442A-9E1D-A1FFD608B205}" type="presOf" srcId="{12530798-E738-4AB8-85D4-01DDD960C726}" destId="{09C9F242-9353-47BE-9D3A-7A7AA9355D50}" srcOrd="0" destOrd="0" presId="urn:microsoft.com/office/officeart/2005/8/layout/cycle5"/>
    <dgm:cxn modelId="{EC623DE5-8CBE-47C5-86CB-322C446D6C79}" type="presOf" srcId="{96BF4019-6AC1-421E-99DA-D546D9768C70}" destId="{E3F9651F-EC0B-454F-B62B-26EE57EA3392}" srcOrd="0" destOrd="0" presId="urn:microsoft.com/office/officeart/2005/8/layout/cycle5"/>
    <dgm:cxn modelId="{BF7EBCF0-022A-40C6-A6FD-ECC888442691}" srcId="{2028ABBA-C033-4291-BE43-4FF6A81CF10E}" destId="{96BF4019-6AC1-421E-99DA-D546D9768C70}" srcOrd="0" destOrd="0" parTransId="{B4554446-067F-4A13-B277-B1EDD7925E53}" sibTransId="{12530798-E738-4AB8-85D4-01DDD960C726}"/>
    <dgm:cxn modelId="{41D8D8F4-3F67-4895-ABF4-065BFC6CA879}" srcId="{2028ABBA-C033-4291-BE43-4FF6A81CF10E}" destId="{D5E6D310-C929-4B28-947B-19234ACB194C}" srcOrd="3" destOrd="0" parTransId="{84A8D053-02D4-4949-A8F2-91FFB6830ECB}" sibTransId="{B3229899-503B-4AE9-BEEE-A99A1885F3BB}"/>
    <dgm:cxn modelId="{EBDB45F6-94A7-40C6-A70A-806E42743869}" type="presOf" srcId="{1EB877C1-1C9E-4E3B-AA51-D24805801E79}" destId="{BFAF149B-36A6-484A-8025-20783E9F32A2}" srcOrd="0" destOrd="0" presId="urn:microsoft.com/office/officeart/2005/8/layout/cycle5"/>
    <dgm:cxn modelId="{3B73D652-AC31-4FFB-8697-6B55172FF0BC}" type="presParOf" srcId="{9DC9CEF2-9F58-4FDC-A433-DCA9905B436C}" destId="{E3F9651F-EC0B-454F-B62B-26EE57EA3392}" srcOrd="0" destOrd="0" presId="urn:microsoft.com/office/officeart/2005/8/layout/cycle5"/>
    <dgm:cxn modelId="{365D9CFB-EE02-449A-A3CF-8C22F9B9CD90}" type="presParOf" srcId="{9DC9CEF2-9F58-4FDC-A433-DCA9905B436C}" destId="{9DFA6A0C-922A-4E52-9729-0AF1575914C2}" srcOrd="1" destOrd="0" presId="urn:microsoft.com/office/officeart/2005/8/layout/cycle5"/>
    <dgm:cxn modelId="{0E463B74-641E-4A3E-A9E9-A7A34208BB9C}" type="presParOf" srcId="{9DC9CEF2-9F58-4FDC-A433-DCA9905B436C}" destId="{09C9F242-9353-47BE-9D3A-7A7AA9355D50}" srcOrd="2" destOrd="0" presId="urn:microsoft.com/office/officeart/2005/8/layout/cycle5"/>
    <dgm:cxn modelId="{E3C28A77-F0EC-4636-ADDA-ED16293AB211}" type="presParOf" srcId="{9DC9CEF2-9F58-4FDC-A433-DCA9905B436C}" destId="{BFAF149B-36A6-484A-8025-20783E9F32A2}" srcOrd="3" destOrd="0" presId="urn:microsoft.com/office/officeart/2005/8/layout/cycle5"/>
    <dgm:cxn modelId="{2003D959-6714-4263-8539-EA11A6918513}" type="presParOf" srcId="{9DC9CEF2-9F58-4FDC-A433-DCA9905B436C}" destId="{8CE78F71-4708-49E2-BA81-77E4C0145D2F}" srcOrd="4" destOrd="0" presId="urn:microsoft.com/office/officeart/2005/8/layout/cycle5"/>
    <dgm:cxn modelId="{075D099C-42CB-462C-894C-FBABA5943882}" type="presParOf" srcId="{9DC9CEF2-9F58-4FDC-A433-DCA9905B436C}" destId="{658300B1-C6BD-4FC5-B6E7-1A55E14DC279}" srcOrd="5" destOrd="0" presId="urn:microsoft.com/office/officeart/2005/8/layout/cycle5"/>
    <dgm:cxn modelId="{28A4EC21-C977-432D-8399-4144DD4842BD}" type="presParOf" srcId="{9DC9CEF2-9F58-4FDC-A433-DCA9905B436C}" destId="{2DDD3428-45E3-4395-8186-06657F1D70BE}" srcOrd="6" destOrd="0" presId="urn:microsoft.com/office/officeart/2005/8/layout/cycle5"/>
    <dgm:cxn modelId="{FD905A71-EE06-420E-84B6-6955E901C2C6}" type="presParOf" srcId="{9DC9CEF2-9F58-4FDC-A433-DCA9905B436C}" destId="{8E9D7652-EA0D-4B12-9ED7-9083619EEFBC}" srcOrd="7" destOrd="0" presId="urn:microsoft.com/office/officeart/2005/8/layout/cycle5"/>
    <dgm:cxn modelId="{82AF3ABE-B872-4189-B9D6-91F40CF2D611}" type="presParOf" srcId="{9DC9CEF2-9F58-4FDC-A433-DCA9905B436C}" destId="{ECE88E63-D2F8-4CAC-9CD5-CD91825BA5C6}" srcOrd="8" destOrd="0" presId="urn:microsoft.com/office/officeart/2005/8/layout/cycle5"/>
    <dgm:cxn modelId="{C04C5605-0F43-439F-B76F-32D10C8A0DBB}" type="presParOf" srcId="{9DC9CEF2-9F58-4FDC-A433-DCA9905B436C}" destId="{EB2873A5-C36F-4E42-B34F-D489405A711F}" srcOrd="9" destOrd="0" presId="urn:microsoft.com/office/officeart/2005/8/layout/cycle5"/>
    <dgm:cxn modelId="{D4279AAC-DA9D-4C1F-9153-B79CEBA43B95}" type="presParOf" srcId="{9DC9CEF2-9F58-4FDC-A433-DCA9905B436C}" destId="{EB114FD9-3751-4A49-9A1F-16F7E60A72E7}" srcOrd="10" destOrd="0" presId="urn:microsoft.com/office/officeart/2005/8/layout/cycle5"/>
    <dgm:cxn modelId="{690B7BC6-FA6E-45A1-A513-E6F9658EEDE4}" type="presParOf" srcId="{9DC9CEF2-9F58-4FDC-A433-DCA9905B436C}" destId="{13A1A332-EE7E-4029-994E-E58B354F6A86}" srcOrd="11" destOrd="0" presId="urn:microsoft.com/office/officeart/2005/8/layout/cycle5"/>
    <dgm:cxn modelId="{5AF8FC75-99CB-4A2C-B5A7-A74488629410}" type="presParOf" srcId="{9DC9CEF2-9F58-4FDC-A433-DCA9905B436C}" destId="{B1E40DA1-BCDD-4DAF-A9A6-7F69E969438E}" srcOrd="12" destOrd="0" presId="urn:microsoft.com/office/officeart/2005/8/layout/cycle5"/>
    <dgm:cxn modelId="{4796E6E0-13A1-445C-933A-04829B2D761F}" type="presParOf" srcId="{9DC9CEF2-9F58-4FDC-A433-DCA9905B436C}" destId="{1094512C-7F16-44F5-8353-F4878EE81755}" srcOrd="13" destOrd="0" presId="urn:microsoft.com/office/officeart/2005/8/layout/cycle5"/>
    <dgm:cxn modelId="{FC8DCF73-B095-4B83-9D7A-000101DCF927}" type="presParOf" srcId="{9DC9CEF2-9F58-4FDC-A433-DCA9905B436C}" destId="{99BF1874-84AE-445B-89AF-FD557DDA8C3B}" srcOrd="14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F9651F-EC0B-454F-B62B-26EE57EA3392}">
      <dsp:nvSpPr>
        <dsp:cNvPr id="0" name=""/>
        <dsp:cNvSpPr/>
      </dsp:nvSpPr>
      <dsp:spPr>
        <a:xfrm>
          <a:off x="3303075" y="1634"/>
          <a:ext cx="1209791" cy="7863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Gradual increase in total sales per year</a:t>
          </a:r>
          <a:endParaRPr lang="en-US" sz="1100" kern="1200"/>
        </a:p>
      </dsp:txBody>
      <dsp:txXfrm>
        <a:off x="3341462" y="40021"/>
        <a:ext cx="1133017" cy="709590"/>
      </dsp:txXfrm>
    </dsp:sp>
    <dsp:sp modelId="{09C9F242-9353-47BE-9D3A-7A7AA9355D50}">
      <dsp:nvSpPr>
        <dsp:cNvPr id="0" name=""/>
        <dsp:cNvSpPr/>
      </dsp:nvSpPr>
      <dsp:spPr>
        <a:xfrm>
          <a:off x="2338205" y="394816"/>
          <a:ext cx="3139532" cy="3139532"/>
        </a:xfrm>
        <a:custGeom>
          <a:avLst/>
          <a:gdLst/>
          <a:ahLst/>
          <a:cxnLst/>
          <a:rect l="0" t="0" r="0" b="0"/>
          <a:pathLst>
            <a:path>
              <a:moveTo>
                <a:pt x="2336414" y="199942"/>
              </a:moveTo>
              <a:arcTo wR="1569766" hR="1569766" stAng="17954064" swAng="1210541"/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AF149B-36A6-484A-8025-20783E9F32A2}">
      <dsp:nvSpPr>
        <dsp:cNvPr id="0" name=""/>
        <dsp:cNvSpPr/>
      </dsp:nvSpPr>
      <dsp:spPr>
        <a:xfrm>
          <a:off x="4796011" y="1086316"/>
          <a:ext cx="1209791" cy="7863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Account name WD11 has the highest CAGR</a:t>
          </a:r>
          <a:endParaRPr lang="en-US" sz="1100" kern="1200"/>
        </a:p>
      </dsp:txBody>
      <dsp:txXfrm>
        <a:off x="4834398" y="1124703"/>
        <a:ext cx="1133017" cy="709590"/>
      </dsp:txXfrm>
    </dsp:sp>
    <dsp:sp modelId="{658300B1-C6BD-4FC5-B6E7-1A55E14DC279}">
      <dsp:nvSpPr>
        <dsp:cNvPr id="0" name=""/>
        <dsp:cNvSpPr/>
      </dsp:nvSpPr>
      <dsp:spPr>
        <a:xfrm>
          <a:off x="2338205" y="394816"/>
          <a:ext cx="3139532" cy="3139532"/>
        </a:xfrm>
        <a:custGeom>
          <a:avLst/>
          <a:gdLst/>
          <a:ahLst/>
          <a:cxnLst/>
          <a:rect l="0" t="0" r="0" b="0"/>
          <a:pathLst>
            <a:path>
              <a:moveTo>
                <a:pt x="3135756" y="1678580"/>
              </a:moveTo>
              <a:arcTo wR="1569766" hR="1569766" stAng="21838491" swAng="1358955"/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DD3428-45E3-4395-8186-06657F1D70BE}">
      <dsp:nvSpPr>
        <dsp:cNvPr id="0" name=""/>
        <dsp:cNvSpPr/>
      </dsp:nvSpPr>
      <dsp:spPr>
        <a:xfrm>
          <a:off x="4225760" y="2841368"/>
          <a:ext cx="1209791" cy="7863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Lowest sales in 2017 and maximum sales in 2021</a:t>
          </a:r>
          <a:endParaRPr lang="en-US" sz="1100" kern="1200"/>
        </a:p>
      </dsp:txBody>
      <dsp:txXfrm>
        <a:off x="4264147" y="2879755"/>
        <a:ext cx="1133017" cy="709590"/>
      </dsp:txXfrm>
    </dsp:sp>
    <dsp:sp modelId="{ECE88E63-D2F8-4CAC-9CD5-CD91825BA5C6}">
      <dsp:nvSpPr>
        <dsp:cNvPr id="0" name=""/>
        <dsp:cNvSpPr/>
      </dsp:nvSpPr>
      <dsp:spPr>
        <a:xfrm>
          <a:off x="2338205" y="394816"/>
          <a:ext cx="3139532" cy="3139532"/>
        </a:xfrm>
        <a:custGeom>
          <a:avLst/>
          <a:gdLst/>
          <a:ahLst/>
          <a:cxnLst/>
          <a:rect l="0" t="0" r="0" b="0"/>
          <a:pathLst>
            <a:path>
              <a:moveTo>
                <a:pt x="1762166" y="3127697"/>
              </a:moveTo>
              <a:arcTo wR="1569766" hR="1569766" stAng="4977586" swAng="844828"/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2873A5-C36F-4E42-B34F-D489405A711F}">
      <dsp:nvSpPr>
        <dsp:cNvPr id="0" name=""/>
        <dsp:cNvSpPr/>
      </dsp:nvSpPr>
      <dsp:spPr>
        <a:xfrm>
          <a:off x="2380390" y="2841368"/>
          <a:ext cx="1209791" cy="7863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Medium business contributes 28% of the total CAGR</a:t>
          </a:r>
          <a:endParaRPr lang="en-US" sz="1100" kern="1200"/>
        </a:p>
      </dsp:txBody>
      <dsp:txXfrm>
        <a:off x="2418777" y="2879755"/>
        <a:ext cx="1133017" cy="709590"/>
      </dsp:txXfrm>
    </dsp:sp>
    <dsp:sp modelId="{13A1A332-EE7E-4029-994E-E58B354F6A86}">
      <dsp:nvSpPr>
        <dsp:cNvPr id="0" name=""/>
        <dsp:cNvSpPr/>
      </dsp:nvSpPr>
      <dsp:spPr>
        <a:xfrm>
          <a:off x="2338205" y="394816"/>
          <a:ext cx="3139532" cy="3139532"/>
        </a:xfrm>
        <a:custGeom>
          <a:avLst/>
          <a:gdLst/>
          <a:ahLst/>
          <a:cxnLst/>
          <a:rect l="0" t="0" r="0" b="0"/>
          <a:pathLst>
            <a:path>
              <a:moveTo>
                <a:pt x="166448" y="2273233"/>
              </a:moveTo>
              <a:arcTo wR="1569766" hR="1569766" stAng="9202555" swAng="1358955"/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E40DA1-BCDD-4DAF-A9A6-7F69E969438E}">
      <dsp:nvSpPr>
        <dsp:cNvPr id="0" name=""/>
        <dsp:cNvSpPr/>
      </dsp:nvSpPr>
      <dsp:spPr>
        <a:xfrm>
          <a:off x="1810139" y="1086316"/>
          <a:ext cx="1209791" cy="7863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Small business contributes the lowest.</a:t>
          </a:r>
          <a:endParaRPr lang="en-US" sz="1100" kern="1200"/>
        </a:p>
      </dsp:txBody>
      <dsp:txXfrm>
        <a:off x="1848526" y="1124703"/>
        <a:ext cx="1133017" cy="709590"/>
      </dsp:txXfrm>
    </dsp:sp>
    <dsp:sp modelId="{99BF1874-84AE-445B-89AF-FD557DDA8C3B}">
      <dsp:nvSpPr>
        <dsp:cNvPr id="0" name=""/>
        <dsp:cNvSpPr/>
      </dsp:nvSpPr>
      <dsp:spPr>
        <a:xfrm>
          <a:off x="2338205" y="394816"/>
          <a:ext cx="3139532" cy="3139532"/>
        </a:xfrm>
        <a:custGeom>
          <a:avLst/>
          <a:gdLst/>
          <a:ahLst/>
          <a:cxnLst/>
          <a:rect l="0" t="0" r="0" b="0"/>
          <a:pathLst>
            <a:path>
              <a:moveTo>
                <a:pt x="377708" y="548412"/>
              </a:moveTo>
              <a:arcTo wR="1569766" hR="1569766" stAng="13235395" swAng="1210541"/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3814166156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40317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85818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74270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09565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32046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85714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5331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0170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1_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9785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962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940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616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335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912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401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188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01111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466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6" r:id="rId1"/>
    <p:sldLayoutId id="2147483937" r:id="rId2"/>
    <p:sldLayoutId id="2147483938" r:id="rId3"/>
    <p:sldLayoutId id="2147483939" r:id="rId4"/>
    <p:sldLayoutId id="2147483940" r:id="rId5"/>
    <p:sldLayoutId id="2147483941" r:id="rId6"/>
    <p:sldLayoutId id="2147483942" r:id="rId7"/>
    <p:sldLayoutId id="2147483943" r:id="rId8"/>
    <p:sldLayoutId id="2147483944" r:id="rId9"/>
    <p:sldLayoutId id="2147483945" r:id="rId10"/>
    <p:sldLayoutId id="2147483946" r:id="rId11"/>
    <p:sldLayoutId id="2147483947" r:id="rId12"/>
    <p:sldLayoutId id="2147483948" r:id="rId13"/>
    <p:sldLayoutId id="2147483949" r:id="rId14"/>
    <p:sldLayoutId id="2147483950" r:id="rId15"/>
    <p:sldLayoutId id="2147483951" r:id="rId16"/>
    <p:sldLayoutId id="2147483952" r:id="rId17"/>
    <p:sldLayoutId id="2147483953" r:id="rId18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 txBox="1"/>
          <p:nvPr/>
        </p:nvSpPr>
        <p:spPr>
          <a:xfrm>
            <a:off x="1164771" y="2643525"/>
            <a:ext cx="8228700" cy="104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Arial"/>
              <a:buNone/>
            </a:pPr>
            <a:r>
              <a:rPr lang="en-US" sz="3200" b="0" i="0" u="none" strike="noStrike" cap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r>
              <a:rPr lang="en-US" sz="3200" dirty="0">
                <a:solidFill>
                  <a:srgbClr val="0070C0"/>
                </a:solidFill>
              </a:rPr>
              <a:t>-</a:t>
            </a:r>
            <a:r>
              <a:rPr lang="en-US" sz="3200" b="0" i="0" u="none" strike="noStrike" cap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Driven Storytelling Presentation:    </a:t>
            </a:r>
            <a:r>
              <a:rPr lang="en-US" sz="3600" b="1" i="0" u="none" strike="noStrike" cap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Analysis of Account Sales Data</a:t>
            </a:r>
            <a:endParaRPr sz="3600" b="1" dirty="0"/>
          </a:p>
        </p:txBody>
      </p:sp>
      <p:sp>
        <p:nvSpPr>
          <p:cNvPr id="97" name="Google Shape;97;p1"/>
          <p:cNvSpPr/>
          <p:nvPr/>
        </p:nvSpPr>
        <p:spPr>
          <a:xfrm>
            <a:off x="7398044" y="6337300"/>
            <a:ext cx="1288756" cy="25923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8" name="Google Shape;98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7200" y="6271072"/>
            <a:ext cx="1415143" cy="2872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lang="en-GB" b="1" dirty="0">
                <a:solidFill>
                  <a:srgbClr val="0070C0"/>
                </a:solidFill>
              </a:rPr>
              <a:t>Total Sales Per Year</a:t>
            </a:r>
            <a:endParaRPr b="1" dirty="0">
              <a:solidFill>
                <a:srgbClr val="0070C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0D501C-E7A3-6735-3244-57F14FECC1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6" name="Google Shape;106;p2"/>
          <p:cNvSpPr/>
          <p:nvPr/>
        </p:nvSpPr>
        <p:spPr>
          <a:xfrm>
            <a:off x="7398044" y="6337300"/>
            <a:ext cx="1288756" cy="25923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7" name="Google Shape;107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7200" y="6271072"/>
            <a:ext cx="1415143" cy="28723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84E45E37-1677-4D77-8DBC-F0FB8CD7805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63173131"/>
              </p:ext>
            </p:extLst>
          </p:nvPr>
        </p:nvGraphicFramePr>
        <p:xfrm>
          <a:off x="982133" y="2775885"/>
          <a:ext cx="7486953" cy="32239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48D661B-BAEA-42B3-BEDB-13E01DBA4A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BD2573B-33EA-4868-BD57-87246A078C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1"/>
            <a:ext cx="3302781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B4904D-D034-9DDA-371A-ABAE14F7A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265" y="685800"/>
            <a:ext cx="2231652" cy="5105400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0070C0"/>
                </a:solidFill>
              </a:rPr>
              <a:t>Top10 Accounts by CAGR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262EED4-6AA0-4E32-99BF-EC6023E86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486469" y="0"/>
            <a:ext cx="1827609" cy="6858001"/>
            <a:chOff x="1320800" y="0"/>
            <a:chExt cx="2436813" cy="6858001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187BD93B-D7D8-48E9-A408-63B05280F8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F1828682-B626-46A2-929D-B464FFAB3A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276D976C-0C91-4A9D-AB86-D8F3C00F1D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AF11B071-D1F5-45C3-808F-25505CF196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4D2DF285-724E-413F-A89A-E9014EAF0D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5305AB29-3364-4389-A321-44024BF214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</p:grp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0E54B4A-9958-4EA0-8426-6AE2996C21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3407055"/>
              </p:ext>
            </p:extLst>
          </p:nvPr>
        </p:nvGraphicFramePr>
        <p:xfrm>
          <a:off x="3757612" y="685800"/>
          <a:ext cx="4869656" cy="5105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Google Shape;114;p3">
            <a:extLst>
              <a:ext uri="{FF2B5EF4-FFF2-40B4-BE49-F238E27FC236}">
                <a16:creationId xmlns:a16="http://schemas.microsoft.com/office/drawing/2014/main" id="{B1F7E11A-E69C-5DA5-55FC-37A96D4B509D}"/>
              </a:ext>
            </a:extLst>
          </p:cNvPr>
          <p:cNvSpPr/>
          <p:nvPr/>
        </p:nvSpPr>
        <p:spPr>
          <a:xfrm>
            <a:off x="7398044" y="6337300"/>
            <a:ext cx="1288756" cy="25923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Google Shape;107;p2">
            <a:extLst>
              <a:ext uri="{FF2B5EF4-FFF2-40B4-BE49-F238E27FC236}">
                <a16:creationId xmlns:a16="http://schemas.microsoft.com/office/drawing/2014/main" id="{B47D1DFC-5F9E-A0F2-B890-7B40A657A609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7200" y="6271072"/>
            <a:ext cx="1415143" cy="2872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08549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4E891-3124-B596-B715-38AC4DBBE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133" y="685802"/>
            <a:ext cx="7628467" cy="1045028"/>
          </a:xfrm>
        </p:spPr>
        <p:txBody>
          <a:bodyPr/>
          <a:lstStyle/>
          <a:p>
            <a:r>
              <a:rPr lang="en-GB" b="1" dirty="0">
                <a:solidFill>
                  <a:srgbClr val="0070C0"/>
                </a:solidFill>
              </a:rPr>
              <a:t>Sales by Account Type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78305-BBDA-3399-503E-4EB5E3443E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8457" y="2002971"/>
            <a:ext cx="2394857" cy="4474029"/>
          </a:xfrm>
        </p:spPr>
        <p:txBody>
          <a:bodyPr/>
          <a:lstStyle/>
          <a:p>
            <a:r>
              <a:rPr lang="en-GB" dirty="0"/>
              <a:t>Sales increased in year 2021 for all account type.</a:t>
            </a:r>
          </a:p>
          <a:p>
            <a:r>
              <a:rPr lang="en-GB" dirty="0"/>
              <a:t>Lowest sales in 2017</a:t>
            </a:r>
          </a:p>
          <a:p>
            <a:pPr marL="0" indent="0">
              <a:buNone/>
            </a:pPr>
            <a:endParaRPr lang="en-GB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2706170-2708-4574-A697-3D2DC9EF2841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02906230"/>
              </p:ext>
            </p:extLst>
          </p:nvPr>
        </p:nvGraphicFramePr>
        <p:xfrm>
          <a:off x="3113315" y="2002971"/>
          <a:ext cx="5497286" cy="44740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Google Shape;114;p3">
            <a:extLst>
              <a:ext uri="{FF2B5EF4-FFF2-40B4-BE49-F238E27FC236}">
                <a16:creationId xmlns:a16="http://schemas.microsoft.com/office/drawing/2014/main" id="{38D783F5-197E-2011-FDC0-31D1EE8A93D3}"/>
              </a:ext>
            </a:extLst>
          </p:cNvPr>
          <p:cNvSpPr/>
          <p:nvPr/>
        </p:nvSpPr>
        <p:spPr>
          <a:xfrm>
            <a:off x="7604873" y="6598766"/>
            <a:ext cx="1288756" cy="25923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Google Shape;107;p2">
            <a:extLst>
              <a:ext uri="{FF2B5EF4-FFF2-40B4-BE49-F238E27FC236}">
                <a16:creationId xmlns:a16="http://schemas.microsoft.com/office/drawing/2014/main" id="{7B81AA7A-44A8-8F1E-6B54-5E17287D1C10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7200" y="6271072"/>
            <a:ext cx="1415143" cy="2872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13880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75AA7-00B9-509D-2935-B65371A82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1" y="685801"/>
            <a:ext cx="7636668" cy="1382486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0070C0"/>
                </a:solidFill>
              </a:rPr>
              <a:t>Top 10 Performing Account Names by Year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81E03E9-8242-4041-A198-0F38430DDA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2241655"/>
              </p:ext>
            </p:extLst>
          </p:nvPr>
        </p:nvGraphicFramePr>
        <p:xfrm>
          <a:off x="990599" y="2405743"/>
          <a:ext cx="7805057" cy="34072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Google Shape;114;p3">
            <a:extLst>
              <a:ext uri="{FF2B5EF4-FFF2-40B4-BE49-F238E27FC236}">
                <a16:creationId xmlns:a16="http://schemas.microsoft.com/office/drawing/2014/main" id="{8004F0B5-A5A2-41DF-CF5C-BCA75A3E436A}"/>
              </a:ext>
            </a:extLst>
          </p:cNvPr>
          <p:cNvSpPr/>
          <p:nvPr/>
        </p:nvSpPr>
        <p:spPr>
          <a:xfrm>
            <a:off x="7398044" y="6337300"/>
            <a:ext cx="1288756" cy="25923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Google Shape;107;p2">
            <a:extLst>
              <a:ext uri="{FF2B5EF4-FFF2-40B4-BE49-F238E27FC236}">
                <a16:creationId xmlns:a16="http://schemas.microsoft.com/office/drawing/2014/main" id="{06347253-4C46-9604-8EF6-E149FAA5D120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7200" y="6271072"/>
            <a:ext cx="1415143" cy="2872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35464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A0C3A-BF89-017D-58DD-6DBEB0DDA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8313" y="457202"/>
            <a:ext cx="7598229" cy="1121228"/>
          </a:xfrm>
        </p:spPr>
        <p:txBody>
          <a:bodyPr/>
          <a:lstStyle/>
          <a:p>
            <a:r>
              <a:rPr lang="en-GB" b="1" dirty="0">
                <a:solidFill>
                  <a:srgbClr val="0070C0"/>
                </a:solidFill>
              </a:rPr>
              <a:t>Account Type By CAGR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2B43F-8F63-8C03-4704-1E8A9E58E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F32C0E33-F380-4DE0-A752-0C62554DD7B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65707433"/>
              </p:ext>
            </p:extLst>
          </p:nvPr>
        </p:nvGraphicFramePr>
        <p:xfrm>
          <a:off x="1284514" y="2046514"/>
          <a:ext cx="7402286" cy="39533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Google Shape;114;p3">
            <a:extLst>
              <a:ext uri="{FF2B5EF4-FFF2-40B4-BE49-F238E27FC236}">
                <a16:creationId xmlns:a16="http://schemas.microsoft.com/office/drawing/2014/main" id="{2C14EE68-8C08-3C1E-2607-F8B5D1A05C52}"/>
              </a:ext>
            </a:extLst>
          </p:cNvPr>
          <p:cNvSpPr/>
          <p:nvPr/>
        </p:nvSpPr>
        <p:spPr>
          <a:xfrm>
            <a:off x="7398044" y="6337300"/>
            <a:ext cx="1288756" cy="25923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Google Shape;107;p2">
            <a:extLst>
              <a:ext uri="{FF2B5EF4-FFF2-40B4-BE49-F238E27FC236}">
                <a16:creationId xmlns:a16="http://schemas.microsoft.com/office/drawing/2014/main" id="{AC84E1DD-1BEF-40BC-7B27-ED4B3516523A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7200" y="6271072"/>
            <a:ext cx="1415143" cy="2872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86231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 txBox="1">
            <a:spLocks noGrp="1"/>
          </p:cNvSpPr>
          <p:nvPr>
            <p:ph type="title"/>
          </p:nvPr>
        </p:nvSpPr>
        <p:spPr>
          <a:xfrm>
            <a:off x="1077686" y="457201"/>
            <a:ext cx="7293428" cy="1240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/>
              <a:buNone/>
            </a:pPr>
            <a:br>
              <a:rPr lang="en-GB" b="1" dirty="0">
                <a:solidFill>
                  <a:srgbClr val="0070C0"/>
                </a:solidFill>
              </a:rPr>
            </a:br>
            <a:r>
              <a:rPr lang="en-GB" sz="4400" b="1" dirty="0">
                <a:solidFill>
                  <a:srgbClr val="0070C0"/>
                </a:solidFill>
              </a:rPr>
              <a:t>Insights</a:t>
            </a:r>
            <a:br>
              <a:rPr lang="en-GB" b="1" dirty="0">
                <a:solidFill>
                  <a:srgbClr val="0070C0"/>
                </a:solidFill>
              </a:rPr>
            </a:br>
            <a:br>
              <a:rPr lang="en-GB" b="1" dirty="0">
                <a:solidFill>
                  <a:srgbClr val="0070C0"/>
                </a:solidFill>
              </a:rPr>
            </a:br>
            <a:endParaRPr b="1" dirty="0">
              <a:solidFill>
                <a:srgbClr val="0070C0"/>
              </a:solidFill>
            </a:endParaRPr>
          </a:p>
        </p:txBody>
      </p:sp>
      <p:graphicFrame>
        <p:nvGraphicFramePr>
          <p:cNvPr id="119" name="Content Placeholder 1">
            <a:extLst>
              <a:ext uri="{FF2B5EF4-FFF2-40B4-BE49-F238E27FC236}">
                <a16:creationId xmlns:a16="http://schemas.microsoft.com/office/drawing/2014/main" id="{82EEC030-C72D-555E-A718-24CB7170709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70857" y="2318657"/>
          <a:ext cx="7815943" cy="36811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4" name="Google Shape;114;p3"/>
          <p:cNvSpPr/>
          <p:nvPr/>
        </p:nvSpPr>
        <p:spPr>
          <a:xfrm>
            <a:off x="7398044" y="6337300"/>
            <a:ext cx="1288756" cy="259232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5" name="Google Shape;115;p3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57200" y="6271072"/>
            <a:ext cx="1415143" cy="2872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ECD98-9127-1538-CA90-9023076C2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629" y="457201"/>
            <a:ext cx="7794171" cy="1393370"/>
          </a:xfrm>
        </p:spPr>
        <p:txBody>
          <a:bodyPr/>
          <a:lstStyle/>
          <a:p>
            <a:r>
              <a:rPr lang="en-GB" b="1" dirty="0">
                <a:solidFill>
                  <a:srgbClr val="0070C0"/>
                </a:solidFill>
              </a:rPr>
              <a:t>Summary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15B8C-12D3-CEE3-CC80-A3D56C1830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3257" y="2002971"/>
            <a:ext cx="7663543" cy="3996845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b="0" i="0" dirty="0">
                <a:solidFill>
                  <a:srgbClr val="111111"/>
                </a:solidFill>
                <a:effectLst/>
                <a:latin typeface="-apple-system"/>
              </a:rPr>
              <a:t> Over the analysed period, there has been a consistent upward trend in total sales each year.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b="0" i="0" dirty="0">
                <a:solidFill>
                  <a:srgbClr val="111111"/>
                </a:solidFill>
                <a:effectLst/>
                <a:latin typeface="-apple-system"/>
              </a:rPr>
              <a:t>Among all accounts, </a:t>
            </a:r>
            <a:r>
              <a:rPr lang="en-GB" b="1" i="0" dirty="0">
                <a:solidFill>
                  <a:srgbClr val="111111"/>
                </a:solidFill>
                <a:effectLst/>
                <a:latin typeface="-apple-system"/>
              </a:rPr>
              <a:t>WD11 </a:t>
            </a:r>
            <a:r>
              <a:rPr lang="en-GB" b="0" i="0" dirty="0">
                <a:solidFill>
                  <a:srgbClr val="111111"/>
                </a:solidFill>
                <a:effectLst/>
                <a:latin typeface="-apple-system"/>
              </a:rPr>
              <a:t>has experienced significant growth over time.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b="0" i="0" dirty="0">
                <a:solidFill>
                  <a:srgbClr val="111111"/>
                </a:solidFill>
                <a:effectLst/>
                <a:latin typeface="-apple-system"/>
              </a:rPr>
              <a:t> Sales per year indicates a positive trajectory in sales performance.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b="0" i="0" dirty="0">
                <a:solidFill>
                  <a:srgbClr val="111111"/>
                </a:solidFill>
                <a:effectLst/>
                <a:latin typeface="-apple-system"/>
              </a:rPr>
              <a:t>Medium-sized businesses have played a substantial </a:t>
            </a:r>
            <a:r>
              <a:rPr lang="en-GB" b="0" i="0" dirty="0" err="1">
                <a:solidFill>
                  <a:srgbClr val="111111"/>
                </a:solidFill>
                <a:effectLst/>
                <a:latin typeface="-apple-system"/>
              </a:rPr>
              <a:t>role,their</a:t>
            </a:r>
            <a:r>
              <a:rPr lang="en-GB" b="0" i="0" dirty="0">
                <a:solidFill>
                  <a:srgbClr val="111111"/>
                </a:solidFill>
                <a:effectLst/>
                <a:latin typeface="-apple-system"/>
              </a:rPr>
              <a:t> impact on growth is noteworthy.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>
                <a:solidFill>
                  <a:srgbClr val="111111"/>
                </a:solidFill>
                <a:latin typeface="-apple-system"/>
              </a:rPr>
              <a:t>S</a:t>
            </a:r>
            <a:r>
              <a:rPr lang="en-GB" b="0" i="0" dirty="0">
                <a:solidFill>
                  <a:srgbClr val="111111"/>
                </a:solidFill>
                <a:effectLst/>
                <a:latin typeface="-apple-system"/>
              </a:rPr>
              <a:t>mall businesses have the </a:t>
            </a:r>
            <a:r>
              <a:rPr lang="en-GB" b="1" i="0" dirty="0">
                <a:solidFill>
                  <a:srgbClr val="111111"/>
                </a:solidFill>
                <a:effectLst/>
                <a:latin typeface="-apple-system"/>
              </a:rPr>
              <a:t>lowest</a:t>
            </a:r>
            <a:r>
              <a:rPr lang="en-GB" b="0" i="0" dirty="0">
                <a:solidFill>
                  <a:srgbClr val="111111"/>
                </a:solidFill>
                <a:effectLst/>
                <a:latin typeface="-apple-system"/>
              </a:rPr>
              <a:t> contribution to the overall growth rate.</a:t>
            </a:r>
            <a:endParaRPr lang="en-GB" dirty="0">
              <a:solidFill>
                <a:srgbClr val="111111"/>
              </a:solidFill>
              <a:latin typeface="-apple-system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GB" dirty="0"/>
          </a:p>
        </p:txBody>
      </p:sp>
      <p:sp>
        <p:nvSpPr>
          <p:cNvPr id="6" name="Google Shape;114;p3">
            <a:extLst>
              <a:ext uri="{FF2B5EF4-FFF2-40B4-BE49-F238E27FC236}">
                <a16:creationId xmlns:a16="http://schemas.microsoft.com/office/drawing/2014/main" id="{2FB4D799-2FB5-AED8-4BC2-E593E2977DA7}"/>
              </a:ext>
            </a:extLst>
          </p:cNvPr>
          <p:cNvSpPr/>
          <p:nvPr/>
        </p:nvSpPr>
        <p:spPr>
          <a:xfrm>
            <a:off x="7398044" y="6337300"/>
            <a:ext cx="1288756" cy="259232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Google Shape;107;p2">
            <a:extLst>
              <a:ext uri="{FF2B5EF4-FFF2-40B4-BE49-F238E27FC236}">
                <a16:creationId xmlns:a16="http://schemas.microsoft.com/office/drawing/2014/main" id="{37DD68ED-E99A-3E92-3C5D-B08C247D869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6271072"/>
            <a:ext cx="1415143" cy="2872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70061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F68E3-C0AF-5668-DDAC-4DB65B9D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057" y="1556657"/>
            <a:ext cx="7739743" cy="881744"/>
          </a:xfrm>
        </p:spPr>
        <p:txBody>
          <a:bodyPr>
            <a:normAutofit/>
          </a:bodyPr>
          <a:lstStyle/>
          <a:p>
            <a:r>
              <a:rPr lang="en-GB" sz="4600" b="1" dirty="0">
                <a:solidFill>
                  <a:srgbClr val="0070C0"/>
                </a:solidFill>
              </a:rPr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E9B09-4D81-3A17-4C9F-5AA5CC897D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1229" y="2667000"/>
            <a:ext cx="7565571" cy="141514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4000" b="1" dirty="0">
                <a:solidFill>
                  <a:srgbClr val="0070C0"/>
                </a:solidFill>
              </a:rPr>
              <a:t>Any Questions?</a:t>
            </a:r>
          </a:p>
        </p:txBody>
      </p:sp>
      <p:sp>
        <p:nvSpPr>
          <p:cNvPr id="4" name="Google Shape;114;p3">
            <a:extLst>
              <a:ext uri="{FF2B5EF4-FFF2-40B4-BE49-F238E27FC236}">
                <a16:creationId xmlns:a16="http://schemas.microsoft.com/office/drawing/2014/main" id="{2E6ACBFE-1A07-A593-BEB9-2F65B437E7AE}"/>
              </a:ext>
            </a:extLst>
          </p:cNvPr>
          <p:cNvSpPr/>
          <p:nvPr/>
        </p:nvSpPr>
        <p:spPr>
          <a:xfrm>
            <a:off x="7398044" y="6337300"/>
            <a:ext cx="1288756" cy="259232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Google Shape;107;p2">
            <a:extLst>
              <a:ext uri="{FF2B5EF4-FFF2-40B4-BE49-F238E27FC236}">
                <a16:creationId xmlns:a16="http://schemas.microsoft.com/office/drawing/2014/main" id="{429FF784-D936-DCCE-8318-E3CE882187C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6271072"/>
            <a:ext cx="1415143" cy="2872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064628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EB8F22"/>
      </a:accent1>
      <a:accent2>
        <a:srgbClr val="CD4223"/>
      </a:accent2>
      <a:accent3>
        <a:srgbClr val="A89374"/>
      </a:accent3>
      <a:accent4>
        <a:srgbClr val="83AA67"/>
      </a:accent4>
      <a:accent5>
        <a:srgbClr val="4FA9C1"/>
      </a:accent5>
      <a:accent6>
        <a:srgbClr val="9390AF"/>
      </a:accent6>
      <a:hlink>
        <a:srgbClr val="EC7220"/>
      </a:hlink>
      <a:folHlink>
        <a:srgbClr val="F09355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1A9F9826-882C-40B9-8F38-5A3B8CFD19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34</TotalTime>
  <Words>188</Words>
  <Application>Microsoft Office PowerPoint</Application>
  <PresentationFormat>On-screen Show (4:3)</PresentationFormat>
  <Paragraphs>28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-apple-system</vt:lpstr>
      <vt:lpstr>Arial</vt:lpstr>
      <vt:lpstr>Calibri</vt:lpstr>
      <vt:lpstr>Corbel</vt:lpstr>
      <vt:lpstr>Wingdings</vt:lpstr>
      <vt:lpstr>Parallax</vt:lpstr>
      <vt:lpstr>PowerPoint Presentation</vt:lpstr>
      <vt:lpstr>Total Sales Per Year</vt:lpstr>
      <vt:lpstr>Top10 Accounts by CAGR</vt:lpstr>
      <vt:lpstr>Sales by Account Type </vt:lpstr>
      <vt:lpstr>Top 10 Performing Account Names by Year</vt:lpstr>
      <vt:lpstr>Account Type By CAGR</vt:lpstr>
      <vt:lpstr> Insights  </vt:lpstr>
      <vt:lpstr>Summary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Li, Andrew X</dc:creator>
  <cp:lastModifiedBy>Roshni Yunus Namole</cp:lastModifiedBy>
  <cp:revision>14</cp:revision>
  <dcterms:created xsi:type="dcterms:W3CDTF">2020-03-26T22:50:15Z</dcterms:created>
  <dcterms:modified xsi:type="dcterms:W3CDTF">2024-08-30T23:13:50Z</dcterms:modified>
</cp:coreProperties>
</file>