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168" r:id="rId4"/>
  </p:sldMasterIdLst>
  <p:notesMasterIdLst>
    <p:notesMasterId r:id="rId24"/>
  </p:notesMasterIdLst>
  <p:handoutMasterIdLst>
    <p:handoutMasterId r:id="rId25"/>
  </p:handoutMasterIdLst>
  <p:sldIdLst>
    <p:sldId id="329" r:id="rId5"/>
    <p:sldId id="330" r:id="rId6"/>
    <p:sldId id="331" r:id="rId7"/>
    <p:sldId id="332" r:id="rId8"/>
    <p:sldId id="333" r:id="rId9"/>
    <p:sldId id="326" r:id="rId10"/>
    <p:sldId id="328" r:id="rId11"/>
    <p:sldId id="343" r:id="rId12"/>
    <p:sldId id="334" r:id="rId13"/>
    <p:sldId id="344" r:id="rId14"/>
    <p:sldId id="339" r:id="rId15"/>
    <p:sldId id="345" r:id="rId16"/>
    <p:sldId id="340" r:id="rId17"/>
    <p:sldId id="346" r:id="rId18"/>
    <p:sldId id="341" r:id="rId19"/>
    <p:sldId id="347" r:id="rId20"/>
    <p:sldId id="348" r:id="rId21"/>
    <p:sldId id="349" r:id="rId22"/>
    <p:sldId id="34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9" autoAdjust="0"/>
    <p:restoredTop sz="85316" autoAdjust="0"/>
  </p:normalViewPr>
  <p:slideViewPr>
    <p:cSldViewPr snapToGrid="0">
      <p:cViewPr varScale="1">
        <p:scale>
          <a:sx n="83" d="100"/>
          <a:sy n="83" d="100"/>
        </p:scale>
        <p:origin x="75" y="459"/>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082"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4CB405-BC11-414E-B0F4-9E1C4642FE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1A09E4-E76E-43B1-9270-846FE19D3E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0A57E1-CEB3-4C96-B7C6-36B0FA3064E4}" type="datetimeFigureOut">
              <a:rPr lang="en-US" smtClean="0"/>
              <a:t>9/18/2024</a:t>
            </a:fld>
            <a:endParaRPr lang="en-US" dirty="0"/>
          </a:p>
        </p:txBody>
      </p:sp>
      <p:sp>
        <p:nvSpPr>
          <p:cNvPr id="4" name="Footer Placeholder 3">
            <a:extLst>
              <a:ext uri="{FF2B5EF4-FFF2-40B4-BE49-F238E27FC236}">
                <a16:creationId xmlns:a16="http://schemas.microsoft.com/office/drawing/2014/main" id="{44791962-6490-4685-B760-76A1628AD5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697A7F-1461-4B81-83F2-8C494CFB80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0D51C3-EABD-4553-9DC0-81CFC2A7F30E}" type="slidenum">
              <a:rPr lang="en-US" smtClean="0"/>
              <a:t>‹#›</a:t>
            </a:fld>
            <a:endParaRPr lang="en-US" dirty="0"/>
          </a:p>
        </p:txBody>
      </p:sp>
    </p:spTree>
    <p:extLst>
      <p:ext uri="{BB962C8B-B14F-4D97-AF65-F5344CB8AC3E}">
        <p14:creationId xmlns:p14="http://schemas.microsoft.com/office/powerpoint/2010/main" val="398146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1BBD7-2276-4DDA-BFFE-26CAACEE5E98}" type="datetimeFigureOut">
              <a:rPr lang="en-US" smtClean="0"/>
              <a:t>9/18/2024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79F17-7BA4-49BC-BB37-7F646CF8D2F0}" type="slidenum">
              <a:rPr lang="en-US" smtClean="0"/>
              <a:t>‹#›</a:t>
            </a:fld>
            <a:endParaRPr lang="en-US" dirty="0"/>
          </a:p>
        </p:txBody>
      </p:sp>
    </p:spTree>
    <p:extLst>
      <p:ext uri="{BB962C8B-B14F-4D97-AF65-F5344CB8AC3E}">
        <p14:creationId xmlns:p14="http://schemas.microsoft.com/office/powerpoint/2010/main" val="4265740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279F17-7BA4-49BC-BB37-7F646CF8D2F0}" type="slidenum">
              <a:rPr lang="en-US" smtClean="0"/>
              <a:t>1</a:t>
            </a:fld>
            <a:endParaRPr lang="en-US" dirty="0"/>
          </a:p>
        </p:txBody>
      </p:sp>
    </p:spTree>
    <p:extLst>
      <p:ext uri="{BB962C8B-B14F-4D97-AF65-F5344CB8AC3E}">
        <p14:creationId xmlns:p14="http://schemas.microsoft.com/office/powerpoint/2010/main" val="29178916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tx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DED748D9-6073-DA29-847A-6A6C39D6A69B}"/>
              </a:ext>
            </a:extLst>
          </p:cNvPr>
          <p:cNvPicPr>
            <a:picLocks noChangeAspect="1"/>
          </p:cNvPicPr>
          <p:nvPr userDrawn="1"/>
        </p:nvPicPr>
        <p:blipFill rotWithShape="1">
          <a:blip r:embed="rId2">
            <a:grayscl/>
            <a:alphaModFix amt="41000"/>
          </a:blip>
          <a:srcRect l="-223" t="45170" r="17078" b="17468"/>
          <a:stretch/>
        </p:blipFill>
        <p:spPr>
          <a:xfrm rot="10800000">
            <a:off x="-2" y="0"/>
            <a:ext cx="6300593" cy="2304790"/>
          </a:xfrm>
          <a:prstGeom prst="rect">
            <a:avLst/>
          </a:prstGeom>
        </p:spPr>
      </p:pic>
      <p:grpSp>
        <p:nvGrpSpPr>
          <p:cNvPr id="9" name="Group 8">
            <a:extLst>
              <a:ext uri="{FF2B5EF4-FFF2-40B4-BE49-F238E27FC236}">
                <a16:creationId xmlns:a16="http://schemas.microsoft.com/office/drawing/2014/main" id="{3522E8A7-C256-4D0D-38F5-744CC21A3F1B}"/>
              </a:ext>
            </a:extLst>
          </p:cNvPr>
          <p:cNvGrpSpPr/>
          <p:nvPr userDrawn="1"/>
        </p:nvGrpSpPr>
        <p:grpSpPr>
          <a:xfrm>
            <a:off x="11613628" y="319274"/>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C41695A2-5AD2-67EB-7D51-A56C0DCF1440}"/>
              </a:ext>
            </a:extLst>
          </p:cNvPr>
          <p:cNvSpPr>
            <a:spLocks noGrp="1"/>
          </p:cNvSpPr>
          <p:nvPr>
            <p:ph type="title" hasCustomPrompt="1"/>
          </p:nvPr>
        </p:nvSpPr>
        <p:spPr>
          <a:xfrm>
            <a:off x="1800772" y="1793289"/>
            <a:ext cx="3010925" cy="3373515"/>
          </a:xfrm>
        </p:spPr>
        <p:txBody>
          <a:bodyPr lIns="0" tIns="0" rIns="0" bIns="0" anchor="ctr"/>
          <a:lstStyle>
            <a:lvl1pPr algn="l">
              <a:lnSpc>
                <a:spcPct val="75000"/>
              </a:lnSpc>
              <a:defRPr sz="80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29" name="Text Placeholder 20">
            <a:extLst>
              <a:ext uri="{FF2B5EF4-FFF2-40B4-BE49-F238E27FC236}">
                <a16:creationId xmlns:a16="http://schemas.microsoft.com/office/drawing/2014/main" id="{423228AD-A556-C433-B2EA-87D97B6FF63B}"/>
              </a:ext>
            </a:extLst>
          </p:cNvPr>
          <p:cNvSpPr>
            <a:spLocks noGrp="1"/>
          </p:cNvSpPr>
          <p:nvPr>
            <p:ph type="body" sz="quarter" idx="14" hasCustomPrompt="1"/>
          </p:nvPr>
        </p:nvSpPr>
        <p:spPr>
          <a:xfrm>
            <a:off x="5502975" y="3086826"/>
            <a:ext cx="5667049" cy="2079978"/>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5pPr>
          </a:lstStyle>
          <a:p>
            <a:pPr lvl="0"/>
            <a:r>
              <a:rPr lang="en-US" dirty="0"/>
              <a:t>Click to add text</a:t>
            </a:r>
          </a:p>
        </p:txBody>
      </p:sp>
      <p:pic>
        <p:nvPicPr>
          <p:cNvPr id="3" name="Picture 2">
            <a:extLst>
              <a:ext uri="{FF2B5EF4-FFF2-40B4-BE49-F238E27FC236}">
                <a16:creationId xmlns:a16="http://schemas.microsoft.com/office/drawing/2014/main" id="{77547038-27D1-FF6B-7831-F79C0B103590}"/>
              </a:ext>
            </a:extLst>
          </p:cNvPr>
          <p:cNvPicPr>
            <a:picLocks noChangeAspect="1"/>
          </p:cNvPicPr>
          <p:nvPr userDrawn="1"/>
        </p:nvPicPr>
        <p:blipFill rotWithShape="1">
          <a:blip r:embed="rId2">
            <a:grayscl/>
            <a:alphaModFix amt="41000"/>
          </a:blip>
          <a:srcRect l="-222" t="45170" r="19778" b="17468"/>
          <a:stretch/>
        </p:blipFill>
        <p:spPr>
          <a:xfrm>
            <a:off x="6096001" y="4549953"/>
            <a:ext cx="6096000" cy="2304790"/>
          </a:xfrm>
          <a:prstGeom prst="rect">
            <a:avLst/>
          </a:prstGeom>
        </p:spPr>
      </p:pic>
      <p:grpSp>
        <p:nvGrpSpPr>
          <p:cNvPr id="2" name="Group 1">
            <a:extLst>
              <a:ext uri="{FF2B5EF4-FFF2-40B4-BE49-F238E27FC236}">
                <a16:creationId xmlns:a16="http://schemas.microsoft.com/office/drawing/2014/main" id="{74392963-F9C3-8CCC-D239-15D7A4074039}"/>
              </a:ext>
            </a:extLst>
          </p:cNvPr>
          <p:cNvGrpSpPr/>
          <p:nvPr userDrawn="1"/>
        </p:nvGrpSpPr>
        <p:grpSpPr>
          <a:xfrm>
            <a:off x="530436" y="6223933"/>
            <a:ext cx="89941" cy="314793"/>
            <a:chOff x="5538866" y="1851285"/>
            <a:chExt cx="89941" cy="314793"/>
          </a:xfrm>
          <a:noFill/>
        </p:grpSpPr>
        <p:sp>
          <p:nvSpPr>
            <p:cNvPr id="4" name="Oval 3">
              <a:extLst>
                <a:ext uri="{FF2B5EF4-FFF2-40B4-BE49-F238E27FC236}">
                  <a16:creationId xmlns:a16="http://schemas.microsoft.com/office/drawing/2014/main" id="{E602030E-DB17-B78E-57D1-2DE77370C0A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F78C2D1A-F468-13E2-E0B2-A616C5D32D07}"/>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 Placeholder 11">
            <a:extLst>
              <a:ext uri="{FF2B5EF4-FFF2-40B4-BE49-F238E27FC236}">
                <a16:creationId xmlns:a16="http://schemas.microsoft.com/office/drawing/2014/main" id="{FA6D1E3C-605D-AD1A-9356-148E871C2DE0}"/>
              </a:ext>
            </a:extLst>
          </p:cNvPr>
          <p:cNvSpPr>
            <a:spLocks noGrp="1"/>
          </p:cNvSpPr>
          <p:nvPr>
            <p:ph type="body" sz="quarter" idx="15" hasCustomPrompt="1"/>
          </p:nvPr>
        </p:nvSpPr>
        <p:spPr>
          <a:xfrm>
            <a:off x="5502976" y="1793289"/>
            <a:ext cx="5658458" cy="1127125"/>
          </a:xfrm>
        </p:spPr>
        <p:txBody>
          <a:bodyPr lIns="0" tIns="0" rIns="0" bIns="0"/>
          <a:lstStyle>
            <a:lvl1pPr marL="0" indent="0">
              <a:buNone/>
              <a:defRPr sz="1400" cap="all" baseline="0">
                <a:solidFill>
                  <a:schemeClr val="bg1"/>
                </a:solidFill>
              </a:defRPr>
            </a:lvl1pPr>
            <a:lvl2pPr marL="457200" indent="0">
              <a:buNone/>
              <a:defRPr cap="all" baseline="0">
                <a:solidFill>
                  <a:schemeClr val="bg1"/>
                </a:solidFill>
              </a:defRPr>
            </a:lvl2pPr>
            <a:lvl3pPr marL="914400" indent="0">
              <a:buNone/>
              <a:defRPr cap="all" baseline="0">
                <a:solidFill>
                  <a:schemeClr val="bg1"/>
                </a:solidFill>
              </a:defRPr>
            </a:lvl3pPr>
            <a:lvl4pPr marL="1371600" indent="0">
              <a:buNone/>
              <a:defRPr cap="all" baseline="0">
                <a:solidFill>
                  <a:schemeClr val="bg1"/>
                </a:solidFill>
              </a:defRPr>
            </a:lvl4pPr>
            <a:lvl5pPr marL="1828800" indent="0">
              <a:buNone/>
              <a:defRPr cap="all" baseline="0">
                <a:solidFill>
                  <a:schemeClr val="bg1"/>
                </a:solidFill>
              </a:defRPr>
            </a:lvl5pPr>
          </a:lstStyle>
          <a:p>
            <a:pPr lvl="0"/>
            <a:r>
              <a:rPr lang="en-US" dirty="0"/>
              <a:t>Click to add text</a:t>
            </a:r>
          </a:p>
        </p:txBody>
      </p:sp>
    </p:spTree>
    <p:extLst>
      <p:ext uri="{BB962C8B-B14F-4D97-AF65-F5344CB8AC3E}">
        <p14:creationId xmlns:p14="http://schemas.microsoft.com/office/powerpoint/2010/main" val="2845572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mparison with Subtitle">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82032" y="608075"/>
            <a:ext cx="10061455" cy="644653"/>
          </a:xfrm>
        </p:spPr>
        <p:txBody>
          <a:bodyPr lIns="0" tIns="0" rIns="0" bIns="0" anchor="ctr"/>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0" name="Text Placeholder 19">
            <a:extLst>
              <a:ext uri="{FF2B5EF4-FFF2-40B4-BE49-F238E27FC236}">
                <a16:creationId xmlns:a16="http://schemas.microsoft.com/office/drawing/2014/main" id="{827C4070-4CFF-FDA7-C0F7-167D09EE7929}"/>
              </a:ext>
            </a:extLst>
          </p:cNvPr>
          <p:cNvSpPr>
            <a:spLocks noGrp="1"/>
          </p:cNvSpPr>
          <p:nvPr>
            <p:ph type="body" sz="quarter" idx="23" hasCustomPrompt="1"/>
          </p:nvPr>
        </p:nvSpPr>
        <p:spPr>
          <a:xfrm>
            <a:off x="1073710" y="1288398"/>
            <a:ext cx="10071100" cy="466725"/>
          </a:xfrm>
        </p:spPr>
        <p:txBody>
          <a:bodyPr lIns="0" rIns="0"/>
          <a:lstStyle>
            <a:lvl1pPr marL="0" indent="0">
              <a:buNone/>
              <a:defRPr sz="1400" cap="all" baseline="0">
                <a:solidFill>
                  <a:schemeClr val="bg1"/>
                </a:solidFill>
              </a:defRPr>
            </a:lvl1pPr>
            <a:lvl2pPr marL="457200" indent="0">
              <a:buNone/>
              <a:defRPr sz="1400" cap="all" baseline="0">
                <a:solidFill>
                  <a:schemeClr val="bg1"/>
                </a:solidFill>
              </a:defRPr>
            </a:lvl2pPr>
            <a:lvl3pPr marL="914400" indent="0">
              <a:buNone/>
              <a:defRPr sz="1400" cap="all" baseline="0">
                <a:solidFill>
                  <a:schemeClr val="bg1"/>
                </a:solidFill>
              </a:defRPr>
            </a:lvl3pPr>
            <a:lvl4pPr marL="1371600" indent="0">
              <a:buNone/>
              <a:defRPr sz="1400" cap="all" baseline="0">
                <a:solidFill>
                  <a:schemeClr val="bg1"/>
                </a:solidFill>
              </a:defRPr>
            </a:lvl4pPr>
            <a:lvl5pPr marL="1828800" indent="0">
              <a:buNone/>
              <a:defRPr sz="1400" cap="all" baseline="0">
                <a:solidFill>
                  <a:schemeClr val="bg1"/>
                </a:solidFill>
              </a:defRPr>
            </a:lvl5pPr>
          </a:lstStyle>
          <a:p>
            <a:pPr lvl="0"/>
            <a:r>
              <a:rPr lang="en-US" dirty="0"/>
              <a:t>Click to add subtitle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100853" y="1954306"/>
            <a:ext cx="2939694" cy="2754854"/>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1092783"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6" name="Picture Placeholder 11" descr="picture placeholder">
            <a:extLst>
              <a:ext uri="{FF2B5EF4-FFF2-40B4-BE49-F238E27FC236}">
                <a16:creationId xmlns:a16="http://schemas.microsoft.com/office/drawing/2014/main" id="{6056702D-014D-8146-A1CF-42D52C1D1B08}"/>
              </a:ext>
            </a:extLst>
          </p:cNvPr>
          <p:cNvSpPr>
            <a:spLocks noGrp="1"/>
          </p:cNvSpPr>
          <p:nvPr>
            <p:ph type="pic" sz="quarter" idx="21"/>
          </p:nvPr>
        </p:nvSpPr>
        <p:spPr>
          <a:xfrm>
            <a:off x="4642912" y="1954306"/>
            <a:ext cx="2939694" cy="2754854"/>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6" name="Text Placeholder 20">
            <a:extLst>
              <a:ext uri="{FF2B5EF4-FFF2-40B4-BE49-F238E27FC236}">
                <a16:creationId xmlns:a16="http://schemas.microsoft.com/office/drawing/2014/main" id="{ED97174A-CD7A-C701-0CE9-02D5F895EF90}"/>
              </a:ext>
            </a:extLst>
          </p:cNvPr>
          <p:cNvSpPr>
            <a:spLocks noGrp="1"/>
          </p:cNvSpPr>
          <p:nvPr>
            <p:ph type="body" sz="quarter" idx="18" hasCustomPrompt="1"/>
          </p:nvPr>
        </p:nvSpPr>
        <p:spPr>
          <a:xfrm>
            <a:off x="4642917"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8" name="Picture Placeholder 11" descr="picture placeholder">
            <a:extLst>
              <a:ext uri="{FF2B5EF4-FFF2-40B4-BE49-F238E27FC236}">
                <a16:creationId xmlns:a16="http://schemas.microsoft.com/office/drawing/2014/main" id="{1AE62733-AF33-D10E-D484-04859AC2A447}"/>
              </a:ext>
            </a:extLst>
          </p:cNvPr>
          <p:cNvSpPr>
            <a:spLocks noGrp="1"/>
          </p:cNvSpPr>
          <p:nvPr>
            <p:ph type="pic" sz="quarter" idx="22"/>
          </p:nvPr>
        </p:nvSpPr>
        <p:spPr>
          <a:xfrm>
            <a:off x="8203793" y="1954306"/>
            <a:ext cx="2939694" cy="2754854"/>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5" name="Text Placeholder 20">
            <a:extLst>
              <a:ext uri="{FF2B5EF4-FFF2-40B4-BE49-F238E27FC236}">
                <a16:creationId xmlns:a16="http://schemas.microsoft.com/office/drawing/2014/main" id="{99B6060F-8C38-5C36-BCF1-620E2F4AF90F}"/>
              </a:ext>
            </a:extLst>
          </p:cNvPr>
          <p:cNvSpPr>
            <a:spLocks noGrp="1"/>
          </p:cNvSpPr>
          <p:nvPr>
            <p:ph type="body" sz="quarter" idx="20" hasCustomPrompt="1"/>
          </p:nvPr>
        </p:nvSpPr>
        <p:spPr>
          <a:xfrm>
            <a:off x="8203798"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457634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82370" y="613839"/>
            <a:ext cx="4833725" cy="1713677"/>
          </a:xfrm>
        </p:spPr>
        <p:txBody>
          <a:bodyPr lIns="0" tIns="0" rIns="0" bIns="0" anchor="t"/>
          <a:lstStyle>
            <a:lvl1pPr algn="l">
              <a:lnSpc>
                <a:spcPct val="75000"/>
              </a:lnSpc>
              <a:defRPr sz="4800" b="0" i="0"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064441" y="2187388"/>
            <a:ext cx="5863703" cy="4670613"/>
          </a:xfrm>
        </p:spPr>
        <p:txBody>
          <a:bodyPr anchor="ct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6" name="Text Placeholder 20">
            <a:extLst>
              <a:ext uri="{FF2B5EF4-FFF2-40B4-BE49-F238E27FC236}">
                <a16:creationId xmlns:a16="http://schemas.microsoft.com/office/drawing/2014/main" id="{EBEAF734-7706-B3C3-A222-4374E6E420F4}"/>
              </a:ext>
            </a:extLst>
          </p:cNvPr>
          <p:cNvSpPr>
            <a:spLocks noGrp="1"/>
          </p:cNvSpPr>
          <p:nvPr>
            <p:ph type="body" sz="quarter" idx="17" hasCustomPrompt="1"/>
          </p:nvPr>
        </p:nvSpPr>
        <p:spPr>
          <a:xfrm>
            <a:off x="7393448" y="3156285"/>
            <a:ext cx="3733521" cy="3292500"/>
          </a:xfrm>
        </p:spPr>
        <p:txBody>
          <a:bodyPr lIns="0" tIns="0" rIns="0" bIns="0"/>
          <a:lstStyle>
            <a:lvl1pPr marL="0" indent="0" algn="l">
              <a:buClr>
                <a:schemeClr val="bg1"/>
              </a:buClr>
              <a:buFont typeface="Courier New" panose="02070309020205020404" pitchFamily="49" charset="0"/>
              <a:buNone/>
              <a:defRPr sz="4800" b="0" i="0" u="sng">
                <a:solidFill>
                  <a:schemeClr val="accent1"/>
                </a:solidFill>
                <a:latin typeface="+mj-lt"/>
                <a:cs typeface="Mangal" panose="02040503050203030202" pitchFamily="18" charset="0"/>
              </a:defRPr>
            </a:lvl1pPr>
            <a:lvl2pPr marL="4572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2pPr>
            <a:lvl3pPr marL="9144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3pPr>
            <a:lvl4pPr marL="13716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4pPr>
            <a:lvl5pPr marL="18288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44874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DED748D9-6073-DA29-847A-6A6C39D6A69B}"/>
              </a:ext>
            </a:extLst>
          </p:cNvPr>
          <p:cNvPicPr>
            <a:picLocks noChangeAspect="1"/>
          </p:cNvPicPr>
          <p:nvPr userDrawn="1"/>
        </p:nvPicPr>
        <p:blipFill rotWithShape="1">
          <a:blip r:embed="rId2">
            <a:grayscl/>
            <a:alphaModFix amt="41000"/>
          </a:blip>
          <a:srcRect l="-223" t="45170" r="17078" b="17468"/>
          <a:stretch/>
        </p:blipFill>
        <p:spPr>
          <a:xfrm rot="10800000">
            <a:off x="-2" y="0"/>
            <a:ext cx="6300593" cy="2304790"/>
          </a:xfrm>
          <a:prstGeom prst="rect">
            <a:avLst/>
          </a:prstGeom>
        </p:spPr>
      </p:pic>
      <p:grpSp>
        <p:nvGrpSpPr>
          <p:cNvPr id="9" name="Group 8">
            <a:extLst>
              <a:ext uri="{FF2B5EF4-FFF2-40B4-BE49-F238E27FC236}">
                <a16:creationId xmlns:a16="http://schemas.microsoft.com/office/drawing/2014/main" id="{3522E8A7-C256-4D0D-38F5-744CC21A3F1B}"/>
              </a:ext>
            </a:extLst>
          </p:cNvPr>
          <p:cNvGrpSpPr/>
          <p:nvPr userDrawn="1"/>
        </p:nvGrpSpPr>
        <p:grpSpPr>
          <a:xfrm>
            <a:off x="11613628" y="319274"/>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C41695A2-5AD2-67EB-7D51-A56C0DCF1440}"/>
              </a:ext>
            </a:extLst>
          </p:cNvPr>
          <p:cNvSpPr>
            <a:spLocks noGrp="1"/>
          </p:cNvSpPr>
          <p:nvPr>
            <p:ph type="title" hasCustomPrompt="1"/>
          </p:nvPr>
        </p:nvSpPr>
        <p:spPr>
          <a:xfrm>
            <a:off x="1790925" y="1582977"/>
            <a:ext cx="3978939" cy="1946607"/>
          </a:xfrm>
        </p:spPr>
        <p:txBody>
          <a:bodyPr lIns="0" tIns="0" rIns="0" bIns="0" anchor="ctr"/>
          <a:lstStyle>
            <a:lvl1pPr algn="l">
              <a:lnSpc>
                <a:spcPct val="75000"/>
              </a:lnSpc>
              <a:defRPr sz="80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pic>
        <p:nvPicPr>
          <p:cNvPr id="3" name="Picture 2">
            <a:extLst>
              <a:ext uri="{FF2B5EF4-FFF2-40B4-BE49-F238E27FC236}">
                <a16:creationId xmlns:a16="http://schemas.microsoft.com/office/drawing/2014/main" id="{77547038-27D1-FF6B-7831-F79C0B103590}"/>
              </a:ext>
            </a:extLst>
          </p:cNvPr>
          <p:cNvPicPr>
            <a:picLocks noChangeAspect="1"/>
          </p:cNvPicPr>
          <p:nvPr userDrawn="1"/>
        </p:nvPicPr>
        <p:blipFill rotWithShape="1">
          <a:blip r:embed="rId2">
            <a:grayscl/>
            <a:alphaModFix amt="41000"/>
          </a:blip>
          <a:srcRect l="-222" t="45170" r="19778" b="17468"/>
          <a:stretch/>
        </p:blipFill>
        <p:spPr>
          <a:xfrm>
            <a:off x="6096001" y="4549953"/>
            <a:ext cx="6096000" cy="2304790"/>
          </a:xfrm>
          <a:prstGeom prst="rect">
            <a:avLst/>
          </a:prstGeom>
        </p:spPr>
      </p:pic>
      <p:grpSp>
        <p:nvGrpSpPr>
          <p:cNvPr id="2" name="Group 1">
            <a:extLst>
              <a:ext uri="{FF2B5EF4-FFF2-40B4-BE49-F238E27FC236}">
                <a16:creationId xmlns:a16="http://schemas.microsoft.com/office/drawing/2014/main" id="{74392963-F9C3-8CCC-D239-15D7A4074039}"/>
              </a:ext>
            </a:extLst>
          </p:cNvPr>
          <p:cNvGrpSpPr/>
          <p:nvPr userDrawn="1"/>
        </p:nvGrpSpPr>
        <p:grpSpPr>
          <a:xfrm>
            <a:off x="530436" y="6223933"/>
            <a:ext cx="89941" cy="314793"/>
            <a:chOff x="5538866" y="1851285"/>
            <a:chExt cx="89941" cy="314793"/>
          </a:xfrm>
          <a:noFill/>
        </p:grpSpPr>
        <p:sp>
          <p:nvSpPr>
            <p:cNvPr id="4" name="Oval 3">
              <a:extLst>
                <a:ext uri="{FF2B5EF4-FFF2-40B4-BE49-F238E27FC236}">
                  <a16:creationId xmlns:a16="http://schemas.microsoft.com/office/drawing/2014/main" id="{E602030E-DB17-B78E-57D1-2DE77370C0A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F78C2D1A-F468-13E2-E0B2-A616C5D32D07}"/>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 Placeholder 11">
            <a:extLst>
              <a:ext uri="{FF2B5EF4-FFF2-40B4-BE49-F238E27FC236}">
                <a16:creationId xmlns:a16="http://schemas.microsoft.com/office/drawing/2014/main" id="{FA6D1E3C-605D-AD1A-9356-148E871C2DE0}"/>
              </a:ext>
            </a:extLst>
          </p:cNvPr>
          <p:cNvSpPr>
            <a:spLocks noGrp="1"/>
          </p:cNvSpPr>
          <p:nvPr>
            <p:ph type="body" sz="quarter" idx="15" hasCustomPrompt="1"/>
          </p:nvPr>
        </p:nvSpPr>
        <p:spPr>
          <a:xfrm>
            <a:off x="5239512" y="2347118"/>
            <a:ext cx="5161563" cy="2304791"/>
          </a:xfrm>
        </p:spPr>
        <p:txBody>
          <a:bodyPr lIns="0" tIns="0" rIns="0" bIns="0" anchor="ctr"/>
          <a:lstStyle>
            <a:lvl1pPr marL="0" indent="0" algn="r">
              <a:lnSpc>
                <a:spcPct val="75000"/>
              </a:lnSpc>
              <a:spcBef>
                <a:spcPts val="0"/>
              </a:spcBef>
              <a:spcAft>
                <a:spcPts val="0"/>
              </a:spcAft>
              <a:buNone/>
              <a:defRPr sz="8000" cap="all" spc="-150" baseline="0">
                <a:solidFill>
                  <a:schemeClr val="bg1"/>
                </a:solidFill>
                <a:latin typeface="+mj-lt"/>
              </a:defRPr>
            </a:lvl1pPr>
            <a:lvl2pPr marL="457200" indent="0">
              <a:buNone/>
              <a:defRPr cap="all" baseline="0">
                <a:solidFill>
                  <a:schemeClr val="bg1"/>
                </a:solidFill>
              </a:defRPr>
            </a:lvl2pPr>
            <a:lvl3pPr marL="914400" indent="0">
              <a:buNone/>
              <a:defRPr cap="all" baseline="0">
                <a:solidFill>
                  <a:schemeClr val="bg1"/>
                </a:solidFill>
              </a:defRPr>
            </a:lvl3pPr>
            <a:lvl4pPr marL="1371600" indent="0">
              <a:buNone/>
              <a:defRPr cap="all" baseline="0">
                <a:solidFill>
                  <a:schemeClr val="bg1"/>
                </a:solidFill>
              </a:defRPr>
            </a:lvl4pPr>
            <a:lvl5pPr marL="1828800" indent="0">
              <a:buNone/>
              <a:defRPr cap="all" baseline="0">
                <a:solidFill>
                  <a:schemeClr val="bg1"/>
                </a:solidFill>
              </a:defRPr>
            </a:lvl5pPr>
          </a:lstStyle>
          <a:p>
            <a:pPr lvl="0"/>
            <a:r>
              <a:rPr lang="en-US" dirty="0"/>
              <a:t>Add  title</a:t>
            </a:r>
          </a:p>
        </p:txBody>
      </p:sp>
      <p:sp>
        <p:nvSpPr>
          <p:cNvPr id="13" name="Text Placeholder 12">
            <a:extLst>
              <a:ext uri="{FF2B5EF4-FFF2-40B4-BE49-F238E27FC236}">
                <a16:creationId xmlns:a16="http://schemas.microsoft.com/office/drawing/2014/main" id="{5D7BC5E0-03EB-A193-1303-34484219ED76}"/>
              </a:ext>
            </a:extLst>
          </p:cNvPr>
          <p:cNvSpPr>
            <a:spLocks noGrp="1"/>
          </p:cNvSpPr>
          <p:nvPr>
            <p:ph type="body" sz="quarter" idx="16" hasCustomPrompt="1"/>
          </p:nvPr>
        </p:nvSpPr>
        <p:spPr>
          <a:xfrm>
            <a:off x="1352614" y="5010341"/>
            <a:ext cx="9501187" cy="1139447"/>
          </a:xfrm>
        </p:spPr>
        <p:txBody>
          <a:bodyPr/>
          <a:lstStyle>
            <a:lvl1pPr marL="0" indent="0" algn="ctr">
              <a:buNone/>
              <a:defRPr sz="1400" cap="all" baseline="0">
                <a:solidFill>
                  <a:schemeClr val="bg1"/>
                </a:solidFill>
              </a:defRPr>
            </a:lvl1pPr>
            <a:lvl2pPr marL="457200" indent="0">
              <a:buNone/>
              <a:defRPr sz="1400" cap="all" baseline="0">
                <a:solidFill>
                  <a:schemeClr val="bg1"/>
                </a:solidFill>
              </a:defRPr>
            </a:lvl2pPr>
            <a:lvl3pPr marL="914400" indent="0">
              <a:buNone/>
              <a:defRPr sz="1400" cap="all" baseline="0">
                <a:solidFill>
                  <a:schemeClr val="bg1"/>
                </a:solidFill>
              </a:defRPr>
            </a:lvl3pPr>
            <a:lvl4pPr marL="1371600" indent="0">
              <a:buNone/>
              <a:defRPr sz="1400" cap="all" baseline="0">
                <a:solidFill>
                  <a:schemeClr val="bg1"/>
                </a:solidFill>
              </a:defRPr>
            </a:lvl4pPr>
            <a:lvl5pPr marL="1828800" indent="0">
              <a:buNone/>
              <a:defRPr sz="1400" cap="all" baseline="0">
                <a:solidFill>
                  <a:schemeClr val="bg1"/>
                </a:solidFill>
              </a:defRPr>
            </a:lvl5pPr>
          </a:lstStyle>
          <a:p>
            <a:pPr lvl="0"/>
            <a:r>
              <a:rPr lang="en-US" dirty="0"/>
              <a:t>Click to add subtitle</a:t>
            </a:r>
          </a:p>
        </p:txBody>
      </p:sp>
    </p:spTree>
    <p:extLst>
      <p:ext uri="{BB962C8B-B14F-4D97-AF65-F5344CB8AC3E}">
        <p14:creationId xmlns:p14="http://schemas.microsoft.com/office/powerpoint/2010/main" val="705679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mparison">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82032" y="608075"/>
            <a:ext cx="10061455" cy="644653"/>
          </a:xfrm>
        </p:spPr>
        <p:txBody>
          <a:bodyPr lIns="0" tIns="0" rIns="0" bIns="0" anchor="ctr"/>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0826" y="1481328"/>
            <a:ext cx="2939694" cy="3227832"/>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1220827"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5" name="Picture Placeholder 11" descr="picture placeholder">
            <a:extLst>
              <a:ext uri="{FF2B5EF4-FFF2-40B4-BE49-F238E27FC236}">
                <a16:creationId xmlns:a16="http://schemas.microsoft.com/office/drawing/2014/main" id="{BDEA8563-2200-B57E-810F-41DD854A672E}"/>
              </a:ext>
            </a:extLst>
          </p:cNvPr>
          <p:cNvSpPr>
            <a:spLocks noGrp="1"/>
          </p:cNvSpPr>
          <p:nvPr>
            <p:ph type="pic" sz="quarter" idx="17"/>
          </p:nvPr>
        </p:nvSpPr>
        <p:spPr>
          <a:xfrm>
            <a:off x="4690863" y="1481328"/>
            <a:ext cx="2939694" cy="3227832"/>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6" name="Text Placeholder 20">
            <a:extLst>
              <a:ext uri="{FF2B5EF4-FFF2-40B4-BE49-F238E27FC236}">
                <a16:creationId xmlns:a16="http://schemas.microsoft.com/office/drawing/2014/main" id="{ED97174A-CD7A-C701-0CE9-02D5F895EF90}"/>
              </a:ext>
            </a:extLst>
          </p:cNvPr>
          <p:cNvSpPr>
            <a:spLocks noGrp="1"/>
          </p:cNvSpPr>
          <p:nvPr>
            <p:ph type="body" sz="quarter" idx="18" hasCustomPrompt="1"/>
          </p:nvPr>
        </p:nvSpPr>
        <p:spPr>
          <a:xfrm>
            <a:off x="4690864"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3" name="Picture Placeholder 11" descr="picture placeholder">
            <a:extLst>
              <a:ext uri="{FF2B5EF4-FFF2-40B4-BE49-F238E27FC236}">
                <a16:creationId xmlns:a16="http://schemas.microsoft.com/office/drawing/2014/main" id="{630D9652-C4A0-E049-3F65-924827826FE0}"/>
              </a:ext>
            </a:extLst>
          </p:cNvPr>
          <p:cNvSpPr>
            <a:spLocks noGrp="1"/>
          </p:cNvSpPr>
          <p:nvPr>
            <p:ph type="pic" sz="quarter" idx="19"/>
          </p:nvPr>
        </p:nvSpPr>
        <p:spPr>
          <a:xfrm>
            <a:off x="8188558" y="1481328"/>
            <a:ext cx="2939694" cy="3227832"/>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5" name="Text Placeholder 20">
            <a:extLst>
              <a:ext uri="{FF2B5EF4-FFF2-40B4-BE49-F238E27FC236}">
                <a16:creationId xmlns:a16="http://schemas.microsoft.com/office/drawing/2014/main" id="{99B6060F-8C38-5C36-BCF1-620E2F4AF90F}"/>
              </a:ext>
            </a:extLst>
          </p:cNvPr>
          <p:cNvSpPr>
            <a:spLocks noGrp="1"/>
          </p:cNvSpPr>
          <p:nvPr>
            <p:ph type="body" sz="quarter" idx="20" hasCustomPrompt="1"/>
          </p:nvPr>
        </p:nvSpPr>
        <p:spPr>
          <a:xfrm>
            <a:off x="8188559"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658539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Picture, and Content">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6482084" y="890015"/>
            <a:ext cx="3091684" cy="1938529"/>
          </a:xfrm>
        </p:spPr>
        <p:txBody>
          <a:bodyPr lIns="0" tIns="0" rIns="0" bIns="0" anchor="b"/>
          <a:lstStyle>
            <a:lvl1pPr algn="l">
              <a:lnSpc>
                <a:spcPct val="75000"/>
              </a:lnSpc>
              <a:defRPr sz="4800" b="0" i="0" cap="all" spc="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0826" y="1"/>
            <a:ext cx="4785234" cy="6858000"/>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7636834" y="3438143"/>
            <a:ext cx="3439598" cy="2631523"/>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716891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picture">
    <p:bg>
      <p:bgPr>
        <a:solidFill>
          <a:schemeClr val="tx1"/>
        </a:solidFill>
        <a:effectLst/>
      </p:bgPr>
    </p:bg>
    <p:spTree>
      <p:nvGrpSpPr>
        <p:cNvPr id="1" name=""/>
        <p:cNvGrpSpPr/>
        <p:nvPr/>
      </p:nvGrpSpPr>
      <p:grpSpPr>
        <a:xfrm>
          <a:off x="0" y="0"/>
          <a:ext cx="0" cy="0"/>
          <a:chOff x="0" y="0"/>
          <a:chExt cx="0" cy="0"/>
        </a:xfrm>
      </p:grpSpPr>
      <p:sp>
        <p:nvSpPr>
          <p:cNvPr id="13" name="Picture Placeholder 11" descr="picture placeholder">
            <a:extLst>
              <a:ext uri="{FF2B5EF4-FFF2-40B4-BE49-F238E27FC236}">
                <a16:creationId xmlns:a16="http://schemas.microsoft.com/office/drawing/2014/main" id="{007489C8-C2F6-7874-81E6-FAF3CB72CD35}"/>
              </a:ext>
            </a:extLst>
          </p:cNvPr>
          <p:cNvSpPr>
            <a:spLocks noGrp="1"/>
          </p:cNvSpPr>
          <p:nvPr>
            <p:ph type="pic" sz="quarter" idx="19"/>
          </p:nvPr>
        </p:nvSpPr>
        <p:spPr>
          <a:xfrm>
            <a:off x="4782575" y="1634085"/>
            <a:ext cx="2941845" cy="3191257"/>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79075" y="560048"/>
            <a:ext cx="4622471" cy="2384319"/>
          </a:xfrm>
        </p:spPr>
        <p:txBody>
          <a:bodyPr lIns="0" tIns="0" rIns="0" bIns="0" anchor="ctr"/>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15" name="Text Placeholder 20">
            <a:extLst>
              <a:ext uri="{FF2B5EF4-FFF2-40B4-BE49-F238E27FC236}">
                <a16:creationId xmlns:a16="http://schemas.microsoft.com/office/drawing/2014/main" id="{A41ABB58-FB44-EE86-1061-E95F87391708}"/>
              </a:ext>
            </a:extLst>
          </p:cNvPr>
          <p:cNvSpPr>
            <a:spLocks noGrp="1"/>
          </p:cNvSpPr>
          <p:nvPr>
            <p:ph type="body" sz="quarter" idx="20" hasCustomPrompt="1"/>
          </p:nvPr>
        </p:nvSpPr>
        <p:spPr>
          <a:xfrm>
            <a:off x="1079076" y="3089598"/>
            <a:ext cx="3577916" cy="493776"/>
          </a:xfrm>
        </p:spPr>
        <p:txBody>
          <a:bodyPr lIns="0" tIns="0" rIns="0" bIns="0"/>
          <a:lstStyle>
            <a:lvl1pPr marL="0" indent="0">
              <a:buClr>
                <a:schemeClr val="bg1"/>
              </a:buClr>
              <a:buFont typeface="Courier New" panose="02070309020205020404" pitchFamily="49" charset="0"/>
              <a:buNone/>
              <a:defRPr sz="1400" b="0" i="0" cap="all" baseline="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subtitle</a:t>
            </a:r>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1079076" y="3631142"/>
            <a:ext cx="2721367" cy="2631523"/>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5" name="Text Placeholder 20">
            <a:extLst>
              <a:ext uri="{FF2B5EF4-FFF2-40B4-BE49-F238E27FC236}">
                <a16:creationId xmlns:a16="http://schemas.microsoft.com/office/drawing/2014/main" id="{28C33102-C0D9-31A0-A7A1-2BAC395320A6}"/>
              </a:ext>
            </a:extLst>
          </p:cNvPr>
          <p:cNvSpPr>
            <a:spLocks noGrp="1"/>
          </p:cNvSpPr>
          <p:nvPr>
            <p:ph type="body" sz="quarter" idx="17" hasCustomPrompt="1"/>
          </p:nvPr>
        </p:nvSpPr>
        <p:spPr>
          <a:xfrm>
            <a:off x="4705640" y="5285084"/>
            <a:ext cx="3095716" cy="939292"/>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8193024" y="1634086"/>
            <a:ext cx="2941845" cy="3191257"/>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6" name="Text Placeholder 20">
            <a:extLst>
              <a:ext uri="{FF2B5EF4-FFF2-40B4-BE49-F238E27FC236}">
                <a16:creationId xmlns:a16="http://schemas.microsoft.com/office/drawing/2014/main" id="{F5D171A2-DD04-FA64-A705-BE5D0C937E16}"/>
              </a:ext>
            </a:extLst>
          </p:cNvPr>
          <p:cNvSpPr>
            <a:spLocks noGrp="1"/>
          </p:cNvSpPr>
          <p:nvPr>
            <p:ph type="body" sz="quarter" idx="18" hasCustomPrompt="1"/>
          </p:nvPr>
        </p:nvSpPr>
        <p:spPr>
          <a:xfrm>
            <a:off x="8116088" y="5285084"/>
            <a:ext cx="3095716" cy="939292"/>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501083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llage">
    <p:bg>
      <p:bgPr>
        <a:solidFill>
          <a:schemeClr val="tx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20493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D1BC8852-D44A-D95C-9A79-F92DD4EC2F1C}"/>
              </a:ext>
            </a:extLst>
          </p:cNvPr>
          <p:cNvSpPr>
            <a:spLocks noGrp="1"/>
          </p:cNvSpPr>
          <p:nvPr>
            <p:ph type="title" hasCustomPrompt="1"/>
          </p:nvPr>
        </p:nvSpPr>
        <p:spPr>
          <a:xfrm>
            <a:off x="1242131" y="425139"/>
            <a:ext cx="3164770" cy="2403406"/>
          </a:xfrm>
        </p:spPr>
        <p:txBody>
          <a:bodyPr lIns="0" tIns="0" rIns="0" bIns="0" anchor="b"/>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16" name="Text Placeholder 20">
            <a:extLst>
              <a:ext uri="{FF2B5EF4-FFF2-40B4-BE49-F238E27FC236}">
                <a16:creationId xmlns:a16="http://schemas.microsoft.com/office/drawing/2014/main" id="{08E62040-BF32-845C-9224-98B69005FCF5}"/>
              </a:ext>
            </a:extLst>
          </p:cNvPr>
          <p:cNvSpPr>
            <a:spLocks noGrp="1"/>
          </p:cNvSpPr>
          <p:nvPr>
            <p:ph type="body" sz="quarter" idx="14" hasCustomPrompt="1"/>
          </p:nvPr>
        </p:nvSpPr>
        <p:spPr>
          <a:xfrm>
            <a:off x="1242130" y="3075681"/>
            <a:ext cx="3164764" cy="1376398"/>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5pPr>
          </a:lstStyle>
          <a:p>
            <a:pPr lvl="0"/>
            <a:r>
              <a:rPr lang="en-US" dirty="0"/>
              <a:t>Click to add text</a:t>
            </a:r>
          </a:p>
        </p:txBody>
      </p:sp>
      <p:sp>
        <p:nvSpPr>
          <p:cNvPr id="7" name="Picture Placeholder 11" descr="picture placeholder">
            <a:extLst>
              <a:ext uri="{FF2B5EF4-FFF2-40B4-BE49-F238E27FC236}">
                <a16:creationId xmlns:a16="http://schemas.microsoft.com/office/drawing/2014/main" id="{7D19173E-BF72-7982-B9A1-FE487C1188DB}"/>
              </a:ext>
            </a:extLst>
          </p:cNvPr>
          <p:cNvSpPr>
            <a:spLocks noGrp="1"/>
          </p:cNvSpPr>
          <p:nvPr>
            <p:ph type="pic" sz="quarter" idx="21"/>
          </p:nvPr>
        </p:nvSpPr>
        <p:spPr>
          <a:xfrm>
            <a:off x="1242131" y="4721601"/>
            <a:ext cx="3522392" cy="2136399"/>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3" name="Picture Placeholder 11" descr="picture placeholder">
            <a:extLst>
              <a:ext uri="{FF2B5EF4-FFF2-40B4-BE49-F238E27FC236}">
                <a16:creationId xmlns:a16="http://schemas.microsoft.com/office/drawing/2014/main" id="{D51C203A-3A92-6BC5-A236-DBB70B517E71}"/>
              </a:ext>
            </a:extLst>
          </p:cNvPr>
          <p:cNvSpPr>
            <a:spLocks noGrp="1"/>
          </p:cNvSpPr>
          <p:nvPr>
            <p:ph type="pic" sz="quarter" idx="16"/>
          </p:nvPr>
        </p:nvSpPr>
        <p:spPr>
          <a:xfrm>
            <a:off x="4921959" y="1"/>
            <a:ext cx="3925538" cy="2933008"/>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6" name="Picture Placeholder 11" descr="picture placeholder">
            <a:extLst>
              <a:ext uri="{FF2B5EF4-FFF2-40B4-BE49-F238E27FC236}">
                <a16:creationId xmlns:a16="http://schemas.microsoft.com/office/drawing/2014/main" id="{BA8C2200-B8F4-7A2E-4F97-B31B53D38A8C}"/>
              </a:ext>
            </a:extLst>
          </p:cNvPr>
          <p:cNvSpPr>
            <a:spLocks noGrp="1"/>
          </p:cNvSpPr>
          <p:nvPr>
            <p:ph type="pic" sz="quarter" idx="19"/>
          </p:nvPr>
        </p:nvSpPr>
        <p:spPr>
          <a:xfrm>
            <a:off x="4921959" y="3082045"/>
            <a:ext cx="2262279" cy="1465065"/>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3" name="Picture Placeholder 11" descr="picture placeholder">
            <a:extLst>
              <a:ext uri="{FF2B5EF4-FFF2-40B4-BE49-F238E27FC236}">
                <a16:creationId xmlns:a16="http://schemas.microsoft.com/office/drawing/2014/main" id="{6290D66C-EBB5-C620-E71D-0FBB89C55769}"/>
              </a:ext>
            </a:extLst>
          </p:cNvPr>
          <p:cNvSpPr>
            <a:spLocks noGrp="1"/>
          </p:cNvSpPr>
          <p:nvPr>
            <p:ph type="pic" sz="quarter" idx="20"/>
          </p:nvPr>
        </p:nvSpPr>
        <p:spPr>
          <a:xfrm>
            <a:off x="4921959" y="4721601"/>
            <a:ext cx="2262279" cy="2136399"/>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4" name="Picture Placeholder 11" descr="picture placeholder">
            <a:extLst>
              <a:ext uri="{FF2B5EF4-FFF2-40B4-BE49-F238E27FC236}">
                <a16:creationId xmlns:a16="http://schemas.microsoft.com/office/drawing/2014/main" id="{4AAF9077-F4CB-6EB4-F15E-CA235E89EBD9}"/>
              </a:ext>
            </a:extLst>
          </p:cNvPr>
          <p:cNvSpPr>
            <a:spLocks noGrp="1"/>
          </p:cNvSpPr>
          <p:nvPr>
            <p:ph type="pic" sz="quarter" idx="17"/>
          </p:nvPr>
        </p:nvSpPr>
        <p:spPr>
          <a:xfrm>
            <a:off x="8996534" y="335197"/>
            <a:ext cx="2301704" cy="2597810"/>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5" name="Picture Placeholder 11" descr="picture placeholder">
            <a:extLst>
              <a:ext uri="{FF2B5EF4-FFF2-40B4-BE49-F238E27FC236}">
                <a16:creationId xmlns:a16="http://schemas.microsoft.com/office/drawing/2014/main" id="{720F3E71-0F7F-4FA9-5236-34EDD2EEC73F}"/>
              </a:ext>
            </a:extLst>
          </p:cNvPr>
          <p:cNvSpPr>
            <a:spLocks noGrp="1"/>
          </p:cNvSpPr>
          <p:nvPr>
            <p:ph type="pic" sz="quarter" idx="18"/>
          </p:nvPr>
        </p:nvSpPr>
        <p:spPr>
          <a:xfrm>
            <a:off x="7337475" y="3082045"/>
            <a:ext cx="4854525" cy="2978479"/>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754584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p:bg>
      <p:bgPr>
        <a:solidFill>
          <a:schemeClr val="tx1"/>
        </a:solidFill>
        <a:effectLst/>
      </p:bgPr>
    </p:bg>
    <p:spTree>
      <p:nvGrpSpPr>
        <p:cNvPr id="1" name=""/>
        <p:cNvGrpSpPr/>
        <p:nvPr/>
      </p:nvGrpSpPr>
      <p:grpSpPr>
        <a:xfrm>
          <a:off x="0" y="0"/>
          <a:ext cx="0" cy="0"/>
          <a:chOff x="0" y="0"/>
          <a:chExt cx="0" cy="0"/>
        </a:xfrm>
      </p:grpSpPr>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8004" y="890011"/>
            <a:ext cx="10963996" cy="5170510"/>
          </a:xfrm>
        </p:spPr>
        <p:txBody>
          <a:bodyPr anchor="ct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3" name="Title 1">
            <a:extLst>
              <a:ext uri="{FF2B5EF4-FFF2-40B4-BE49-F238E27FC236}">
                <a16:creationId xmlns:a16="http://schemas.microsoft.com/office/drawing/2014/main" id="{DF9F0849-FB1F-B511-68E2-73CBF63D60F9}"/>
              </a:ext>
            </a:extLst>
          </p:cNvPr>
          <p:cNvSpPr>
            <a:spLocks noGrp="1"/>
          </p:cNvSpPr>
          <p:nvPr>
            <p:ph type="title" hasCustomPrompt="1"/>
          </p:nvPr>
        </p:nvSpPr>
        <p:spPr>
          <a:xfrm>
            <a:off x="1083196" y="649990"/>
            <a:ext cx="10126933" cy="425138"/>
          </a:xfrm>
        </p:spPr>
        <p:txBody>
          <a:bodyPr lIns="0" tIns="0" rIns="0" bIns="0" anchor="t"/>
          <a:lstStyle>
            <a:lvl1pPr algn="l">
              <a:lnSpc>
                <a:spcPct val="75000"/>
              </a:lnSpc>
              <a:defRPr sz="4800" b="0" i="0" spc="-15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 Placeholder 5">
            <a:extLst>
              <a:ext uri="{FF2B5EF4-FFF2-40B4-BE49-F238E27FC236}">
                <a16:creationId xmlns:a16="http://schemas.microsoft.com/office/drawing/2014/main" id="{A927A013-657B-B1EA-05D7-FCFD2EA6E63F}"/>
              </a:ext>
            </a:extLst>
          </p:cNvPr>
          <p:cNvSpPr>
            <a:spLocks noGrp="1"/>
          </p:cNvSpPr>
          <p:nvPr>
            <p:ph type="body" sz="quarter" idx="18" hasCustomPrompt="1"/>
          </p:nvPr>
        </p:nvSpPr>
        <p:spPr>
          <a:xfrm>
            <a:off x="1082406" y="5856042"/>
            <a:ext cx="10126918" cy="425138"/>
          </a:xfrm>
        </p:spPr>
        <p:txBody>
          <a:bodyPr lIns="0" tIns="0" rIns="0" bIns="0"/>
          <a:lstStyle>
            <a:lvl1pPr marL="0" indent="0" algn="r">
              <a:lnSpc>
                <a:spcPct val="75000"/>
              </a:lnSpc>
              <a:spcBef>
                <a:spcPts val="0"/>
              </a:spcBef>
              <a:spcAft>
                <a:spcPts val="0"/>
              </a:spcAft>
              <a:buNone/>
              <a:defRPr sz="4800" cap="all" spc="-150" baseline="0">
                <a:solidFill>
                  <a:schemeClr val="bg1"/>
                </a:solidFill>
                <a:latin typeface="+mj-lt"/>
                <a:ea typeface="MS PMincho" panose="02020600040205080304" pitchFamily="18" charset="-128"/>
              </a:defRPr>
            </a:lvl1pPr>
            <a:lvl2pPr marL="457200" indent="0">
              <a:buNone/>
              <a:defRPr spc="-150">
                <a:solidFill>
                  <a:schemeClr val="bg1"/>
                </a:solidFill>
                <a:latin typeface="MS PMincho" panose="02020600040205080304" pitchFamily="18" charset="-128"/>
                <a:ea typeface="MS PMincho" panose="02020600040205080304" pitchFamily="18" charset="-128"/>
              </a:defRPr>
            </a:lvl2pPr>
            <a:lvl3pPr marL="914400" indent="0">
              <a:buNone/>
              <a:defRPr spc="-150">
                <a:solidFill>
                  <a:schemeClr val="bg1"/>
                </a:solidFill>
                <a:latin typeface="MS PMincho" panose="02020600040205080304" pitchFamily="18" charset="-128"/>
                <a:ea typeface="MS PMincho" panose="02020600040205080304" pitchFamily="18" charset="-128"/>
              </a:defRPr>
            </a:lvl3pPr>
            <a:lvl4pPr marL="1371600" indent="0">
              <a:buNone/>
              <a:defRPr spc="-150">
                <a:solidFill>
                  <a:schemeClr val="bg1"/>
                </a:solidFill>
                <a:latin typeface="MS PMincho" panose="02020600040205080304" pitchFamily="18" charset="-128"/>
                <a:ea typeface="MS PMincho" panose="02020600040205080304" pitchFamily="18" charset="-128"/>
              </a:defRPr>
            </a:lvl4pPr>
            <a:lvl5pPr marL="1828800" indent="0">
              <a:buNone/>
              <a:defRPr spc="-150">
                <a:solidFill>
                  <a:schemeClr val="bg1"/>
                </a:solidFill>
                <a:latin typeface="MS PMincho" panose="02020600040205080304" pitchFamily="18" charset="-128"/>
                <a:ea typeface="MS PMincho" panose="02020600040205080304" pitchFamily="18" charset="-128"/>
              </a:defRPr>
            </a:lvl5pPr>
          </a:lstStyle>
          <a:p>
            <a:pPr lvl="0"/>
            <a:r>
              <a:rPr lang="en-US" dirty="0"/>
              <a:t>Add title</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038764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ubtitle, Picture, and Content">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6482084" y="890015"/>
            <a:ext cx="3091684" cy="1938529"/>
          </a:xfrm>
        </p:spPr>
        <p:txBody>
          <a:bodyPr lIns="0" tIns="0" rIns="0" bIns="0" anchor="b"/>
          <a:lstStyle>
            <a:lvl1pPr algn="l">
              <a:lnSpc>
                <a:spcPct val="75000"/>
              </a:lnSpc>
              <a:defRPr sz="4800" b="0" i="0" cap="all" spc="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0826" y="1"/>
            <a:ext cx="4785234" cy="6858000"/>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4" name="Text Placeholder 3">
            <a:extLst>
              <a:ext uri="{FF2B5EF4-FFF2-40B4-BE49-F238E27FC236}">
                <a16:creationId xmlns:a16="http://schemas.microsoft.com/office/drawing/2014/main" id="{A2D1F475-EF10-D813-0860-75BE8B40BFC3}"/>
              </a:ext>
            </a:extLst>
          </p:cNvPr>
          <p:cNvSpPr>
            <a:spLocks noGrp="1"/>
          </p:cNvSpPr>
          <p:nvPr>
            <p:ph type="body" sz="quarter" idx="17" hasCustomPrompt="1"/>
          </p:nvPr>
        </p:nvSpPr>
        <p:spPr>
          <a:xfrm>
            <a:off x="7636835" y="3429000"/>
            <a:ext cx="3439596" cy="434975"/>
          </a:xfrm>
        </p:spPr>
        <p:txBody>
          <a:bodyPr lIns="0" rIns="0"/>
          <a:lstStyle>
            <a:lvl1pPr marL="0" indent="0">
              <a:buNone/>
              <a:defRPr sz="1400" cap="all" baseline="0">
                <a:solidFill>
                  <a:schemeClr val="bg1"/>
                </a:solidFill>
              </a:defRPr>
            </a:lvl1pPr>
            <a:lvl2pPr marL="457200" indent="0">
              <a:buNone/>
              <a:defRPr sz="1400" cap="all" baseline="0">
                <a:solidFill>
                  <a:schemeClr val="bg1"/>
                </a:solidFill>
              </a:defRPr>
            </a:lvl2pPr>
            <a:lvl3pPr marL="914400" indent="0">
              <a:buNone/>
              <a:defRPr sz="1400" cap="all" baseline="0">
                <a:solidFill>
                  <a:schemeClr val="bg1"/>
                </a:solidFill>
              </a:defRPr>
            </a:lvl3pPr>
            <a:lvl4pPr marL="1371600" indent="0">
              <a:buNone/>
              <a:defRPr sz="1400" cap="all" baseline="0">
                <a:solidFill>
                  <a:schemeClr val="bg1"/>
                </a:solidFill>
              </a:defRPr>
            </a:lvl4pPr>
            <a:lvl5pPr marL="1828800" indent="0">
              <a:buNone/>
              <a:defRPr sz="1400" cap="all" baseline="0">
                <a:solidFill>
                  <a:schemeClr val="bg1"/>
                </a:solidFill>
              </a:defRPr>
            </a:lvl5pPr>
          </a:lstStyle>
          <a:p>
            <a:pPr lvl="0"/>
            <a:r>
              <a:rPr lang="en-US" dirty="0"/>
              <a:t>Click to add subtitle</a:t>
            </a:r>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7636834" y="4083247"/>
            <a:ext cx="3439598" cy="2040209"/>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514986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and text">
    <p:bg>
      <p:bgPr>
        <a:solidFill>
          <a:schemeClr val="tx1"/>
        </a:solidFill>
        <a:effectLst/>
      </p:bgPr>
    </p:bg>
    <p:spTree>
      <p:nvGrpSpPr>
        <p:cNvPr id="1" name=""/>
        <p:cNvGrpSpPr/>
        <p:nvPr/>
      </p:nvGrpSpPr>
      <p:grpSpPr>
        <a:xfrm>
          <a:off x="0" y="0"/>
          <a:ext cx="0" cy="0"/>
          <a:chOff x="0" y="0"/>
          <a:chExt cx="0" cy="0"/>
        </a:xfrm>
      </p:grpSpPr>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869581" y="2160494"/>
            <a:ext cx="6058564" cy="4697507"/>
          </a:xfrm>
        </p:spPr>
        <p:txBody>
          <a:bodyPr anchor="ct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226150" y="596200"/>
            <a:ext cx="4758948" cy="1938529"/>
          </a:xfrm>
        </p:spPr>
        <p:txBody>
          <a:bodyPr lIns="0" tIns="0" rIns="0" bIns="0" anchor="b"/>
          <a:lstStyle>
            <a:lvl1pPr algn="l">
              <a:lnSpc>
                <a:spcPct val="75000"/>
              </a:lnSpc>
              <a:defRPr sz="4800" b="0" i="0" spc="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6" name="Text Placeholder 20">
            <a:extLst>
              <a:ext uri="{FF2B5EF4-FFF2-40B4-BE49-F238E27FC236}">
                <a16:creationId xmlns:a16="http://schemas.microsoft.com/office/drawing/2014/main" id="{EBEAF734-7706-B3C3-A222-4374E6E420F4}"/>
              </a:ext>
            </a:extLst>
          </p:cNvPr>
          <p:cNvSpPr>
            <a:spLocks noGrp="1"/>
          </p:cNvSpPr>
          <p:nvPr>
            <p:ph type="body" sz="quarter" idx="17" hasCustomPrompt="1"/>
          </p:nvPr>
        </p:nvSpPr>
        <p:spPr>
          <a:xfrm>
            <a:off x="7604041" y="900724"/>
            <a:ext cx="3439597" cy="2392155"/>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8075745" y="3292881"/>
            <a:ext cx="2967893" cy="2238343"/>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13" name="Text Placeholder 20">
            <a:extLst>
              <a:ext uri="{FF2B5EF4-FFF2-40B4-BE49-F238E27FC236}">
                <a16:creationId xmlns:a16="http://schemas.microsoft.com/office/drawing/2014/main" id="{7E41109A-8BEA-FEB0-7ED8-F6C1DB5D4BFB}"/>
              </a:ext>
            </a:extLst>
          </p:cNvPr>
          <p:cNvSpPr>
            <a:spLocks noGrp="1"/>
          </p:cNvSpPr>
          <p:nvPr>
            <p:ph type="body" sz="quarter" idx="18" hasCustomPrompt="1"/>
          </p:nvPr>
        </p:nvSpPr>
        <p:spPr>
          <a:xfrm>
            <a:off x="7604041" y="5703628"/>
            <a:ext cx="3523517" cy="355422"/>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j-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797953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97865" y="2565736"/>
            <a:ext cx="9601196" cy="3318936"/>
          </a:xfrm>
          <a:prstGeom prst="rect">
            <a:avLst/>
          </a:prstGeom>
        </p:spPr>
        <p:txBody>
          <a:bodyPr vert="horz" lIns="91440" tIns="45720" rIns="91440" bIns="4572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bg1"/>
                </a:solidFill>
                <a:effectLst/>
                <a:latin typeface="+mn-lt"/>
              </a:defRPr>
            </a:lvl1pPr>
          </a:lstStyle>
          <a:p>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bg1"/>
                </a:solidFill>
                <a:effectLst/>
                <a:latin typeface="+mn-lt"/>
              </a:defRPr>
            </a:lvl1pPr>
          </a:lstStyle>
          <a:p>
            <a:r>
              <a:rPr lang="en-US" dirty="0"/>
              <a:t>DIGITAL TIME CAPSULE</a:t>
            </a: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bg1"/>
                </a:solidFill>
                <a:effectLst/>
                <a:latin typeface="+mn-lt"/>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543425805"/>
      </p:ext>
    </p:extLst>
  </p:cSld>
  <p:clrMap bg1="lt1" tx1="dk1" bg2="lt2" tx2="dk2" accent1="accent1" accent2="accent2" accent3="accent3" accent4="accent4" accent5="accent5" accent6="accent6" hlink="hlink" folHlink="folHlink"/>
  <p:sldLayoutIdLst>
    <p:sldLayoutId id="2147484208" r:id="rId1"/>
    <p:sldLayoutId id="2147484209" r:id="rId2"/>
    <p:sldLayoutId id="2147484210" r:id="rId3"/>
    <p:sldLayoutId id="2147484211" r:id="rId4"/>
    <p:sldLayoutId id="2147484212" r:id="rId5"/>
    <p:sldLayoutId id="2147484200" r:id="rId6"/>
    <p:sldLayoutId id="2147484213" r:id="rId7"/>
    <p:sldLayoutId id="2147484214" r:id="rId8"/>
    <p:sldLayoutId id="2147484215" r:id="rId9"/>
    <p:sldLayoutId id="2147484216" r:id="rId10"/>
    <p:sldLayoutId id="2147484217" r:id="rId11"/>
  </p:sldLayoutIdLst>
  <p:hf hdr="0" dt="0"/>
  <p:txStyles>
    <p:titleStyle>
      <a:lvl1pPr algn="ctr" defTabSz="457200" rtl="0" eaLnBrk="1" latinLnBrk="0" hangingPunct="1">
        <a:spcBef>
          <a:spcPct val="0"/>
        </a:spcBef>
        <a:buNone/>
        <a:defRPr sz="4400" kern="1200" cap="all" baseline="0">
          <a:ln w="3175" cmpd="sng">
            <a:noFill/>
          </a:ln>
          <a:solidFill>
            <a:schemeClr val="bg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15209-551F-6EC1-A54B-79D9B4608445}"/>
              </a:ext>
            </a:extLst>
          </p:cNvPr>
          <p:cNvSpPr>
            <a:spLocks noGrp="1"/>
          </p:cNvSpPr>
          <p:nvPr>
            <p:ph type="title"/>
          </p:nvPr>
        </p:nvSpPr>
        <p:spPr>
          <a:xfrm>
            <a:off x="854765" y="1488490"/>
            <a:ext cx="10551423" cy="2666068"/>
          </a:xfrm>
        </p:spPr>
        <p:txBody>
          <a:bodyPr/>
          <a:lstStyle/>
          <a:p>
            <a:r>
              <a:rPr lang="en-IN" sz="6000" dirty="0"/>
              <a:t>Industrial Training </a:t>
            </a:r>
            <a:br>
              <a:rPr lang="en-IN" sz="6000" dirty="0"/>
            </a:br>
            <a:r>
              <a:rPr lang="en-IN" sz="6000" dirty="0"/>
              <a:t>On </a:t>
            </a:r>
            <a:br>
              <a:rPr lang="en-US" sz="6000" dirty="0"/>
            </a:br>
            <a:r>
              <a:rPr lang="en-US" sz="6000" dirty="0"/>
              <a:t>Artificial </a:t>
            </a:r>
            <a:r>
              <a:rPr lang="en-IN" sz="6000" dirty="0"/>
              <a:t>intelligence </a:t>
            </a:r>
            <a:endParaRPr lang="en-US" sz="6000" dirty="0"/>
          </a:p>
        </p:txBody>
      </p:sp>
      <p:sp>
        <p:nvSpPr>
          <p:cNvPr id="4" name="Text Placeholder 3">
            <a:extLst>
              <a:ext uri="{FF2B5EF4-FFF2-40B4-BE49-F238E27FC236}">
                <a16:creationId xmlns:a16="http://schemas.microsoft.com/office/drawing/2014/main" id="{81DC670D-F077-3C94-D042-1AB9347AE82D}"/>
              </a:ext>
            </a:extLst>
          </p:cNvPr>
          <p:cNvSpPr>
            <a:spLocks noGrp="1"/>
          </p:cNvSpPr>
          <p:nvPr>
            <p:ph type="body" sz="quarter" idx="15"/>
          </p:nvPr>
        </p:nvSpPr>
        <p:spPr>
          <a:xfrm>
            <a:off x="10101480" y="5730875"/>
            <a:ext cx="5658458" cy="1127125"/>
          </a:xfrm>
        </p:spPr>
        <p:txBody>
          <a:bodyPr/>
          <a:lstStyle/>
          <a:p>
            <a:r>
              <a:rPr lang="en-US" dirty="0"/>
              <a:t>By Roshni Yadav</a:t>
            </a:r>
          </a:p>
        </p:txBody>
      </p:sp>
    </p:spTree>
    <p:extLst>
      <p:ext uri="{BB962C8B-B14F-4D97-AF65-F5344CB8AC3E}">
        <p14:creationId xmlns:p14="http://schemas.microsoft.com/office/powerpoint/2010/main" val="1499560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001CD5C-95AA-B893-92ED-8423E36D97DA}"/>
              </a:ext>
            </a:extLst>
          </p:cNvPr>
          <p:cNvSpPr txBox="1"/>
          <p:nvPr/>
        </p:nvSpPr>
        <p:spPr>
          <a:xfrm>
            <a:off x="5227606" y="621101"/>
            <a:ext cx="7804031" cy="5262979"/>
          </a:xfrm>
          <a:prstGeom prst="rect">
            <a:avLst/>
          </a:prstGeom>
          <a:noFill/>
        </p:spPr>
        <p:txBody>
          <a:bodyPr wrap="square" rtlCol="0">
            <a:spAutoFit/>
          </a:bodyPr>
          <a:lstStyle/>
          <a:p>
            <a:r>
              <a:rPr lang="en-IN" sz="1600" dirty="0">
                <a:solidFill>
                  <a:schemeClr val="bg1"/>
                </a:solidFill>
                <a:latin typeface="Arial Rounded MT Bold" panose="020F0704030504030204" pitchFamily="34" charset="0"/>
              </a:rPr>
              <a:t>#Import libraries</a:t>
            </a:r>
          </a:p>
          <a:p>
            <a:r>
              <a:rPr lang="en-IN" sz="1600" dirty="0">
                <a:solidFill>
                  <a:schemeClr val="bg1"/>
                </a:solidFill>
                <a:latin typeface="Arial Rounded MT Bold" panose="020F0704030504030204" pitchFamily="34" charset="0"/>
              </a:rPr>
              <a:t>from </a:t>
            </a:r>
            <a:r>
              <a:rPr lang="en-IN" sz="1600" dirty="0" err="1">
                <a:solidFill>
                  <a:schemeClr val="bg1"/>
                </a:solidFill>
                <a:latin typeface="Arial Rounded MT Bold" panose="020F0704030504030204" pitchFamily="34" charset="0"/>
              </a:rPr>
              <a:t>sklearn.linear_model</a:t>
            </a:r>
            <a:r>
              <a:rPr lang="en-IN" sz="1600" dirty="0">
                <a:solidFill>
                  <a:schemeClr val="bg1"/>
                </a:solidFill>
                <a:latin typeface="Arial Rounded MT Bold" panose="020F0704030504030204" pitchFamily="34" charset="0"/>
              </a:rPr>
              <a:t> import </a:t>
            </a:r>
            <a:r>
              <a:rPr lang="en-IN" sz="1600" dirty="0" err="1">
                <a:solidFill>
                  <a:schemeClr val="bg1"/>
                </a:solidFill>
                <a:latin typeface="Arial Rounded MT Bold" panose="020F0704030504030204" pitchFamily="34" charset="0"/>
              </a:rPr>
              <a:t>LinearRegression</a:t>
            </a:r>
            <a:endParaRPr lang="en-IN" sz="1600" dirty="0">
              <a:solidFill>
                <a:schemeClr val="bg1"/>
              </a:solidFill>
              <a:latin typeface="Arial Rounded MT Bold" panose="020F0704030504030204" pitchFamily="34" charset="0"/>
            </a:endParaRPr>
          </a:p>
          <a:p>
            <a:r>
              <a:rPr lang="en-IN" sz="1600" dirty="0">
                <a:solidFill>
                  <a:schemeClr val="bg1"/>
                </a:solidFill>
                <a:latin typeface="Arial Rounded MT Bold" panose="020F0704030504030204" pitchFamily="34" charset="0"/>
              </a:rPr>
              <a:t>from </a:t>
            </a:r>
            <a:r>
              <a:rPr lang="en-IN" sz="1600" dirty="0" err="1">
                <a:solidFill>
                  <a:schemeClr val="bg1"/>
                </a:solidFill>
                <a:latin typeface="Arial Rounded MT Bold" panose="020F0704030504030204" pitchFamily="34" charset="0"/>
              </a:rPr>
              <a:t>sklearn.metrics</a:t>
            </a:r>
            <a:r>
              <a:rPr lang="en-IN" sz="1600" dirty="0">
                <a:solidFill>
                  <a:schemeClr val="bg1"/>
                </a:solidFill>
                <a:latin typeface="Arial Rounded MT Bold" panose="020F0704030504030204" pitchFamily="34" charset="0"/>
              </a:rPr>
              <a:t> import </a:t>
            </a:r>
            <a:r>
              <a:rPr lang="en-IN" sz="1600" dirty="0" err="1">
                <a:solidFill>
                  <a:schemeClr val="bg1"/>
                </a:solidFill>
                <a:latin typeface="Arial Rounded MT Bold" panose="020F0704030504030204" pitchFamily="34" charset="0"/>
              </a:rPr>
              <a:t>mean_squared_error</a:t>
            </a:r>
            <a:r>
              <a:rPr lang="en-IN" sz="1600" dirty="0">
                <a:solidFill>
                  <a:schemeClr val="bg1"/>
                </a:solidFill>
                <a:latin typeface="Arial Rounded MT Bold" panose="020F0704030504030204" pitchFamily="34" charset="0"/>
              </a:rPr>
              <a:t>, r2_score</a:t>
            </a:r>
          </a:p>
          <a:p>
            <a:endParaRPr lang="en-IN" sz="1600" dirty="0">
              <a:solidFill>
                <a:schemeClr val="bg1"/>
              </a:solidFill>
              <a:latin typeface="Arial Rounded MT Bold" panose="020F0704030504030204" pitchFamily="34" charset="0"/>
            </a:endParaRPr>
          </a:p>
          <a:p>
            <a:r>
              <a:rPr lang="en-GB" sz="1600" dirty="0">
                <a:solidFill>
                  <a:schemeClr val="bg1"/>
                </a:solidFill>
                <a:latin typeface="Arial Rounded MT Bold" panose="020F0704030504030204" pitchFamily="34" charset="0"/>
              </a:rPr>
              <a:t># Initialize the Linear Regression model</a:t>
            </a:r>
          </a:p>
          <a:p>
            <a:r>
              <a:rPr lang="en-GB" sz="1600" dirty="0" err="1">
                <a:solidFill>
                  <a:schemeClr val="bg1"/>
                </a:solidFill>
                <a:latin typeface="Arial Rounded MT Bold" panose="020F0704030504030204" pitchFamily="34" charset="0"/>
              </a:rPr>
              <a:t>linreg</a:t>
            </a:r>
            <a:r>
              <a:rPr lang="en-GB" sz="1600" dirty="0">
                <a:solidFill>
                  <a:schemeClr val="bg1"/>
                </a:solidFill>
                <a:latin typeface="Arial Rounded MT Bold" panose="020F0704030504030204" pitchFamily="34" charset="0"/>
              </a:rPr>
              <a:t> = </a:t>
            </a:r>
            <a:r>
              <a:rPr lang="en-GB" sz="1600" dirty="0" err="1">
                <a:solidFill>
                  <a:schemeClr val="bg1"/>
                </a:solidFill>
                <a:latin typeface="Arial Rounded MT Bold" panose="020F0704030504030204" pitchFamily="34" charset="0"/>
              </a:rPr>
              <a:t>LinearRegression</a:t>
            </a:r>
            <a:r>
              <a:rPr lang="en-GB" sz="1600" dirty="0">
                <a:solidFill>
                  <a:schemeClr val="bg1"/>
                </a:solidFill>
                <a:latin typeface="Arial Rounded MT Bold" panose="020F0704030504030204" pitchFamily="34" charset="0"/>
              </a:rPr>
              <a:t>()</a:t>
            </a:r>
          </a:p>
          <a:p>
            <a:endParaRPr lang="en-GB" sz="1600" dirty="0">
              <a:solidFill>
                <a:schemeClr val="bg1"/>
              </a:solidFill>
              <a:latin typeface="Arial Rounded MT Bold" panose="020F0704030504030204" pitchFamily="34" charset="0"/>
            </a:endParaRPr>
          </a:p>
          <a:p>
            <a:r>
              <a:rPr lang="en-GB" sz="1600" dirty="0">
                <a:solidFill>
                  <a:schemeClr val="bg1"/>
                </a:solidFill>
                <a:latin typeface="Arial Rounded MT Bold" panose="020F0704030504030204" pitchFamily="34" charset="0"/>
              </a:rPr>
              <a:t># Fit (train) the model using the training data</a:t>
            </a:r>
          </a:p>
          <a:p>
            <a:r>
              <a:rPr lang="en-GB" sz="1600" dirty="0" err="1">
                <a:solidFill>
                  <a:schemeClr val="bg1"/>
                </a:solidFill>
                <a:latin typeface="Arial Rounded MT Bold" panose="020F0704030504030204" pitchFamily="34" charset="0"/>
              </a:rPr>
              <a:t>linreg.fit</a:t>
            </a:r>
            <a:r>
              <a:rPr lang="en-GB" sz="1600" dirty="0">
                <a:solidFill>
                  <a:schemeClr val="bg1"/>
                </a:solidFill>
                <a:latin typeface="Arial Rounded MT Bold" panose="020F0704030504030204" pitchFamily="34" charset="0"/>
              </a:rPr>
              <a:t>(</a:t>
            </a:r>
            <a:r>
              <a:rPr lang="en-GB" sz="1600" dirty="0" err="1">
                <a:solidFill>
                  <a:schemeClr val="bg1"/>
                </a:solidFill>
                <a:latin typeface="Arial Rounded MT Bold" panose="020F0704030504030204" pitchFamily="34" charset="0"/>
              </a:rPr>
              <a:t>X_train</a:t>
            </a:r>
            <a:r>
              <a:rPr lang="en-GB" sz="1600" dirty="0">
                <a:solidFill>
                  <a:schemeClr val="bg1"/>
                </a:solidFill>
                <a:latin typeface="Arial Rounded MT Bold" panose="020F0704030504030204" pitchFamily="34" charset="0"/>
              </a:rPr>
              <a:t>, </a:t>
            </a:r>
            <a:r>
              <a:rPr lang="en-GB" sz="1600" dirty="0" err="1">
                <a:solidFill>
                  <a:schemeClr val="bg1"/>
                </a:solidFill>
                <a:latin typeface="Arial Rounded MT Bold" panose="020F0704030504030204" pitchFamily="34" charset="0"/>
              </a:rPr>
              <a:t>y_train</a:t>
            </a:r>
            <a:r>
              <a:rPr lang="en-GB" sz="1600" dirty="0">
                <a:solidFill>
                  <a:schemeClr val="bg1"/>
                </a:solidFill>
                <a:latin typeface="Arial Rounded MT Bold" panose="020F0704030504030204" pitchFamily="34" charset="0"/>
              </a:rPr>
              <a:t>)</a:t>
            </a:r>
          </a:p>
          <a:p>
            <a:endParaRPr lang="en-IN" sz="1600" dirty="0">
              <a:solidFill>
                <a:schemeClr val="bg1"/>
              </a:solidFill>
              <a:latin typeface="Arial Rounded MT Bold" panose="020F0704030504030204" pitchFamily="34" charset="0"/>
            </a:endParaRPr>
          </a:p>
          <a:p>
            <a:r>
              <a:rPr lang="en-GB" sz="1600" dirty="0">
                <a:solidFill>
                  <a:schemeClr val="bg1"/>
                </a:solidFill>
                <a:latin typeface="Arial Rounded MT Bold" panose="020F0704030504030204" pitchFamily="34" charset="0"/>
              </a:rPr>
              <a:t># Predict the target for test data</a:t>
            </a:r>
          </a:p>
          <a:p>
            <a:r>
              <a:rPr lang="en-GB" sz="1600" dirty="0" err="1">
                <a:solidFill>
                  <a:schemeClr val="bg1"/>
                </a:solidFill>
                <a:latin typeface="Arial Rounded MT Bold" panose="020F0704030504030204" pitchFamily="34" charset="0"/>
              </a:rPr>
              <a:t>y_pred</a:t>
            </a:r>
            <a:r>
              <a:rPr lang="en-GB" sz="1600" dirty="0">
                <a:solidFill>
                  <a:schemeClr val="bg1"/>
                </a:solidFill>
                <a:latin typeface="Arial Rounded MT Bold" panose="020F0704030504030204" pitchFamily="34" charset="0"/>
              </a:rPr>
              <a:t> = </a:t>
            </a:r>
            <a:r>
              <a:rPr lang="en-GB" sz="1600" dirty="0" err="1">
                <a:solidFill>
                  <a:schemeClr val="bg1"/>
                </a:solidFill>
                <a:latin typeface="Arial Rounded MT Bold" panose="020F0704030504030204" pitchFamily="34" charset="0"/>
              </a:rPr>
              <a:t>linreg.predict</a:t>
            </a:r>
            <a:r>
              <a:rPr lang="en-GB" sz="1600" dirty="0">
                <a:solidFill>
                  <a:schemeClr val="bg1"/>
                </a:solidFill>
                <a:latin typeface="Arial Rounded MT Bold" panose="020F0704030504030204" pitchFamily="34" charset="0"/>
              </a:rPr>
              <a:t>(</a:t>
            </a:r>
            <a:r>
              <a:rPr lang="en-GB" sz="1600" dirty="0" err="1">
                <a:solidFill>
                  <a:schemeClr val="bg1"/>
                </a:solidFill>
                <a:latin typeface="Arial Rounded MT Bold" panose="020F0704030504030204" pitchFamily="34" charset="0"/>
              </a:rPr>
              <a:t>X_test</a:t>
            </a:r>
            <a:r>
              <a:rPr lang="en-GB" sz="1600" dirty="0">
                <a:solidFill>
                  <a:schemeClr val="bg1"/>
                </a:solidFill>
                <a:latin typeface="Arial Rounded MT Bold" panose="020F0704030504030204" pitchFamily="34" charset="0"/>
              </a:rPr>
              <a:t>)</a:t>
            </a:r>
          </a:p>
          <a:p>
            <a:endParaRPr lang="en-IN" sz="1600" dirty="0">
              <a:solidFill>
                <a:schemeClr val="bg1"/>
              </a:solidFill>
              <a:latin typeface="Arial Rounded MT Bold" panose="020F0704030504030204" pitchFamily="34" charset="0"/>
            </a:endParaRPr>
          </a:p>
          <a:p>
            <a:r>
              <a:rPr lang="en-GB" sz="1600" dirty="0">
                <a:solidFill>
                  <a:schemeClr val="bg1"/>
                </a:solidFill>
                <a:latin typeface="Arial Rounded MT Bold" panose="020F0704030504030204" pitchFamily="34" charset="0"/>
              </a:rPr>
              <a:t># Mean Squared Error (MSE)</a:t>
            </a:r>
          </a:p>
          <a:p>
            <a:r>
              <a:rPr lang="en-GB" sz="1600" dirty="0" err="1">
                <a:solidFill>
                  <a:schemeClr val="bg1"/>
                </a:solidFill>
                <a:latin typeface="Arial Rounded MT Bold" panose="020F0704030504030204" pitchFamily="34" charset="0"/>
              </a:rPr>
              <a:t>mse</a:t>
            </a:r>
            <a:r>
              <a:rPr lang="en-GB" sz="1600" dirty="0">
                <a:solidFill>
                  <a:schemeClr val="bg1"/>
                </a:solidFill>
                <a:latin typeface="Arial Rounded MT Bold" panose="020F0704030504030204" pitchFamily="34" charset="0"/>
              </a:rPr>
              <a:t> = </a:t>
            </a:r>
            <a:r>
              <a:rPr lang="en-GB" sz="1600" dirty="0" err="1">
                <a:solidFill>
                  <a:schemeClr val="bg1"/>
                </a:solidFill>
                <a:latin typeface="Arial Rounded MT Bold" panose="020F0704030504030204" pitchFamily="34" charset="0"/>
              </a:rPr>
              <a:t>mean_squared_error</a:t>
            </a:r>
            <a:r>
              <a:rPr lang="en-GB" sz="1600" dirty="0">
                <a:solidFill>
                  <a:schemeClr val="bg1"/>
                </a:solidFill>
                <a:latin typeface="Arial Rounded MT Bold" panose="020F0704030504030204" pitchFamily="34" charset="0"/>
              </a:rPr>
              <a:t>(</a:t>
            </a:r>
            <a:r>
              <a:rPr lang="en-GB" sz="1600" dirty="0" err="1">
                <a:solidFill>
                  <a:schemeClr val="bg1"/>
                </a:solidFill>
                <a:latin typeface="Arial Rounded MT Bold" panose="020F0704030504030204" pitchFamily="34" charset="0"/>
              </a:rPr>
              <a:t>y_test</a:t>
            </a:r>
            <a:r>
              <a:rPr lang="en-GB" sz="1600" dirty="0">
                <a:solidFill>
                  <a:schemeClr val="bg1"/>
                </a:solidFill>
                <a:latin typeface="Arial Rounded MT Bold" panose="020F0704030504030204" pitchFamily="34" charset="0"/>
              </a:rPr>
              <a:t>, </a:t>
            </a:r>
            <a:r>
              <a:rPr lang="en-GB" sz="1600" dirty="0" err="1">
                <a:solidFill>
                  <a:schemeClr val="bg1"/>
                </a:solidFill>
                <a:latin typeface="Arial Rounded MT Bold" panose="020F0704030504030204" pitchFamily="34" charset="0"/>
              </a:rPr>
              <a:t>y_pred</a:t>
            </a:r>
            <a:r>
              <a:rPr lang="en-GB" sz="1600" dirty="0">
                <a:solidFill>
                  <a:schemeClr val="bg1"/>
                </a:solidFill>
                <a:latin typeface="Arial Rounded MT Bold" panose="020F0704030504030204" pitchFamily="34" charset="0"/>
              </a:rPr>
              <a:t>)</a:t>
            </a:r>
          </a:p>
          <a:p>
            <a:r>
              <a:rPr lang="en-GB" sz="1600" dirty="0">
                <a:solidFill>
                  <a:schemeClr val="bg1"/>
                </a:solidFill>
                <a:latin typeface="Arial Rounded MT Bold" panose="020F0704030504030204" pitchFamily="34" charset="0"/>
              </a:rPr>
              <a:t>print("Mean Squared Error:", </a:t>
            </a:r>
            <a:r>
              <a:rPr lang="en-GB" sz="1600" dirty="0" err="1">
                <a:solidFill>
                  <a:schemeClr val="bg1"/>
                </a:solidFill>
                <a:latin typeface="Arial Rounded MT Bold" panose="020F0704030504030204" pitchFamily="34" charset="0"/>
              </a:rPr>
              <a:t>mse</a:t>
            </a:r>
            <a:r>
              <a:rPr lang="en-GB" sz="1600" dirty="0">
                <a:solidFill>
                  <a:schemeClr val="bg1"/>
                </a:solidFill>
                <a:latin typeface="Arial Rounded MT Bold" panose="020F0704030504030204" pitchFamily="34" charset="0"/>
              </a:rPr>
              <a:t>)</a:t>
            </a:r>
          </a:p>
          <a:p>
            <a:endParaRPr lang="en-GB" sz="1600" dirty="0">
              <a:solidFill>
                <a:schemeClr val="bg1"/>
              </a:solidFill>
              <a:latin typeface="Arial Rounded MT Bold" panose="020F0704030504030204" pitchFamily="34" charset="0"/>
            </a:endParaRPr>
          </a:p>
          <a:p>
            <a:r>
              <a:rPr lang="en-GB" sz="1600" dirty="0">
                <a:solidFill>
                  <a:schemeClr val="bg1"/>
                </a:solidFill>
                <a:latin typeface="Arial Rounded MT Bold" panose="020F0704030504030204" pitchFamily="34" charset="0"/>
              </a:rPr>
              <a:t># R-squared (R²)</a:t>
            </a:r>
          </a:p>
          <a:p>
            <a:r>
              <a:rPr lang="en-GB" sz="1600" dirty="0">
                <a:solidFill>
                  <a:schemeClr val="bg1"/>
                </a:solidFill>
                <a:latin typeface="Arial Rounded MT Bold" panose="020F0704030504030204" pitchFamily="34" charset="0"/>
              </a:rPr>
              <a:t>r2 = r2_score(</a:t>
            </a:r>
            <a:r>
              <a:rPr lang="en-GB" sz="1600" dirty="0" err="1">
                <a:solidFill>
                  <a:schemeClr val="bg1"/>
                </a:solidFill>
                <a:latin typeface="Arial Rounded MT Bold" panose="020F0704030504030204" pitchFamily="34" charset="0"/>
              </a:rPr>
              <a:t>y_test</a:t>
            </a:r>
            <a:r>
              <a:rPr lang="en-GB" sz="1600" dirty="0">
                <a:solidFill>
                  <a:schemeClr val="bg1"/>
                </a:solidFill>
                <a:latin typeface="Arial Rounded MT Bold" panose="020F0704030504030204" pitchFamily="34" charset="0"/>
              </a:rPr>
              <a:t>, </a:t>
            </a:r>
            <a:r>
              <a:rPr lang="en-GB" sz="1600" dirty="0" err="1">
                <a:solidFill>
                  <a:schemeClr val="bg1"/>
                </a:solidFill>
                <a:latin typeface="Arial Rounded MT Bold" panose="020F0704030504030204" pitchFamily="34" charset="0"/>
              </a:rPr>
              <a:t>y_pred</a:t>
            </a:r>
            <a:r>
              <a:rPr lang="en-GB" sz="1600" dirty="0">
                <a:solidFill>
                  <a:schemeClr val="bg1"/>
                </a:solidFill>
                <a:latin typeface="Arial Rounded MT Bold" panose="020F0704030504030204" pitchFamily="34" charset="0"/>
              </a:rPr>
              <a:t>)</a:t>
            </a:r>
          </a:p>
          <a:p>
            <a:r>
              <a:rPr lang="en-GB" sz="1600" dirty="0">
                <a:solidFill>
                  <a:schemeClr val="bg1"/>
                </a:solidFill>
                <a:latin typeface="Arial Rounded MT Bold" panose="020F0704030504030204" pitchFamily="34" charset="0"/>
              </a:rPr>
              <a:t>print("R-squared:", r2)</a:t>
            </a:r>
          </a:p>
          <a:p>
            <a:endParaRPr lang="en-IN" sz="1600" dirty="0">
              <a:solidFill>
                <a:schemeClr val="bg1"/>
              </a:solidFill>
              <a:latin typeface="Arial Rounded MT Bold" panose="020F0704030504030204" pitchFamily="34" charset="0"/>
            </a:endParaRPr>
          </a:p>
        </p:txBody>
      </p:sp>
      <p:sp>
        <p:nvSpPr>
          <p:cNvPr id="8" name="TextBox 7">
            <a:extLst>
              <a:ext uri="{FF2B5EF4-FFF2-40B4-BE49-F238E27FC236}">
                <a16:creationId xmlns:a16="http://schemas.microsoft.com/office/drawing/2014/main" id="{38DA7E50-0075-F262-BF53-63B2AAACAA35}"/>
              </a:ext>
            </a:extLst>
          </p:cNvPr>
          <p:cNvSpPr txBox="1"/>
          <p:nvPr/>
        </p:nvSpPr>
        <p:spPr>
          <a:xfrm>
            <a:off x="299049" y="621101"/>
            <a:ext cx="3571336" cy="1015663"/>
          </a:xfrm>
          <a:prstGeom prst="rect">
            <a:avLst/>
          </a:prstGeom>
          <a:noFill/>
        </p:spPr>
        <p:txBody>
          <a:bodyPr wrap="square" rtlCol="0">
            <a:spAutoFit/>
          </a:bodyPr>
          <a:lstStyle/>
          <a:p>
            <a:r>
              <a:rPr lang="en-IN" sz="6000" dirty="0">
                <a:solidFill>
                  <a:schemeClr val="bg1"/>
                </a:solidFill>
              </a:rPr>
              <a:t>SYNTAX</a:t>
            </a:r>
          </a:p>
        </p:txBody>
      </p:sp>
    </p:spTree>
    <p:extLst>
      <p:ext uri="{BB962C8B-B14F-4D97-AF65-F5344CB8AC3E}">
        <p14:creationId xmlns:p14="http://schemas.microsoft.com/office/powerpoint/2010/main" val="3691260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1A230-4E00-5BB6-FE15-6F8E767A69A3}"/>
              </a:ext>
            </a:extLst>
          </p:cNvPr>
          <p:cNvSpPr>
            <a:spLocks noGrp="1"/>
          </p:cNvSpPr>
          <p:nvPr>
            <p:ph type="title"/>
          </p:nvPr>
        </p:nvSpPr>
        <p:spPr>
          <a:xfrm>
            <a:off x="299775" y="476324"/>
            <a:ext cx="4404496" cy="1404234"/>
          </a:xfrm>
        </p:spPr>
        <p:txBody>
          <a:bodyPr/>
          <a:lstStyle/>
          <a:p>
            <a:r>
              <a:rPr lang="en-IN" sz="6000" dirty="0"/>
              <a:t>Decision Trees</a:t>
            </a:r>
          </a:p>
        </p:txBody>
      </p:sp>
      <p:sp useBgFill="1">
        <p:nvSpPr>
          <p:cNvPr id="3" name="Text Placeholder 2">
            <a:extLst>
              <a:ext uri="{FF2B5EF4-FFF2-40B4-BE49-F238E27FC236}">
                <a16:creationId xmlns:a16="http://schemas.microsoft.com/office/drawing/2014/main" id="{4DB9785C-A80A-E44A-0836-332AFB270479}"/>
              </a:ext>
            </a:extLst>
          </p:cNvPr>
          <p:cNvSpPr>
            <a:spLocks noGrp="1"/>
          </p:cNvSpPr>
          <p:nvPr>
            <p:ph type="body" sz="quarter" idx="14"/>
          </p:nvPr>
        </p:nvSpPr>
        <p:spPr>
          <a:xfrm>
            <a:off x="5853782" y="999660"/>
            <a:ext cx="5667049" cy="2079978"/>
          </a:xfrm>
        </p:spPr>
        <p:txBody>
          <a:bodyPr/>
          <a:lstStyle/>
          <a:p>
            <a:pPr marL="0" indent="0">
              <a:buNone/>
            </a:pPr>
            <a:r>
              <a:rPr lang="en-GB" sz="1700" b="1" dirty="0">
                <a:latin typeface="Arial Narrow" panose="020B0606020202030204" pitchFamily="34" charset="0"/>
              </a:rPr>
              <a:t>Decision Trees</a:t>
            </a:r>
            <a:r>
              <a:rPr lang="en-GB" sz="1700" dirty="0">
                <a:latin typeface="Arial Narrow" panose="020B0606020202030204" pitchFamily="34" charset="0"/>
              </a:rPr>
              <a:t> are like a series of yes/no questions that help you make decisions or predictions based on information you have.</a:t>
            </a:r>
          </a:p>
          <a:p>
            <a:pPr>
              <a:buFont typeface="Wingdings" panose="05000000000000000000" pitchFamily="2" charset="2"/>
              <a:buChar char="Ø"/>
            </a:pPr>
            <a:r>
              <a:rPr lang="en-GB" sz="1700" b="1" dirty="0">
                <a:latin typeface="Arial Narrow" panose="020B0606020202030204" pitchFamily="34" charset="0"/>
              </a:rPr>
              <a:t>How It Works?</a:t>
            </a:r>
          </a:p>
          <a:p>
            <a:r>
              <a:rPr lang="en-GB" sz="1700" b="1" dirty="0">
                <a:latin typeface="Arial Narrow" panose="020B0606020202030204" pitchFamily="34" charset="0"/>
              </a:rPr>
              <a:t>Tree Structure</a:t>
            </a:r>
            <a:r>
              <a:rPr lang="en-GB" sz="1700" dirty="0">
                <a:latin typeface="Arial Narrow" panose="020B0606020202030204" pitchFamily="34" charset="0"/>
              </a:rPr>
              <a:t>:</a:t>
            </a:r>
          </a:p>
          <a:p>
            <a:pPr lvl="1">
              <a:buFont typeface="Wingdings" panose="05000000000000000000" pitchFamily="2" charset="2"/>
              <a:buChar char="§"/>
            </a:pPr>
            <a:r>
              <a:rPr lang="en-GB" sz="1700" b="1" dirty="0">
                <a:latin typeface="Arial Narrow" panose="020B0606020202030204" pitchFamily="34" charset="0"/>
              </a:rPr>
              <a:t>Root Node</a:t>
            </a:r>
            <a:r>
              <a:rPr lang="en-GB" sz="1700" dirty="0">
                <a:latin typeface="Arial Narrow" panose="020B0606020202030204" pitchFamily="34" charset="0"/>
              </a:rPr>
              <a:t>: This is where the decision-making starts. It asks the first question.</a:t>
            </a:r>
          </a:p>
          <a:p>
            <a:pPr lvl="1">
              <a:buFont typeface="Wingdings" panose="05000000000000000000" pitchFamily="2" charset="2"/>
              <a:buChar char="§"/>
            </a:pPr>
            <a:r>
              <a:rPr lang="en-GB" sz="1700" b="1" dirty="0">
                <a:latin typeface="Arial Narrow" panose="020B0606020202030204" pitchFamily="34" charset="0"/>
              </a:rPr>
              <a:t>Branches</a:t>
            </a:r>
            <a:r>
              <a:rPr lang="en-GB" sz="1700" dirty="0">
                <a:latin typeface="Arial Narrow" panose="020B0606020202030204" pitchFamily="34" charset="0"/>
              </a:rPr>
              <a:t>: These are the paths that show the possible answers to each question.</a:t>
            </a:r>
          </a:p>
          <a:p>
            <a:pPr lvl="1">
              <a:buFont typeface="Wingdings" panose="05000000000000000000" pitchFamily="2" charset="2"/>
              <a:buChar char="§"/>
            </a:pPr>
            <a:r>
              <a:rPr lang="en-GB" sz="1700" b="1" dirty="0">
                <a:latin typeface="Arial Narrow" panose="020B0606020202030204" pitchFamily="34" charset="0"/>
              </a:rPr>
              <a:t>Leaf Nodes</a:t>
            </a:r>
            <a:r>
              <a:rPr lang="en-GB" sz="1700" dirty="0">
                <a:latin typeface="Arial Narrow" panose="020B0606020202030204" pitchFamily="34" charset="0"/>
              </a:rPr>
              <a:t>: These are the end points of the tree that give the final decision or result.</a:t>
            </a:r>
          </a:p>
          <a:p>
            <a:pPr>
              <a:buFont typeface="Wingdings" panose="05000000000000000000" pitchFamily="2" charset="2"/>
              <a:buChar char="Ø"/>
            </a:pPr>
            <a:r>
              <a:rPr lang="en-GB" sz="1700" b="1" dirty="0">
                <a:latin typeface="Arial Narrow" panose="020B0606020202030204" pitchFamily="34" charset="0"/>
              </a:rPr>
              <a:t>Limitations:</a:t>
            </a:r>
          </a:p>
          <a:p>
            <a:pPr>
              <a:buFont typeface="Wingdings" panose="05000000000000000000" pitchFamily="2" charset="2"/>
              <a:buChar char="§"/>
            </a:pPr>
            <a:r>
              <a:rPr lang="en-GB" sz="1700" b="1" dirty="0">
                <a:latin typeface="Arial Narrow" panose="020B0606020202030204" pitchFamily="34" charset="0"/>
              </a:rPr>
              <a:t>Can Overcomplicate</a:t>
            </a:r>
            <a:r>
              <a:rPr lang="en-GB" sz="1700" dirty="0">
                <a:latin typeface="Arial Narrow" panose="020B0606020202030204" pitchFamily="34" charset="0"/>
              </a:rPr>
              <a:t>: If not controlled, the tree can become too detailed, fitting the training data too closely and not generalizing well to new data.</a:t>
            </a:r>
          </a:p>
          <a:p>
            <a:pPr>
              <a:buFont typeface="Wingdings" panose="05000000000000000000" pitchFamily="2" charset="2"/>
              <a:buChar char="§"/>
            </a:pPr>
            <a:r>
              <a:rPr lang="en-GB" sz="1700" b="1" dirty="0">
                <a:latin typeface="Arial Narrow" panose="020B0606020202030204" pitchFamily="34" charset="0"/>
              </a:rPr>
              <a:t>Sensitive to Changes</a:t>
            </a:r>
            <a:r>
              <a:rPr lang="en-GB" sz="1700" dirty="0">
                <a:latin typeface="Arial Narrow" panose="020B0606020202030204" pitchFamily="34" charset="0"/>
              </a:rPr>
              <a:t>: Small changes in the data can lead to a completely different tree.</a:t>
            </a:r>
          </a:p>
          <a:p>
            <a:endParaRPr lang="en-IN" sz="1700" dirty="0">
              <a:latin typeface="Arial Narrow" panose="020B0606020202030204" pitchFamily="34" charset="0"/>
            </a:endParaRPr>
          </a:p>
        </p:txBody>
      </p:sp>
      <p:sp>
        <p:nvSpPr>
          <p:cNvPr id="5" name="Rectangle 1">
            <a:extLst>
              <a:ext uri="{FF2B5EF4-FFF2-40B4-BE49-F238E27FC236}">
                <a16:creationId xmlns:a16="http://schemas.microsoft.com/office/drawing/2014/main" id="{3762B49C-E8C2-F811-77E0-6D4F0C2C2DCD}"/>
              </a:ext>
            </a:extLst>
          </p:cNvPr>
          <p:cNvSpPr>
            <a:spLocks noGrp="1" noChangeArrowheads="1"/>
          </p:cNvSpPr>
          <p:nvPr>
            <p:ph type="body" sz="quarter" idx="15"/>
          </p:nvPr>
        </p:nvSpPr>
        <p:spPr bwMode="auto">
          <a:xfrm>
            <a:off x="227888" y="2467198"/>
            <a:ext cx="4548270" cy="1923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effectLst/>
                <a:latin typeface="Arial Narrow" panose="020B0606020202030204" pitchFamily="34" charset="0"/>
              </a:rPr>
              <a:t>Type</a:t>
            </a:r>
            <a:r>
              <a:rPr kumimoji="0" lang="en-US" altLang="en-US" sz="1700" b="0" i="0" u="none" strike="noStrike" cap="none" normalizeH="0" baseline="0" dirty="0">
                <a:ln>
                  <a:noFill/>
                </a:ln>
                <a:effectLst/>
                <a:latin typeface="Arial Narrow" panose="020B0606020202030204" pitchFamily="34" charset="0"/>
              </a:rPr>
              <a:t>: Supervised (Classification/Regression)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700" b="0" i="0" u="none" strike="noStrike" cap="none" normalizeH="0" baseline="0" dirty="0">
              <a:ln>
                <a:noFill/>
              </a:ln>
              <a:effectLst/>
              <a:latin typeface="Arial Narrow" panose="020B0606020202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effectLst/>
                <a:latin typeface="Arial Narrow" panose="020B0606020202030204" pitchFamily="34" charset="0"/>
              </a:rPr>
              <a:t>Purpose</a:t>
            </a:r>
            <a:r>
              <a:rPr kumimoji="0" lang="en-US" altLang="en-US" sz="1700" b="0" i="0" u="none" strike="noStrike" cap="none" normalizeH="0" baseline="0" dirty="0">
                <a:ln>
                  <a:noFill/>
                </a:ln>
                <a:effectLst/>
                <a:latin typeface="Arial Narrow" panose="020B0606020202030204" pitchFamily="34" charset="0"/>
              </a:rPr>
              <a:t>: Splits data into branches to make decisions based on feature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700" b="1" i="0" u="none" strike="noStrike" cap="none" normalizeH="0" baseline="0" dirty="0">
              <a:ln>
                <a:noFill/>
              </a:ln>
              <a:effectLst/>
              <a:latin typeface="Arial Narrow" panose="020B0606020202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effectLst/>
                <a:latin typeface="Arial Narrow" panose="020B0606020202030204" pitchFamily="34" charset="0"/>
              </a:rPr>
              <a:t>Use Case</a:t>
            </a:r>
            <a:r>
              <a:rPr kumimoji="0" lang="en-US" altLang="en-US" sz="1700" b="0" i="0" u="none" strike="noStrike" cap="none" normalizeH="0" baseline="0" dirty="0">
                <a:ln>
                  <a:noFill/>
                </a:ln>
                <a:effectLst/>
                <a:latin typeface="Arial Narrow" panose="020B0606020202030204" pitchFamily="34" charset="0"/>
              </a:rPr>
              <a:t>: Predicting whether a patient has a disease based on symptoms. </a:t>
            </a:r>
          </a:p>
        </p:txBody>
      </p:sp>
    </p:spTree>
    <p:extLst>
      <p:ext uri="{BB962C8B-B14F-4D97-AF65-F5344CB8AC3E}">
        <p14:creationId xmlns:p14="http://schemas.microsoft.com/office/powerpoint/2010/main" val="4129664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001CD5C-95AA-B893-92ED-8423E36D97DA}"/>
              </a:ext>
            </a:extLst>
          </p:cNvPr>
          <p:cNvSpPr txBox="1"/>
          <p:nvPr/>
        </p:nvSpPr>
        <p:spPr>
          <a:xfrm>
            <a:off x="3870385" y="363849"/>
            <a:ext cx="8419381" cy="6555641"/>
          </a:xfrm>
          <a:prstGeom prst="rect">
            <a:avLst/>
          </a:prstGeom>
          <a:noFill/>
        </p:spPr>
        <p:txBody>
          <a:bodyPr wrap="square" rtlCol="0">
            <a:spAutoFit/>
          </a:bodyPr>
          <a:lstStyle/>
          <a:p>
            <a:r>
              <a:rPr lang="en-IN" sz="1400" dirty="0">
                <a:solidFill>
                  <a:schemeClr val="bg1"/>
                </a:solidFill>
                <a:latin typeface="Arial Rounded MT Bold" panose="020F0704030504030204" pitchFamily="34" charset="0"/>
              </a:rPr>
              <a:t>#Import libraries</a:t>
            </a:r>
          </a:p>
          <a:p>
            <a:r>
              <a:rPr lang="en-IN" sz="1400" dirty="0">
                <a:solidFill>
                  <a:schemeClr val="bg1"/>
                </a:solidFill>
              </a:rPr>
              <a:t>from </a:t>
            </a:r>
            <a:r>
              <a:rPr lang="en-IN" sz="1400" dirty="0" err="1">
                <a:solidFill>
                  <a:schemeClr val="bg1"/>
                </a:solidFill>
              </a:rPr>
              <a:t>sklearn.tree</a:t>
            </a:r>
            <a:r>
              <a:rPr lang="en-IN" sz="1400" dirty="0">
                <a:solidFill>
                  <a:schemeClr val="bg1"/>
                </a:solidFill>
              </a:rPr>
              <a:t> import </a:t>
            </a:r>
            <a:r>
              <a:rPr lang="en-IN" sz="1400" dirty="0" err="1">
                <a:solidFill>
                  <a:schemeClr val="bg1"/>
                </a:solidFill>
              </a:rPr>
              <a:t>DecisionTreeClassifier</a:t>
            </a:r>
            <a:r>
              <a:rPr lang="en-IN" sz="1400" dirty="0">
                <a:solidFill>
                  <a:schemeClr val="bg1"/>
                </a:solidFill>
              </a:rPr>
              <a:t> # For classification tasks </a:t>
            </a:r>
          </a:p>
          <a:p>
            <a:r>
              <a:rPr lang="en-IN" sz="1400" dirty="0">
                <a:solidFill>
                  <a:schemeClr val="bg1"/>
                </a:solidFill>
              </a:rPr>
              <a:t>from </a:t>
            </a:r>
            <a:r>
              <a:rPr lang="en-IN" sz="1400" dirty="0" err="1">
                <a:solidFill>
                  <a:schemeClr val="bg1"/>
                </a:solidFill>
              </a:rPr>
              <a:t>sklearn.tree</a:t>
            </a:r>
            <a:r>
              <a:rPr lang="en-IN" sz="1400" dirty="0">
                <a:solidFill>
                  <a:schemeClr val="bg1"/>
                </a:solidFill>
              </a:rPr>
              <a:t> import </a:t>
            </a:r>
            <a:r>
              <a:rPr lang="en-IN" sz="1400" dirty="0" err="1">
                <a:solidFill>
                  <a:schemeClr val="bg1"/>
                </a:solidFill>
              </a:rPr>
              <a:t>DecisionTreeRegressor</a:t>
            </a:r>
            <a:r>
              <a:rPr lang="en-IN" sz="1400" dirty="0">
                <a:solidFill>
                  <a:schemeClr val="bg1"/>
                </a:solidFill>
              </a:rPr>
              <a:t> # For regression tasks </a:t>
            </a:r>
          </a:p>
          <a:p>
            <a:r>
              <a:rPr lang="en-IN" sz="1400" dirty="0">
                <a:solidFill>
                  <a:schemeClr val="bg1"/>
                </a:solidFill>
              </a:rPr>
              <a:t>from </a:t>
            </a:r>
            <a:r>
              <a:rPr lang="en-IN" sz="1400" dirty="0" err="1">
                <a:solidFill>
                  <a:schemeClr val="bg1"/>
                </a:solidFill>
              </a:rPr>
              <a:t>sklearn.metrics</a:t>
            </a:r>
            <a:r>
              <a:rPr lang="en-IN" sz="1400" dirty="0">
                <a:solidFill>
                  <a:schemeClr val="bg1"/>
                </a:solidFill>
              </a:rPr>
              <a:t> import </a:t>
            </a:r>
            <a:r>
              <a:rPr lang="en-IN" sz="1400" dirty="0" err="1">
                <a:solidFill>
                  <a:schemeClr val="bg1"/>
                </a:solidFill>
              </a:rPr>
              <a:t>accuracy_score</a:t>
            </a:r>
            <a:r>
              <a:rPr lang="en-IN" sz="1400" dirty="0">
                <a:solidFill>
                  <a:schemeClr val="bg1"/>
                </a:solidFill>
              </a:rPr>
              <a:t>, </a:t>
            </a:r>
            <a:r>
              <a:rPr lang="en-IN" sz="1400" dirty="0" err="1">
                <a:solidFill>
                  <a:schemeClr val="bg1"/>
                </a:solidFill>
              </a:rPr>
              <a:t>mean_squared_error</a:t>
            </a:r>
            <a:r>
              <a:rPr lang="en-IN" sz="1400" dirty="0">
                <a:solidFill>
                  <a:schemeClr val="bg1"/>
                </a:solidFill>
              </a:rPr>
              <a:t>, </a:t>
            </a:r>
            <a:r>
              <a:rPr lang="en-IN" sz="1400" dirty="0" err="1">
                <a:solidFill>
                  <a:schemeClr val="bg1"/>
                </a:solidFill>
              </a:rPr>
              <a:t>classification_report</a:t>
            </a:r>
            <a:endParaRPr lang="en-IN" sz="1400" dirty="0">
              <a:solidFill>
                <a:schemeClr val="bg1"/>
              </a:solidFill>
              <a:latin typeface="Arial Rounded MT Bold" panose="020F0704030504030204" pitchFamily="34" charset="0"/>
            </a:endParaRPr>
          </a:p>
          <a:p>
            <a:r>
              <a:rPr lang="en-GB" sz="1400" dirty="0">
                <a:solidFill>
                  <a:schemeClr val="bg1"/>
                </a:solidFill>
                <a:latin typeface="Arial Rounded MT Bold" panose="020F0704030504030204" pitchFamily="34" charset="0"/>
              </a:rPr>
              <a:t># Initialize the Decision Tree Classifier</a:t>
            </a:r>
          </a:p>
          <a:p>
            <a:r>
              <a:rPr lang="en-GB" sz="1400" dirty="0" err="1">
                <a:solidFill>
                  <a:schemeClr val="bg1"/>
                </a:solidFill>
                <a:latin typeface="Arial Rounded MT Bold" panose="020F0704030504030204" pitchFamily="34" charset="0"/>
              </a:rPr>
              <a:t>clf</a:t>
            </a:r>
            <a:r>
              <a:rPr lang="en-GB" sz="1400" dirty="0">
                <a:solidFill>
                  <a:schemeClr val="bg1"/>
                </a:solidFill>
                <a:latin typeface="Arial Rounded MT Bold" panose="020F0704030504030204" pitchFamily="34" charset="0"/>
              </a:rPr>
              <a:t> = </a:t>
            </a:r>
            <a:r>
              <a:rPr lang="en-GB" sz="1400" dirty="0" err="1">
                <a:solidFill>
                  <a:schemeClr val="bg1"/>
                </a:solidFill>
                <a:latin typeface="Arial Rounded MT Bold" panose="020F0704030504030204" pitchFamily="34" charset="0"/>
              </a:rPr>
              <a:t>DecisionTreeClassifier</a:t>
            </a:r>
            <a:r>
              <a:rPr lang="en-GB" sz="1400" dirty="0">
                <a:solidFill>
                  <a:schemeClr val="bg1"/>
                </a:solidFill>
                <a:latin typeface="Arial Rounded MT Bold" panose="020F0704030504030204" pitchFamily="34" charset="0"/>
              </a:rPr>
              <a:t>()</a:t>
            </a:r>
          </a:p>
          <a:p>
            <a:endParaRPr lang="en-GB" sz="1400" dirty="0">
              <a:solidFill>
                <a:schemeClr val="bg1"/>
              </a:solidFill>
              <a:latin typeface="Arial Rounded MT Bold" panose="020F0704030504030204" pitchFamily="34" charset="0"/>
            </a:endParaRPr>
          </a:p>
          <a:p>
            <a:r>
              <a:rPr lang="en-GB" sz="1400" dirty="0">
                <a:solidFill>
                  <a:schemeClr val="bg1"/>
                </a:solidFill>
                <a:latin typeface="Arial Rounded MT Bold" panose="020F0704030504030204" pitchFamily="34" charset="0"/>
              </a:rPr>
              <a:t># Fit (train) the model using the training data</a:t>
            </a:r>
          </a:p>
          <a:p>
            <a:r>
              <a:rPr lang="en-GB" sz="1400" dirty="0" err="1">
                <a:solidFill>
                  <a:schemeClr val="bg1"/>
                </a:solidFill>
                <a:latin typeface="Arial Rounded MT Bold" panose="020F0704030504030204" pitchFamily="34" charset="0"/>
              </a:rPr>
              <a:t>clf.fit</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X_train</a:t>
            </a:r>
            <a:r>
              <a:rPr lang="en-GB" sz="1400" dirty="0">
                <a:solidFill>
                  <a:schemeClr val="bg1"/>
                </a:solidFill>
                <a:latin typeface="Arial Rounded MT Bold" panose="020F0704030504030204" pitchFamily="34" charset="0"/>
              </a:rPr>
              <a:t>, </a:t>
            </a:r>
            <a:r>
              <a:rPr lang="en-GB" sz="1400" dirty="0" err="1">
                <a:solidFill>
                  <a:schemeClr val="bg1"/>
                </a:solidFill>
                <a:latin typeface="Arial Rounded MT Bold" panose="020F0704030504030204" pitchFamily="34" charset="0"/>
              </a:rPr>
              <a:t>y_train</a:t>
            </a:r>
            <a:r>
              <a:rPr lang="en-GB" sz="1400" dirty="0">
                <a:solidFill>
                  <a:schemeClr val="bg1"/>
                </a:solidFill>
                <a:latin typeface="Arial Rounded MT Bold" panose="020F0704030504030204" pitchFamily="34" charset="0"/>
              </a:rPr>
              <a:t>)</a:t>
            </a:r>
          </a:p>
          <a:p>
            <a:endParaRPr lang="en-GB" sz="1400" dirty="0">
              <a:solidFill>
                <a:schemeClr val="bg1"/>
              </a:solidFill>
              <a:latin typeface="Arial Rounded MT Bold" panose="020F0704030504030204" pitchFamily="34" charset="0"/>
            </a:endParaRPr>
          </a:p>
          <a:p>
            <a:r>
              <a:rPr lang="en-GB" sz="1400" dirty="0">
                <a:solidFill>
                  <a:schemeClr val="bg1"/>
                </a:solidFill>
                <a:latin typeface="Arial Rounded MT Bold" panose="020F0704030504030204" pitchFamily="34" charset="0"/>
              </a:rPr>
              <a:t># Initialize the Decision Tree Regressor</a:t>
            </a:r>
          </a:p>
          <a:p>
            <a:r>
              <a:rPr lang="en-GB" sz="1400" dirty="0">
                <a:solidFill>
                  <a:schemeClr val="bg1"/>
                </a:solidFill>
                <a:latin typeface="Arial Rounded MT Bold" panose="020F0704030504030204" pitchFamily="34" charset="0"/>
              </a:rPr>
              <a:t>reg = </a:t>
            </a:r>
            <a:r>
              <a:rPr lang="en-GB" sz="1400" dirty="0" err="1">
                <a:solidFill>
                  <a:schemeClr val="bg1"/>
                </a:solidFill>
                <a:latin typeface="Arial Rounded MT Bold" panose="020F0704030504030204" pitchFamily="34" charset="0"/>
              </a:rPr>
              <a:t>DecisionTreeRegressor</a:t>
            </a:r>
            <a:r>
              <a:rPr lang="en-GB" sz="1400" dirty="0">
                <a:solidFill>
                  <a:schemeClr val="bg1"/>
                </a:solidFill>
                <a:latin typeface="Arial Rounded MT Bold" panose="020F0704030504030204" pitchFamily="34" charset="0"/>
              </a:rPr>
              <a:t>()</a:t>
            </a:r>
          </a:p>
          <a:p>
            <a:endParaRPr lang="en-GB" sz="1400" dirty="0">
              <a:solidFill>
                <a:schemeClr val="bg1"/>
              </a:solidFill>
              <a:latin typeface="Arial Rounded MT Bold" panose="020F0704030504030204" pitchFamily="34" charset="0"/>
            </a:endParaRPr>
          </a:p>
          <a:p>
            <a:r>
              <a:rPr lang="en-GB" sz="1400" dirty="0">
                <a:solidFill>
                  <a:schemeClr val="bg1"/>
                </a:solidFill>
                <a:latin typeface="Arial Rounded MT Bold" panose="020F0704030504030204" pitchFamily="34" charset="0"/>
              </a:rPr>
              <a:t># Fit (train) the model using the training data</a:t>
            </a:r>
          </a:p>
          <a:p>
            <a:r>
              <a:rPr lang="en-GB" sz="1400" dirty="0" err="1">
                <a:solidFill>
                  <a:schemeClr val="bg1"/>
                </a:solidFill>
                <a:latin typeface="Arial Rounded MT Bold" panose="020F0704030504030204" pitchFamily="34" charset="0"/>
              </a:rPr>
              <a:t>reg.fit</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X_train</a:t>
            </a:r>
            <a:r>
              <a:rPr lang="en-GB" sz="1400" dirty="0">
                <a:solidFill>
                  <a:schemeClr val="bg1"/>
                </a:solidFill>
                <a:latin typeface="Arial Rounded MT Bold" panose="020F0704030504030204" pitchFamily="34" charset="0"/>
              </a:rPr>
              <a:t>, </a:t>
            </a:r>
            <a:r>
              <a:rPr lang="en-GB" sz="1400" dirty="0" err="1">
                <a:solidFill>
                  <a:schemeClr val="bg1"/>
                </a:solidFill>
                <a:latin typeface="Arial Rounded MT Bold" panose="020F0704030504030204" pitchFamily="34" charset="0"/>
              </a:rPr>
              <a:t>y_train</a:t>
            </a:r>
            <a:r>
              <a:rPr lang="en-GB" sz="1400" dirty="0">
                <a:solidFill>
                  <a:schemeClr val="bg1"/>
                </a:solidFill>
                <a:latin typeface="Arial Rounded MT Bold" panose="020F0704030504030204" pitchFamily="34" charset="0"/>
              </a:rPr>
              <a:t>)</a:t>
            </a:r>
          </a:p>
          <a:p>
            <a:endParaRPr lang="en-IN" sz="1400" dirty="0">
              <a:solidFill>
                <a:schemeClr val="bg1"/>
              </a:solidFill>
              <a:latin typeface="Arial Rounded MT Bold" panose="020F0704030504030204" pitchFamily="34" charset="0"/>
            </a:endParaRPr>
          </a:p>
          <a:p>
            <a:r>
              <a:rPr lang="en-GB" sz="1400" dirty="0">
                <a:solidFill>
                  <a:schemeClr val="bg1"/>
                </a:solidFill>
                <a:latin typeface="Arial Rounded MT Bold" panose="020F0704030504030204" pitchFamily="34" charset="0"/>
              </a:rPr>
              <a:t># Predict the target for test data (classification)</a:t>
            </a:r>
          </a:p>
          <a:p>
            <a:r>
              <a:rPr lang="en-GB" sz="1400" dirty="0" err="1">
                <a:solidFill>
                  <a:schemeClr val="bg1"/>
                </a:solidFill>
                <a:latin typeface="Arial Rounded MT Bold" panose="020F0704030504030204" pitchFamily="34" charset="0"/>
              </a:rPr>
              <a:t>y_pred</a:t>
            </a:r>
            <a:r>
              <a:rPr lang="en-GB" sz="1400" dirty="0">
                <a:solidFill>
                  <a:schemeClr val="bg1"/>
                </a:solidFill>
                <a:latin typeface="Arial Rounded MT Bold" panose="020F0704030504030204" pitchFamily="34" charset="0"/>
              </a:rPr>
              <a:t> = </a:t>
            </a:r>
            <a:r>
              <a:rPr lang="en-GB" sz="1400" dirty="0" err="1">
                <a:solidFill>
                  <a:schemeClr val="bg1"/>
                </a:solidFill>
                <a:latin typeface="Arial Rounded MT Bold" panose="020F0704030504030204" pitchFamily="34" charset="0"/>
              </a:rPr>
              <a:t>clf.predict</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X_test</a:t>
            </a:r>
            <a:r>
              <a:rPr lang="en-GB" sz="1400" dirty="0">
                <a:solidFill>
                  <a:schemeClr val="bg1"/>
                </a:solidFill>
                <a:latin typeface="Arial Rounded MT Bold" panose="020F0704030504030204" pitchFamily="34" charset="0"/>
              </a:rPr>
              <a:t>)</a:t>
            </a:r>
          </a:p>
          <a:p>
            <a:r>
              <a:rPr lang="en-GB" sz="1400" dirty="0">
                <a:solidFill>
                  <a:schemeClr val="bg1"/>
                </a:solidFill>
                <a:latin typeface="Arial Rounded MT Bold" panose="020F0704030504030204" pitchFamily="34" charset="0"/>
              </a:rPr>
              <a:t># Predict the target for test data (regression)</a:t>
            </a:r>
          </a:p>
          <a:p>
            <a:r>
              <a:rPr lang="en-GB" sz="1400" dirty="0" err="1">
                <a:solidFill>
                  <a:schemeClr val="bg1"/>
                </a:solidFill>
                <a:latin typeface="Arial Rounded MT Bold" panose="020F0704030504030204" pitchFamily="34" charset="0"/>
              </a:rPr>
              <a:t>y_pred</a:t>
            </a:r>
            <a:r>
              <a:rPr lang="en-GB" sz="1400" dirty="0">
                <a:solidFill>
                  <a:schemeClr val="bg1"/>
                </a:solidFill>
                <a:latin typeface="Arial Rounded MT Bold" panose="020F0704030504030204" pitchFamily="34" charset="0"/>
              </a:rPr>
              <a:t> = </a:t>
            </a:r>
            <a:r>
              <a:rPr lang="en-GB" sz="1400" dirty="0" err="1">
                <a:solidFill>
                  <a:schemeClr val="bg1"/>
                </a:solidFill>
                <a:latin typeface="Arial Rounded MT Bold" panose="020F0704030504030204" pitchFamily="34" charset="0"/>
              </a:rPr>
              <a:t>reg.predict</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X_test</a:t>
            </a:r>
            <a:r>
              <a:rPr lang="en-GB" sz="1400" dirty="0">
                <a:solidFill>
                  <a:schemeClr val="bg1"/>
                </a:solidFill>
                <a:latin typeface="Arial Rounded MT Bold" panose="020F0704030504030204" pitchFamily="34" charset="0"/>
              </a:rPr>
              <a:t>)</a:t>
            </a:r>
          </a:p>
          <a:p>
            <a:endParaRPr lang="en-GB" sz="1400" dirty="0">
              <a:solidFill>
                <a:schemeClr val="bg1"/>
              </a:solidFill>
              <a:latin typeface="Arial Rounded MT Bold" panose="020F0704030504030204" pitchFamily="34" charset="0"/>
            </a:endParaRPr>
          </a:p>
          <a:p>
            <a:r>
              <a:rPr lang="en-GB" sz="1400" dirty="0">
                <a:solidFill>
                  <a:schemeClr val="bg1"/>
                </a:solidFill>
                <a:latin typeface="Arial Rounded MT Bold" panose="020F0704030504030204" pitchFamily="34" charset="0"/>
              </a:rPr>
              <a:t># Accuracy score</a:t>
            </a:r>
          </a:p>
          <a:p>
            <a:r>
              <a:rPr lang="en-GB" sz="1400" dirty="0">
                <a:solidFill>
                  <a:schemeClr val="bg1"/>
                </a:solidFill>
                <a:latin typeface="Arial Rounded MT Bold" panose="020F0704030504030204" pitchFamily="34" charset="0"/>
              </a:rPr>
              <a:t>print("Accuracy:", </a:t>
            </a:r>
            <a:r>
              <a:rPr lang="en-GB" sz="1400" dirty="0" err="1">
                <a:solidFill>
                  <a:schemeClr val="bg1"/>
                </a:solidFill>
                <a:latin typeface="Arial Rounded MT Bold" panose="020F0704030504030204" pitchFamily="34" charset="0"/>
              </a:rPr>
              <a:t>accuracy_score</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y_test</a:t>
            </a:r>
            <a:r>
              <a:rPr lang="en-GB" sz="1400" dirty="0">
                <a:solidFill>
                  <a:schemeClr val="bg1"/>
                </a:solidFill>
                <a:latin typeface="Arial Rounded MT Bold" panose="020F0704030504030204" pitchFamily="34" charset="0"/>
              </a:rPr>
              <a:t>, </a:t>
            </a:r>
            <a:r>
              <a:rPr lang="en-GB" sz="1400" dirty="0" err="1">
                <a:solidFill>
                  <a:schemeClr val="bg1"/>
                </a:solidFill>
                <a:latin typeface="Arial Rounded MT Bold" panose="020F0704030504030204" pitchFamily="34" charset="0"/>
              </a:rPr>
              <a:t>y_pred</a:t>
            </a:r>
            <a:r>
              <a:rPr lang="en-GB" sz="1400" dirty="0">
                <a:solidFill>
                  <a:schemeClr val="bg1"/>
                </a:solidFill>
                <a:latin typeface="Arial Rounded MT Bold" panose="020F0704030504030204" pitchFamily="34" charset="0"/>
              </a:rPr>
              <a:t>))</a:t>
            </a:r>
          </a:p>
          <a:p>
            <a:endParaRPr lang="en-GB" sz="1400" dirty="0">
              <a:solidFill>
                <a:schemeClr val="bg1"/>
              </a:solidFill>
              <a:latin typeface="Arial Rounded MT Bold" panose="020F0704030504030204" pitchFamily="34" charset="0"/>
            </a:endParaRPr>
          </a:p>
          <a:p>
            <a:r>
              <a:rPr lang="en-GB" sz="1400" dirty="0">
                <a:solidFill>
                  <a:schemeClr val="bg1"/>
                </a:solidFill>
                <a:latin typeface="Arial Rounded MT Bold" panose="020F0704030504030204" pitchFamily="34" charset="0"/>
              </a:rPr>
              <a:t># Classification report</a:t>
            </a:r>
          </a:p>
          <a:p>
            <a:r>
              <a:rPr lang="en-GB" sz="1400" dirty="0">
                <a:solidFill>
                  <a:schemeClr val="bg1"/>
                </a:solidFill>
                <a:latin typeface="Arial Rounded MT Bold" panose="020F0704030504030204" pitchFamily="34" charset="0"/>
              </a:rPr>
              <a:t>print("Classification Report:\n", </a:t>
            </a:r>
            <a:r>
              <a:rPr lang="en-GB" sz="1400" dirty="0" err="1">
                <a:solidFill>
                  <a:schemeClr val="bg1"/>
                </a:solidFill>
                <a:latin typeface="Arial Rounded MT Bold" panose="020F0704030504030204" pitchFamily="34" charset="0"/>
              </a:rPr>
              <a:t>classification_report</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y_test</a:t>
            </a:r>
            <a:r>
              <a:rPr lang="en-GB" sz="1400" dirty="0">
                <a:solidFill>
                  <a:schemeClr val="bg1"/>
                </a:solidFill>
                <a:latin typeface="Arial Rounded MT Bold" panose="020F0704030504030204" pitchFamily="34" charset="0"/>
              </a:rPr>
              <a:t>, </a:t>
            </a:r>
            <a:r>
              <a:rPr lang="en-GB" sz="1400" dirty="0" err="1">
                <a:solidFill>
                  <a:schemeClr val="bg1"/>
                </a:solidFill>
                <a:latin typeface="Arial Rounded MT Bold" panose="020F0704030504030204" pitchFamily="34" charset="0"/>
              </a:rPr>
              <a:t>y_pred</a:t>
            </a:r>
            <a:r>
              <a:rPr lang="en-GB" sz="1400" dirty="0">
                <a:solidFill>
                  <a:schemeClr val="bg1"/>
                </a:solidFill>
                <a:latin typeface="Arial Rounded MT Bold" panose="020F0704030504030204" pitchFamily="34" charset="0"/>
              </a:rPr>
              <a:t>))</a:t>
            </a:r>
          </a:p>
          <a:p>
            <a:r>
              <a:rPr lang="en-GB" sz="1400" dirty="0">
                <a:solidFill>
                  <a:schemeClr val="bg1"/>
                </a:solidFill>
                <a:latin typeface="Arial Rounded MT Bold" panose="020F0704030504030204" pitchFamily="34" charset="0"/>
              </a:rPr>
              <a:t># Mean Squared Error (MSE)</a:t>
            </a:r>
          </a:p>
          <a:p>
            <a:r>
              <a:rPr lang="en-GB" sz="1400" dirty="0" err="1">
                <a:solidFill>
                  <a:schemeClr val="bg1"/>
                </a:solidFill>
                <a:latin typeface="Arial Rounded MT Bold" panose="020F0704030504030204" pitchFamily="34" charset="0"/>
              </a:rPr>
              <a:t>mse</a:t>
            </a:r>
            <a:r>
              <a:rPr lang="en-GB" sz="1400" dirty="0">
                <a:solidFill>
                  <a:schemeClr val="bg1"/>
                </a:solidFill>
                <a:latin typeface="Arial Rounded MT Bold" panose="020F0704030504030204" pitchFamily="34" charset="0"/>
              </a:rPr>
              <a:t> = </a:t>
            </a:r>
            <a:r>
              <a:rPr lang="en-GB" sz="1400" dirty="0" err="1">
                <a:solidFill>
                  <a:schemeClr val="bg1"/>
                </a:solidFill>
                <a:latin typeface="Arial Rounded MT Bold" panose="020F0704030504030204" pitchFamily="34" charset="0"/>
              </a:rPr>
              <a:t>mean_squared_error</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y_test</a:t>
            </a:r>
            <a:r>
              <a:rPr lang="en-GB" sz="1400" dirty="0">
                <a:solidFill>
                  <a:schemeClr val="bg1"/>
                </a:solidFill>
                <a:latin typeface="Arial Rounded MT Bold" panose="020F0704030504030204" pitchFamily="34" charset="0"/>
              </a:rPr>
              <a:t>, </a:t>
            </a:r>
            <a:r>
              <a:rPr lang="en-GB" sz="1400" dirty="0" err="1">
                <a:solidFill>
                  <a:schemeClr val="bg1"/>
                </a:solidFill>
                <a:latin typeface="Arial Rounded MT Bold" panose="020F0704030504030204" pitchFamily="34" charset="0"/>
              </a:rPr>
              <a:t>y_pred</a:t>
            </a:r>
            <a:r>
              <a:rPr lang="en-GB" sz="1400" dirty="0">
                <a:solidFill>
                  <a:schemeClr val="bg1"/>
                </a:solidFill>
                <a:latin typeface="Arial Rounded MT Bold" panose="020F0704030504030204" pitchFamily="34" charset="0"/>
              </a:rPr>
              <a:t>)</a:t>
            </a:r>
          </a:p>
          <a:p>
            <a:r>
              <a:rPr lang="en-GB" sz="1400" dirty="0">
                <a:solidFill>
                  <a:schemeClr val="bg1"/>
                </a:solidFill>
                <a:latin typeface="Arial Rounded MT Bold" panose="020F0704030504030204" pitchFamily="34" charset="0"/>
              </a:rPr>
              <a:t>print("Mean Squared Error:", </a:t>
            </a:r>
            <a:r>
              <a:rPr lang="en-GB" sz="1400" dirty="0" err="1">
                <a:solidFill>
                  <a:schemeClr val="bg1"/>
                </a:solidFill>
                <a:latin typeface="Arial Rounded MT Bold" panose="020F0704030504030204" pitchFamily="34" charset="0"/>
              </a:rPr>
              <a:t>mse</a:t>
            </a:r>
            <a:r>
              <a:rPr lang="en-GB" sz="1400" dirty="0">
                <a:solidFill>
                  <a:schemeClr val="bg1"/>
                </a:solidFill>
                <a:latin typeface="Arial Rounded MT Bold" panose="020F0704030504030204" pitchFamily="34" charset="0"/>
              </a:rPr>
              <a:t>)</a:t>
            </a:r>
          </a:p>
          <a:p>
            <a:endParaRPr lang="en-IN" sz="1400" dirty="0">
              <a:solidFill>
                <a:schemeClr val="bg1"/>
              </a:solidFill>
              <a:latin typeface="Arial Rounded MT Bold" panose="020F0704030504030204" pitchFamily="34" charset="0"/>
            </a:endParaRPr>
          </a:p>
        </p:txBody>
      </p:sp>
      <p:sp>
        <p:nvSpPr>
          <p:cNvPr id="8" name="TextBox 7">
            <a:extLst>
              <a:ext uri="{FF2B5EF4-FFF2-40B4-BE49-F238E27FC236}">
                <a16:creationId xmlns:a16="http://schemas.microsoft.com/office/drawing/2014/main" id="{38DA7E50-0075-F262-BF53-63B2AAACAA35}"/>
              </a:ext>
            </a:extLst>
          </p:cNvPr>
          <p:cNvSpPr txBox="1"/>
          <p:nvPr/>
        </p:nvSpPr>
        <p:spPr>
          <a:xfrm>
            <a:off x="299049" y="621101"/>
            <a:ext cx="3571336" cy="1015663"/>
          </a:xfrm>
          <a:prstGeom prst="rect">
            <a:avLst/>
          </a:prstGeom>
          <a:noFill/>
        </p:spPr>
        <p:txBody>
          <a:bodyPr wrap="square" rtlCol="0">
            <a:spAutoFit/>
          </a:bodyPr>
          <a:lstStyle/>
          <a:p>
            <a:r>
              <a:rPr lang="en-IN" sz="6000" dirty="0">
                <a:solidFill>
                  <a:schemeClr val="bg1"/>
                </a:solidFill>
              </a:rPr>
              <a:t>SYNTAX</a:t>
            </a:r>
          </a:p>
        </p:txBody>
      </p:sp>
    </p:spTree>
    <p:extLst>
      <p:ext uri="{BB962C8B-B14F-4D97-AF65-F5344CB8AC3E}">
        <p14:creationId xmlns:p14="http://schemas.microsoft.com/office/powerpoint/2010/main" val="2498327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DC47F-6022-0849-FC46-F94EC01358E7}"/>
              </a:ext>
            </a:extLst>
          </p:cNvPr>
          <p:cNvSpPr>
            <a:spLocks noGrp="1"/>
          </p:cNvSpPr>
          <p:nvPr>
            <p:ph type="title"/>
          </p:nvPr>
        </p:nvSpPr>
        <p:spPr>
          <a:xfrm>
            <a:off x="173255" y="-653019"/>
            <a:ext cx="3122036" cy="3373515"/>
          </a:xfrm>
        </p:spPr>
        <p:txBody>
          <a:bodyPr/>
          <a:lstStyle/>
          <a:p>
            <a:pPr algn="just"/>
            <a:r>
              <a:rPr lang="en-IN" sz="6000" dirty="0"/>
              <a:t>Random Forest</a:t>
            </a:r>
          </a:p>
        </p:txBody>
      </p:sp>
      <p:sp>
        <p:nvSpPr>
          <p:cNvPr id="3" name="Text Placeholder 2">
            <a:extLst>
              <a:ext uri="{FF2B5EF4-FFF2-40B4-BE49-F238E27FC236}">
                <a16:creationId xmlns:a16="http://schemas.microsoft.com/office/drawing/2014/main" id="{7B09F7CC-2527-6969-CFD8-ADA9C663FF85}"/>
              </a:ext>
            </a:extLst>
          </p:cNvPr>
          <p:cNvSpPr>
            <a:spLocks noGrp="1"/>
          </p:cNvSpPr>
          <p:nvPr>
            <p:ph type="body" sz="quarter" idx="14"/>
          </p:nvPr>
        </p:nvSpPr>
        <p:spPr>
          <a:xfrm>
            <a:off x="5989690" y="485243"/>
            <a:ext cx="5891759" cy="2079978"/>
          </a:xfrm>
        </p:spPr>
        <p:txBody>
          <a:bodyPr/>
          <a:lstStyle/>
          <a:p>
            <a:pPr algn="just">
              <a:buFont typeface="Wingdings" panose="05000000000000000000" pitchFamily="2" charset="2"/>
              <a:buChar char="Ø"/>
            </a:pPr>
            <a:r>
              <a:rPr lang="en-GB" sz="1700" b="1" dirty="0">
                <a:latin typeface="Arial Narrow" panose="020B0606020202030204" pitchFamily="34" charset="0"/>
              </a:rPr>
              <a:t>How It Works?</a:t>
            </a:r>
          </a:p>
          <a:p>
            <a:pPr algn="just">
              <a:buFont typeface="+mj-lt"/>
              <a:buAutoNum type="arabicPeriod"/>
            </a:pPr>
            <a:r>
              <a:rPr lang="en-GB" sz="1700" b="1" dirty="0">
                <a:latin typeface="Arial Narrow" panose="020B0606020202030204" pitchFamily="34" charset="0"/>
              </a:rPr>
              <a:t>Forest of Trees</a:t>
            </a:r>
            <a:r>
              <a:rPr lang="en-GB" sz="1700" dirty="0">
                <a:latin typeface="Arial Narrow" panose="020B0606020202030204" pitchFamily="34" charset="0"/>
              </a:rPr>
              <a:t>:</a:t>
            </a:r>
          </a:p>
          <a:p>
            <a:pPr marL="742950" lvl="1" indent="-285750" algn="just">
              <a:buFont typeface="+mj-lt"/>
              <a:buAutoNum type="arabicPeriod"/>
            </a:pPr>
            <a:r>
              <a:rPr lang="en-GB" sz="1700" b="1" dirty="0">
                <a:latin typeface="Arial Narrow" panose="020B0606020202030204" pitchFamily="34" charset="0"/>
              </a:rPr>
              <a:t>Multiple Trees</a:t>
            </a:r>
            <a:r>
              <a:rPr lang="en-GB" sz="1700" dirty="0">
                <a:latin typeface="Arial Narrow" panose="020B0606020202030204" pitchFamily="34" charset="0"/>
              </a:rPr>
              <a:t>: Instead of one decision tree, Random Forest uses many decision trees. Each tree makes its own prediction.</a:t>
            </a:r>
          </a:p>
          <a:p>
            <a:pPr algn="just">
              <a:buFont typeface="+mj-lt"/>
              <a:buAutoNum type="arabicPeriod"/>
            </a:pPr>
            <a:r>
              <a:rPr lang="en-GB" sz="1700" b="1" dirty="0">
                <a:latin typeface="Arial Narrow" panose="020B0606020202030204" pitchFamily="34" charset="0"/>
              </a:rPr>
              <a:t>Building the Trees</a:t>
            </a:r>
            <a:r>
              <a:rPr lang="en-GB" sz="1700" dirty="0">
                <a:latin typeface="Arial Narrow" panose="020B0606020202030204" pitchFamily="34" charset="0"/>
              </a:rPr>
              <a:t>:</a:t>
            </a:r>
          </a:p>
          <a:p>
            <a:pPr marL="742950" lvl="1" indent="-285750" algn="just">
              <a:buFont typeface="+mj-lt"/>
              <a:buAutoNum type="arabicPeriod"/>
            </a:pPr>
            <a:r>
              <a:rPr lang="en-GB" sz="1700" b="1" dirty="0">
                <a:latin typeface="Arial Narrow" panose="020B0606020202030204" pitchFamily="34" charset="0"/>
              </a:rPr>
              <a:t>Random Sampling</a:t>
            </a:r>
            <a:r>
              <a:rPr lang="en-GB" sz="1700" dirty="0">
                <a:latin typeface="Arial Narrow" panose="020B0606020202030204" pitchFamily="34" charset="0"/>
              </a:rPr>
              <a:t>: Each tree in the forest is built using a random subset of the data and a random subset of features (questions). This randomness helps make the model more robust.</a:t>
            </a:r>
          </a:p>
          <a:p>
            <a:pPr marL="742950" lvl="1" indent="-285750" algn="just">
              <a:buFont typeface="+mj-lt"/>
              <a:buAutoNum type="arabicPeriod"/>
            </a:pPr>
            <a:r>
              <a:rPr lang="en-GB" sz="1700" b="1" dirty="0">
                <a:latin typeface="Arial Narrow" panose="020B0606020202030204" pitchFamily="34" charset="0"/>
              </a:rPr>
              <a:t>Feature Randomness</a:t>
            </a:r>
            <a:r>
              <a:rPr lang="en-GB" sz="1700" dirty="0">
                <a:latin typeface="Arial Narrow" panose="020B0606020202030204" pitchFamily="34" charset="0"/>
              </a:rPr>
              <a:t>: During the creation of each tree, only a random subset of features is considered for splitting at each node, reducing correlation between trees.</a:t>
            </a:r>
          </a:p>
          <a:p>
            <a:pPr marL="342900" indent="-342900" algn="just">
              <a:buFont typeface="+mj-lt"/>
              <a:buAutoNum type="arabicPeriod"/>
            </a:pPr>
            <a:r>
              <a:rPr lang="en-GB" sz="1700" b="1" dirty="0">
                <a:latin typeface="Arial Narrow" panose="020B0606020202030204" pitchFamily="34" charset="0"/>
              </a:rPr>
              <a:t>Making Predictions</a:t>
            </a:r>
            <a:r>
              <a:rPr lang="en-GB" sz="1700" dirty="0">
                <a:latin typeface="Arial Narrow" panose="020B0606020202030204" pitchFamily="34" charset="0"/>
              </a:rPr>
              <a:t>:</a:t>
            </a:r>
          </a:p>
          <a:p>
            <a:pPr marL="742950" lvl="1" indent="-285750" algn="just">
              <a:buFont typeface="+mj-lt"/>
              <a:buAutoNum type="arabicPeriod"/>
            </a:pPr>
            <a:r>
              <a:rPr lang="en-GB" sz="1700" b="1" dirty="0">
                <a:latin typeface="Arial Narrow" panose="020B0606020202030204" pitchFamily="34" charset="0"/>
              </a:rPr>
              <a:t>Vote or Average</a:t>
            </a:r>
            <a:r>
              <a:rPr lang="en-GB" sz="1700" dirty="0">
                <a:latin typeface="Arial Narrow" panose="020B0606020202030204" pitchFamily="34" charset="0"/>
              </a:rPr>
              <a:t>: For classification tasks (e.g., deciding if an email is spam), each tree votes for a class label, and the majority vote determines the final prediction. For regression tasks (e.g., predicting house prices), the final prediction is the average of all trees' predictions.</a:t>
            </a:r>
          </a:p>
          <a:p>
            <a:pPr algn="just"/>
            <a:endParaRPr lang="en-IN" dirty="0">
              <a:latin typeface="Arial Narrow" panose="020B0606020202030204" pitchFamily="34" charset="0"/>
            </a:endParaRPr>
          </a:p>
        </p:txBody>
      </p:sp>
      <p:sp>
        <p:nvSpPr>
          <p:cNvPr id="4" name="Text Placeholder 3">
            <a:extLst>
              <a:ext uri="{FF2B5EF4-FFF2-40B4-BE49-F238E27FC236}">
                <a16:creationId xmlns:a16="http://schemas.microsoft.com/office/drawing/2014/main" id="{2133F0AF-78DC-E9C8-8DA5-D3D3AC034CAB}"/>
              </a:ext>
            </a:extLst>
          </p:cNvPr>
          <p:cNvSpPr>
            <a:spLocks noGrp="1"/>
          </p:cNvSpPr>
          <p:nvPr>
            <p:ph type="body" sz="quarter" idx="15"/>
          </p:nvPr>
        </p:nvSpPr>
        <p:spPr>
          <a:xfrm>
            <a:off x="216928" y="2644429"/>
            <a:ext cx="4705880" cy="1127125"/>
          </a:xfrm>
        </p:spPr>
        <p:txBody>
          <a:bodyPr/>
          <a:lstStyle/>
          <a:p>
            <a:pPr algn="just"/>
            <a:r>
              <a:rPr lang="en-IN" sz="1700" cap="none" dirty="0">
                <a:latin typeface="Arial Narrow" panose="020B0606020202030204" pitchFamily="34" charset="0"/>
              </a:rPr>
              <a:t>Type: supervised learning</a:t>
            </a:r>
          </a:p>
          <a:p>
            <a:pPr algn="just"/>
            <a:r>
              <a:rPr lang="en-IN" sz="1700" cap="none" dirty="0">
                <a:latin typeface="Arial Narrow" panose="020B0606020202030204" pitchFamily="34" charset="0"/>
              </a:rPr>
              <a:t>Purpose: </a:t>
            </a:r>
            <a:r>
              <a:rPr lang="en-GB" sz="1700" cap="none" dirty="0">
                <a:latin typeface="Arial Narrow" panose="020B0606020202030204" pitchFamily="34" charset="0"/>
              </a:rPr>
              <a:t>to make more reliable and accurate predictions or classifications by leveraging the collective wisdom of multiple decision trees.</a:t>
            </a:r>
          </a:p>
          <a:p>
            <a:pPr algn="just"/>
            <a:r>
              <a:rPr lang="en-GB" sz="1700" cap="none" dirty="0">
                <a:latin typeface="Arial Narrow" panose="020B0606020202030204" pitchFamily="34" charset="0"/>
              </a:rPr>
              <a:t>Example: email classification, house prices, etc.</a:t>
            </a:r>
          </a:p>
          <a:p>
            <a:pPr algn="just"/>
            <a:endParaRPr lang="en-GB" sz="1700" cap="none" dirty="0">
              <a:latin typeface="Arial Narrow" panose="020B0606020202030204" pitchFamily="34" charset="0"/>
            </a:endParaRPr>
          </a:p>
          <a:p>
            <a:pPr algn="just"/>
            <a:r>
              <a:rPr lang="en-GB" sz="1700" b="1" cap="none" dirty="0">
                <a:latin typeface="Arial Narrow" panose="020B0606020202030204" pitchFamily="34" charset="0"/>
              </a:rPr>
              <a:t>Random forest</a:t>
            </a:r>
            <a:r>
              <a:rPr lang="en-GB" sz="1700" cap="none" dirty="0">
                <a:latin typeface="Arial Narrow" panose="020B0606020202030204" pitchFamily="34" charset="0"/>
              </a:rPr>
              <a:t> is an advanced version of decision trees that improves their performance by combining many trees to make better predictions. Imagine it as a group of decision trees working together to make a decision.</a:t>
            </a:r>
          </a:p>
          <a:p>
            <a:pPr algn="just"/>
            <a:endParaRPr lang="en-IN" sz="1700" cap="none" dirty="0">
              <a:latin typeface="Arial Narrow" panose="020B0606020202030204" pitchFamily="34" charset="0"/>
            </a:endParaRPr>
          </a:p>
        </p:txBody>
      </p:sp>
    </p:spTree>
    <p:extLst>
      <p:ext uri="{BB962C8B-B14F-4D97-AF65-F5344CB8AC3E}">
        <p14:creationId xmlns:p14="http://schemas.microsoft.com/office/powerpoint/2010/main" val="2602560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001CD5C-95AA-B893-92ED-8423E36D97DA}"/>
              </a:ext>
            </a:extLst>
          </p:cNvPr>
          <p:cNvSpPr txBox="1"/>
          <p:nvPr/>
        </p:nvSpPr>
        <p:spPr>
          <a:xfrm>
            <a:off x="3870385" y="231577"/>
            <a:ext cx="8419381" cy="6771084"/>
          </a:xfrm>
          <a:prstGeom prst="rect">
            <a:avLst/>
          </a:prstGeom>
          <a:noFill/>
        </p:spPr>
        <p:txBody>
          <a:bodyPr wrap="square" rtlCol="0">
            <a:spAutoFit/>
          </a:bodyPr>
          <a:lstStyle/>
          <a:p>
            <a:r>
              <a:rPr lang="en-IN" sz="1400" dirty="0">
                <a:solidFill>
                  <a:schemeClr val="bg1"/>
                </a:solidFill>
                <a:latin typeface="Arial Rounded MT Bold" panose="020F0704030504030204" pitchFamily="34" charset="0"/>
              </a:rPr>
              <a:t>#Import libraries</a:t>
            </a:r>
          </a:p>
          <a:p>
            <a:r>
              <a:rPr lang="en-IN" sz="1400" dirty="0">
                <a:solidFill>
                  <a:schemeClr val="bg1"/>
                </a:solidFill>
              </a:rPr>
              <a:t>from </a:t>
            </a:r>
            <a:r>
              <a:rPr lang="en-IN" sz="1400" dirty="0" err="1">
                <a:solidFill>
                  <a:schemeClr val="bg1"/>
                </a:solidFill>
              </a:rPr>
              <a:t>sklearn.ensemble</a:t>
            </a:r>
            <a:r>
              <a:rPr lang="en-IN" sz="1400" dirty="0">
                <a:solidFill>
                  <a:schemeClr val="bg1"/>
                </a:solidFill>
              </a:rPr>
              <a:t> import </a:t>
            </a:r>
            <a:r>
              <a:rPr lang="en-IN" sz="1400" dirty="0" err="1">
                <a:solidFill>
                  <a:schemeClr val="bg1"/>
                </a:solidFill>
              </a:rPr>
              <a:t>RandomForestClassifier</a:t>
            </a:r>
            <a:r>
              <a:rPr lang="en-IN" sz="1400" dirty="0">
                <a:solidFill>
                  <a:schemeClr val="bg1"/>
                </a:solidFill>
              </a:rPr>
              <a:t> # For classification tasks </a:t>
            </a:r>
          </a:p>
          <a:p>
            <a:r>
              <a:rPr lang="en-IN" sz="1400" dirty="0">
                <a:solidFill>
                  <a:schemeClr val="bg1"/>
                </a:solidFill>
              </a:rPr>
              <a:t>from </a:t>
            </a:r>
            <a:r>
              <a:rPr lang="en-IN" sz="1400" dirty="0" err="1">
                <a:solidFill>
                  <a:schemeClr val="bg1"/>
                </a:solidFill>
              </a:rPr>
              <a:t>sklearn.ensemble</a:t>
            </a:r>
            <a:r>
              <a:rPr lang="en-IN" sz="1400" dirty="0">
                <a:solidFill>
                  <a:schemeClr val="bg1"/>
                </a:solidFill>
              </a:rPr>
              <a:t> import </a:t>
            </a:r>
            <a:r>
              <a:rPr lang="en-IN" sz="1400" dirty="0" err="1">
                <a:solidFill>
                  <a:schemeClr val="bg1"/>
                </a:solidFill>
              </a:rPr>
              <a:t>RandomForestRegressor</a:t>
            </a:r>
            <a:r>
              <a:rPr lang="en-IN" sz="1400" dirty="0">
                <a:solidFill>
                  <a:schemeClr val="bg1"/>
                </a:solidFill>
              </a:rPr>
              <a:t> # For regression tasks </a:t>
            </a:r>
          </a:p>
          <a:p>
            <a:r>
              <a:rPr lang="en-IN" sz="1400" dirty="0">
                <a:solidFill>
                  <a:schemeClr val="bg1"/>
                </a:solidFill>
              </a:rPr>
              <a:t>from </a:t>
            </a:r>
            <a:r>
              <a:rPr lang="en-IN" sz="1400" dirty="0" err="1">
                <a:solidFill>
                  <a:schemeClr val="bg1"/>
                </a:solidFill>
              </a:rPr>
              <a:t>sklearn.metrics</a:t>
            </a:r>
            <a:r>
              <a:rPr lang="en-IN" sz="1400" dirty="0">
                <a:solidFill>
                  <a:schemeClr val="bg1"/>
                </a:solidFill>
              </a:rPr>
              <a:t> import </a:t>
            </a:r>
            <a:r>
              <a:rPr lang="en-IN" sz="1400" dirty="0" err="1">
                <a:solidFill>
                  <a:schemeClr val="bg1"/>
                </a:solidFill>
              </a:rPr>
              <a:t>accuracy_score</a:t>
            </a:r>
            <a:r>
              <a:rPr lang="en-IN" sz="1400" dirty="0">
                <a:solidFill>
                  <a:schemeClr val="bg1"/>
                </a:solidFill>
              </a:rPr>
              <a:t>, </a:t>
            </a:r>
            <a:r>
              <a:rPr lang="en-IN" sz="1400" dirty="0" err="1">
                <a:solidFill>
                  <a:schemeClr val="bg1"/>
                </a:solidFill>
              </a:rPr>
              <a:t>mean_squared_error</a:t>
            </a:r>
            <a:r>
              <a:rPr lang="en-IN" sz="1400" dirty="0">
                <a:solidFill>
                  <a:schemeClr val="bg1"/>
                </a:solidFill>
              </a:rPr>
              <a:t>, </a:t>
            </a:r>
            <a:r>
              <a:rPr lang="en-IN" sz="1400" dirty="0" err="1">
                <a:solidFill>
                  <a:schemeClr val="bg1"/>
                </a:solidFill>
              </a:rPr>
              <a:t>classification_report</a:t>
            </a:r>
            <a:endParaRPr lang="en-GB" sz="1400" dirty="0">
              <a:solidFill>
                <a:schemeClr val="bg1"/>
              </a:solidFill>
              <a:latin typeface="Arial Rounded MT Bold" panose="020F0704030504030204" pitchFamily="34" charset="0"/>
            </a:endParaRPr>
          </a:p>
          <a:p>
            <a:endParaRPr lang="en-GB" sz="1400" dirty="0">
              <a:solidFill>
                <a:schemeClr val="bg1"/>
              </a:solidFill>
              <a:latin typeface="Arial Rounded MT Bold" panose="020F0704030504030204" pitchFamily="34" charset="0"/>
            </a:endParaRPr>
          </a:p>
          <a:p>
            <a:r>
              <a:rPr lang="en-GB" sz="1400" dirty="0">
                <a:solidFill>
                  <a:schemeClr val="bg1"/>
                </a:solidFill>
                <a:latin typeface="Arial Rounded MT Bold" panose="020F0704030504030204" pitchFamily="34" charset="0"/>
              </a:rPr>
              <a:t># Initialize the Random Forest Classifier</a:t>
            </a:r>
          </a:p>
          <a:p>
            <a:r>
              <a:rPr lang="en-GB" sz="1400" dirty="0" err="1">
                <a:solidFill>
                  <a:schemeClr val="bg1"/>
                </a:solidFill>
                <a:latin typeface="Arial Rounded MT Bold" panose="020F0704030504030204" pitchFamily="34" charset="0"/>
              </a:rPr>
              <a:t>rf_clf</a:t>
            </a:r>
            <a:r>
              <a:rPr lang="en-GB" sz="1400" dirty="0">
                <a:solidFill>
                  <a:schemeClr val="bg1"/>
                </a:solidFill>
                <a:latin typeface="Arial Rounded MT Bold" panose="020F0704030504030204" pitchFamily="34" charset="0"/>
              </a:rPr>
              <a:t> = </a:t>
            </a:r>
            <a:r>
              <a:rPr lang="en-GB" sz="1400" dirty="0" err="1">
                <a:solidFill>
                  <a:schemeClr val="bg1"/>
                </a:solidFill>
                <a:latin typeface="Arial Rounded MT Bold" panose="020F0704030504030204" pitchFamily="34" charset="0"/>
              </a:rPr>
              <a:t>RandomForestClassifier</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n_estimators</a:t>
            </a:r>
            <a:r>
              <a:rPr lang="en-GB" sz="1400" dirty="0">
                <a:solidFill>
                  <a:schemeClr val="bg1"/>
                </a:solidFill>
                <a:latin typeface="Arial Rounded MT Bold" panose="020F0704030504030204" pitchFamily="34" charset="0"/>
              </a:rPr>
              <a:t>=100, </a:t>
            </a:r>
            <a:r>
              <a:rPr lang="en-GB" sz="1400" dirty="0" err="1">
                <a:solidFill>
                  <a:schemeClr val="bg1"/>
                </a:solidFill>
                <a:latin typeface="Arial Rounded MT Bold" panose="020F0704030504030204" pitchFamily="34" charset="0"/>
              </a:rPr>
              <a:t>random_state</a:t>
            </a:r>
            <a:r>
              <a:rPr lang="en-GB" sz="1400" dirty="0">
                <a:solidFill>
                  <a:schemeClr val="bg1"/>
                </a:solidFill>
                <a:latin typeface="Arial Rounded MT Bold" panose="020F0704030504030204" pitchFamily="34" charset="0"/>
              </a:rPr>
              <a:t>=42)</a:t>
            </a:r>
          </a:p>
          <a:p>
            <a:endParaRPr lang="en-GB" sz="1400" dirty="0">
              <a:solidFill>
                <a:schemeClr val="bg1"/>
              </a:solidFill>
              <a:latin typeface="Arial Rounded MT Bold" panose="020F0704030504030204" pitchFamily="34" charset="0"/>
            </a:endParaRPr>
          </a:p>
          <a:p>
            <a:r>
              <a:rPr lang="en-GB" sz="1400" dirty="0">
                <a:solidFill>
                  <a:schemeClr val="bg1"/>
                </a:solidFill>
                <a:latin typeface="Arial Rounded MT Bold" panose="020F0704030504030204" pitchFamily="34" charset="0"/>
              </a:rPr>
              <a:t># Fit (train) the model using the training data</a:t>
            </a:r>
          </a:p>
          <a:p>
            <a:r>
              <a:rPr lang="en-GB" sz="1400" dirty="0" err="1">
                <a:solidFill>
                  <a:schemeClr val="bg1"/>
                </a:solidFill>
                <a:latin typeface="Arial Rounded MT Bold" panose="020F0704030504030204" pitchFamily="34" charset="0"/>
              </a:rPr>
              <a:t>rf_clf.fit</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X_train</a:t>
            </a:r>
            <a:r>
              <a:rPr lang="en-GB" sz="1400" dirty="0">
                <a:solidFill>
                  <a:schemeClr val="bg1"/>
                </a:solidFill>
                <a:latin typeface="Arial Rounded MT Bold" panose="020F0704030504030204" pitchFamily="34" charset="0"/>
              </a:rPr>
              <a:t>, </a:t>
            </a:r>
            <a:r>
              <a:rPr lang="en-GB" sz="1400" dirty="0" err="1">
                <a:solidFill>
                  <a:schemeClr val="bg1"/>
                </a:solidFill>
                <a:latin typeface="Arial Rounded MT Bold" panose="020F0704030504030204" pitchFamily="34" charset="0"/>
              </a:rPr>
              <a:t>y_train</a:t>
            </a:r>
            <a:r>
              <a:rPr lang="en-GB" sz="1400" dirty="0">
                <a:solidFill>
                  <a:schemeClr val="bg1"/>
                </a:solidFill>
                <a:latin typeface="Arial Rounded MT Bold" panose="020F0704030504030204" pitchFamily="34" charset="0"/>
              </a:rPr>
              <a:t>)</a:t>
            </a:r>
          </a:p>
          <a:p>
            <a:endParaRPr lang="en-GB" sz="1400" dirty="0">
              <a:solidFill>
                <a:schemeClr val="bg1"/>
              </a:solidFill>
              <a:latin typeface="Arial Rounded MT Bold" panose="020F0704030504030204" pitchFamily="34" charset="0"/>
            </a:endParaRPr>
          </a:p>
          <a:p>
            <a:r>
              <a:rPr lang="en-GB" sz="1400" dirty="0">
                <a:solidFill>
                  <a:schemeClr val="bg1"/>
                </a:solidFill>
                <a:latin typeface="Arial Rounded MT Bold" panose="020F0704030504030204" pitchFamily="34" charset="0"/>
              </a:rPr>
              <a:t># Initialize the Random Forest Regressor</a:t>
            </a:r>
          </a:p>
          <a:p>
            <a:r>
              <a:rPr lang="en-GB" sz="1400" dirty="0" err="1">
                <a:solidFill>
                  <a:schemeClr val="bg1"/>
                </a:solidFill>
                <a:latin typeface="Arial Rounded MT Bold" panose="020F0704030504030204" pitchFamily="34" charset="0"/>
              </a:rPr>
              <a:t>rf_reg</a:t>
            </a:r>
            <a:r>
              <a:rPr lang="en-GB" sz="1400" dirty="0">
                <a:solidFill>
                  <a:schemeClr val="bg1"/>
                </a:solidFill>
                <a:latin typeface="Arial Rounded MT Bold" panose="020F0704030504030204" pitchFamily="34" charset="0"/>
              </a:rPr>
              <a:t> = </a:t>
            </a:r>
            <a:r>
              <a:rPr lang="en-GB" sz="1400" dirty="0" err="1">
                <a:solidFill>
                  <a:schemeClr val="bg1"/>
                </a:solidFill>
                <a:latin typeface="Arial Rounded MT Bold" panose="020F0704030504030204" pitchFamily="34" charset="0"/>
              </a:rPr>
              <a:t>RandomForestRegressor</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n_estimators</a:t>
            </a:r>
            <a:r>
              <a:rPr lang="en-GB" sz="1400" dirty="0">
                <a:solidFill>
                  <a:schemeClr val="bg1"/>
                </a:solidFill>
                <a:latin typeface="Arial Rounded MT Bold" panose="020F0704030504030204" pitchFamily="34" charset="0"/>
              </a:rPr>
              <a:t>=100, </a:t>
            </a:r>
            <a:r>
              <a:rPr lang="en-GB" sz="1400" dirty="0" err="1">
                <a:solidFill>
                  <a:schemeClr val="bg1"/>
                </a:solidFill>
                <a:latin typeface="Arial Rounded MT Bold" panose="020F0704030504030204" pitchFamily="34" charset="0"/>
              </a:rPr>
              <a:t>random_state</a:t>
            </a:r>
            <a:r>
              <a:rPr lang="en-GB" sz="1400" dirty="0">
                <a:solidFill>
                  <a:schemeClr val="bg1"/>
                </a:solidFill>
                <a:latin typeface="Arial Rounded MT Bold" panose="020F0704030504030204" pitchFamily="34" charset="0"/>
              </a:rPr>
              <a:t>=42)</a:t>
            </a:r>
          </a:p>
          <a:p>
            <a:endParaRPr lang="en-GB" sz="1400" dirty="0">
              <a:solidFill>
                <a:schemeClr val="bg1"/>
              </a:solidFill>
              <a:latin typeface="Arial Rounded MT Bold" panose="020F0704030504030204" pitchFamily="34" charset="0"/>
            </a:endParaRPr>
          </a:p>
          <a:p>
            <a:r>
              <a:rPr lang="en-GB" sz="1400" dirty="0">
                <a:solidFill>
                  <a:schemeClr val="bg1"/>
                </a:solidFill>
                <a:latin typeface="Arial Rounded MT Bold" panose="020F0704030504030204" pitchFamily="34" charset="0"/>
              </a:rPr>
              <a:t># Fit (train) the model using the training data</a:t>
            </a:r>
          </a:p>
          <a:p>
            <a:r>
              <a:rPr lang="en-GB" sz="1400" dirty="0" err="1">
                <a:solidFill>
                  <a:schemeClr val="bg1"/>
                </a:solidFill>
                <a:latin typeface="Arial Rounded MT Bold" panose="020F0704030504030204" pitchFamily="34" charset="0"/>
              </a:rPr>
              <a:t>rf_reg.fit</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X_train</a:t>
            </a:r>
            <a:r>
              <a:rPr lang="en-GB" sz="1400" dirty="0">
                <a:solidFill>
                  <a:schemeClr val="bg1"/>
                </a:solidFill>
                <a:latin typeface="Arial Rounded MT Bold" panose="020F0704030504030204" pitchFamily="34" charset="0"/>
              </a:rPr>
              <a:t>, </a:t>
            </a:r>
            <a:r>
              <a:rPr lang="en-GB" sz="1400" dirty="0" err="1">
                <a:solidFill>
                  <a:schemeClr val="bg1"/>
                </a:solidFill>
                <a:latin typeface="Arial Rounded MT Bold" panose="020F0704030504030204" pitchFamily="34" charset="0"/>
              </a:rPr>
              <a:t>y_train</a:t>
            </a:r>
            <a:r>
              <a:rPr lang="en-GB" sz="1400" dirty="0">
                <a:solidFill>
                  <a:schemeClr val="bg1"/>
                </a:solidFill>
                <a:latin typeface="Arial Rounded MT Bold" panose="020F0704030504030204" pitchFamily="34" charset="0"/>
              </a:rPr>
              <a:t>)</a:t>
            </a:r>
          </a:p>
          <a:p>
            <a:endParaRPr lang="en-GB" sz="1400" dirty="0">
              <a:solidFill>
                <a:schemeClr val="bg1"/>
              </a:solidFill>
              <a:latin typeface="Arial Rounded MT Bold" panose="020F0704030504030204" pitchFamily="34" charset="0"/>
            </a:endParaRPr>
          </a:p>
          <a:p>
            <a:r>
              <a:rPr lang="en-GB" sz="1400" dirty="0">
                <a:solidFill>
                  <a:schemeClr val="bg1"/>
                </a:solidFill>
                <a:latin typeface="Arial Rounded MT Bold" panose="020F0704030504030204" pitchFamily="34" charset="0"/>
              </a:rPr>
              <a:t># Predict the target for test data (classification)</a:t>
            </a:r>
          </a:p>
          <a:p>
            <a:r>
              <a:rPr lang="en-GB" sz="1400" dirty="0" err="1">
                <a:solidFill>
                  <a:schemeClr val="bg1"/>
                </a:solidFill>
                <a:latin typeface="Arial Rounded MT Bold" panose="020F0704030504030204" pitchFamily="34" charset="0"/>
              </a:rPr>
              <a:t>y_pred</a:t>
            </a:r>
            <a:r>
              <a:rPr lang="en-GB" sz="1400" dirty="0">
                <a:solidFill>
                  <a:schemeClr val="bg1"/>
                </a:solidFill>
                <a:latin typeface="Arial Rounded MT Bold" panose="020F0704030504030204" pitchFamily="34" charset="0"/>
              </a:rPr>
              <a:t> = </a:t>
            </a:r>
            <a:r>
              <a:rPr lang="en-GB" sz="1400" dirty="0" err="1">
                <a:solidFill>
                  <a:schemeClr val="bg1"/>
                </a:solidFill>
                <a:latin typeface="Arial Rounded MT Bold" panose="020F0704030504030204" pitchFamily="34" charset="0"/>
              </a:rPr>
              <a:t>rf_clf.predict</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X_test</a:t>
            </a:r>
            <a:r>
              <a:rPr lang="en-GB" sz="1400" dirty="0">
                <a:solidFill>
                  <a:schemeClr val="bg1"/>
                </a:solidFill>
                <a:latin typeface="Arial Rounded MT Bold" panose="020F0704030504030204" pitchFamily="34" charset="0"/>
              </a:rPr>
              <a:t>)</a:t>
            </a:r>
          </a:p>
          <a:p>
            <a:r>
              <a:rPr lang="en-GB" sz="1400" dirty="0">
                <a:solidFill>
                  <a:schemeClr val="bg1"/>
                </a:solidFill>
                <a:latin typeface="Arial Rounded MT Bold" panose="020F0704030504030204" pitchFamily="34" charset="0"/>
              </a:rPr>
              <a:t># Predict the target for test data (regression)</a:t>
            </a:r>
          </a:p>
          <a:p>
            <a:r>
              <a:rPr lang="en-GB" sz="1400" dirty="0" err="1">
                <a:solidFill>
                  <a:schemeClr val="bg1"/>
                </a:solidFill>
                <a:latin typeface="Arial Rounded MT Bold" panose="020F0704030504030204" pitchFamily="34" charset="0"/>
              </a:rPr>
              <a:t>y_pred</a:t>
            </a:r>
            <a:r>
              <a:rPr lang="en-GB" sz="1400" dirty="0">
                <a:solidFill>
                  <a:schemeClr val="bg1"/>
                </a:solidFill>
                <a:latin typeface="Arial Rounded MT Bold" panose="020F0704030504030204" pitchFamily="34" charset="0"/>
              </a:rPr>
              <a:t> = </a:t>
            </a:r>
            <a:r>
              <a:rPr lang="en-GB" sz="1400" dirty="0" err="1">
                <a:solidFill>
                  <a:schemeClr val="bg1"/>
                </a:solidFill>
                <a:latin typeface="Arial Rounded MT Bold" panose="020F0704030504030204" pitchFamily="34" charset="0"/>
              </a:rPr>
              <a:t>rf_reg.predict</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X_test</a:t>
            </a:r>
            <a:r>
              <a:rPr lang="en-GB" sz="1400" dirty="0">
                <a:solidFill>
                  <a:schemeClr val="bg1"/>
                </a:solidFill>
                <a:latin typeface="Arial Rounded MT Bold" panose="020F0704030504030204" pitchFamily="34" charset="0"/>
              </a:rPr>
              <a:t>)</a:t>
            </a:r>
          </a:p>
          <a:p>
            <a:r>
              <a:rPr lang="en-GB" sz="1400" dirty="0">
                <a:solidFill>
                  <a:schemeClr val="bg1"/>
                </a:solidFill>
                <a:latin typeface="Arial Rounded MT Bold" panose="020F0704030504030204" pitchFamily="34" charset="0"/>
              </a:rPr>
              <a:t># Accuracy score</a:t>
            </a:r>
          </a:p>
          <a:p>
            <a:r>
              <a:rPr lang="en-GB" sz="1400" dirty="0">
                <a:solidFill>
                  <a:schemeClr val="bg1"/>
                </a:solidFill>
                <a:latin typeface="Arial Rounded MT Bold" panose="020F0704030504030204" pitchFamily="34" charset="0"/>
              </a:rPr>
              <a:t>print("Accuracy:", </a:t>
            </a:r>
            <a:r>
              <a:rPr lang="en-GB" sz="1400" dirty="0" err="1">
                <a:solidFill>
                  <a:schemeClr val="bg1"/>
                </a:solidFill>
                <a:latin typeface="Arial Rounded MT Bold" panose="020F0704030504030204" pitchFamily="34" charset="0"/>
              </a:rPr>
              <a:t>accuracy_score</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y_test</a:t>
            </a:r>
            <a:r>
              <a:rPr lang="en-GB" sz="1400" dirty="0">
                <a:solidFill>
                  <a:schemeClr val="bg1"/>
                </a:solidFill>
                <a:latin typeface="Arial Rounded MT Bold" panose="020F0704030504030204" pitchFamily="34" charset="0"/>
              </a:rPr>
              <a:t>, </a:t>
            </a:r>
            <a:r>
              <a:rPr lang="en-GB" sz="1400" dirty="0" err="1">
                <a:solidFill>
                  <a:schemeClr val="bg1"/>
                </a:solidFill>
                <a:latin typeface="Arial Rounded MT Bold" panose="020F0704030504030204" pitchFamily="34" charset="0"/>
              </a:rPr>
              <a:t>y_pred</a:t>
            </a:r>
            <a:r>
              <a:rPr lang="en-GB" sz="1400" dirty="0">
                <a:solidFill>
                  <a:schemeClr val="bg1"/>
                </a:solidFill>
                <a:latin typeface="Arial Rounded MT Bold" panose="020F0704030504030204" pitchFamily="34" charset="0"/>
              </a:rPr>
              <a:t>))</a:t>
            </a:r>
          </a:p>
          <a:p>
            <a:endParaRPr lang="en-GB" sz="1400" dirty="0">
              <a:solidFill>
                <a:schemeClr val="bg1"/>
              </a:solidFill>
              <a:latin typeface="Arial Rounded MT Bold" panose="020F0704030504030204" pitchFamily="34" charset="0"/>
            </a:endParaRPr>
          </a:p>
          <a:p>
            <a:r>
              <a:rPr lang="en-GB" sz="1400" dirty="0">
                <a:solidFill>
                  <a:schemeClr val="bg1"/>
                </a:solidFill>
                <a:latin typeface="Arial Rounded MT Bold" panose="020F0704030504030204" pitchFamily="34" charset="0"/>
              </a:rPr>
              <a:t># Classification report</a:t>
            </a:r>
          </a:p>
          <a:p>
            <a:r>
              <a:rPr lang="en-GB" sz="1400" dirty="0">
                <a:solidFill>
                  <a:schemeClr val="bg1"/>
                </a:solidFill>
                <a:latin typeface="Arial Rounded MT Bold" panose="020F0704030504030204" pitchFamily="34" charset="0"/>
              </a:rPr>
              <a:t>print("Classification Report:\n", </a:t>
            </a:r>
            <a:r>
              <a:rPr lang="en-GB" sz="1400" dirty="0" err="1">
                <a:solidFill>
                  <a:schemeClr val="bg1"/>
                </a:solidFill>
                <a:latin typeface="Arial Rounded MT Bold" panose="020F0704030504030204" pitchFamily="34" charset="0"/>
              </a:rPr>
              <a:t>classification_report</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y_test</a:t>
            </a:r>
            <a:r>
              <a:rPr lang="en-GB" sz="1400" dirty="0">
                <a:solidFill>
                  <a:schemeClr val="bg1"/>
                </a:solidFill>
                <a:latin typeface="Arial Rounded MT Bold" panose="020F0704030504030204" pitchFamily="34" charset="0"/>
              </a:rPr>
              <a:t>, </a:t>
            </a:r>
            <a:r>
              <a:rPr lang="en-GB" sz="1400" dirty="0" err="1">
                <a:solidFill>
                  <a:schemeClr val="bg1"/>
                </a:solidFill>
                <a:latin typeface="Arial Rounded MT Bold" panose="020F0704030504030204" pitchFamily="34" charset="0"/>
              </a:rPr>
              <a:t>y_pred</a:t>
            </a:r>
            <a:r>
              <a:rPr lang="en-GB" sz="1400" dirty="0">
                <a:solidFill>
                  <a:schemeClr val="bg1"/>
                </a:solidFill>
                <a:latin typeface="Arial Rounded MT Bold" panose="020F0704030504030204" pitchFamily="34" charset="0"/>
              </a:rPr>
              <a:t>))</a:t>
            </a:r>
          </a:p>
          <a:p>
            <a:endParaRPr lang="en-GB" sz="1400" dirty="0">
              <a:solidFill>
                <a:schemeClr val="bg1"/>
              </a:solidFill>
              <a:latin typeface="Arial Rounded MT Bold" panose="020F0704030504030204" pitchFamily="34" charset="0"/>
            </a:endParaRPr>
          </a:p>
          <a:p>
            <a:r>
              <a:rPr lang="en-GB" sz="1400" dirty="0">
                <a:solidFill>
                  <a:schemeClr val="bg1"/>
                </a:solidFill>
                <a:latin typeface="Arial Rounded MT Bold" panose="020F0704030504030204" pitchFamily="34" charset="0"/>
              </a:rPr>
              <a:t># Mean Squared Error (MSE)</a:t>
            </a:r>
          </a:p>
          <a:p>
            <a:r>
              <a:rPr lang="en-GB" sz="1400" dirty="0" err="1">
                <a:solidFill>
                  <a:schemeClr val="bg1"/>
                </a:solidFill>
                <a:latin typeface="Arial Rounded MT Bold" panose="020F0704030504030204" pitchFamily="34" charset="0"/>
              </a:rPr>
              <a:t>mse</a:t>
            </a:r>
            <a:r>
              <a:rPr lang="en-GB" sz="1400" dirty="0">
                <a:solidFill>
                  <a:schemeClr val="bg1"/>
                </a:solidFill>
                <a:latin typeface="Arial Rounded MT Bold" panose="020F0704030504030204" pitchFamily="34" charset="0"/>
              </a:rPr>
              <a:t> = </a:t>
            </a:r>
            <a:r>
              <a:rPr lang="en-GB" sz="1400" dirty="0" err="1">
                <a:solidFill>
                  <a:schemeClr val="bg1"/>
                </a:solidFill>
                <a:latin typeface="Arial Rounded MT Bold" panose="020F0704030504030204" pitchFamily="34" charset="0"/>
              </a:rPr>
              <a:t>mean_squared_error</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y_test</a:t>
            </a:r>
            <a:r>
              <a:rPr lang="en-GB" sz="1400" dirty="0">
                <a:solidFill>
                  <a:schemeClr val="bg1"/>
                </a:solidFill>
                <a:latin typeface="Arial Rounded MT Bold" panose="020F0704030504030204" pitchFamily="34" charset="0"/>
              </a:rPr>
              <a:t>, </a:t>
            </a:r>
            <a:r>
              <a:rPr lang="en-GB" sz="1400" dirty="0" err="1">
                <a:solidFill>
                  <a:schemeClr val="bg1"/>
                </a:solidFill>
                <a:latin typeface="Arial Rounded MT Bold" panose="020F0704030504030204" pitchFamily="34" charset="0"/>
              </a:rPr>
              <a:t>y_pred</a:t>
            </a:r>
            <a:r>
              <a:rPr lang="en-GB" sz="1400" dirty="0">
                <a:solidFill>
                  <a:schemeClr val="bg1"/>
                </a:solidFill>
                <a:latin typeface="Arial Rounded MT Bold" panose="020F0704030504030204" pitchFamily="34" charset="0"/>
              </a:rPr>
              <a:t>)</a:t>
            </a:r>
          </a:p>
          <a:p>
            <a:r>
              <a:rPr lang="en-GB" sz="1400" dirty="0">
                <a:solidFill>
                  <a:schemeClr val="bg1"/>
                </a:solidFill>
                <a:latin typeface="Arial Rounded MT Bold" panose="020F0704030504030204" pitchFamily="34" charset="0"/>
              </a:rPr>
              <a:t>print("Mean Squared Error:", </a:t>
            </a:r>
            <a:r>
              <a:rPr lang="en-GB" sz="1400" dirty="0" err="1">
                <a:solidFill>
                  <a:schemeClr val="bg1"/>
                </a:solidFill>
                <a:latin typeface="Arial Rounded MT Bold" panose="020F0704030504030204" pitchFamily="34" charset="0"/>
              </a:rPr>
              <a:t>mse</a:t>
            </a:r>
            <a:r>
              <a:rPr lang="en-GB" sz="1400" dirty="0">
                <a:solidFill>
                  <a:schemeClr val="bg1"/>
                </a:solidFill>
                <a:latin typeface="Arial Rounded MT Bold" panose="020F0704030504030204" pitchFamily="34" charset="0"/>
              </a:rPr>
              <a:t>)</a:t>
            </a:r>
          </a:p>
          <a:p>
            <a:endParaRPr lang="en-IN" sz="1400" dirty="0">
              <a:solidFill>
                <a:schemeClr val="bg1"/>
              </a:solidFill>
              <a:latin typeface="Arial Rounded MT Bold" panose="020F0704030504030204" pitchFamily="34" charset="0"/>
            </a:endParaRPr>
          </a:p>
        </p:txBody>
      </p:sp>
      <p:sp>
        <p:nvSpPr>
          <p:cNvPr id="8" name="TextBox 7">
            <a:extLst>
              <a:ext uri="{FF2B5EF4-FFF2-40B4-BE49-F238E27FC236}">
                <a16:creationId xmlns:a16="http://schemas.microsoft.com/office/drawing/2014/main" id="{38DA7E50-0075-F262-BF53-63B2AAACAA35}"/>
              </a:ext>
            </a:extLst>
          </p:cNvPr>
          <p:cNvSpPr txBox="1"/>
          <p:nvPr/>
        </p:nvSpPr>
        <p:spPr>
          <a:xfrm>
            <a:off x="161026" y="350806"/>
            <a:ext cx="3571336" cy="1015663"/>
          </a:xfrm>
          <a:prstGeom prst="rect">
            <a:avLst/>
          </a:prstGeom>
          <a:noFill/>
        </p:spPr>
        <p:txBody>
          <a:bodyPr wrap="square" rtlCol="0">
            <a:spAutoFit/>
          </a:bodyPr>
          <a:lstStyle/>
          <a:p>
            <a:r>
              <a:rPr lang="en-IN" sz="6000" dirty="0">
                <a:solidFill>
                  <a:schemeClr val="bg1"/>
                </a:solidFill>
              </a:rPr>
              <a:t>SYNTAX</a:t>
            </a:r>
          </a:p>
        </p:txBody>
      </p:sp>
    </p:spTree>
    <p:extLst>
      <p:ext uri="{BB962C8B-B14F-4D97-AF65-F5344CB8AC3E}">
        <p14:creationId xmlns:p14="http://schemas.microsoft.com/office/powerpoint/2010/main" val="3896140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B5255-7D4C-6337-3DF2-C8C2AB0A6496}"/>
              </a:ext>
            </a:extLst>
          </p:cNvPr>
          <p:cNvSpPr>
            <a:spLocks noGrp="1"/>
          </p:cNvSpPr>
          <p:nvPr>
            <p:ph type="title"/>
          </p:nvPr>
        </p:nvSpPr>
        <p:spPr>
          <a:xfrm>
            <a:off x="380290" y="0"/>
            <a:ext cx="3950171" cy="3373515"/>
          </a:xfrm>
        </p:spPr>
        <p:txBody>
          <a:bodyPr/>
          <a:lstStyle/>
          <a:p>
            <a:r>
              <a:rPr lang="en-IN" sz="6000" dirty="0"/>
              <a:t>Support Vector Machines (SVM)</a:t>
            </a:r>
          </a:p>
        </p:txBody>
      </p:sp>
      <p:sp>
        <p:nvSpPr>
          <p:cNvPr id="3" name="Text Placeholder 2">
            <a:extLst>
              <a:ext uri="{FF2B5EF4-FFF2-40B4-BE49-F238E27FC236}">
                <a16:creationId xmlns:a16="http://schemas.microsoft.com/office/drawing/2014/main" id="{B9660ABC-5B4E-8A14-BD5D-C39740C31ED4}"/>
              </a:ext>
            </a:extLst>
          </p:cNvPr>
          <p:cNvSpPr>
            <a:spLocks noGrp="1"/>
          </p:cNvSpPr>
          <p:nvPr>
            <p:ph type="body" sz="quarter" idx="14"/>
          </p:nvPr>
        </p:nvSpPr>
        <p:spPr>
          <a:xfrm>
            <a:off x="5675504" y="723188"/>
            <a:ext cx="5667049" cy="2079978"/>
          </a:xfrm>
        </p:spPr>
        <p:txBody>
          <a:bodyPr/>
          <a:lstStyle/>
          <a:p>
            <a:pPr algn="just">
              <a:buFont typeface="Wingdings" panose="05000000000000000000" pitchFamily="2" charset="2"/>
              <a:buChar char="Ø"/>
            </a:pPr>
            <a:r>
              <a:rPr lang="en-GB" sz="1700" b="1" dirty="0">
                <a:latin typeface="Arial Narrow" panose="020B0606020202030204" pitchFamily="34" charset="0"/>
              </a:rPr>
              <a:t>How It Works:</a:t>
            </a:r>
          </a:p>
          <a:p>
            <a:pPr algn="just">
              <a:buFont typeface="+mj-lt"/>
              <a:buAutoNum type="arabicPeriod"/>
            </a:pPr>
            <a:r>
              <a:rPr lang="en-GB" sz="1700" b="1" dirty="0">
                <a:latin typeface="Arial Narrow" panose="020B0606020202030204" pitchFamily="34" charset="0"/>
              </a:rPr>
              <a:t>Basic Idea</a:t>
            </a:r>
            <a:r>
              <a:rPr lang="en-GB" sz="1700" dirty="0">
                <a:latin typeface="Arial Narrow" panose="020B0606020202030204" pitchFamily="34" charset="0"/>
              </a:rPr>
              <a:t>:</a:t>
            </a:r>
          </a:p>
          <a:p>
            <a:pPr marL="742950" lvl="1" indent="-285750" algn="just">
              <a:buFont typeface="+mj-lt"/>
              <a:buAutoNum type="arabicPeriod"/>
            </a:pPr>
            <a:r>
              <a:rPr lang="en-GB" sz="1700" b="1" dirty="0">
                <a:latin typeface="Arial Narrow" panose="020B0606020202030204" pitchFamily="34" charset="0"/>
              </a:rPr>
              <a:t>Find the Best Line</a:t>
            </a:r>
            <a:r>
              <a:rPr lang="en-GB" sz="1700" dirty="0">
                <a:latin typeface="Arial Narrow" panose="020B0606020202030204" pitchFamily="34" charset="0"/>
              </a:rPr>
              <a:t>: Imagine you have two types of data points (e.g., apples and oranges). SVM tries to draw a line (or a boundary) that best separates these two types of data.</a:t>
            </a:r>
          </a:p>
          <a:p>
            <a:pPr marL="742950" lvl="1" indent="-285750" algn="just">
              <a:buFont typeface="+mj-lt"/>
              <a:buAutoNum type="arabicPeriod"/>
            </a:pPr>
            <a:r>
              <a:rPr lang="en-GB" sz="1700" b="1" dirty="0">
                <a:latin typeface="Arial Narrow" panose="020B0606020202030204" pitchFamily="34" charset="0"/>
              </a:rPr>
              <a:t>Maximize Margin</a:t>
            </a:r>
            <a:r>
              <a:rPr lang="en-GB" sz="1700" dirty="0">
                <a:latin typeface="Arial Narrow" panose="020B0606020202030204" pitchFamily="34" charset="0"/>
              </a:rPr>
              <a:t>: It looks for the line that has the biggest gap (margin) between the data points of the two categories. This gap helps ensure the line is as clear and reliable as possible.</a:t>
            </a:r>
          </a:p>
          <a:p>
            <a:pPr marL="457200" lvl="1" indent="0" algn="just">
              <a:buNone/>
            </a:pPr>
            <a:endParaRPr lang="en-GB" sz="1700" dirty="0">
              <a:latin typeface="Arial Narrow" panose="020B0606020202030204" pitchFamily="34" charset="0"/>
            </a:endParaRPr>
          </a:p>
          <a:p>
            <a:pPr algn="just">
              <a:buFont typeface="Wingdings" panose="05000000000000000000" pitchFamily="2" charset="2"/>
              <a:buChar char="Ø"/>
            </a:pPr>
            <a:r>
              <a:rPr lang="en-GB" sz="1700" b="1" dirty="0">
                <a:latin typeface="Arial Narrow" panose="020B0606020202030204" pitchFamily="34" charset="0"/>
              </a:rPr>
              <a:t>Working</a:t>
            </a:r>
            <a:r>
              <a:rPr lang="en-GB" sz="1700" dirty="0">
                <a:latin typeface="Arial Narrow" panose="020B0606020202030204" pitchFamily="34" charset="0"/>
              </a:rPr>
              <a:t>:</a:t>
            </a:r>
          </a:p>
          <a:p>
            <a:pPr marL="742950" lvl="1" indent="-285750" algn="just">
              <a:buFont typeface="+mj-lt"/>
              <a:buAutoNum type="arabicPeriod"/>
            </a:pPr>
            <a:r>
              <a:rPr lang="en-GB" sz="1700" b="1" dirty="0">
                <a:latin typeface="Arial Narrow" panose="020B0606020202030204" pitchFamily="34" charset="0"/>
              </a:rPr>
              <a:t>Plot Data Points</a:t>
            </a:r>
            <a:r>
              <a:rPr lang="en-GB" sz="1700" dirty="0">
                <a:latin typeface="Arial Narrow" panose="020B0606020202030204" pitchFamily="34" charset="0"/>
              </a:rPr>
              <a:t>: Place your data points on a graph.</a:t>
            </a:r>
          </a:p>
          <a:p>
            <a:pPr marL="742950" lvl="1" indent="-285750" algn="just">
              <a:buFont typeface="+mj-lt"/>
              <a:buAutoNum type="arabicPeriod"/>
            </a:pPr>
            <a:r>
              <a:rPr lang="en-GB" sz="1700" b="1" dirty="0">
                <a:latin typeface="Arial Narrow" panose="020B0606020202030204" pitchFamily="34" charset="0"/>
              </a:rPr>
              <a:t>Draw the Line</a:t>
            </a:r>
            <a:r>
              <a:rPr lang="en-GB" sz="1700" dirty="0">
                <a:latin typeface="Arial Narrow" panose="020B0606020202030204" pitchFamily="34" charset="0"/>
              </a:rPr>
              <a:t>: SVM calculates the optimal line that separates the two types of data points.</a:t>
            </a:r>
          </a:p>
          <a:p>
            <a:pPr marL="742950" lvl="1" indent="-285750" algn="just">
              <a:buFont typeface="+mj-lt"/>
              <a:buAutoNum type="arabicPeriod"/>
            </a:pPr>
            <a:r>
              <a:rPr lang="en-GB" sz="1700" b="1" dirty="0">
                <a:latin typeface="Arial Narrow" panose="020B0606020202030204" pitchFamily="34" charset="0"/>
              </a:rPr>
              <a:t>Support Vectors</a:t>
            </a:r>
            <a:r>
              <a:rPr lang="en-GB" sz="1700" dirty="0">
                <a:latin typeface="Arial Narrow" panose="020B0606020202030204" pitchFamily="34" charset="0"/>
              </a:rPr>
              <a:t>: These are the data points closest to the line. They are crucial because they determine where the line is placed.</a:t>
            </a:r>
          </a:p>
          <a:p>
            <a:pPr algn="just"/>
            <a:endParaRPr lang="en-IN" dirty="0"/>
          </a:p>
        </p:txBody>
      </p:sp>
      <p:sp>
        <p:nvSpPr>
          <p:cNvPr id="5" name="Rectangle 1">
            <a:extLst>
              <a:ext uri="{FF2B5EF4-FFF2-40B4-BE49-F238E27FC236}">
                <a16:creationId xmlns:a16="http://schemas.microsoft.com/office/drawing/2014/main" id="{457C9ABF-2CB2-3EC7-EBD1-40BFAA32B0E4}"/>
              </a:ext>
            </a:extLst>
          </p:cNvPr>
          <p:cNvSpPr>
            <a:spLocks noGrp="1" noChangeArrowheads="1"/>
          </p:cNvSpPr>
          <p:nvPr>
            <p:ph type="body" sz="quarter" idx="15"/>
          </p:nvPr>
        </p:nvSpPr>
        <p:spPr bwMode="auto">
          <a:xfrm>
            <a:off x="184758" y="3334898"/>
            <a:ext cx="44275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effectLst/>
                <a:latin typeface="Arial Narrow" panose="020B0606020202030204" pitchFamily="34" charset="0"/>
              </a:rPr>
              <a:t>Type</a:t>
            </a:r>
            <a:r>
              <a:rPr kumimoji="0" lang="en-US" altLang="en-US" sz="1700" b="0" i="0" u="none" strike="noStrike" cap="none" normalizeH="0" baseline="0" dirty="0">
                <a:ln>
                  <a:noFill/>
                </a:ln>
                <a:effectLst/>
                <a:latin typeface="Arial Narrow" panose="020B0606020202030204" pitchFamily="34" charset="0"/>
              </a:rPr>
              <a:t>: Supervised (Classification)</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700" b="1" i="0" u="none" strike="noStrike" cap="none" normalizeH="0" baseline="0" dirty="0">
              <a:ln>
                <a:noFill/>
              </a:ln>
              <a:effectLst/>
              <a:latin typeface="Arial Narrow" panose="020B060602020203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effectLst/>
                <a:latin typeface="Arial Narrow" panose="020B0606020202030204" pitchFamily="34" charset="0"/>
              </a:rPr>
              <a:t>Purpose</a:t>
            </a:r>
            <a:r>
              <a:rPr kumimoji="0" lang="en-US" altLang="en-US" sz="1700" b="0" i="0" u="none" strike="noStrike" cap="none" normalizeH="0" baseline="0" dirty="0">
                <a:ln>
                  <a:noFill/>
                </a:ln>
                <a:effectLst/>
                <a:latin typeface="Arial Narrow" panose="020B0606020202030204" pitchFamily="34" charset="0"/>
              </a:rPr>
              <a:t>: Finds the optimal hyperplane that separates different classes in the data.</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700" b="0" i="0" u="none" strike="noStrike" cap="none" normalizeH="0" baseline="0" dirty="0">
              <a:ln>
                <a:noFill/>
              </a:ln>
              <a:effectLst/>
              <a:latin typeface="Arial Narrow" panose="020B060602020203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effectLst/>
                <a:latin typeface="Arial Narrow" panose="020B0606020202030204" pitchFamily="34" charset="0"/>
              </a:rPr>
              <a:t>Use Case</a:t>
            </a:r>
            <a:r>
              <a:rPr kumimoji="0" lang="en-US" altLang="en-US" sz="1700" b="0" i="0" u="none" strike="noStrike" cap="none" normalizeH="0" baseline="0" dirty="0">
                <a:ln>
                  <a:noFill/>
                </a:ln>
                <a:effectLst/>
                <a:latin typeface="Arial Narrow" panose="020B0606020202030204" pitchFamily="34" charset="0"/>
              </a:rPr>
              <a:t>: Image classification (e.g., cat vs. dog). </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1700" cap="none" dirty="0">
              <a:latin typeface="Arial Narrow" panose="020B0606020202030204" pitchFamily="34" charset="0"/>
            </a:endParaRPr>
          </a:p>
          <a:p>
            <a:pPr algn="just" defTabSz="914400" eaLnBrk="0" fontAlgn="base" hangingPunct="0">
              <a:spcBef>
                <a:spcPct val="0"/>
              </a:spcBef>
              <a:spcAft>
                <a:spcPct val="0"/>
              </a:spcAft>
              <a:buClrTx/>
              <a:buSzTx/>
              <a:buFontTx/>
              <a:buChar char="•"/>
            </a:pPr>
            <a:r>
              <a:rPr lang="en-GB" sz="1700" b="1" cap="none" dirty="0">
                <a:latin typeface="Arial Narrow" panose="020B0606020202030204" pitchFamily="34" charset="0"/>
              </a:rPr>
              <a:t>Support vector machine (SVM)</a:t>
            </a:r>
            <a:r>
              <a:rPr lang="en-GB" sz="1700" cap="none" dirty="0">
                <a:latin typeface="Arial Narrow" panose="020B0606020202030204" pitchFamily="34" charset="0"/>
              </a:rPr>
              <a:t> is a method used for classification tasks. It helps you separate data into different categories by finding the best boundary (or line) between them.</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700" b="0" i="0" u="none" strike="noStrike" cap="none" normalizeH="0" baseline="0" dirty="0">
              <a:ln>
                <a:noFill/>
              </a:ln>
              <a:effectLst/>
              <a:latin typeface="Arial Narrow" panose="020B0606020202030204" pitchFamily="34" charset="0"/>
            </a:endParaRPr>
          </a:p>
        </p:txBody>
      </p:sp>
    </p:spTree>
    <p:extLst>
      <p:ext uri="{BB962C8B-B14F-4D97-AF65-F5344CB8AC3E}">
        <p14:creationId xmlns:p14="http://schemas.microsoft.com/office/powerpoint/2010/main" val="1061161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001CD5C-95AA-B893-92ED-8423E36D97DA}"/>
              </a:ext>
            </a:extLst>
          </p:cNvPr>
          <p:cNvSpPr txBox="1"/>
          <p:nvPr/>
        </p:nvSpPr>
        <p:spPr>
          <a:xfrm>
            <a:off x="3812876" y="139562"/>
            <a:ext cx="8419381" cy="6986528"/>
          </a:xfrm>
          <a:prstGeom prst="rect">
            <a:avLst/>
          </a:prstGeom>
          <a:noFill/>
        </p:spPr>
        <p:txBody>
          <a:bodyPr wrap="square" rtlCol="0">
            <a:spAutoFit/>
          </a:bodyPr>
          <a:lstStyle/>
          <a:p>
            <a:pPr algn="just"/>
            <a:r>
              <a:rPr lang="en-IN" sz="1400" dirty="0">
                <a:solidFill>
                  <a:schemeClr val="bg1"/>
                </a:solidFill>
                <a:latin typeface="Arial Rounded MT Bold" panose="020F0704030504030204" pitchFamily="34" charset="0"/>
              </a:rPr>
              <a:t>#Import libraries</a:t>
            </a:r>
          </a:p>
          <a:p>
            <a:pPr algn="just"/>
            <a:r>
              <a:rPr lang="en-IN" sz="1400" dirty="0">
                <a:solidFill>
                  <a:schemeClr val="bg1"/>
                </a:solidFill>
              </a:rPr>
              <a:t>from </a:t>
            </a:r>
            <a:r>
              <a:rPr lang="en-IN" sz="1400" dirty="0" err="1">
                <a:solidFill>
                  <a:schemeClr val="bg1"/>
                </a:solidFill>
              </a:rPr>
              <a:t>sklearn.svm</a:t>
            </a:r>
            <a:r>
              <a:rPr lang="en-IN" sz="1400" dirty="0">
                <a:solidFill>
                  <a:schemeClr val="bg1"/>
                </a:solidFill>
              </a:rPr>
              <a:t> import SVC # For classification tasks </a:t>
            </a:r>
          </a:p>
          <a:p>
            <a:pPr algn="just"/>
            <a:r>
              <a:rPr lang="en-IN" sz="1400" dirty="0">
                <a:solidFill>
                  <a:schemeClr val="bg1"/>
                </a:solidFill>
              </a:rPr>
              <a:t>from </a:t>
            </a:r>
            <a:r>
              <a:rPr lang="en-IN" sz="1400" dirty="0" err="1">
                <a:solidFill>
                  <a:schemeClr val="bg1"/>
                </a:solidFill>
              </a:rPr>
              <a:t>sklearn.svm</a:t>
            </a:r>
            <a:r>
              <a:rPr lang="en-IN" sz="1400" dirty="0">
                <a:solidFill>
                  <a:schemeClr val="bg1"/>
                </a:solidFill>
              </a:rPr>
              <a:t> import SVR # For regression tasks </a:t>
            </a:r>
          </a:p>
          <a:p>
            <a:pPr algn="just"/>
            <a:r>
              <a:rPr lang="en-IN" sz="1400" dirty="0">
                <a:solidFill>
                  <a:schemeClr val="bg1"/>
                </a:solidFill>
              </a:rPr>
              <a:t>from </a:t>
            </a:r>
            <a:r>
              <a:rPr lang="en-IN" sz="1400" dirty="0" err="1">
                <a:solidFill>
                  <a:schemeClr val="bg1"/>
                </a:solidFill>
              </a:rPr>
              <a:t>sklearn.metrics</a:t>
            </a:r>
            <a:r>
              <a:rPr lang="en-IN" sz="1400" dirty="0">
                <a:solidFill>
                  <a:schemeClr val="bg1"/>
                </a:solidFill>
              </a:rPr>
              <a:t> import </a:t>
            </a:r>
            <a:r>
              <a:rPr lang="en-IN" sz="1400" dirty="0" err="1">
                <a:solidFill>
                  <a:schemeClr val="bg1"/>
                </a:solidFill>
              </a:rPr>
              <a:t>accuracy_score</a:t>
            </a:r>
            <a:r>
              <a:rPr lang="en-IN" sz="1400" dirty="0">
                <a:solidFill>
                  <a:schemeClr val="bg1"/>
                </a:solidFill>
              </a:rPr>
              <a:t>, </a:t>
            </a:r>
            <a:r>
              <a:rPr lang="en-IN" sz="1400" dirty="0" err="1">
                <a:solidFill>
                  <a:schemeClr val="bg1"/>
                </a:solidFill>
              </a:rPr>
              <a:t>classification_report</a:t>
            </a:r>
            <a:r>
              <a:rPr lang="en-IN" sz="1400" dirty="0">
                <a:solidFill>
                  <a:schemeClr val="bg1"/>
                </a:solidFill>
              </a:rPr>
              <a:t>, </a:t>
            </a:r>
            <a:r>
              <a:rPr lang="en-IN" sz="1400" dirty="0" err="1">
                <a:solidFill>
                  <a:schemeClr val="bg1"/>
                </a:solidFill>
              </a:rPr>
              <a:t>mean_squared_error</a:t>
            </a:r>
            <a:endParaRPr lang="en-GB" sz="1400" dirty="0">
              <a:solidFill>
                <a:schemeClr val="bg1"/>
              </a:solidFill>
              <a:latin typeface="Arial Rounded MT Bold" panose="020F0704030504030204" pitchFamily="34" charset="0"/>
            </a:endParaRPr>
          </a:p>
          <a:p>
            <a:pPr algn="just"/>
            <a:r>
              <a:rPr lang="en-GB" sz="1400" dirty="0">
                <a:solidFill>
                  <a:schemeClr val="bg1"/>
                </a:solidFill>
                <a:latin typeface="Arial Rounded MT Bold" panose="020F0704030504030204" pitchFamily="34" charset="0"/>
              </a:rPr>
              <a:t># Initialize the Support Vector Classifier</a:t>
            </a:r>
          </a:p>
          <a:p>
            <a:pPr algn="just"/>
            <a:r>
              <a:rPr lang="en-GB" sz="1400" dirty="0" err="1">
                <a:solidFill>
                  <a:schemeClr val="bg1"/>
                </a:solidFill>
                <a:latin typeface="Arial Rounded MT Bold" panose="020F0704030504030204" pitchFamily="34" charset="0"/>
              </a:rPr>
              <a:t>svm_clf</a:t>
            </a:r>
            <a:r>
              <a:rPr lang="en-GB" sz="1400" dirty="0">
                <a:solidFill>
                  <a:schemeClr val="bg1"/>
                </a:solidFill>
                <a:latin typeface="Arial Rounded MT Bold" panose="020F0704030504030204" pitchFamily="34" charset="0"/>
              </a:rPr>
              <a:t> = SVC(kernel='linear')  # You can choose different kernels like 'linear', 'poly', '</a:t>
            </a:r>
            <a:r>
              <a:rPr lang="en-GB" sz="1400" dirty="0" err="1">
                <a:solidFill>
                  <a:schemeClr val="bg1"/>
                </a:solidFill>
                <a:latin typeface="Arial Rounded MT Bold" panose="020F0704030504030204" pitchFamily="34" charset="0"/>
              </a:rPr>
              <a:t>rbf</a:t>
            </a:r>
            <a:r>
              <a:rPr lang="en-GB" sz="1400" dirty="0">
                <a:solidFill>
                  <a:schemeClr val="bg1"/>
                </a:solidFill>
                <a:latin typeface="Arial Rounded MT Bold" panose="020F0704030504030204" pitchFamily="34" charset="0"/>
              </a:rPr>
              <a:t>', etc.</a:t>
            </a:r>
          </a:p>
          <a:p>
            <a:pPr algn="just"/>
            <a:endParaRPr lang="en-GB" sz="1400" dirty="0">
              <a:solidFill>
                <a:schemeClr val="bg1"/>
              </a:solidFill>
              <a:latin typeface="Arial Rounded MT Bold" panose="020F0704030504030204" pitchFamily="34" charset="0"/>
            </a:endParaRPr>
          </a:p>
          <a:p>
            <a:pPr algn="just"/>
            <a:r>
              <a:rPr lang="en-GB" sz="1400" dirty="0">
                <a:solidFill>
                  <a:schemeClr val="bg1"/>
                </a:solidFill>
                <a:latin typeface="Arial Rounded MT Bold" panose="020F0704030504030204" pitchFamily="34" charset="0"/>
              </a:rPr>
              <a:t># Fit (train) the model using the training data</a:t>
            </a:r>
          </a:p>
          <a:p>
            <a:pPr algn="just"/>
            <a:r>
              <a:rPr lang="en-GB" sz="1400" dirty="0" err="1">
                <a:solidFill>
                  <a:schemeClr val="bg1"/>
                </a:solidFill>
                <a:latin typeface="Arial Rounded MT Bold" panose="020F0704030504030204" pitchFamily="34" charset="0"/>
              </a:rPr>
              <a:t>svm_clf.fit</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X_train</a:t>
            </a:r>
            <a:r>
              <a:rPr lang="en-GB" sz="1400" dirty="0">
                <a:solidFill>
                  <a:schemeClr val="bg1"/>
                </a:solidFill>
                <a:latin typeface="Arial Rounded MT Bold" panose="020F0704030504030204" pitchFamily="34" charset="0"/>
              </a:rPr>
              <a:t>, </a:t>
            </a:r>
            <a:r>
              <a:rPr lang="en-GB" sz="1400" dirty="0" err="1">
                <a:solidFill>
                  <a:schemeClr val="bg1"/>
                </a:solidFill>
                <a:latin typeface="Arial Rounded MT Bold" panose="020F0704030504030204" pitchFamily="34" charset="0"/>
              </a:rPr>
              <a:t>y_train</a:t>
            </a:r>
            <a:r>
              <a:rPr lang="en-GB" sz="1400" dirty="0">
                <a:solidFill>
                  <a:schemeClr val="bg1"/>
                </a:solidFill>
                <a:latin typeface="Arial Rounded MT Bold" panose="020F0704030504030204" pitchFamily="34" charset="0"/>
              </a:rPr>
              <a:t>)</a:t>
            </a:r>
          </a:p>
          <a:p>
            <a:pPr algn="just"/>
            <a:endParaRPr lang="en-GB" sz="1400" dirty="0">
              <a:solidFill>
                <a:schemeClr val="bg1"/>
              </a:solidFill>
              <a:latin typeface="Arial Rounded MT Bold" panose="020F0704030504030204" pitchFamily="34" charset="0"/>
            </a:endParaRPr>
          </a:p>
          <a:p>
            <a:pPr algn="just"/>
            <a:r>
              <a:rPr lang="en-GB" sz="1400" dirty="0">
                <a:solidFill>
                  <a:schemeClr val="bg1"/>
                </a:solidFill>
                <a:latin typeface="Arial Rounded MT Bold" panose="020F0704030504030204" pitchFamily="34" charset="0"/>
              </a:rPr>
              <a:t># Initialize the Support Vector Regressor</a:t>
            </a:r>
          </a:p>
          <a:p>
            <a:pPr algn="just"/>
            <a:r>
              <a:rPr lang="en-GB" sz="1400" dirty="0" err="1">
                <a:solidFill>
                  <a:schemeClr val="bg1"/>
                </a:solidFill>
                <a:latin typeface="Arial Rounded MT Bold" panose="020F0704030504030204" pitchFamily="34" charset="0"/>
              </a:rPr>
              <a:t>svm_reg</a:t>
            </a:r>
            <a:r>
              <a:rPr lang="en-GB" sz="1400" dirty="0">
                <a:solidFill>
                  <a:schemeClr val="bg1"/>
                </a:solidFill>
                <a:latin typeface="Arial Rounded MT Bold" panose="020F0704030504030204" pitchFamily="34" charset="0"/>
              </a:rPr>
              <a:t> = SVR(kernel='</a:t>
            </a:r>
            <a:r>
              <a:rPr lang="en-GB" sz="1400" dirty="0" err="1">
                <a:solidFill>
                  <a:schemeClr val="bg1"/>
                </a:solidFill>
                <a:latin typeface="Arial Rounded MT Bold" panose="020F0704030504030204" pitchFamily="34" charset="0"/>
              </a:rPr>
              <a:t>rbf</a:t>
            </a:r>
            <a:r>
              <a:rPr lang="en-GB" sz="1400" dirty="0">
                <a:solidFill>
                  <a:schemeClr val="bg1"/>
                </a:solidFill>
                <a:latin typeface="Arial Rounded MT Bold" panose="020F0704030504030204" pitchFamily="34" charset="0"/>
              </a:rPr>
              <a:t>')  # Again, you can use different kernels like 'linear', 'poly', '</a:t>
            </a:r>
            <a:r>
              <a:rPr lang="en-GB" sz="1400" dirty="0" err="1">
                <a:solidFill>
                  <a:schemeClr val="bg1"/>
                </a:solidFill>
                <a:latin typeface="Arial Rounded MT Bold" panose="020F0704030504030204" pitchFamily="34" charset="0"/>
              </a:rPr>
              <a:t>rbf</a:t>
            </a:r>
            <a:r>
              <a:rPr lang="en-GB" sz="1400" dirty="0">
                <a:solidFill>
                  <a:schemeClr val="bg1"/>
                </a:solidFill>
                <a:latin typeface="Arial Rounded MT Bold" panose="020F0704030504030204" pitchFamily="34" charset="0"/>
              </a:rPr>
              <a:t>'</a:t>
            </a:r>
          </a:p>
          <a:p>
            <a:pPr algn="just"/>
            <a:endParaRPr lang="en-GB" sz="1400" dirty="0">
              <a:solidFill>
                <a:schemeClr val="bg1"/>
              </a:solidFill>
              <a:latin typeface="Arial Rounded MT Bold" panose="020F0704030504030204" pitchFamily="34" charset="0"/>
            </a:endParaRPr>
          </a:p>
          <a:p>
            <a:pPr algn="just"/>
            <a:r>
              <a:rPr lang="en-GB" sz="1400" dirty="0">
                <a:solidFill>
                  <a:schemeClr val="bg1"/>
                </a:solidFill>
                <a:latin typeface="Arial Rounded MT Bold" panose="020F0704030504030204" pitchFamily="34" charset="0"/>
              </a:rPr>
              <a:t># Fit (train) the model using the training data</a:t>
            </a:r>
          </a:p>
          <a:p>
            <a:pPr algn="just"/>
            <a:r>
              <a:rPr lang="en-GB" sz="1400" dirty="0" err="1">
                <a:solidFill>
                  <a:schemeClr val="bg1"/>
                </a:solidFill>
                <a:latin typeface="Arial Rounded MT Bold" panose="020F0704030504030204" pitchFamily="34" charset="0"/>
              </a:rPr>
              <a:t>svm_reg.fit</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X_train</a:t>
            </a:r>
            <a:r>
              <a:rPr lang="en-GB" sz="1400" dirty="0">
                <a:solidFill>
                  <a:schemeClr val="bg1"/>
                </a:solidFill>
                <a:latin typeface="Arial Rounded MT Bold" panose="020F0704030504030204" pitchFamily="34" charset="0"/>
              </a:rPr>
              <a:t>, </a:t>
            </a:r>
            <a:r>
              <a:rPr lang="en-GB" sz="1400" dirty="0" err="1">
                <a:solidFill>
                  <a:schemeClr val="bg1"/>
                </a:solidFill>
                <a:latin typeface="Arial Rounded MT Bold" panose="020F0704030504030204" pitchFamily="34" charset="0"/>
              </a:rPr>
              <a:t>y_train</a:t>
            </a:r>
            <a:r>
              <a:rPr lang="en-GB" sz="1400" dirty="0">
                <a:solidFill>
                  <a:schemeClr val="bg1"/>
                </a:solidFill>
                <a:latin typeface="Arial Rounded MT Bold" panose="020F0704030504030204" pitchFamily="34" charset="0"/>
              </a:rPr>
              <a:t>)</a:t>
            </a:r>
          </a:p>
          <a:p>
            <a:pPr algn="just"/>
            <a:endParaRPr lang="en-GB" sz="1400" dirty="0">
              <a:solidFill>
                <a:schemeClr val="bg1"/>
              </a:solidFill>
              <a:latin typeface="Arial Rounded MT Bold" panose="020F0704030504030204" pitchFamily="34" charset="0"/>
            </a:endParaRPr>
          </a:p>
          <a:p>
            <a:pPr algn="just"/>
            <a:r>
              <a:rPr lang="en-GB" sz="1400" dirty="0">
                <a:solidFill>
                  <a:schemeClr val="bg1"/>
                </a:solidFill>
                <a:latin typeface="Arial Rounded MT Bold" panose="020F0704030504030204" pitchFamily="34" charset="0"/>
              </a:rPr>
              <a:t># Predict the target for test data (classification)</a:t>
            </a:r>
          </a:p>
          <a:p>
            <a:pPr algn="just"/>
            <a:r>
              <a:rPr lang="en-GB" sz="1400" dirty="0" err="1">
                <a:solidFill>
                  <a:schemeClr val="bg1"/>
                </a:solidFill>
                <a:latin typeface="Arial Rounded MT Bold" panose="020F0704030504030204" pitchFamily="34" charset="0"/>
              </a:rPr>
              <a:t>y_pred</a:t>
            </a:r>
            <a:r>
              <a:rPr lang="en-GB" sz="1400" dirty="0">
                <a:solidFill>
                  <a:schemeClr val="bg1"/>
                </a:solidFill>
                <a:latin typeface="Arial Rounded MT Bold" panose="020F0704030504030204" pitchFamily="34" charset="0"/>
              </a:rPr>
              <a:t> = </a:t>
            </a:r>
            <a:r>
              <a:rPr lang="en-GB" sz="1400" dirty="0" err="1">
                <a:solidFill>
                  <a:schemeClr val="bg1"/>
                </a:solidFill>
                <a:latin typeface="Arial Rounded MT Bold" panose="020F0704030504030204" pitchFamily="34" charset="0"/>
              </a:rPr>
              <a:t>svm_clf.predict</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X_test</a:t>
            </a:r>
            <a:r>
              <a:rPr lang="en-GB" sz="1400" dirty="0">
                <a:solidFill>
                  <a:schemeClr val="bg1"/>
                </a:solidFill>
                <a:latin typeface="Arial Rounded MT Bold" panose="020F0704030504030204" pitchFamily="34" charset="0"/>
              </a:rPr>
              <a:t>) </a:t>
            </a:r>
          </a:p>
          <a:p>
            <a:pPr algn="just"/>
            <a:endParaRPr lang="en-GB" sz="1400" dirty="0">
              <a:solidFill>
                <a:schemeClr val="bg1"/>
              </a:solidFill>
              <a:latin typeface="Arial Rounded MT Bold" panose="020F0704030504030204" pitchFamily="34" charset="0"/>
            </a:endParaRPr>
          </a:p>
          <a:p>
            <a:pPr algn="just"/>
            <a:r>
              <a:rPr lang="en-GB" sz="1400" dirty="0">
                <a:solidFill>
                  <a:schemeClr val="bg1"/>
                </a:solidFill>
                <a:latin typeface="Arial Rounded MT Bold" panose="020F0704030504030204" pitchFamily="34" charset="0"/>
              </a:rPr>
              <a:t># Predict the target for test data (regression)</a:t>
            </a:r>
          </a:p>
          <a:p>
            <a:pPr algn="just"/>
            <a:r>
              <a:rPr lang="en-GB" sz="1400" dirty="0" err="1">
                <a:solidFill>
                  <a:schemeClr val="bg1"/>
                </a:solidFill>
                <a:latin typeface="Arial Rounded MT Bold" panose="020F0704030504030204" pitchFamily="34" charset="0"/>
              </a:rPr>
              <a:t>y_pred</a:t>
            </a:r>
            <a:r>
              <a:rPr lang="en-GB" sz="1400" dirty="0">
                <a:solidFill>
                  <a:schemeClr val="bg1"/>
                </a:solidFill>
                <a:latin typeface="Arial Rounded MT Bold" panose="020F0704030504030204" pitchFamily="34" charset="0"/>
              </a:rPr>
              <a:t> = </a:t>
            </a:r>
            <a:r>
              <a:rPr lang="en-GB" sz="1400" dirty="0" err="1">
                <a:solidFill>
                  <a:schemeClr val="bg1"/>
                </a:solidFill>
                <a:latin typeface="Arial Rounded MT Bold" panose="020F0704030504030204" pitchFamily="34" charset="0"/>
              </a:rPr>
              <a:t>svm_reg.predict</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X_test</a:t>
            </a:r>
            <a:r>
              <a:rPr lang="en-GB" sz="1400" dirty="0">
                <a:solidFill>
                  <a:schemeClr val="bg1"/>
                </a:solidFill>
                <a:latin typeface="Arial Rounded MT Bold" panose="020F0704030504030204" pitchFamily="34" charset="0"/>
              </a:rPr>
              <a:t>)# Accuracy score</a:t>
            </a:r>
          </a:p>
          <a:p>
            <a:pPr algn="just"/>
            <a:endParaRPr lang="en-GB" sz="1400" dirty="0">
              <a:solidFill>
                <a:schemeClr val="bg1"/>
              </a:solidFill>
              <a:latin typeface="Arial Rounded MT Bold" panose="020F0704030504030204" pitchFamily="34" charset="0"/>
            </a:endParaRPr>
          </a:p>
          <a:p>
            <a:pPr algn="just"/>
            <a:r>
              <a:rPr lang="en-GB" sz="1400" dirty="0">
                <a:solidFill>
                  <a:schemeClr val="bg1"/>
                </a:solidFill>
                <a:latin typeface="Arial Rounded MT Bold" panose="020F0704030504030204" pitchFamily="34" charset="0"/>
              </a:rPr>
              <a:t># Accuracy score</a:t>
            </a:r>
          </a:p>
          <a:p>
            <a:pPr algn="just"/>
            <a:r>
              <a:rPr lang="en-GB" sz="1400" dirty="0">
                <a:solidFill>
                  <a:schemeClr val="bg1"/>
                </a:solidFill>
                <a:latin typeface="Arial Rounded MT Bold" panose="020F0704030504030204" pitchFamily="34" charset="0"/>
              </a:rPr>
              <a:t>print("Accuracy:", </a:t>
            </a:r>
            <a:r>
              <a:rPr lang="en-GB" sz="1400" dirty="0" err="1">
                <a:solidFill>
                  <a:schemeClr val="bg1"/>
                </a:solidFill>
                <a:latin typeface="Arial Rounded MT Bold" panose="020F0704030504030204" pitchFamily="34" charset="0"/>
              </a:rPr>
              <a:t>accuracy_score</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y_test</a:t>
            </a:r>
            <a:r>
              <a:rPr lang="en-GB" sz="1400" dirty="0">
                <a:solidFill>
                  <a:schemeClr val="bg1"/>
                </a:solidFill>
                <a:latin typeface="Arial Rounded MT Bold" panose="020F0704030504030204" pitchFamily="34" charset="0"/>
              </a:rPr>
              <a:t>, </a:t>
            </a:r>
            <a:r>
              <a:rPr lang="en-GB" sz="1400" dirty="0" err="1">
                <a:solidFill>
                  <a:schemeClr val="bg1"/>
                </a:solidFill>
                <a:latin typeface="Arial Rounded MT Bold" panose="020F0704030504030204" pitchFamily="34" charset="0"/>
              </a:rPr>
              <a:t>y_pred</a:t>
            </a:r>
            <a:r>
              <a:rPr lang="en-GB" sz="1400" dirty="0">
                <a:solidFill>
                  <a:schemeClr val="bg1"/>
                </a:solidFill>
                <a:latin typeface="Arial Rounded MT Bold" panose="020F0704030504030204" pitchFamily="34" charset="0"/>
              </a:rPr>
              <a:t>))</a:t>
            </a:r>
          </a:p>
          <a:p>
            <a:pPr algn="just"/>
            <a:r>
              <a:rPr lang="en-GB" sz="1400" dirty="0">
                <a:solidFill>
                  <a:schemeClr val="bg1"/>
                </a:solidFill>
                <a:latin typeface="Arial Rounded MT Bold" panose="020F0704030504030204" pitchFamily="34" charset="0"/>
              </a:rPr>
              <a:t># Classification report (precision, recall, F1-score)</a:t>
            </a:r>
          </a:p>
          <a:p>
            <a:pPr algn="just"/>
            <a:r>
              <a:rPr lang="en-GB" sz="1400" dirty="0">
                <a:solidFill>
                  <a:schemeClr val="bg1"/>
                </a:solidFill>
                <a:latin typeface="Arial Rounded MT Bold" panose="020F0704030504030204" pitchFamily="34" charset="0"/>
              </a:rPr>
              <a:t>print("Classification Report:\n", </a:t>
            </a:r>
            <a:r>
              <a:rPr lang="en-GB" sz="1400" dirty="0" err="1">
                <a:solidFill>
                  <a:schemeClr val="bg1"/>
                </a:solidFill>
                <a:latin typeface="Arial Rounded MT Bold" panose="020F0704030504030204" pitchFamily="34" charset="0"/>
              </a:rPr>
              <a:t>classification_report</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y_test</a:t>
            </a:r>
            <a:r>
              <a:rPr lang="en-GB" sz="1400" dirty="0">
                <a:solidFill>
                  <a:schemeClr val="bg1"/>
                </a:solidFill>
                <a:latin typeface="Arial Rounded MT Bold" panose="020F0704030504030204" pitchFamily="34" charset="0"/>
              </a:rPr>
              <a:t>, </a:t>
            </a:r>
            <a:r>
              <a:rPr lang="en-GB" sz="1400" dirty="0" err="1">
                <a:solidFill>
                  <a:schemeClr val="bg1"/>
                </a:solidFill>
                <a:latin typeface="Arial Rounded MT Bold" panose="020F0704030504030204" pitchFamily="34" charset="0"/>
              </a:rPr>
              <a:t>y_pred</a:t>
            </a:r>
            <a:r>
              <a:rPr lang="en-GB" sz="1400" dirty="0">
                <a:solidFill>
                  <a:schemeClr val="bg1"/>
                </a:solidFill>
                <a:latin typeface="Arial Rounded MT Bold" panose="020F0704030504030204" pitchFamily="34" charset="0"/>
              </a:rPr>
              <a:t>))</a:t>
            </a:r>
          </a:p>
          <a:p>
            <a:pPr algn="just"/>
            <a:endParaRPr lang="en-GB" sz="1400" dirty="0">
              <a:solidFill>
                <a:schemeClr val="bg1"/>
              </a:solidFill>
              <a:latin typeface="Arial Rounded MT Bold" panose="020F0704030504030204" pitchFamily="34" charset="0"/>
            </a:endParaRPr>
          </a:p>
          <a:p>
            <a:pPr algn="just"/>
            <a:r>
              <a:rPr lang="en-GB" sz="1400" dirty="0">
                <a:solidFill>
                  <a:schemeClr val="bg1"/>
                </a:solidFill>
                <a:latin typeface="Arial Rounded MT Bold" panose="020F0704030504030204" pitchFamily="34" charset="0"/>
              </a:rPr>
              <a:t># Mean Squared Error (MSE)</a:t>
            </a:r>
          </a:p>
          <a:p>
            <a:pPr algn="just"/>
            <a:r>
              <a:rPr lang="en-GB" sz="1400" dirty="0" err="1">
                <a:solidFill>
                  <a:schemeClr val="bg1"/>
                </a:solidFill>
                <a:latin typeface="Arial Rounded MT Bold" panose="020F0704030504030204" pitchFamily="34" charset="0"/>
              </a:rPr>
              <a:t>mse</a:t>
            </a:r>
            <a:r>
              <a:rPr lang="en-GB" sz="1400" dirty="0">
                <a:solidFill>
                  <a:schemeClr val="bg1"/>
                </a:solidFill>
                <a:latin typeface="Arial Rounded MT Bold" panose="020F0704030504030204" pitchFamily="34" charset="0"/>
              </a:rPr>
              <a:t> = </a:t>
            </a:r>
            <a:r>
              <a:rPr lang="en-GB" sz="1400" dirty="0" err="1">
                <a:solidFill>
                  <a:schemeClr val="bg1"/>
                </a:solidFill>
                <a:latin typeface="Arial Rounded MT Bold" panose="020F0704030504030204" pitchFamily="34" charset="0"/>
              </a:rPr>
              <a:t>mean_squared_error</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y_test</a:t>
            </a:r>
            <a:r>
              <a:rPr lang="en-GB" sz="1400" dirty="0">
                <a:solidFill>
                  <a:schemeClr val="bg1"/>
                </a:solidFill>
                <a:latin typeface="Arial Rounded MT Bold" panose="020F0704030504030204" pitchFamily="34" charset="0"/>
              </a:rPr>
              <a:t>, </a:t>
            </a:r>
            <a:r>
              <a:rPr lang="en-GB" sz="1400" dirty="0" err="1">
                <a:solidFill>
                  <a:schemeClr val="bg1"/>
                </a:solidFill>
                <a:latin typeface="Arial Rounded MT Bold" panose="020F0704030504030204" pitchFamily="34" charset="0"/>
              </a:rPr>
              <a:t>y_pred</a:t>
            </a:r>
            <a:r>
              <a:rPr lang="en-GB" sz="1400" dirty="0">
                <a:solidFill>
                  <a:schemeClr val="bg1"/>
                </a:solidFill>
                <a:latin typeface="Arial Rounded MT Bold" panose="020F0704030504030204" pitchFamily="34" charset="0"/>
              </a:rPr>
              <a:t>)</a:t>
            </a:r>
          </a:p>
          <a:p>
            <a:pPr algn="just"/>
            <a:r>
              <a:rPr lang="en-GB" sz="1400" dirty="0">
                <a:solidFill>
                  <a:schemeClr val="bg1"/>
                </a:solidFill>
                <a:latin typeface="Arial Rounded MT Bold" panose="020F0704030504030204" pitchFamily="34" charset="0"/>
              </a:rPr>
              <a:t>print("Mean Squared Error:", </a:t>
            </a:r>
            <a:r>
              <a:rPr lang="en-GB" sz="1400" dirty="0" err="1">
                <a:solidFill>
                  <a:schemeClr val="bg1"/>
                </a:solidFill>
                <a:latin typeface="Arial Rounded MT Bold" panose="020F0704030504030204" pitchFamily="34" charset="0"/>
              </a:rPr>
              <a:t>mse</a:t>
            </a:r>
            <a:r>
              <a:rPr lang="en-GB" sz="1400" dirty="0">
                <a:solidFill>
                  <a:schemeClr val="bg1"/>
                </a:solidFill>
                <a:latin typeface="Arial Rounded MT Bold" panose="020F0704030504030204" pitchFamily="34" charset="0"/>
              </a:rPr>
              <a:t>)</a:t>
            </a:r>
          </a:p>
          <a:p>
            <a:pPr algn="just"/>
            <a:endParaRPr lang="en-IN" sz="1400" dirty="0">
              <a:solidFill>
                <a:schemeClr val="bg1"/>
              </a:solidFill>
              <a:latin typeface="Arial Rounded MT Bold" panose="020F0704030504030204" pitchFamily="34" charset="0"/>
            </a:endParaRPr>
          </a:p>
        </p:txBody>
      </p:sp>
      <p:sp>
        <p:nvSpPr>
          <p:cNvPr id="8" name="TextBox 7">
            <a:extLst>
              <a:ext uri="{FF2B5EF4-FFF2-40B4-BE49-F238E27FC236}">
                <a16:creationId xmlns:a16="http://schemas.microsoft.com/office/drawing/2014/main" id="{38DA7E50-0075-F262-BF53-63B2AAACAA35}"/>
              </a:ext>
            </a:extLst>
          </p:cNvPr>
          <p:cNvSpPr txBox="1"/>
          <p:nvPr/>
        </p:nvSpPr>
        <p:spPr>
          <a:xfrm>
            <a:off x="120769" y="333553"/>
            <a:ext cx="3571336" cy="1015663"/>
          </a:xfrm>
          <a:prstGeom prst="rect">
            <a:avLst/>
          </a:prstGeom>
          <a:noFill/>
        </p:spPr>
        <p:txBody>
          <a:bodyPr wrap="square" rtlCol="0">
            <a:spAutoFit/>
          </a:bodyPr>
          <a:lstStyle/>
          <a:p>
            <a:r>
              <a:rPr lang="en-IN" sz="6000" dirty="0">
                <a:solidFill>
                  <a:schemeClr val="bg1"/>
                </a:solidFill>
              </a:rPr>
              <a:t>SYNTAX</a:t>
            </a:r>
          </a:p>
        </p:txBody>
      </p:sp>
    </p:spTree>
    <p:extLst>
      <p:ext uri="{BB962C8B-B14F-4D97-AF65-F5344CB8AC3E}">
        <p14:creationId xmlns:p14="http://schemas.microsoft.com/office/powerpoint/2010/main" val="3431453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A2ACE-B004-CE5E-E59A-5CA79BCAB916}"/>
              </a:ext>
            </a:extLst>
          </p:cNvPr>
          <p:cNvSpPr>
            <a:spLocks noGrp="1"/>
          </p:cNvSpPr>
          <p:nvPr>
            <p:ph type="title"/>
          </p:nvPr>
        </p:nvSpPr>
        <p:spPr>
          <a:xfrm>
            <a:off x="165085" y="413063"/>
            <a:ext cx="4447171" cy="1852810"/>
          </a:xfrm>
        </p:spPr>
        <p:txBody>
          <a:bodyPr/>
          <a:lstStyle/>
          <a:p>
            <a:r>
              <a:rPr lang="en-IN" sz="6000" dirty="0"/>
              <a:t>K-Nearest </a:t>
            </a:r>
            <a:r>
              <a:rPr lang="en-IN" sz="6000" dirty="0" err="1"/>
              <a:t>Neighbors</a:t>
            </a:r>
            <a:r>
              <a:rPr lang="en-IN" sz="6000" dirty="0"/>
              <a:t> (KNN)</a:t>
            </a:r>
          </a:p>
        </p:txBody>
      </p:sp>
      <p:sp>
        <p:nvSpPr>
          <p:cNvPr id="3" name="Text Placeholder 2">
            <a:extLst>
              <a:ext uri="{FF2B5EF4-FFF2-40B4-BE49-F238E27FC236}">
                <a16:creationId xmlns:a16="http://schemas.microsoft.com/office/drawing/2014/main" id="{F6E6CD51-11F0-8420-62AA-E9BEAA4D2BAD}"/>
              </a:ext>
            </a:extLst>
          </p:cNvPr>
          <p:cNvSpPr>
            <a:spLocks noGrp="1"/>
          </p:cNvSpPr>
          <p:nvPr>
            <p:ph type="body" sz="quarter" idx="14"/>
          </p:nvPr>
        </p:nvSpPr>
        <p:spPr>
          <a:xfrm>
            <a:off x="5577737" y="924897"/>
            <a:ext cx="5667049" cy="2079978"/>
          </a:xfrm>
        </p:spPr>
        <p:txBody>
          <a:bodyPr/>
          <a:lstStyle/>
          <a:p>
            <a:pPr algn="just">
              <a:buFont typeface="Wingdings" panose="05000000000000000000" pitchFamily="2" charset="2"/>
              <a:buChar char="Ø"/>
            </a:pPr>
            <a:r>
              <a:rPr lang="en-GB" sz="1800" b="1" dirty="0"/>
              <a:t>How KNN Works:</a:t>
            </a:r>
          </a:p>
          <a:p>
            <a:pPr algn="just">
              <a:buFont typeface="+mj-lt"/>
              <a:buAutoNum type="arabicPeriod"/>
            </a:pPr>
            <a:r>
              <a:rPr lang="en-GB" sz="1800" b="1" dirty="0"/>
              <a:t>Store Data</a:t>
            </a:r>
            <a:r>
              <a:rPr lang="en-GB" sz="1800" dirty="0"/>
              <a:t>: KNN doesn't learn any internal model during training. Instead, it memorizes the entire training dataset.</a:t>
            </a:r>
          </a:p>
          <a:p>
            <a:pPr algn="just">
              <a:buFont typeface="+mj-lt"/>
              <a:buAutoNum type="arabicPeriod"/>
            </a:pPr>
            <a:r>
              <a:rPr lang="en-GB" sz="1800" b="1" dirty="0"/>
              <a:t>Classify Based on </a:t>
            </a:r>
            <a:r>
              <a:rPr lang="en-GB" sz="1800" b="1" dirty="0" err="1"/>
              <a:t>Neighbors</a:t>
            </a:r>
            <a:r>
              <a:rPr lang="en-GB" sz="1800" dirty="0"/>
              <a:t>: When a new data point needs to be classified or predicted, KNN looks at the </a:t>
            </a:r>
            <a:r>
              <a:rPr lang="en-GB" sz="1800" b="1" dirty="0"/>
              <a:t>K</a:t>
            </a:r>
            <a:r>
              <a:rPr lang="en-GB" sz="1800" dirty="0"/>
              <a:t> (a number you choose) closest data points from the training dataset.</a:t>
            </a:r>
          </a:p>
          <a:p>
            <a:pPr algn="just">
              <a:buFont typeface="+mj-lt"/>
              <a:buAutoNum type="arabicPeriod"/>
            </a:pPr>
            <a:r>
              <a:rPr lang="en-GB" sz="1800" b="1" dirty="0"/>
              <a:t>Majority Vote (for Classification)</a:t>
            </a:r>
            <a:r>
              <a:rPr lang="en-GB" sz="1800" dirty="0"/>
              <a:t>: If you’re classifying, KNN looks at the labels of these K nearest </a:t>
            </a:r>
            <a:r>
              <a:rPr lang="en-GB" sz="1800" dirty="0" err="1"/>
              <a:t>neighbors</a:t>
            </a:r>
            <a:r>
              <a:rPr lang="en-GB" sz="1800" dirty="0"/>
              <a:t>. It assigns the label that most of its </a:t>
            </a:r>
            <a:r>
              <a:rPr lang="en-GB" sz="1800" dirty="0" err="1"/>
              <a:t>neighbors</a:t>
            </a:r>
            <a:r>
              <a:rPr lang="en-GB" sz="1800" dirty="0"/>
              <a:t> have. For example, if 3 out of 5 </a:t>
            </a:r>
            <a:r>
              <a:rPr lang="en-GB" sz="1800" dirty="0" err="1"/>
              <a:t>neighbors</a:t>
            </a:r>
            <a:r>
              <a:rPr lang="en-GB" sz="1800" dirty="0"/>
              <a:t> are </a:t>
            </a:r>
            <a:r>
              <a:rPr lang="en-GB" sz="1800" dirty="0" err="1"/>
              <a:t>labeled</a:t>
            </a:r>
            <a:r>
              <a:rPr lang="en-GB" sz="1800" dirty="0"/>
              <a:t> "cat," the new data point will be classified as "cat."</a:t>
            </a:r>
          </a:p>
          <a:p>
            <a:pPr algn="just">
              <a:buFont typeface="+mj-lt"/>
              <a:buAutoNum type="arabicPeriod"/>
            </a:pPr>
            <a:r>
              <a:rPr lang="en-GB" sz="1800" b="1" dirty="0"/>
              <a:t>Average (for Regression)</a:t>
            </a:r>
            <a:r>
              <a:rPr lang="en-GB" sz="1800" dirty="0"/>
              <a:t>: If you’re doing regression, KNN will take the average of the values of the K nearest </a:t>
            </a:r>
            <a:r>
              <a:rPr lang="en-GB" sz="1800" dirty="0" err="1"/>
              <a:t>neighbors</a:t>
            </a:r>
            <a:r>
              <a:rPr lang="en-GB" sz="1800" dirty="0"/>
              <a:t> and predict that as the output.</a:t>
            </a:r>
          </a:p>
          <a:p>
            <a:pPr algn="just"/>
            <a:endParaRPr lang="en-IN" sz="1800" dirty="0"/>
          </a:p>
        </p:txBody>
      </p:sp>
      <p:sp>
        <p:nvSpPr>
          <p:cNvPr id="5" name="Rectangle 1">
            <a:extLst>
              <a:ext uri="{FF2B5EF4-FFF2-40B4-BE49-F238E27FC236}">
                <a16:creationId xmlns:a16="http://schemas.microsoft.com/office/drawing/2014/main" id="{8F1FE09D-2389-0859-913A-C62E9FB494A9}"/>
              </a:ext>
            </a:extLst>
          </p:cNvPr>
          <p:cNvSpPr>
            <a:spLocks noGrp="1" noChangeArrowheads="1"/>
          </p:cNvSpPr>
          <p:nvPr>
            <p:ph type="body" sz="quarter" idx="15"/>
          </p:nvPr>
        </p:nvSpPr>
        <p:spPr bwMode="auto">
          <a:xfrm>
            <a:off x="226017" y="2657919"/>
            <a:ext cx="4806058" cy="369331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Narrow" panose="020B0606020202030204" pitchFamily="34" charset="0"/>
              </a:rPr>
              <a:t>Type</a:t>
            </a:r>
            <a:r>
              <a:rPr kumimoji="0" lang="en-US" altLang="en-US" sz="1800" b="0" i="0" u="none" strike="noStrike" cap="none" normalizeH="0" baseline="0" dirty="0">
                <a:ln>
                  <a:noFill/>
                </a:ln>
                <a:effectLst/>
                <a:latin typeface="Arial Narrow" panose="020B0606020202030204" pitchFamily="34" charset="0"/>
              </a:rPr>
              <a:t>: Supervised (Classification/Regression)</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effectLst/>
              <a:latin typeface="Arial Narrow" panose="020B060602020203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Narrow" panose="020B0606020202030204" pitchFamily="34" charset="0"/>
              </a:rPr>
              <a:t>Purpose</a:t>
            </a:r>
            <a:r>
              <a:rPr kumimoji="0" lang="en-US" altLang="en-US" sz="1800" b="0" i="0" u="none" strike="noStrike" cap="none" normalizeH="0" baseline="0" dirty="0">
                <a:ln>
                  <a:noFill/>
                </a:ln>
                <a:effectLst/>
                <a:latin typeface="Arial Narrow" panose="020B0606020202030204" pitchFamily="34" charset="0"/>
              </a:rPr>
              <a:t>: Classifies data points based on the majority label of the nearest k neighbors.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effectLst/>
              <a:latin typeface="Arial Narrow" panose="020B060602020203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Narrow" panose="020B0606020202030204" pitchFamily="34" charset="0"/>
              </a:rPr>
              <a:t>Use Case</a:t>
            </a:r>
            <a:r>
              <a:rPr kumimoji="0" lang="en-US" altLang="en-US" sz="1800" b="0" i="0" u="none" strike="noStrike" cap="none" normalizeH="0" baseline="0" dirty="0">
                <a:ln>
                  <a:noFill/>
                </a:ln>
                <a:effectLst/>
                <a:latin typeface="Arial Narrow" panose="020B0606020202030204" pitchFamily="34" charset="0"/>
              </a:rPr>
              <a:t>: Handwritten digit recognition. </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1800" cap="none" dirty="0">
              <a:latin typeface="Arial Narrow" panose="020B060602020203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lang="en-GB" sz="1800" b="1" cap="none" dirty="0">
                <a:latin typeface="Arial Narrow" panose="020B0606020202030204" pitchFamily="34" charset="0"/>
              </a:rPr>
              <a:t>K-nearest </a:t>
            </a:r>
            <a:r>
              <a:rPr lang="en-GB" sz="1800" b="1" cap="none" dirty="0" err="1">
                <a:latin typeface="Arial Narrow" panose="020B0606020202030204" pitchFamily="34" charset="0"/>
              </a:rPr>
              <a:t>neighbors</a:t>
            </a:r>
            <a:r>
              <a:rPr lang="en-GB" sz="1800" b="1" cap="none" dirty="0">
                <a:latin typeface="Arial Narrow" panose="020B0606020202030204" pitchFamily="34" charset="0"/>
              </a:rPr>
              <a:t> (KNN)</a:t>
            </a:r>
            <a:r>
              <a:rPr lang="en-GB" sz="1800" cap="none" dirty="0">
                <a:latin typeface="Arial Narrow" panose="020B0606020202030204" pitchFamily="34" charset="0"/>
              </a:rPr>
              <a:t> is a type of </a:t>
            </a:r>
            <a:r>
              <a:rPr lang="en-GB" sz="1800" b="1" cap="none" dirty="0">
                <a:latin typeface="Arial Narrow" panose="020B0606020202030204" pitchFamily="34" charset="0"/>
              </a:rPr>
              <a:t>supervised machine learning algorithm</a:t>
            </a:r>
            <a:r>
              <a:rPr lang="en-GB" sz="1800" cap="none" dirty="0">
                <a:latin typeface="Arial Narrow" panose="020B0606020202030204" pitchFamily="34" charset="0"/>
              </a:rPr>
              <a:t> used for both classification and regression tasks. It works by finding the K data points (</a:t>
            </a:r>
            <a:r>
              <a:rPr lang="en-GB" sz="1800" cap="none" dirty="0" err="1">
                <a:latin typeface="Arial Narrow" panose="020B0606020202030204" pitchFamily="34" charset="0"/>
              </a:rPr>
              <a:t>neighbors</a:t>
            </a:r>
            <a:r>
              <a:rPr lang="en-GB" sz="1800" cap="none" dirty="0">
                <a:latin typeface="Arial Narrow" panose="020B0606020202030204" pitchFamily="34" charset="0"/>
              </a:rPr>
              <a:t>) in the training dataset that are closest to a new data point, based on a chosen distance metric (like </a:t>
            </a:r>
            <a:r>
              <a:rPr lang="en-GB" sz="1800" cap="none" dirty="0" err="1">
                <a:latin typeface="Arial Narrow" panose="020B0606020202030204" pitchFamily="34" charset="0"/>
              </a:rPr>
              <a:t>euclidean</a:t>
            </a:r>
            <a:r>
              <a:rPr lang="en-GB" sz="1800" cap="none" dirty="0">
                <a:latin typeface="Arial Narrow" panose="020B0606020202030204" pitchFamily="34" charset="0"/>
              </a:rPr>
              <a:t> distance). </a:t>
            </a:r>
            <a:endParaRPr kumimoji="0" lang="en-US" altLang="en-US" b="0" i="0" u="none" strike="noStrike" cap="none" normalizeH="0" baseline="0" dirty="0">
              <a:ln>
                <a:noFill/>
              </a:ln>
              <a:effectLst/>
              <a:latin typeface="Arial Narrow" panose="020B0606020202030204" pitchFamily="34" charset="0"/>
            </a:endParaRPr>
          </a:p>
        </p:txBody>
      </p:sp>
    </p:spTree>
    <p:extLst>
      <p:ext uri="{BB962C8B-B14F-4D97-AF65-F5344CB8AC3E}">
        <p14:creationId xmlns:p14="http://schemas.microsoft.com/office/powerpoint/2010/main" val="3299860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001CD5C-95AA-B893-92ED-8423E36D97DA}"/>
              </a:ext>
            </a:extLst>
          </p:cNvPr>
          <p:cNvSpPr txBox="1"/>
          <p:nvPr/>
        </p:nvSpPr>
        <p:spPr>
          <a:xfrm>
            <a:off x="3870386" y="230036"/>
            <a:ext cx="8419381" cy="6771084"/>
          </a:xfrm>
          <a:prstGeom prst="rect">
            <a:avLst/>
          </a:prstGeom>
          <a:noFill/>
        </p:spPr>
        <p:txBody>
          <a:bodyPr wrap="square" rtlCol="0">
            <a:spAutoFit/>
          </a:bodyPr>
          <a:lstStyle/>
          <a:p>
            <a:pPr algn="just"/>
            <a:r>
              <a:rPr lang="en-IN" sz="1400" dirty="0">
                <a:solidFill>
                  <a:schemeClr val="bg1"/>
                </a:solidFill>
                <a:latin typeface="Arial Rounded MT Bold" panose="020F0704030504030204" pitchFamily="34" charset="0"/>
              </a:rPr>
              <a:t>#Import libraries</a:t>
            </a:r>
          </a:p>
          <a:p>
            <a:pPr algn="just"/>
            <a:r>
              <a:rPr lang="en-IN" sz="1400" dirty="0">
                <a:solidFill>
                  <a:schemeClr val="bg1"/>
                </a:solidFill>
              </a:rPr>
              <a:t>from </a:t>
            </a:r>
            <a:r>
              <a:rPr lang="en-IN" sz="1400" dirty="0" err="1">
                <a:solidFill>
                  <a:schemeClr val="bg1"/>
                </a:solidFill>
              </a:rPr>
              <a:t>sklearn.neighbors</a:t>
            </a:r>
            <a:r>
              <a:rPr lang="en-IN" sz="1400" dirty="0">
                <a:solidFill>
                  <a:schemeClr val="bg1"/>
                </a:solidFill>
              </a:rPr>
              <a:t> import </a:t>
            </a:r>
            <a:r>
              <a:rPr lang="en-IN" sz="1400" dirty="0" err="1">
                <a:solidFill>
                  <a:schemeClr val="bg1"/>
                </a:solidFill>
              </a:rPr>
              <a:t>KNeighborsClassifier</a:t>
            </a:r>
            <a:r>
              <a:rPr lang="en-IN" sz="1400" dirty="0">
                <a:solidFill>
                  <a:schemeClr val="bg1"/>
                </a:solidFill>
              </a:rPr>
              <a:t> # For classification tasks </a:t>
            </a:r>
          </a:p>
          <a:p>
            <a:pPr algn="just"/>
            <a:r>
              <a:rPr lang="en-IN" sz="1400" dirty="0">
                <a:solidFill>
                  <a:schemeClr val="bg1"/>
                </a:solidFill>
              </a:rPr>
              <a:t>from </a:t>
            </a:r>
            <a:r>
              <a:rPr lang="en-IN" sz="1400" dirty="0" err="1">
                <a:solidFill>
                  <a:schemeClr val="bg1"/>
                </a:solidFill>
              </a:rPr>
              <a:t>sklearn.neighbors</a:t>
            </a:r>
            <a:r>
              <a:rPr lang="en-IN" sz="1400" dirty="0">
                <a:solidFill>
                  <a:schemeClr val="bg1"/>
                </a:solidFill>
              </a:rPr>
              <a:t> import </a:t>
            </a:r>
            <a:r>
              <a:rPr lang="en-IN" sz="1400" dirty="0" err="1">
                <a:solidFill>
                  <a:schemeClr val="bg1"/>
                </a:solidFill>
              </a:rPr>
              <a:t>KNeighborsRegressor</a:t>
            </a:r>
            <a:r>
              <a:rPr lang="en-IN" sz="1400" dirty="0">
                <a:solidFill>
                  <a:schemeClr val="bg1"/>
                </a:solidFill>
              </a:rPr>
              <a:t> # For regression tasks </a:t>
            </a:r>
          </a:p>
          <a:p>
            <a:pPr algn="just"/>
            <a:r>
              <a:rPr lang="en-IN" sz="1400" dirty="0">
                <a:solidFill>
                  <a:schemeClr val="bg1"/>
                </a:solidFill>
              </a:rPr>
              <a:t>from </a:t>
            </a:r>
            <a:r>
              <a:rPr lang="en-IN" sz="1400" dirty="0" err="1">
                <a:solidFill>
                  <a:schemeClr val="bg1"/>
                </a:solidFill>
              </a:rPr>
              <a:t>sklearn.metrics</a:t>
            </a:r>
            <a:r>
              <a:rPr lang="en-IN" sz="1400" dirty="0">
                <a:solidFill>
                  <a:schemeClr val="bg1"/>
                </a:solidFill>
              </a:rPr>
              <a:t> import </a:t>
            </a:r>
            <a:r>
              <a:rPr lang="en-IN" sz="1400" dirty="0" err="1">
                <a:solidFill>
                  <a:schemeClr val="bg1"/>
                </a:solidFill>
              </a:rPr>
              <a:t>accuracy_score</a:t>
            </a:r>
            <a:r>
              <a:rPr lang="en-IN" sz="1400" dirty="0">
                <a:solidFill>
                  <a:schemeClr val="bg1"/>
                </a:solidFill>
              </a:rPr>
              <a:t>, </a:t>
            </a:r>
            <a:r>
              <a:rPr lang="en-IN" sz="1400" dirty="0" err="1">
                <a:solidFill>
                  <a:schemeClr val="bg1"/>
                </a:solidFill>
              </a:rPr>
              <a:t>classification_report</a:t>
            </a:r>
            <a:r>
              <a:rPr lang="en-IN" sz="1400" dirty="0">
                <a:solidFill>
                  <a:schemeClr val="bg1"/>
                </a:solidFill>
              </a:rPr>
              <a:t>, </a:t>
            </a:r>
            <a:r>
              <a:rPr lang="en-IN" sz="1400" dirty="0" err="1">
                <a:solidFill>
                  <a:schemeClr val="bg1"/>
                </a:solidFill>
              </a:rPr>
              <a:t>mean_squared_error</a:t>
            </a:r>
            <a:endParaRPr lang="en-GB" sz="1400" dirty="0">
              <a:solidFill>
                <a:schemeClr val="bg1"/>
              </a:solidFill>
              <a:latin typeface="Arial Rounded MT Bold" panose="020F0704030504030204" pitchFamily="34" charset="0"/>
            </a:endParaRPr>
          </a:p>
          <a:p>
            <a:pPr algn="just"/>
            <a:endParaRPr lang="en-GB" sz="1400" dirty="0">
              <a:solidFill>
                <a:schemeClr val="bg1"/>
              </a:solidFill>
              <a:latin typeface="Arial Rounded MT Bold" panose="020F0704030504030204" pitchFamily="34" charset="0"/>
            </a:endParaRPr>
          </a:p>
          <a:p>
            <a:pPr algn="just"/>
            <a:r>
              <a:rPr lang="en-GB" sz="1400" dirty="0">
                <a:solidFill>
                  <a:schemeClr val="bg1"/>
                </a:solidFill>
                <a:latin typeface="Arial Rounded MT Bold" panose="020F0704030504030204" pitchFamily="34" charset="0"/>
              </a:rPr>
              <a:t># Initialize the K-Nearest </a:t>
            </a:r>
            <a:r>
              <a:rPr lang="en-GB" sz="1400" dirty="0" err="1">
                <a:solidFill>
                  <a:schemeClr val="bg1"/>
                </a:solidFill>
                <a:latin typeface="Arial Rounded MT Bold" panose="020F0704030504030204" pitchFamily="34" charset="0"/>
              </a:rPr>
              <a:t>Neighbors</a:t>
            </a:r>
            <a:r>
              <a:rPr lang="en-GB" sz="1400" dirty="0">
                <a:solidFill>
                  <a:schemeClr val="bg1"/>
                </a:solidFill>
                <a:latin typeface="Arial Rounded MT Bold" panose="020F0704030504030204" pitchFamily="34" charset="0"/>
              </a:rPr>
              <a:t> Classifier</a:t>
            </a:r>
          </a:p>
          <a:p>
            <a:pPr algn="just"/>
            <a:r>
              <a:rPr lang="en-GB" sz="1400" dirty="0" err="1">
                <a:solidFill>
                  <a:schemeClr val="bg1"/>
                </a:solidFill>
                <a:latin typeface="Arial Rounded MT Bold" panose="020F0704030504030204" pitchFamily="34" charset="0"/>
              </a:rPr>
              <a:t>knn_clf</a:t>
            </a:r>
            <a:r>
              <a:rPr lang="en-GB" sz="1400" dirty="0">
                <a:solidFill>
                  <a:schemeClr val="bg1"/>
                </a:solidFill>
                <a:latin typeface="Arial Rounded MT Bold" panose="020F0704030504030204" pitchFamily="34" charset="0"/>
              </a:rPr>
              <a:t> = </a:t>
            </a:r>
            <a:r>
              <a:rPr lang="en-GB" sz="1400" dirty="0" err="1">
                <a:solidFill>
                  <a:schemeClr val="bg1"/>
                </a:solidFill>
                <a:latin typeface="Arial Rounded MT Bold" panose="020F0704030504030204" pitchFamily="34" charset="0"/>
              </a:rPr>
              <a:t>KNeighborsClassifier</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n_neighbors</a:t>
            </a:r>
            <a:r>
              <a:rPr lang="en-GB" sz="1400" dirty="0">
                <a:solidFill>
                  <a:schemeClr val="bg1"/>
                </a:solidFill>
                <a:latin typeface="Arial Rounded MT Bold" panose="020F0704030504030204" pitchFamily="34" charset="0"/>
              </a:rPr>
              <a:t>=5)  # You can set K as desired (e.g., K=5)</a:t>
            </a:r>
          </a:p>
          <a:p>
            <a:pPr algn="just"/>
            <a:endParaRPr lang="en-GB" sz="1400" dirty="0">
              <a:solidFill>
                <a:schemeClr val="bg1"/>
              </a:solidFill>
              <a:latin typeface="Arial Rounded MT Bold" panose="020F0704030504030204" pitchFamily="34" charset="0"/>
            </a:endParaRPr>
          </a:p>
          <a:p>
            <a:pPr algn="just"/>
            <a:r>
              <a:rPr lang="en-GB" sz="1400" dirty="0">
                <a:solidFill>
                  <a:schemeClr val="bg1"/>
                </a:solidFill>
                <a:latin typeface="Arial Rounded MT Bold" panose="020F0704030504030204" pitchFamily="34" charset="0"/>
              </a:rPr>
              <a:t># Fit (train) the model using the training data</a:t>
            </a:r>
          </a:p>
          <a:p>
            <a:pPr algn="just"/>
            <a:r>
              <a:rPr lang="en-GB" sz="1400" dirty="0" err="1">
                <a:solidFill>
                  <a:schemeClr val="bg1"/>
                </a:solidFill>
                <a:latin typeface="Arial Rounded MT Bold" panose="020F0704030504030204" pitchFamily="34" charset="0"/>
              </a:rPr>
              <a:t>knn_clf.fit</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X_train</a:t>
            </a:r>
            <a:r>
              <a:rPr lang="en-GB" sz="1400" dirty="0">
                <a:solidFill>
                  <a:schemeClr val="bg1"/>
                </a:solidFill>
                <a:latin typeface="Arial Rounded MT Bold" panose="020F0704030504030204" pitchFamily="34" charset="0"/>
              </a:rPr>
              <a:t>, </a:t>
            </a:r>
            <a:r>
              <a:rPr lang="en-GB" sz="1400" dirty="0" err="1">
                <a:solidFill>
                  <a:schemeClr val="bg1"/>
                </a:solidFill>
                <a:latin typeface="Arial Rounded MT Bold" panose="020F0704030504030204" pitchFamily="34" charset="0"/>
              </a:rPr>
              <a:t>y_train</a:t>
            </a:r>
            <a:r>
              <a:rPr lang="en-GB" sz="1400" dirty="0">
                <a:solidFill>
                  <a:schemeClr val="bg1"/>
                </a:solidFill>
                <a:latin typeface="Arial Rounded MT Bold" panose="020F0704030504030204" pitchFamily="34" charset="0"/>
              </a:rPr>
              <a:t>)</a:t>
            </a:r>
          </a:p>
          <a:p>
            <a:pPr algn="just"/>
            <a:r>
              <a:rPr lang="en-GB" sz="1400" dirty="0">
                <a:solidFill>
                  <a:schemeClr val="bg1"/>
                </a:solidFill>
                <a:latin typeface="Arial Rounded MT Bold" panose="020F0704030504030204" pitchFamily="34" charset="0"/>
              </a:rPr>
              <a:t># Initialize the K-Nearest </a:t>
            </a:r>
            <a:r>
              <a:rPr lang="en-GB" sz="1400" dirty="0" err="1">
                <a:solidFill>
                  <a:schemeClr val="bg1"/>
                </a:solidFill>
                <a:latin typeface="Arial Rounded MT Bold" panose="020F0704030504030204" pitchFamily="34" charset="0"/>
              </a:rPr>
              <a:t>Neighbors</a:t>
            </a:r>
            <a:r>
              <a:rPr lang="en-GB" sz="1400" dirty="0">
                <a:solidFill>
                  <a:schemeClr val="bg1"/>
                </a:solidFill>
                <a:latin typeface="Arial Rounded MT Bold" panose="020F0704030504030204" pitchFamily="34" charset="0"/>
              </a:rPr>
              <a:t> Regressor</a:t>
            </a:r>
          </a:p>
          <a:p>
            <a:pPr algn="just"/>
            <a:r>
              <a:rPr lang="en-GB" sz="1400" dirty="0" err="1">
                <a:solidFill>
                  <a:schemeClr val="bg1"/>
                </a:solidFill>
                <a:latin typeface="Arial Rounded MT Bold" panose="020F0704030504030204" pitchFamily="34" charset="0"/>
              </a:rPr>
              <a:t>knn_reg</a:t>
            </a:r>
            <a:r>
              <a:rPr lang="en-GB" sz="1400" dirty="0">
                <a:solidFill>
                  <a:schemeClr val="bg1"/>
                </a:solidFill>
                <a:latin typeface="Arial Rounded MT Bold" panose="020F0704030504030204" pitchFamily="34" charset="0"/>
              </a:rPr>
              <a:t> = </a:t>
            </a:r>
            <a:r>
              <a:rPr lang="en-GB" sz="1400" dirty="0" err="1">
                <a:solidFill>
                  <a:schemeClr val="bg1"/>
                </a:solidFill>
                <a:latin typeface="Arial Rounded MT Bold" panose="020F0704030504030204" pitchFamily="34" charset="0"/>
              </a:rPr>
              <a:t>KNeighborsRegressor</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n_neighbors</a:t>
            </a:r>
            <a:r>
              <a:rPr lang="en-GB" sz="1400" dirty="0">
                <a:solidFill>
                  <a:schemeClr val="bg1"/>
                </a:solidFill>
                <a:latin typeface="Arial Rounded MT Bold" panose="020F0704030504030204" pitchFamily="34" charset="0"/>
              </a:rPr>
              <a:t>=5)  # You can set K as desired (e.g., K=5)</a:t>
            </a:r>
          </a:p>
          <a:p>
            <a:pPr algn="just"/>
            <a:endParaRPr lang="en-GB" sz="1400" dirty="0">
              <a:solidFill>
                <a:schemeClr val="bg1"/>
              </a:solidFill>
              <a:latin typeface="Arial Rounded MT Bold" panose="020F0704030504030204" pitchFamily="34" charset="0"/>
            </a:endParaRPr>
          </a:p>
          <a:p>
            <a:pPr algn="just"/>
            <a:r>
              <a:rPr lang="en-GB" sz="1400" dirty="0">
                <a:solidFill>
                  <a:schemeClr val="bg1"/>
                </a:solidFill>
                <a:latin typeface="Arial Rounded MT Bold" panose="020F0704030504030204" pitchFamily="34" charset="0"/>
              </a:rPr>
              <a:t># Fit (train) the model using the training data</a:t>
            </a:r>
          </a:p>
          <a:p>
            <a:pPr algn="just"/>
            <a:r>
              <a:rPr lang="en-GB" sz="1400" dirty="0" err="1">
                <a:solidFill>
                  <a:schemeClr val="bg1"/>
                </a:solidFill>
                <a:latin typeface="Arial Rounded MT Bold" panose="020F0704030504030204" pitchFamily="34" charset="0"/>
              </a:rPr>
              <a:t>knn_reg.fit</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X_train</a:t>
            </a:r>
            <a:r>
              <a:rPr lang="en-GB" sz="1400" dirty="0">
                <a:solidFill>
                  <a:schemeClr val="bg1"/>
                </a:solidFill>
                <a:latin typeface="Arial Rounded MT Bold" panose="020F0704030504030204" pitchFamily="34" charset="0"/>
              </a:rPr>
              <a:t>, </a:t>
            </a:r>
            <a:r>
              <a:rPr lang="en-GB" sz="1400" dirty="0" err="1">
                <a:solidFill>
                  <a:schemeClr val="bg1"/>
                </a:solidFill>
                <a:latin typeface="Arial Rounded MT Bold" panose="020F0704030504030204" pitchFamily="34" charset="0"/>
              </a:rPr>
              <a:t>y_train</a:t>
            </a:r>
            <a:r>
              <a:rPr lang="en-GB" sz="1400" dirty="0">
                <a:solidFill>
                  <a:schemeClr val="bg1"/>
                </a:solidFill>
                <a:latin typeface="Arial Rounded MT Bold" panose="020F0704030504030204" pitchFamily="34" charset="0"/>
              </a:rPr>
              <a:t>)</a:t>
            </a:r>
          </a:p>
          <a:p>
            <a:pPr algn="just"/>
            <a:endParaRPr lang="en-GB" sz="1400" dirty="0">
              <a:solidFill>
                <a:schemeClr val="bg1"/>
              </a:solidFill>
              <a:latin typeface="Arial Rounded MT Bold" panose="020F0704030504030204" pitchFamily="34" charset="0"/>
            </a:endParaRPr>
          </a:p>
          <a:p>
            <a:pPr algn="just"/>
            <a:r>
              <a:rPr lang="en-GB" sz="1400" dirty="0">
                <a:solidFill>
                  <a:schemeClr val="bg1"/>
                </a:solidFill>
                <a:latin typeface="Arial Rounded MT Bold" panose="020F0704030504030204" pitchFamily="34" charset="0"/>
              </a:rPr>
              <a:t># Predict the target for test data (classification)</a:t>
            </a:r>
          </a:p>
          <a:p>
            <a:pPr algn="just"/>
            <a:r>
              <a:rPr lang="en-GB" sz="1400" dirty="0" err="1">
                <a:solidFill>
                  <a:schemeClr val="bg1"/>
                </a:solidFill>
                <a:latin typeface="Arial Rounded MT Bold" panose="020F0704030504030204" pitchFamily="34" charset="0"/>
              </a:rPr>
              <a:t>y_pred</a:t>
            </a:r>
            <a:r>
              <a:rPr lang="en-GB" sz="1400" dirty="0">
                <a:solidFill>
                  <a:schemeClr val="bg1"/>
                </a:solidFill>
                <a:latin typeface="Arial Rounded MT Bold" panose="020F0704030504030204" pitchFamily="34" charset="0"/>
              </a:rPr>
              <a:t> = </a:t>
            </a:r>
            <a:r>
              <a:rPr lang="en-GB" sz="1400" dirty="0" err="1">
                <a:solidFill>
                  <a:schemeClr val="bg1"/>
                </a:solidFill>
                <a:latin typeface="Arial Rounded MT Bold" panose="020F0704030504030204" pitchFamily="34" charset="0"/>
              </a:rPr>
              <a:t>knn_clf.predict</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X_test</a:t>
            </a:r>
            <a:r>
              <a:rPr lang="en-GB" sz="1400" dirty="0">
                <a:solidFill>
                  <a:schemeClr val="bg1"/>
                </a:solidFill>
                <a:latin typeface="Arial Rounded MT Bold" panose="020F0704030504030204" pitchFamily="34" charset="0"/>
              </a:rPr>
              <a:t>)</a:t>
            </a:r>
          </a:p>
          <a:p>
            <a:pPr algn="just"/>
            <a:endParaRPr lang="en-GB" sz="1400" dirty="0">
              <a:solidFill>
                <a:schemeClr val="bg1"/>
              </a:solidFill>
              <a:latin typeface="Arial Rounded MT Bold" panose="020F0704030504030204" pitchFamily="34" charset="0"/>
            </a:endParaRPr>
          </a:p>
          <a:p>
            <a:pPr algn="just"/>
            <a:r>
              <a:rPr lang="en-GB" sz="1400" dirty="0">
                <a:solidFill>
                  <a:schemeClr val="bg1"/>
                </a:solidFill>
                <a:latin typeface="Arial Rounded MT Bold" panose="020F0704030504030204" pitchFamily="34" charset="0"/>
              </a:rPr>
              <a:t># Predict the target for test data (regression)</a:t>
            </a:r>
          </a:p>
          <a:p>
            <a:pPr algn="just"/>
            <a:r>
              <a:rPr lang="en-GB" sz="1400" dirty="0" err="1">
                <a:solidFill>
                  <a:schemeClr val="bg1"/>
                </a:solidFill>
                <a:latin typeface="Arial Rounded MT Bold" panose="020F0704030504030204" pitchFamily="34" charset="0"/>
              </a:rPr>
              <a:t>y_pred</a:t>
            </a:r>
            <a:r>
              <a:rPr lang="en-GB" sz="1400" dirty="0">
                <a:solidFill>
                  <a:schemeClr val="bg1"/>
                </a:solidFill>
                <a:latin typeface="Arial Rounded MT Bold" panose="020F0704030504030204" pitchFamily="34" charset="0"/>
              </a:rPr>
              <a:t> = </a:t>
            </a:r>
            <a:r>
              <a:rPr lang="en-GB" sz="1400" dirty="0" err="1">
                <a:solidFill>
                  <a:schemeClr val="bg1"/>
                </a:solidFill>
                <a:latin typeface="Arial Rounded MT Bold" panose="020F0704030504030204" pitchFamily="34" charset="0"/>
              </a:rPr>
              <a:t>knn_reg.predict</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X_test</a:t>
            </a:r>
            <a:r>
              <a:rPr lang="en-GB" sz="1400" dirty="0">
                <a:solidFill>
                  <a:schemeClr val="bg1"/>
                </a:solidFill>
                <a:latin typeface="Arial Rounded MT Bold" panose="020F0704030504030204" pitchFamily="34" charset="0"/>
              </a:rPr>
              <a:t>)</a:t>
            </a:r>
          </a:p>
          <a:p>
            <a:pPr algn="just"/>
            <a:endParaRPr lang="en-GB" sz="1400" dirty="0">
              <a:solidFill>
                <a:schemeClr val="bg1"/>
              </a:solidFill>
              <a:latin typeface="Arial Rounded MT Bold" panose="020F0704030504030204" pitchFamily="34" charset="0"/>
            </a:endParaRPr>
          </a:p>
          <a:p>
            <a:pPr algn="just"/>
            <a:r>
              <a:rPr lang="en-GB" sz="1400" dirty="0">
                <a:solidFill>
                  <a:schemeClr val="bg1"/>
                </a:solidFill>
                <a:latin typeface="Arial Rounded MT Bold" panose="020F0704030504030204" pitchFamily="34" charset="0"/>
              </a:rPr>
              <a:t># Accuracy score</a:t>
            </a:r>
          </a:p>
          <a:p>
            <a:pPr algn="just"/>
            <a:r>
              <a:rPr lang="en-GB" sz="1400" dirty="0">
                <a:solidFill>
                  <a:schemeClr val="bg1"/>
                </a:solidFill>
                <a:latin typeface="Arial Rounded MT Bold" panose="020F0704030504030204" pitchFamily="34" charset="0"/>
              </a:rPr>
              <a:t>print("Accuracy:", </a:t>
            </a:r>
            <a:r>
              <a:rPr lang="en-GB" sz="1400" dirty="0" err="1">
                <a:solidFill>
                  <a:schemeClr val="bg1"/>
                </a:solidFill>
                <a:latin typeface="Arial Rounded MT Bold" panose="020F0704030504030204" pitchFamily="34" charset="0"/>
              </a:rPr>
              <a:t>accuracy_score</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y_test</a:t>
            </a:r>
            <a:r>
              <a:rPr lang="en-GB" sz="1400" dirty="0">
                <a:solidFill>
                  <a:schemeClr val="bg1"/>
                </a:solidFill>
                <a:latin typeface="Arial Rounded MT Bold" panose="020F0704030504030204" pitchFamily="34" charset="0"/>
              </a:rPr>
              <a:t>, </a:t>
            </a:r>
            <a:r>
              <a:rPr lang="en-GB" sz="1400" dirty="0" err="1">
                <a:solidFill>
                  <a:schemeClr val="bg1"/>
                </a:solidFill>
                <a:latin typeface="Arial Rounded MT Bold" panose="020F0704030504030204" pitchFamily="34" charset="0"/>
              </a:rPr>
              <a:t>y_pred</a:t>
            </a:r>
            <a:r>
              <a:rPr lang="en-GB" sz="1400" dirty="0">
                <a:solidFill>
                  <a:schemeClr val="bg1"/>
                </a:solidFill>
                <a:latin typeface="Arial Rounded MT Bold" panose="020F0704030504030204" pitchFamily="34" charset="0"/>
              </a:rPr>
              <a:t>))</a:t>
            </a:r>
          </a:p>
          <a:p>
            <a:pPr algn="just"/>
            <a:r>
              <a:rPr lang="en-GB" sz="1400" dirty="0">
                <a:solidFill>
                  <a:schemeClr val="bg1"/>
                </a:solidFill>
                <a:latin typeface="Arial Rounded MT Bold" panose="020F0704030504030204" pitchFamily="34" charset="0"/>
              </a:rPr>
              <a:t># Classification report (precision, recall, F1-score)</a:t>
            </a:r>
          </a:p>
          <a:p>
            <a:pPr algn="just"/>
            <a:r>
              <a:rPr lang="en-GB" sz="1400" dirty="0">
                <a:solidFill>
                  <a:schemeClr val="bg1"/>
                </a:solidFill>
                <a:latin typeface="Arial Rounded MT Bold" panose="020F0704030504030204" pitchFamily="34" charset="0"/>
              </a:rPr>
              <a:t>print("Classification Report:\n", </a:t>
            </a:r>
            <a:r>
              <a:rPr lang="en-GB" sz="1400" dirty="0" err="1">
                <a:solidFill>
                  <a:schemeClr val="bg1"/>
                </a:solidFill>
                <a:latin typeface="Arial Rounded MT Bold" panose="020F0704030504030204" pitchFamily="34" charset="0"/>
              </a:rPr>
              <a:t>classification_report</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y_test</a:t>
            </a:r>
            <a:r>
              <a:rPr lang="en-GB" sz="1400" dirty="0">
                <a:solidFill>
                  <a:schemeClr val="bg1"/>
                </a:solidFill>
                <a:latin typeface="Arial Rounded MT Bold" panose="020F0704030504030204" pitchFamily="34" charset="0"/>
              </a:rPr>
              <a:t>, </a:t>
            </a:r>
            <a:r>
              <a:rPr lang="en-GB" sz="1400" dirty="0" err="1">
                <a:solidFill>
                  <a:schemeClr val="bg1"/>
                </a:solidFill>
                <a:latin typeface="Arial Rounded MT Bold" panose="020F0704030504030204" pitchFamily="34" charset="0"/>
              </a:rPr>
              <a:t>y_pred</a:t>
            </a:r>
            <a:r>
              <a:rPr lang="en-GB" sz="1400" dirty="0">
                <a:solidFill>
                  <a:schemeClr val="bg1"/>
                </a:solidFill>
                <a:latin typeface="Arial Rounded MT Bold" panose="020F0704030504030204" pitchFamily="34" charset="0"/>
              </a:rPr>
              <a:t>))</a:t>
            </a:r>
          </a:p>
          <a:p>
            <a:pPr algn="just"/>
            <a:endParaRPr lang="en-GB" sz="1400" dirty="0">
              <a:solidFill>
                <a:schemeClr val="bg1"/>
              </a:solidFill>
              <a:latin typeface="Arial Rounded MT Bold" panose="020F0704030504030204" pitchFamily="34" charset="0"/>
            </a:endParaRPr>
          </a:p>
          <a:p>
            <a:pPr algn="just"/>
            <a:r>
              <a:rPr lang="en-GB" sz="1400" dirty="0">
                <a:solidFill>
                  <a:schemeClr val="bg1"/>
                </a:solidFill>
                <a:latin typeface="Arial Rounded MT Bold" panose="020F0704030504030204" pitchFamily="34" charset="0"/>
              </a:rPr>
              <a:t># Mean Squared Error (MSE)</a:t>
            </a:r>
          </a:p>
          <a:p>
            <a:pPr algn="just"/>
            <a:r>
              <a:rPr lang="en-GB" sz="1400" dirty="0" err="1">
                <a:solidFill>
                  <a:schemeClr val="bg1"/>
                </a:solidFill>
                <a:latin typeface="Arial Rounded MT Bold" panose="020F0704030504030204" pitchFamily="34" charset="0"/>
              </a:rPr>
              <a:t>mse</a:t>
            </a:r>
            <a:r>
              <a:rPr lang="en-GB" sz="1400" dirty="0">
                <a:solidFill>
                  <a:schemeClr val="bg1"/>
                </a:solidFill>
                <a:latin typeface="Arial Rounded MT Bold" panose="020F0704030504030204" pitchFamily="34" charset="0"/>
              </a:rPr>
              <a:t> = </a:t>
            </a:r>
            <a:r>
              <a:rPr lang="en-GB" sz="1400" dirty="0" err="1">
                <a:solidFill>
                  <a:schemeClr val="bg1"/>
                </a:solidFill>
                <a:latin typeface="Arial Rounded MT Bold" panose="020F0704030504030204" pitchFamily="34" charset="0"/>
              </a:rPr>
              <a:t>mean_squared_error</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y_test</a:t>
            </a:r>
            <a:r>
              <a:rPr lang="en-GB" sz="1400" dirty="0">
                <a:solidFill>
                  <a:schemeClr val="bg1"/>
                </a:solidFill>
                <a:latin typeface="Arial Rounded MT Bold" panose="020F0704030504030204" pitchFamily="34" charset="0"/>
              </a:rPr>
              <a:t>, </a:t>
            </a:r>
            <a:r>
              <a:rPr lang="en-GB" sz="1400" dirty="0" err="1">
                <a:solidFill>
                  <a:schemeClr val="bg1"/>
                </a:solidFill>
                <a:latin typeface="Arial Rounded MT Bold" panose="020F0704030504030204" pitchFamily="34" charset="0"/>
              </a:rPr>
              <a:t>y_pred</a:t>
            </a:r>
            <a:r>
              <a:rPr lang="en-GB" sz="1400" dirty="0">
                <a:solidFill>
                  <a:schemeClr val="bg1"/>
                </a:solidFill>
                <a:latin typeface="Arial Rounded MT Bold" panose="020F0704030504030204" pitchFamily="34" charset="0"/>
              </a:rPr>
              <a:t>)</a:t>
            </a:r>
          </a:p>
          <a:p>
            <a:pPr algn="just"/>
            <a:r>
              <a:rPr lang="en-GB" sz="1400" dirty="0">
                <a:solidFill>
                  <a:schemeClr val="bg1"/>
                </a:solidFill>
                <a:latin typeface="Arial Rounded MT Bold" panose="020F0704030504030204" pitchFamily="34" charset="0"/>
              </a:rPr>
              <a:t>print("Mean Squared Error:", </a:t>
            </a:r>
            <a:r>
              <a:rPr lang="en-GB" sz="1400" dirty="0" err="1">
                <a:solidFill>
                  <a:schemeClr val="bg1"/>
                </a:solidFill>
                <a:latin typeface="Arial Rounded MT Bold" panose="020F0704030504030204" pitchFamily="34" charset="0"/>
              </a:rPr>
              <a:t>mse</a:t>
            </a:r>
            <a:r>
              <a:rPr lang="en-GB" sz="1400" dirty="0">
                <a:solidFill>
                  <a:schemeClr val="bg1"/>
                </a:solidFill>
                <a:latin typeface="Arial Rounded MT Bold" panose="020F0704030504030204" pitchFamily="34" charset="0"/>
              </a:rPr>
              <a:t>)</a:t>
            </a:r>
          </a:p>
          <a:p>
            <a:pPr algn="just"/>
            <a:endParaRPr lang="en-IN" sz="1400" dirty="0">
              <a:solidFill>
                <a:schemeClr val="bg1"/>
              </a:solidFill>
              <a:latin typeface="Arial Rounded MT Bold" panose="020F0704030504030204" pitchFamily="34" charset="0"/>
            </a:endParaRPr>
          </a:p>
        </p:txBody>
      </p:sp>
      <p:sp>
        <p:nvSpPr>
          <p:cNvPr id="8" name="TextBox 7">
            <a:extLst>
              <a:ext uri="{FF2B5EF4-FFF2-40B4-BE49-F238E27FC236}">
                <a16:creationId xmlns:a16="http://schemas.microsoft.com/office/drawing/2014/main" id="{38DA7E50-0075-F262-BF53-63B2AAACAA35}"/>
              </a:ext>
            </a:extLst>
          </p:cNvPr>
          <p:cNvSpPr txBox="1"/>
          <p:nvPr/>
        </p:nvSpPr>
        <p:spPr>
          <a:xfrm>
            <a:off x="120769" y="333553"/>
            <a:ext cx="3571336" cy="1015663"/>
          </a:xfrm>
          <a:prstGeom prst="rect">
            <a:avLst/>
          </a:prstGeom>
          <a:noFill/>
        </p:spPr>
        <p:txBody>
          <a:bodyPr wrap="square" rtlCol="0">
            <a:spAutoFit/>
          </a:bodyPr>
          <a:lstStyle/>
          <a:p>
            <a:r>
              <a:rPr lang="en-IN" sz="6000" dirty="0">
                <a:solidFill>
                  <a:schemeClr val="bg1"/>
                </a:solidFill>
              </a:rPr>
              <a:t>SYNTAX</a:t>
            </a:r>
          </a:p>
        </p:txBody>
      </p:sp>
    </p:spTree>
    <p:extLst>
      <p:ext uri="{BB962C8B-B14F-4D97-AF65-F5344CB8AC3E}">
        <p14:creationId xmlns:p14="http://schemas.microsoft.com/office/powerpoint/2010/main" val="3658064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2A09B-19C7-8AF0-A4BD-79DAA48DE97C}"/>
              </a:ext>
            </a:extLst>
          </p:cNvPr>
          <p:cNvSpPr>
            <a:spLocks noGrp="1"/>
          </p:cNvSpPr>
          <p:nvPr>
            <p:ph type="title"/>
          </p:nvPr>
        </p:nvSpPr>
        <p:spPr>
          <a:xfrm>
            <a:off x="2105572" y="1632262"/>
            <a:ext cx="8671696" cy="3373515"/>
          </a:xfrm>
        </p:spPr>
        <p:txBody>
          <a:bodyPr/>
          <a:lstStyle/>
          <a:p>
            <a:r>
              <a:rPr lang="en-IN" dirty="0"/>
              <a:t>Thank You !!</a:t>
            </a:r>
          </a:p>
        </p:txBody>
      </p:sp>
    </p:spTree>
    <p:extLst>
      <p:ext uri="{BB962C8B-B14F-4D97-AF65-F5344CB8AC3E}">
        <p14:creationId xmlns:p14="http://schemas.microsoft.com/office/powerpoint/2010/main" val="2208676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2FC7B-7008-CF79-CA61-501AE40EF6C4}"/>
              </a:ext>
            </a:extLst>
          </p:cNvPr>
          <p:cNvSpPr>
            <a:spLocks noGrp="1"/>
          </p:cNvSpPr>
          <p:nvPr>
            <p:ph type="title"/>
          </p:nvPr>
        </p:nvSpPr>
        <p:spPr>
          <a:xfrm>
            <a:off x="426425" y="255686"/>
            <a:ext cx="10061455" cy="644653"/>
          </a:xfrm>
        </p:spPr>
        <p:txBody>
          <a:bodyPr/>
          <a:lstStyle/>
          <a:p>
            <a:r>
              <a:rPr lang="en-US" sz="3600" dirty="0">
                <a:latin typeface="Agency FB" panose="020B0503020202020204" pitchFamily="34" charset="0"/>
              </a:rPr>
              <a:t>Artificial Intelligence</a:t>
            </a:r>
          </a:p>
        </p:txBody>
      </p:sp>
      <p:sp>
        <p:nvSpPr>
          <p:cNvPr id="9" name="TextBox 8">
            <a:extLst>
              <a:ext uri="{FF2B5EF4-FFF2-40B4-BE49-F238E27FC236}">
                <a16:creationId xmlns:a16="http://schemas.microsoft.com/office/drawing/2014/main" id="{DF913D84-1093-A707-E4CB-27180949D5AE}"/>
              </a:ext>
            </a:extLst>
          </p:cNvPr>
          <p:cNvSpPr txBox="1"/>
          <p:nvPr/>
        </p:nvSpPr>
        <p:spPr>
          <a:xfrm>
            <a:off x="426425" y="1116002"/>
            <a:ext cx="3484217" cy="2585323"/>
          </a:xfrm>
          <a:prstGeom prst="rect">
            <a:avLst/>
          </a:prstGeom>
          <a:noFill/>
        </p:spPr>
        <p:txBody>
          <a:bodyPr wrap="square" rtlCol="0">
            <a:spAutoFit/>
          </a:bodyPr>
          <a:lstStyle/>
          <a:p>
            <a:r>
              <a:rPr lang="en-GB" b="1" dirty="0">
                <a:solidFill>
                  <a:schemeClr val="bg1"/>
                </a:solidFill>
                <a:latin typeface="Agency FB" panose="020B0503020202020204" pitchFamily="34" charset="0"/>
              </a:rPr>
              <a:t>Artificial Intelligence (AI)</a:t>
            </a:r>
            <a:r>
              <a:rPr lang="en-GB" dirty="0">
                <a:solidFill>
                  <a:schemeClr val="bg1"/>
                </a:solidFill>
                <a:latin typeface="Agency FB" panose="020B0503020202020204" pitchFamily="34" charset="0"/>
              </a:rPr>
              <a:t> refers to the simulation of human intelligence in machines that are designed to think and act like humans. AI encompasses a range of technologies that allow machines to perform tasks that typically require human intelligence, such as recognizing speech, learning, problem-solving, decision-making, and understanding natural language.</a:t>
            </a:r>
            <a:endParaRPr lang="en-IN" dirty="0">
              <a:solidFill>
                <a:schemeClr val="bg1"/>
              </a:solidFill>
              <a:latin typeface="Agency FB" panose="020B0503020202020204" pitchFamily="34" charset="0"/>
            </a:endParaRPr>
          </a:p>
        </p:txBody>
      </p:sp>
      <p:sp>
        <p:nvSpPr>
          <p:cNvPr id="14" name="TextBox 13">
            <a:extLst>
              <a:ext uri="{FF2B5EF4-FFF2-40B4-BE49-F238E27FC236}">
                <a16:creationId xmlns:a16="http://schemas.microsoft.com/office/drawing/2014/main" id="{89DA549F-DDF8-AE80-2D6F-0325F1E44082}"/>
              </a:ext>
            </a:extLst>
          </p:cNvPr>
          <p:cNvSpPr txBox="1"/>
          <p:nvPr/>
        </p:nvSpPr>
        <p:spPr>
          <a:xfrm>
            <a:off x="4905555" y="948690"/>
            <a:ext cx="6487064" cy="4801314"/>
          </a:xfrm>
          <a:prstGeom prst="rect">
            <a:avLst/>
          </a:prstGeom>
          <a:noFill/>
        </p:spPr>
        <p:txBody>
          <a:bodyPr wrap="square" rtlCol="0">
            <a:spAutoFit/>
          </a:bodyPr>
          <a:lstStyle/>
          <a:p>
            <a:r>
              <a:rPr lang="en-GB" b="1" dirty="0">
                <a:solidFill>
                  <a:schemeClr val="bg1"/>
                </a:solidFill>
                <a:latin typeface="Agency FB" panose="020B0503020202020204" pitchFamily="34" charset="0"/>
              </a:rPr>
              <a:t>Core Concepts of AI:</a:t>
            </a:r>
          </a:p>
          <a:p>
            <a:endParaRPr lang="en-GB" b="1" dirty="0">
              <a:solidFill>
                <a:schemeClr val="bg1"/>
              </a:solidFill>
              <a:latin typeface="Agency FB" panose="020B0503020202020204" pitchFamily="34" charset="0"/>
            </a:endParaRPr>
          </a:p>
          <a:p>
            <a:pPr marL="285750" indent="-285750">
              <a:buFont typeface="Wingdings" panose="05000000000000000000" pitchFamily="2" charset="2"/>
              <a:buChar char="Ø"/>
            </a:pPr>
            <a:r>
              <a:rPr lang="en-GB" b="1" dirty="0">
                <a:solidFill>
                  <a:schemeClr val="bg1"/>
                </a:solidFill>
                <a:latin typeface="Agency FB" panose="020B0503020202020204" pitchFamily="34" charset="0"/>
              </a:rPr>
              <a:t>Machine Learning (ML):</a:t>
            </a:r>
            <a:r>
              <a:rPr lang="en-GB" dirty="0">
                <a:solidFill>
                  <a:schemeClr val="bg1"/>
                </a:solidFill>
                <a:latin typeface="Agency FB" panose="020B0503020202020204" pitchFamily="34" charset="0"/>
              </a:rPr>
              <a:t> A subset of AI where machines learn from data to improve their performance on tasks without being explicitly programmed.</a:t>
            </a:r>
          </a:p>
          <a:p>
            <a:pPr marL="285750" indent="-285750">
              <a:buFont typeface="Wingdings" panose="05000000000000000000" pitchFamily="2" charset="2"/>
              <a:buChar char="Ø"/>
            </a:pPr>
            <a:endParaRPr lang="en-GB" dirty="0">
              <a:solidFill>
                <a:schemeClr val="bg1"/>
              </a:solidFill>
              <a:latin typeface="Agency FB" panose="020B0503020202020204" pitchFamily="34" charset="0"/>
            </a:endParaRPr>
          </a:p>
          <a:p>
            <a:pPr marL="285750" indent="-285750">
              <a:buFont typeface="Wingdings" panose="05000000000000000000" pitchFamily="2" charset="2"/>
              <a:buChar char="Ø"/>
            </a:pPr>
            <a:r>
              <a:rPr lang="en-GB" b="1" dirty="0">
                <a:solidFill>
                  <a:schemeClr val="bg1"/>
                </a:solidFill>
                <a:latin typeface="Agency FB" panose="020B0503020202020204" pitchFamily="34" charset="0"/>
              </a:rPr>
              <a:t>Natural Language Processing (NLP):</a:t>
            </a:r>
            <a:r>
              <a:rPr lang="en-GB" dirty="0">
                <a:solidFill>
                  <a:schemeClr val="bg1"/>
                </a:solidFill>
                <a:latin typeface="Agency FB" panose="020B0503020202020204" pitchFamily="34" charset="0"/>
              </a:rPr>
              <a:t> The ability of machines to understand, interpret, and respond to human language.</a:t>
            </a:r>
          </a:p>
          <a:p>
            <a:pPr marL="285750" indent="-285750">
              <a:buFont typeface="Wingdings" panose="05000000000000000000" pitchFamily="2" charset="2"/>
              <a:buChar char="Ø"/>
            </a:pPr>
            <a:endParaRPr lang="en-GB" dirty="0">
              <a:solidFill>
                <a:schemeClr val="bg1"/>
              </a:solidFill>
              <a:latin typeface="Agency FB" panose="020B0503020202020204" pitchFamily="34" charset="0"/>
            </a:endParaRPr>
          </a:p>
          <a:p>
            <a:pPr marL="285750" indent="-285750">
              <a:buFont typeface="Wingdings" panose="05000000000000000000" pitchFamily="2" charset="2"/>
              <a:buChar char="Ø"/>
            </a:pPr>
            <a:r>
              <a:rPr lang="en-GB" b="1" dirty="0">
                <a:solidFill>
                  <a:schemeClr val="bg1"/>
                </a:solidFill>
                <a:latin typeface="Agency FB" panose="020B0503020202020204" pitchFamily="34" charset="0"/>
              </a:rPr>
              <a:t>Robotics:</a:t>
            </a:r>
            <a:r>
              <a:rPr lang="en-GB" dirty="0">
                <a:solidFill>
                  <a:schemeClr val="bg1"/>
                </a:solidFill>
                <a:latin typeface="Agency FB" panose="020B0503020202020204" pitchFamily="34" charset="0"/>
              </a:rPr>
              <a:t> AI applied to machines that can perform physical tasks, often autonomously.</a:t>
            </a:r>
          </a:p>
          <a:p>
            <a:pPr marL="285750" indent="-285750">
              <a:buFont typeface="Wingdings" panose="05000000000000000000" pitchFamily="2" charset="2"/>
              <a:buChar char="Ø"/>
            </a:pPr>
            <a:endParaRPr lang="en-GB" dirty="0">
              <a:solidFill>
                <a:schemeClr val="bg1"/>
              </a:solidFill>
              <a:latin typeface="Agency FB" panose="020B0503020202020204" pitchFamily="34" charset="0"/>
            </a:endParaRPr>
          </a:p>
          <a:p>
            <a:pPr marL="285750" indent="-285750">
              <a:buFont typeface="Wingdings" panose="05000000000000000000" pitchFamily="2" charset="2"/>
              <a:buChar char="Ø"/>
            </a:pPr>
            <a:r>
              <a:rPr lang="en-GB" b="1" dirty="0">
                <a:solidFill>
                  <a:schemeClr val="bg1"/>
                </a:solidFill>
                <a:latin typeface="Agency FB" panose="020B0503020202020204" pitchFamily="34" charset="0"/>
              </a:rPr>
              <a:t>Computer Vision:</a:t>
            </a:r>
            <a:r>
              <a:rPr lang="en-GB" dirty="0">
                <a:solidFill>
                  <a:schemeClr val="bg1"/>
                </a:solidFill>
                <a:latin typeface="Agency FB" panose="020B0503020202020204" pitchFamily="34" charset="0"/>
              </a:rPr>
              <a:t> Enabling machines to interpret and make decisions based on visual input (e.g., images and videos).</a:t>
            </a:r>
          </a:p>
          <a:p>
            <a:pPr marL="285750" indent="-285750">
              <a:buFont typeface="Wingdings" panose="05000000000000000000" pitchFamily="2" charset="2"/>
              <a:buChar char="Ø"/>
            </a:pPr>
            <a:endParaRPr lang="en-GB" dirty="0">
              <a:solidFill>
                <a:schemeClr val="bg1"/>
              </a:solidFill>
              <a:latin typeface="Agency FB" panose="020B0503020202020204" pitchFamily="34" charset="0"/>
            </a:endParaRPr>
          </a:p>
          <a:p>
            <a:pPr marL="285750" indent="-285750">
              <a:buFont typeface="Wingdings" panose="05000000000000000000" pitchFamily="2" charset="2"/>
              <a:buChar char="Ø"/>
            </a:pPr>
            <a:r>
              <a:rPr lang="en-GB" b="1" dirty="0">
                <a:solidFill>
                  <a:schemeClr val="bg1"/>
                </a:solidFill>
                <a:latin typeface="Agency FB" panose="020B0503020202020204" pitchFamily="34" charset="0"/>
              </a:rPr>
              <a:t>Deep Learning:</a:t>
            </a:r>
            <a:r>
              <a:rPr lang="en-GB" dirty="0">
                <a:solidFill>
                  <a:schemeClr val="bg1"/>
                </a:solidFill>
                <a:latin typeface="Agency FB" panose="020B0503020202020204" pitchFamily="34" charset="0"/>
              </a:rPr>
              <a:t> A subset of machine learning involving neural networks with multiple layers that mimic the functioning of the human brain.</a:t>
            </a:r>
          </a:p>
          <a:p>
            <a:endParaRPr lang="en-IN"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2663399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D372337-7561-0F11-29D8-2C27F3701061}"/>
              </a:ext>
            </a:extLst>
          </p:cNvPr>
          <p:cNvSpPr>
            <a:spLocks noGrp="1"/>
          </p:cNvSpPr>
          <p:nvPr>
            <p:ph type="title"/>
          </p:nvPr>
        </p:nvSpPr>
        <p:spPr>
          <a:xfrm>
            <a:off x="201284" y="977661"/>
            <a:ext cx="4209690" cy="3565584"/>
          </a:xfrm>
        </p:spPr>
        <p:txBody>
          <a:bodyPr/>
          <a:lstStyle/>
          <a:p>
            <a:r>
              <a:rPr lang="en-US" sz="4800" dirty="0"/>
              <a:t>Applications of AI</a:t>
            </a:r>
            <a:br>
              <a:rPr lang="en-US" sz="4800" dirty="0"/>
            </a:br>
            <a:br>
              <a:rPr lang="en-US" sz="2000" dirty="0">
                <a:latin typeface="Arial Rounded MT Bold" panose="020F0704030504030204" pitchFamily="34" charset="0"/>
              </a:rPr>
            </a:br>
            <a:r>
              <a:rPr lang="en-GB" sz="2000" dirty="0">
                <a:solidFill>
                  <a:schemeClr val="bg1"/>
                </a:solidFill>
                <a:latin typeface="Arial Rounded MT Bold" panose="020F0704030504030204" pitchFamily="34" charset="0"/>
              </a:rPr>
              <a:t>AI  is transforming  industries  with smarter,  more  efficient solutions.</a:t>
            </a:r>
            <a:br>
              <a:rPr lang="en-GB" sz="2000" dirty="0">
                <a:solidFill>
                  <a:schemeClr val="bg1"/>
                </a:solidFill>
                <a:latin typeface="Arial Narrow" panose="020B0606020202030204" pitchFamily="34" charset="0"/>
              </a:rPr>
            </a:br>
            <a:endParaRPr lang="en-US" sz="4800" dirty="0"/>
          </a:p>
        </p:txBody>
      </p:sp>
      <p:sp>
        <p:nvSpPr>
          <p:cNvPr id="15" name="TextBox 14">
            <a:extLst>
              <a:ext uri="{FF2B5EF4-FFF2-40B4-BE49-F238E27FC236}">
                <a16:creationId xmlns:a16="http://schemas.microsoft.com/office/drawing/2014/main" id="{635765D0-412E-AFE5-2B51-0FFA6A5EA2DE}"/>
              </a:ext>
            </a:extLst>
          </p:cNvPr>
          <p:cNvSpPr txBox="1"/>
          <p:nvPr/>
        </p:nvSpPr>
        <p:spPr>
          <a:xfrm>
            <a:off x="4963063" y="391065"/>
            <a:ext cx="7027653" cy="749878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GB" sz="1700" b="1" dirty="0">
                <a:solidFill>
                  <a:schemeClr val="bg1"/>
                </a:solidFill>
                <a:latin typeface="Arial Narrow" panose="020B0606020202030204" pitchFamily="34" charset="0"/>
              </a:rPr>
              <a:t>Healthcare</a:t>
            </a:r>
            <a:r>
              <a:rPr lang="en-GB" sz="1700" dirty="0">
                <a:solidFill>
                  <a:schemeClr val="bg1"/>
                </a:solidFill>
                <a:latin typeface="Arial Narrow" panose="020B0606020202030204" pitchFamily="34" charset="0"/>
              </a:rPr>
              <a:t>: AI aids in medical diagnosis, personalized treatment, and virtual assistants for patient care.</a:t>
            </a:r>
          </a:p>
          <a:p>
            <a:pPr marL="285750" indent="-285750">
              <a:lnSpc>
                <a:spcPct val="150000"/>
              </a:lnSpc>
              <a:buFont typeface="Wingdings" panose="05000000000000000000" pitchFamily="2" charset="2"/>
              <a:buChar char="Ø"/>
            </a:pPr>
            <a:r>
              <a:rPr lang="en-GB" sz="1700" b="1" dirty="0">
                <a:solidFill>
                  <a:schemeClr val="bg1"/>
                </a:solidFill>
                <a:latin typeface="Arial Narrow" panose="020B0606020202030204" pitchFamily="34" charset="0"/>
              </a:rPr>
              <a:t>Finance</a:t>
            </a:r>
            <a:r>
              <a:rPr lang="en-GB" sz="1700" dirty="0">
                <a:solidFill>
                  <a:schemeClr val="bg1"/>
                </a:solidFill>
                <a:latin typeface="Arial Narrow" panose="020B0606020202030204" pitchFamily="34" charset="0"/>
              </a:rPr>
              <a:t>: Used in fraud detection, algorithmic trading, and personalized financial advice.</a:t>
            </a:r>
          </a:p>
          <a:p>
            <a:pPr marL="285750" indent="-285750">
              <a:lnSpc>
                <a:spcPct val="150000"/>
              </a:lnSpc>
              <a:buFont typeface="Wingdings" panose="05000000000000000000" pitchFamily="2" charset="2"/>
              <a:buChar char="Ø"/>
            </a:pPr>
            <a:r>
              <a:rPr lang="en-GB" sz="1700" b="1" dirty="0">
                <a:solidFill>
                  <a:schemeClr val="bg1"/>
                </a:solidFill>
                <a:latin typeface="Arial Narrow" panose="020B0606020202030204" pitchFamily="34" charset="0"/>
              </a:rPr>
              <a:t>Autonomous Vehicles</a:t>
            </a:r>
            <a:r>
              <a:rPr lang="en-GB" sz="1700" dirty="0">
                <a:solidFill>
                  <a:schemeClr val="bg1"/>
                </a:solidFill>
                <a:latin typeface="Arial Narrow" panose="020B0606020202030204" pitchFamily="34" charset="0"/>
              </a:rPr>
              <a:t>: Powers self-driving cars for navigation and obstacle detection.</a:t>
            </a:r>
          </a:p>
          <a:p>
            <a:pPr marL="285750" indent="-285750">
              <a:lnSpc>
                <a:spcPct val="150000"/>
              </a:lnSpc>
              <a:buFont typeface="Wingdings" panose="05000000000000000000" pitchFamily="2" charset="2"/>
              <a:buChar char="Ø"/>
            </a:pPr>
            <a:r>
              <a:rPr lang="en-GB" sz="1700" b="1" dirty="0">
                <a:solidFill>
                  <a:schemeClr val="bg1"/>
                </a:solidFill>
                <a:latin typeface="Arial Narrow" panose="020B0606020202030204" pitchFamily="34" charset="0"/>
              </a:rPr>
              <a:t>Retail &amp; E-commerce</a:t>
            </a:r>
            <a:r>
              <a:rPr lang="en-GB" sz="1700" dirty="0">
                <a:solidFill>
                  <a:schemeClr val="bg1"/>
                </a:solidFill>
                <a:latin typeface="Arial Narrow" panose="020B0606020202030204" pitchFamily="34" charset="0"/>
              </a:rPr>
              <a:t>: Enhances product recommendations and optimizes supply chains.</a:t>
            </a:r>
          </a:p>
          <a:p>
            <a:pPr marL="285750" indent="-285750">
              <a:lnSpc>
                <a:spcPct val="150000"/>
              </a:lnSpc>
              <a:buFont typeface="Wingdings" panose="05000000000000000000" pitchFamily="2" charset="2"/>
              <a:buChar char="Ø"/>
            </a:pPr>
            <a:r>
              <a:rPr lang="en-GB" sz="1700" b="1" dirty="0">
                <a:solidFill>
                  <a:schemeClr val="bg1"/>
                </a:solidFill>
                <a:latin typeface="Arial Narrow" panose="020B0606020202030204" pitchFamily="34" charset="0"/>
              </a:rPr>
              <a:t>Education</a:t>
            </a:r>
            <a:r>
              <a:rPr lang="en-GB" sz="1700" dirty="0">
                <a:solidFill>
                  <a:schemeClr val="bg1"/>
                </a:solidFill>
                <a:latin typeface="Arial Narrow" panose="020B0606020202030204" pitchFamily="34" charset="0"/>
              </a:rPr>
              <a:t>: Enables personalized learning and automated grading systems.</a:t>
            </a:r>
          </a:p>
          <a:p>
            <a:pPr marL="285750" indent="-285750">
              <a:lnSpc>
                <a:spcPct val="150000"/>
              </a:lnSpc>
              <a:buFont typeface="Wingdings" panose="05000000000000000000" pitchFamily="2" charset="2"/>
              <a:buChar char="Ø"/>
            </a:pPr>
            <a:r>
              <a:rPr lang="en-GB" sz="1700" b="1" dirty="0">
                <a:solidFill>
                  <a:schemeClr val="bg1"/>
                </a:solidFill>
                <a:latin typeface="Arial Narrow" panose="020B0606020202030204" pitchFamily="34" charset="0"/>
              </a:rPr>
              <a:t>NLP</a:t>
            </a:r>
            <a:r>
              <a:rPr lang="en-GB" sz="1700" dirty="0">
                <a:solidFill>
                  <a:schemeClr val="bg1"/>
                </a:solidFill>
                <a:latin typeface="Arial Narrow" panose="020B0606020202030204" pitchFamily="34" charset="0"/>
              </a:rPr>
              <a:t>: Powers virtual assistants, chatbots, and language translation tools.</a:t>
            </a:r>
          </a:p>
          <a:p>
            <a:pPr marL="285750" indent="-285750">
              <a:lnSpc>
                <a:spcPct val="150000"/>
              </a:lnSpc>
              <a:buFont typeface="Wingdings" panose="05000000000000000000" pitchFamily="2" charset="2"/>
              <a:buChar char="Ø"/>
            </a:pPr>
            <a:r>
              <a:rPr lang="en-GB" sz="1700" b="1" dirty="0">
                <a:solidFill>
                  <a:schemeClr val="bg1"/>
                </a:solidFill>
                <a:latin typeface="Arial Narrow" panose="020B0606020202030204" pitchFamily="34" charset="0"/>
              </a:rPr>
              <a:t>Manufacturing</a:t>
            </a:r>
            <a:r>
              <a:rPr lang="en-GB" sz="1700" dirty="0">
                <a:solidFill>
                  <a:schemeClr val="bg1"/>
                </a:solidFill>
                <a:latin typeface="Arial Narrow" panose="020B0606020202030204" pitchFamily="34" charset="0"/>
              </a:rPr>
              <a:t>: Improves predictive maintenance and automates production processes.</a:t>
            </a:r>
          </a:p>
          <a:p>
            <a:pPr marL="285750" indent="-285750">
              <a:lnSpc>
                <a:spcPct val="150000"/>
              </a:lnSpc>
              <a:buFont typeface="Wingdings" panose="05000000000000000000" pitchFamily="2" charset="2"/>
              <a:buChar char="Ø"/>
            </a:pPr>
            <a:r>
              <a:rPr lang="en-GB" sz="1700" b="1" dirty="0">
                <a:solidFill>
                  <a:schemeClr val="bg1"/>
                </a:solidFill>
                <a:latin typeface="Arial Narrow" panose="020B0606020202030204" pitchFamily="34" charset="0"/>
              </a:rPr>
              <a:t>Entertainment</a:t>
            </a:r>
            <a:r>
              <a:rPr lang="en-GB" sz="1700" dirty="0">
                <a:solidFill>
                  <a:schemeClr val="bg1"/>
                </a:solidFill>
                <a:latin typeface="Arial Narrow" panose="020B0606020202030204" pitchFamily="34" charset="0"/>
              </a:rPr>
              <a:t>: AI assists in content creation and video game dynamics.</a:t>
            </a:r>
          </a:p>
          <a:p>
            <a:pPr marL="285750" indent="-285750">
              <a:lnSpc>
                <a:spcPct val="150000"/>
              </a:lnSpc>
              <a:buFont typeface="Wingdings" panose="05000000000000000000" pitchFamily="2" charset="2"/>
              <a:buChar char="Ø"/>
            </a:pPr>
            <a:r>
              <a:rPr lang="en-GB" sz="1700" b="1" dirty="0">
                <a:solidFill>
                  <a:schemeClr val="bg1"/>
                </a:solidFill>
                <a:latin typeface="Arial Narrow" panose="020B0606020202030204" pitchFamily="34" charset="0"/>
              </a:rPr>
              <a:t>Agriculture</a:t>
            </a:r>
            <a:r>
              <a:rPr lang="en-GB" sz="1700" dirty="0">
                <a:solidFill>
                  <a:schemeClr val="bg1"/>
                </a:solidFill>
                <a:latin typeface="Arial Narrow" panose="020B0606020202030204" pitchFamily="34" charset="0"/>
              </a:rPr>
              <a:t>: Supports smart farming with data-driven crop management.</a:t>
            </a:r>
          </a:p>
          <a:p>
            <a:pPr marL="285750" indent="-285750">
              <a:lnSpc>
                <a:spcPct val="150000"/>
              </a:lnSpc>
              <a:buFont typeface="Wingdings" panose="05000000000000000000" pitchFamily="2" charset="2"/>
              <a:buChar char="Ø"/>
            </a:pPr>
            <a:r>
              <a:rPr lang="en-GB" sz="1700" b="1" dirty="0">
                <a:solidFill>
                  <a:schemeClr val="bg1"/>
                </a:solidFill>
                <a:latin typeface="Arial Narrow" panose="020B0606020202030204" pitchFamily="34" charset="0"/>
              </a:rPr>
              <a:t>Cybersecurity</a:t>
            </a:r>
            <a:r>
              <a:rPr lang="en-GB" sz="1700" dirty="0">
                <a:solidFill>
                  <a:schemeClr val="bg1"/>
                </a:solidFill>
                <a:latin typeface="Arial Narrow" panose="020B0606020202030204" pitchFamily="34" charset="0"/>
              </a:rPr>
              <a:t>: Detects threats and prevents cyberattacks through network analysis.</a:t>
            </a:r>
          </a:p>
          <a:p>
            <a:pPr marL="285750" indent="-285750">
              <a:lnSpc>
                <a:spcPct val="150000"/>
              </a:lnSpc>
              <a:buFont typeface="Wingdings" panose="05000000000000000000" pitchFamily="2" charset="2"/>
              <a:buChar char="Ø"/>
            </a:pPr>
            <a:endParaRPr lang="en-GB" sz="1700" dirty="0">
              <a:solidFill>
                <a:schemeClr val="bg1"/>
              </a:solidFill>
              <a:latin typeface="Arial Narrow" panose="020B0606020202030204" pitchFamily="34" charset="0"/>
            </a:endParaRPr>
          </a:p>
          <a:p>
            <a:pPr marL="285750" indent="-285750">
              <a:lnSpc>
                <a:spcPct val="150000"/>
              </a:lnSpc>
              <a:buFont typeface="Wingdings" panose="05000000000000000000" pitchFamily="2" charset="2"/>
              <a:buChar char="Ø"/>
            </a:pPr>
            <a:endParaRPr lang="en-IN" sz="1700" dirty="0">
              <a:solidFill>
                <a:schemeClr val="bg1"/>
              </a:solidFill>
              <a:latin typeface="Arial Narrow" panose="020B0606020202030204" pitchFamily="34" charset="0"/>
            </a:endParaRPr>
          </a:p>
          <a:p>
            <a:pPr marL="285750" indent="-285750">
              <a:lnSpc>
                <a:spcPct val="150000"/>
              </a:lnSpc>
              <a:buFont typeface="Wingdings" panose="05000000000000000000" pitchFamily="2" charset="2"/>
              <a:buChar char="Ø"/>
            </a:pPr>
            <a:endParaRPr lang="en-IN" sz="17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150140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84CF9-9C10-5E75-92D2-ADCEF7CA4F8C}"/>
              </a:ext>
            </a:extLst>
          </p:cNvPr>
          <p:cNvSpPr>
            <a:spLocks noGrp="1"/>
          </p:cNvSpPr>
          <p:nvPr>
            <p:ph type="title"/>
          </p:nvPr>
        </p:nvSpPr>
        <p:spPr/>
        <p:txBody>
          <a:bodyPr/>
          <a:lstStyle/>
          <a:p>
            <a:pPr algn="ctr"/>
            <a:r>
              <a:rPr lang="en-IN" dirty="0"/>
              <a:t>Types of AI</a:t>
            </a:r>
          </a:p>
        </p:txBody>
      </p:sp>
      <p:sp>
        <p:nvSpPr>
          <p:cNvPr id="15" name="Text Placeholder 14">
            <a:extLst>
              <a:ext uri="{FF2B5EF4-FFF2-40B4-BE49-F238E27FC236}">
                <a16:creationId xmlns:a16="http://schemas.microsoft.com/office/drawing/2014/main" id="{1C456743-E6C7-FFEA-09C7-06109DADF8BE}"/>
              </a:ext>
            </a:extLst>
          </p:cNvPr>
          <p:cNvSpPr>
            <a:spLocks noGrp="1"/>
          </p:cNvSpPr>
          <p:nvPr>
            <p:ph type="body" sz="quarter" idx="18"/>
          </p:nvPr>
        </p:nvSpPr>
        <p:spPr>
          <a:xfrm>
            <a:off x="4626155" y="1742536"/>
            <a:ext cx="2939689" cy="921596"/>
          </a:xfrm>
        </p:spPr>
        <p:txBody>
          <a:bodyPr/>
          <a:lstStyle/>
          <a:p>
            <a:r>
              <a:rPr lang="en-GB" sz="1800" b="1" dirty="0">
                <a:latin typeface="Arial" panose="020B0604020202020204" pitchFamily="34" charset="0"/>
                <a:cs typeface="Arial" panose="020B0604020202020204" pitchFamily="34" charset="0"/>
              </a:rPr>
              <a:t>General AI (AGI)</a:t>
            </a:r>
            <a:r>
              <a:rPr lang="en-GB" sz="1800" dirty="0">
                <a:latin typeface="Arial" panose="020B0604020202020204" pitchFamily="34" charset="0"/>
                <a:cs typeface="Arial" panose="020B0604020202020204" pitchFamily="34" charset="0"/>
              </a:rPr>
              <a:t>:</a:t>
            </a:r>
          </a:p>
          <a:p>
            <a:pPr>
              <a:buFont typeface="Arial" panose="020B0604020202020204" pitchFamily="34" charset="0"/>
              <a:buChar char="•"/>
            </a:pPr>
            <a:r>
              <a:rPr lang="en-GB" sz="1800" dirty="0">
                <a:latin typeface="Arial" panose="020B0604020202020204" pitchFamily="34" charset="0"/>
                <a:cs typeface="Arial" panose="020B0604020202020204" pitchFamily="34" charset="0"/>
              </a:rPr>
              <a:t>Possesses the ability to understand, learn, and perform any task a human can.</a:t>
            </a:r>
          </a:p>
          <a:p>
            <a:pPr>
              <a:buFont typeface="Arial" panose="020B0604020202020204" pitchFamily="34" charset="0"/>
              <a:buChar char="•"/>
            </a:pPr>
            <a:r>
              <a:rPr lang="en-GB" sz="1800" dirty="0">
                <a:latin typeface="Arial" panose="020B0604020202020204" pitchFamily="34" charset="0"/>
                <a:cs typeface="Arial" panose="020B0604020202020204" pitchFamily="34" charset="0"/>
              </a:rPr>
              <a:t>Capable of reasoning, problem-solving, and applying knowledge across different domains.</a:t>
            </a:r>
          </a:p>
          <a:p>
            <a:pPr>
              <a:buFont typeface="Arial" panose="020B0604020202020204" pitchFamily="34" charset="0"/>
              <a:buChar char="•"/>
            </a:pPr>
            <a:r>
              <a:rPr lang="en-GB" sz="1800" dirty="0">
                <a:latin typeface="Arial" panose="020B0604020202020204" pitchFamily="34" charset="0"/>
                <a:cs typeface="Arial" panose="020B0604020202020204" pitchFamily="34" charset="0"/>
              </a:rPr>
              <a:t>Still theoretical and not yet developed.</a:t>
            </a:r>
          </a:p>
          <a:p>
            <a:endParaRPr lang="en-IN" dirty="0"/>
          </a:p>
        </p:txBody>
      </p:sp>
      <p:sp>
        <p:nvSpPr>
          <p:cNvPr id="17" name="Text Placeholder 16">
            <a:extLst>
              <a:ext uri="{FF2B5EF4-FFF2-40B4-BE49-F238E27FC236}">
                <a16:creationId xmlns:a16="http://schemas.microsoft.com/office/drawing/2014/main" id="{E33492A9-53D6-27C6-9403-B37625E95782}"/>
              </a:ext>
            </a:extLst>
          </p:cNvPr>
          <p:cNvSpPr>
            <a:spLocks noGrp="1"/>
          </p:cNvSpPr>
          <p:nvPr>
            <p:ph type="body" sz="quarter" idx="20"/>
          </p:nvPr>
        </p:nvSpPr>
        <p:spPr>
          <a:xfrm>
            <a:off x="8263321" y="1742536"/>
            <a:ext cx="2939689" cy="921596"/>
          </a:xfrm>
        </p:spPr>
        <p:txBody>
          <a:bodyPr/>
          <a:lstStyle/>
          <a:p>
            <a:r>
              <a:rPr lang="en-GB" sz="1800" b="1" dirty="0">
                <a:latin typeface="Arial" panose="020B0604020202020204" pitchFamily="34" charset="0"/>
                <a:cs typeface="Arial" panose="020B0604020202020204" pitchFamily="34" charset="0"/>
              </a:rPr>
              <a:t>Super AI</a:t>
            </a:r>
            <a:r>
              <a:rPr lang="en-GB" sz="1800" dirty="0">
                <a:latin typeface="Arial" panose="020B0604020202020204" pitchFamily="34" charset="0"/>
                <a:cs typeface="Arial" panose="020B0604020202020204" pitchFamily="34" charset="0"/>
              </a:rPr>
              <a:t>:</a:t>
            </a:r>
          </a:p>
          <a:p>
            <a:pPr>
              <a:buFont typeface="Arial" panose="020B0604020202020204" pitchFamily="34" charset="0"/>
              <a:buChar char="•"/>
            </a:pPr>
            <a:r>
              <a:rPr lang="en-GB" sz="1800" dirty="0">
                <a:latin typeface="Arial" panose="020B0604020202020204" pitchFamily="34" charset="0"/>
                <a:cs typeface="Arial" panose="020B0604020202020204" pitchFamily="34" charset="0"/>
              </a:rPr>
              <a:t>Exceeds human intelligence in all aspects, including creativity and decision-making.</a:t>
            </a:r>
          </a:p>
          <a:p>
            <a:pPr>
              <a:buFont typeface="Arial" panose="020B0604020202020204" pitchFamily="34" charset="0"/>
              <a:buChar char="•"/>
            </a:pPr>
            <a:r>
              <a:rPr lang="en-GB" sz="1800" dirty="0">
                <a:latin typeface="Arial" panose="020B0604020202020204" pitchFamily="34" charset="0"/>
                <a:cs typeface="Arial" panose="020B0604020202020204" pitchFamily="34" charset="0"/>
              </a:rPr>
              <a:t>Could solve complex global challenges but poses risks due to its unpredictability.</a:t>
            </a:r>
          </a:p>
          <a:p>
            <a:pPr>
              <a:buFont typeface="Arial" panose="020B0604020202020204" pitchFamily="34" charset="0"/>
              <a:buChar char="•"/>
            </a:pPr>
            <a:r>
              <a:rPr lang="en-GB" sz="1800" dirty="0">
                <a:latin typeface="Arial" panose="020B0604020202020204" pitchFamily="34" charset="0"/>
                <a:cs typeface="Arial" panose="020B0604020202020204" pitchFamily="34" charset="0"/>
              </a:rPr>
              <a:t>Hypothetical and remains in science fiction.</a:t>
            </a:r>
          </a:p>
          <a:p>
            <a:endParaRPr lang="en-IN" dirty="0"/>
          </a:p>
        </p:txBody>
      </p:sp>
      <p:sp>
        <p:nvSpPr>
          <p:cNvPr id="18" name="TextBox 17">
            <a:extLst>
              <a:ext uri="{FF2B5EF4-FFF2-40B4-BE49-F238E27FC236}">
                <a16:creationId xmlns:a16="http://schemas.microsoft.com/office/drawing/2014/main" id="{5654AB3A-6933-A9A8-E0E8-19EE0C98D639}"/>
              </a:ext>
            </a:extLst>
          </p:cNvPr>
          <p:cNvSpPr txBox="1"/>
          <p:nvPr/>
        </p:nvSpPr>
        <p:spPr>
          <a:xfrm>
            <a:off x="592347" y="1742536"/>
            <a:ext cx="3663351" cy="3416320"/>
          </a:xfrm>
          <a:prstGeom prst="rect">
            <a:avLst/>
          </a:prstGeom>
          <a:noFill/>
        </p:spPr>
        <p:txBody>
          <a:bodyPr wrap="square" rtlCol="0">
            <a:spAutoFit/>
          </a:bodyPr>
          <a:lstStyle/>
          <a:p>
            <a:r>
              <a:rPr lang="en-GB" b="1" dirty="0">
                <a:solidFill>
                  <a:schemeClr val="bg1"/>
                </a:solidFill>
                <a:latin typeface="Arial" panose="020B0604020202020204" pitchFamily="34" charset="0"/>
                <a:cs typeface="Arial" panose="020B0604020202020204" pitchFamily="34" charset="0"/>
              </a:rPr>
              <a:t>Narrow AI (Weak AI)</a:t>
            </a:r>
            <a:r>
              <a:rPr lang="en-GB" dirty="0">
                <a:solidFill>
                  <a:schemeClr val="bg1"/>
                </a:solidFill>
                <a:latin typeface="Arial" panose="020B0604020202020204" pitchFamily="34" charset="0"/>
                <a:cs typeface="Arial" panose="020B0604020202020204" pitchFamily="34" charset="0"/>
              </a:rPr>
              <a:t>:</a:t>
            </a:r>
          </a:p>
          <a:p>
            <a:endParaRPr lang="en-GB" dirty="0">
              <a:solidFill>
                <a:schemeClr val="bg1"/>
              </a:solidFill>
              <a:latin typeface="Arial" panose="020B0604020202020204" pitchFamily="34" charset="0"/>
              <a:cs typeface="Arial" panose="020B0604020202020204" pitchFamily="34" charset="0"/>
            </a:endParaRPr>
          </a:p>
          <a:p>
            <a:pPr>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Specializes in specific tasks like language translation, virtual assistants, and image recognition.</a:t>
            </a:r>
          </a:p>
          <a:p>
            <a:endParaRPr lang="en-GB" dirty="0">
              <a:solidFill>
                <a:schemeClr val="bg1"/>
              </a:solidFill>
              <a:latin typeface="Arial" panose="020B0604020202020204" pitchFamily="34" charset="0"/>
              <a:cs typeface="Arial" panose="020B0604020202020204" pitchFamily="34" charset="0"/>
            </a:endParaRPr>
          </a:p>
          <a:p>
            <a:pPr>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It cannot adapt or perform outside its programmed scope.</a:t>
            </a:r>
          </a:p>
          <a:p>
            <a:pPr>
              <a:buFont typeface="Arial" panose="020B0604020202020204" pitchFamily="34" charset="0"/>
              <a:buChar char="•"/>
            </a:pPr>
            <a:endParaRPr lang="en-GB" dirty="0">
              <a:solidFill>
                <a:schemeClr val="bg1"/>
              </a:solidFill>
              <a:latin typeface="Arial" panose="020B0604020202020204" pitchFamily="34" charset="0"/>
              <a:cs typeface="Arial" panose="020B0604020202020204" pitchFamily="34" charset="0"/>
            </a:endParaRPr>
          </a:p>
          <a:p>
            <a:pPr>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Widely used today (e.g., Siri, self-driving cars).</a:t>
            </a:r>
          </a:p>
          <a:p>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3452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BAB316-31AE-96FE-7566-0845D070651A}"/>
              </a:ext>
            </a:extLst>
          </p:cNvPr>
          <p:cNvSpPr>
            <a:spLocks noGrp="1"/>
          </p:cNvSpPr>
          <p:nvPr>
            <p:ph type="title"/>
          </p:nvPr>
        </p:nvSpPr>
        <p:spPr>
          <a:xfrm>
            <a:off x="115019" y="1793289"/>
            <a:ext cx="6412301" cy="3373515"/>
          </a:xfrm>
        </p:spPr>
        <p:txBody>
          <a:bodyPr/>
          <a:lstStyle/>
          <a:p>
            <a:r>
              <a:rPr lang="en-US" sz="4000" dirty="0"/>
              <a:t>Introduction to Machine Learning</a:t>
            </a:r>
          </a:p>
        </p:txBody>
      </p:sp>
      <p:sp>
        <p:nvSpPr>
          <p:cNvPr id="6" name="Text Placeholder 5">
            <a:extLst>
              <a:ext uri="{FF2B5EF4-FFF2-40B4-BE49-F238E27FC236}">
                <a16:creationId xmlns:a16="http://schemas.microsoft.com/office/drawing/2014/main" id="{5E89EAAF-B063-6C60-08AA-ACF274EFF39E}"/>
              </a:ext>
            </a:extLst>
          </p:cNvPr>
          <p:cNvSpPr>
            <a:spLocks noGrp="1"/>
          </p:cNvSpPr>
          <p:nvPr>
            <p:ph type="body" sz="quarter" idx="14"/>
          </p:nvPr>
        </p:nvSpPr>
        <p:spPr>
          <a:xfrm>
            <a:off x="5560485" y="3086826"/>
            <a:ext cx="5667049" cy="2079978"/>
          </a:xfrm>
        </p:spPr>
        <p:txBody>
          <a:bodyPr/>
          <a:lstStyle/>
          <a:p>
            <a:pPr marL="0" indent="0">
              <a:buNone/>
            </a:pPr>
            <a:r>
              <a:rPr lang="en-GB" sz="2000" b="1" dirty="0">
                <a:latin typeface="Agency FB" panose="020B0503020202020204" pitchFamily="34" charset="0"/>
              </a:rPr>
              <a:t>Key Concepts:</a:t>
            </a:r>
          </a:p>
          <a:p>
            <a:pPr>
              <a:buFont typeface="Wingdings" panose="05000000000000000000" pitchFamily="2" charset="2"/>
              <a:buChar char="Ø"/>
            </a:pPr>
            <a:r>
              <a:rPr lang="en-GB" sz="2000" b="1" dirty="0">
                <a:latin typeface="Agency FB" panose="020B0503020202020204" pitchFamily="34" charset="0"/>
              </a:rPr>
              <a:t>Data</a:t>
            </a:r>
            <a:r>
              <a:rPr lang="en-GB" sz="2000" dirty="0">
                <a:latin typeface="Agency FB" panose="020B0503020202020204" pitchFamily="34" charset="0"/>
              </a:rPr>
              <a:t>: The foundation of ML. Machines learn patterns from data, which can be structured (like tabular data) or unstructured (like images, text).</a:t>
            </a:r>
          </a:p>
          <a:p>
            <a:pPr>
              <a:buFont typeface="Wingdings" panose="05000000000000000000" pitchFamily="2" charset="2"/>
              <a:buChar char="Ø"/>
            </a:pPr>
            <a:r>
              <a:rPr lang="en-GB" sz="2000" b="1" dirty="0">
                <a:latin typeface="Agency FB" panose="020B0503020202020204" pitchFamily="34" charset="0"/>
              </a:rPr>
              <a:t>Features</a:t>
            </a:r>
            <a:r>
              <a:rPr lang="en-GB" sz="2000" dirty="0">
                <a:latin typeface="Agency FB" panose="020B0503020202020204" pitchFamily="34" charset="0"/>
              </a:rPr>
              <a:t>: Input variables that are used to make predictions (e.g., age, height, or temperature in a dataset).</a:t>
            </a:r>
          </a:p>
          <a:p>
            <a:pPr>
              <a:buFont typeface="Wingdings" panose="05000000000000000000" pitchFamily="2" charset="2"/>
              <a:buChar char="Ø"/>
            </a:pPr>
            <a:r>
              <a:rPr lang="en-GB" sz="2000" b="1" dirty="0">
                <a:latin typeface="Agency FB" panose="020B0503020202020204" pitchFamily="34" charset="0"/>
              </a:rPr>
              <a:t>Labels</a:t>
            </a:r>
            <a:r>
              <a:rPr lang="en-GB" sz="2000" dirty="0">
                <a:latin typeface="Agency FB" panose="020B0503020202020204" pitchFamily="34" charset="0"/>
              </a:rPr>
              <a:t>: The target variable that the algorithm aims to predict (e.g., whether an email is spam or not).</a:t>
            </a:r>
          </a:p>
          <a:p>
            <a:pPr>
              <a:buFont typeface="Wingdings" panose="05000000000000000000" pitchFamily="2" charset="2"/>
              <a:buChar char="Ø"/>
            </a:pPr>
            <a:endParaRPr lang="en-US" sz="2000" dirty="0">
              <a:latin typeface="Agency FB" panose="020B0503020202020204" pitchFamily="34" charset="0"/>
            </a:endParaRPr>
          </a:p>
        </p:txBody>
      </p:sp>
      <p:sp>
        <p:nvSpPr>
          <p:cNvPr id="10" name="Text Placeholder 9">
            <a:extLst>
              <a:ext uri="{FF2B5EF4-FFF2-40B4-BE49-F238E27FC236}">
                <a16:creationId xmlns:a16="http://schemas.microsoft.com/office/drawing/2014/main" id="{A0D8B04B-B080-1FDB-FA5B-17764C295FF5}"/>
              </a:ext>
            </a:extLst>
          </p:cNvPr>
          <p:cNvSpPr>
            <a:spLocks noGrp="1"/>
          </p:cNvSpPr>
          <p:nvPr>
            <p:ph type="body" sz="quarter" idx="15"/>
          </p:nvPr>
        </p:nvSpPr>
        <p:spPr>
          <a:xfrm>
            <a:off x="5511566" y="1391728"/>
            <a:ext cx="5658458" cy="1425169"/>
          </a:xfrm>
        </p:spPr>
        <p:txBody>
          <a:bodyPr/>
          <a:lstStyle/>
          <a:p>
            <a:r>
              <a:rPr lang="en-GB" sz="2000" b="1" cap="none" dirty="0">
                <a:latin typeface="Agency FB" panose="020B0503020202020204" pitchFamily="34" charset="0"/>
              </a:rPr>
              <a:t>Machine learning (ML)</a:t>
            </a:r>
            <a:r>
              <a:rPr lang="en-GB" sz="2000" cap="none" dirty="0">
                <a:latin typeface="Agency FB" panose="020B0503020202020204" pitchFamily="34" charset="0"/>
              </a:rPr>
              <a:t> is a subset of artificial intelligence (AI) that enables computers to learn from data and improve their performance on tasks without explicit programming. Instead of being programmed with specific rules, ML algorithms learn patterns and make decisions based on the data they are trained on.</a:t>
            </a:r>
            <a:endParaRPr lang="en-US" sz="2000" cap="none" dirty="0">
              <a:latin typeface="Agency FB" panose="020B0503020202020204" pitchFamily="34" charset="0"/>
            </a:endParaRPr>
          </a:p>
        </p:txBody>
      </p:sp>
    </p:spTree>
    <p:extLst>
      <p:ext uri="{BB962C8B-B14F-4D97-AF65-F5344CB8AC3E}">
        <p14:creationId xmlns:p14="http://schemas.microsoft.com/office/powerpoint/2010/main" val="3276769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8028AE57-A0C7-3F71-BCEC-2A7360353FFD}"/>
              </a:ext>
            </a:extLst>
          </p:cNvPr>
          <p:cNvSpPr>
            <a:spLocks noGrp="1"/>
          </p:cNvSpPr>
          <p:nvPr>
            <p:ph type="title"/>
          </p:nvPr>
        </p:nvSpPr>
        <p:spPr>
          <a:xfrm>
            <a:off x="448502" y="-500334"/>
            <a:ext cx="11151152" cy="1327549"/>
          </a:xfrm>
        </p:spPr>
        <p:txBody>
          <a:bodyPr/>
          <a:lstStyle/>
          <a:p>
            <a:r>
              <a:rPr lang="en-IN" dirty="0"/>
              <a:t>Types of Machine learning</a:t>
            </a:r>
          </a:p>
        </p:txBody>
      </p:sp>
      <p:sp>
        <p:nvSpPr>
          <p:cNvPr id="37" name="TextBox 36">
            <a:extLst>
              <a:ext uri="{FF2B5EF4-FFF2-40B4-BE49-F238E27FC236}">
                <a16:creationId xmlns:a16="http://schemas.microsoft.com/office/drawing/2014/main" id="{BA6C4117-93C7-20DB-4122-771DD86695A5}"/>
              </a:ext>
            </a:extLst>
          </p:cNvPr>
          <p:cNvSpPr txBox="1"/>
          <p:nvPr/>
        </p:nvSpPr>
        <p:spPr>
          <a:xfrm>
            <a:off x="517584" y="1213449"/>
            <a:ext cx="11381118" cy="4801314"/>
          </a:xfrm>
          <a:prstGeom prst="rect">
            <a:avLst/>
          </a:prstGeom>
          <a:noFill/>
        </p:spPr>
        <p:txBody>
          <a:bodyPr wrap="square" rtlCol="0">
            <a:spAutoFit/>
          </a:bodyPr>
          <a:lstStyle/>
          <a:p>
            <a:pPr marL="285750" indent="-285750">
              <a:buFont typeface="Arial" panose="020B0604020202020204" pitchFamily="34" charset="0"/>
              <a:buChar char="•"/>
            </a:pPr>
            <a:r>
              <a:rPr lang="en-GB" b="1" dirty="0">
                <a:solidFill>
                  <a:schemeClr val="bg1"/>
                </a:solidFill>
                <a:latin typeface="Arial Narrow" panose="020B0606020202030204" pitchFamily="34" charset="0"/>
              </a:rPr>
              <a:t>Supervised Learning: </a:t>
            </a:r>
            <a:r>
              <a:rPr lang="en-GB" dirty="0">
                <a:solidFill>
                  <a:schemeClr val="bg1"/>
                </a:solidFill>
                <a:latin typeface="Arial Narrow" panose="020B0606020202030204" pitchFamily="34" charset="0"/>
              </a:rPr>
              <a:t>The model is trained on </a:t>
            </a:r>
            <a:r>
              <a:rPr lang="en-GB" dirty="0" err="1">
                <a:solidFill>
                  <a:schemeClr val="bg1"/>
                </a:solidFill>
                <a:latin typeface="Arial Narrow" panose="020B0606020202030204" pitchFamily="34" charset="0"/>
              </a:rPr>
              <a:t>labeled</a:t>
            </a:r>
            <a:r>
              <a:rPr lang="en-GB" dirty="0">
                <a:solidFill>
                  <a:schemeClr val="bg1"/>
                </a:solidFill>
                <a:latin typeface="Arial Narrow" panose="020B0606020202030204" pitchFamily="34" charset="0"/>
              </a:rPr>
              <a:t> data (data with known outputs).</a:t>
            </a:r>
          </a:p>
          <a:p>
            <a:r>
              <a:rPr lang="en-GB" dirty="0">
                <a:solidFill>
                  <a:schemeClr val="bg1"/>
                </a:solidFill>
                <a:latin typeface="Arial Narrow" panose="020B0606020202030204" pitchFamily="34" charset="0"/>
              </a:rPr>
              <a:t> </a:t>
            </a:r>
          </a:p>
          <a:p>
            <a:pPr marL="285750" indent="-285750">
              <a:buFont typeface="Wingdings" panose="05000000000000000000" pitchFamily="2" charset="2"/>
              <a:buChar char="Ø"/>
            </a:pPr>
            <a:r>
              <a:rPr lang="en-GB" dirty="0">
                <a:solidFill>
                  <a:schemeClr val="bg1"/>
                </a:solidFill>
                <a:latin typeface="Arial Narrow" panose="020B0606020202030204" pitchFamily="34" charset="0"/>
              </a:rPr>
              <a:t>     </a:t>
            </a:r>
            <a:r>
              <a:rPr lang="en-GB" b="1" dirty="0">
                <a:solidFill>
                  <a:schemeClr val="bg1"/>
                </a:solidFill>
                <a:latin typeface="Arial Narrow" panose="020B0606020202030204" pitchFamily="34" charset="0"/>
              </a:rPr>
              <a:t>Goal: </a:t>
            </a:r>
            <a:r>
              <a:rPr lang="en-GB" dirty="0">
                <a:solidFill>
                  <a:schemeClr val="bg1"/>
                </a:solidFill>
                <a:latin typeface="Arial Narrow" panose="020B0606020202030204" pitchFamily="34" charset="0"/>
              </a:rPr>
              <a:t>Learn a function that maps inputs (features) to outputs (labels).</a:t>
            </a:r>
          </a:p>
          <a:p>
            <a:pPr marL="285750" indent="-285750">
              <a:buFont typeface="Wingdings" panose="05000000000000000000" pitchFamily="2" charset="2"/>
              <a:buChar char="Ø"/>
            </a:pPr>
            <a:r>
              <a:rPr lang="en-GB" b="1" dirty="0">
                <a:solidFill>
                  <a:schemeClr val="bg1"/>
                </a:solidFill>
                <a:latin typeface="Arial Narrow" panose="020B0606020202030204" pitchFamily="34" charset="0"/>
              </a:rPr>
              <a:t>     Examples:</a:t>
            </a:r>
            <a:r>
              <a:rPr lang="en-GB" dirty="0">
                <a:solidFill>
                  <a:schemeClr val="bg1"/>
                </a:solidFill>
                <a:latin typeface="Arial Narrow" panose="020B0606020202030204" pitchFamily="34" charset="0"/>
              </a:rPr>
              <a:t> Classification (e.g., spam detection, disease diagnosis).</a:t>
            </a:r>
          </a:p>
          <a:p>
            <a:r>
              <a:rPr lang="en-GB" dirty="0">
                <a:solidFill>
                  <a:schemeClr val="bg1"/>
                </a:solidFill>
                <a:latin typeface="Arial Narrow" panose="020B0606020202030204" pitchFamily="34" charset="0"/>
              </a:rPr>
              <a:t>     Regression (e.g., predicting house prices, stock market trends).</a:t>
            </a:r>
          </a:p>
          <a:p>
            <a:endParaRPr lang="en-GB" dirty="0">
              <a:solidFill>
                <a:schemeClr val="bg1"/>
              </a:solidFill>
              <a:latin typeface="Arial Narrow" panose="020B0606020202030204" pitchFamily="34" charset="0"/>
            </a:endParaRPr>
          </a:p>
          <a:p>
            <a:pPr marL="285750" indent="-285750">
              <a:buFont typeface="Arial" panose="020B0604020202020204" pitchFamily="34" charset="0"/>
              <a:buChar char="•"/>
            </a:pPr>
            <a:r>
              <a:rPr lang="en-GB" b="1" dirty="0">
                <a:solidFill>
                  <a:schemeClr val="bg1"/>
                </a:solidFill>
                <a:latin typeface="Arial Narrow" panose="020B0606020202030204" pitchFamily="34" charset="0"/>
              </a:rPr>
              <a:t>Unsupervised Learning: </a:t>
            </a:r>
            <a:r>
              <a:rPr lang="en-GB" dirty="0">
                <a:solidFill>
                  <a:schemeClr val="bg1"/>
                </a:solidFill>
                <a:latin typeface="Arial Narrow" panose="020B0606020202030204" pitchFamily="34" charset="0"/>
              </a:rPr>
              <a:t>The model works on </a:t>
            </a:r>
            <a:r>
              <a:rPr lang="en-GB" dirty="0" err="1">
                <a:solidFill>
                  <a:schemeClr val="bg1"/>
                </a:solidFill>
                <a:latin typeface="Arial Narrow" panose="020B0606020202030204" pitchFamily="34" charset="0"/>
              </a:rPr>
              <a:t>unlabeled</a:t>
            </a:r>
            <a:r>
              <a:rPr lang="en-GB" dirty="0">
                <a:solidFill>
                  <a:schemeClr val="bg1"/>
                </a:solidFill>
                <a:latin typeface="Arial Narrow" panose="020B0606020202030204" pitchFamily="34" charset="0"/>
              </a:rPr>
              <a:t> data (data without known outcomes).</a:t>
            </a:r>
          </a:p>
          <a:p>
            <a:r>
              <a:rPr lang="en-GB" b="1" dirty="0">
                <a:solidFill>
                  <a:schemeClr val="bg1"/>
                </a:solidFill>
                <a:latin typeface="Arial Narrow" panose="020B0606020202030204" pitchFamily="34" charset="0"/>
              </a:rPr>
              <a:t>     </a:t>
            </a:r>
          </a:p>
          <a:p>
            <a:pPr marL="285750" indent="-285750">
              <a:buFont typeface="Wingdings" panose="05000000000000000000" pitchFamily="2" charset="2"/>
              <a:buChar char="Ø"/>
            </a:pPr>
            <a:r>
              <a:rPr lang="en-GB" b="1" dirty="0">
                <a:solidFill>
                  <a:schemeClr val="bg1"/>
                </a:solidFill>
                <a:latin typeface="Arial Narrow" panose="020B0606020202030204" pitchFamily="34" charset="0"/>
              </a:rPr>
              <a:t>     Goal: </a:t>
            </a:r>
            <a:r>
              <a:rPr lang="en-GB" dirty="0">
                <a:solidFill>
                  <a:schemeClr val="bg1"/>
                </a:solidFill>
                <a:latin typeface="Arial Narrow" panose="020B0606020202030204" pitchFamily="34" charset="0"/>
              </a:rPr>
              <a:t>Discover hidden patterns or groupings in the data.</a:t>
            </a:r>
          </a:p>
          <a:p>
            <a:pPr marL="285750" indent="-285750">
              <a:buFont typeface="Wingdings" panose="05000000000000000000" pitchFamily="2" charset="2"/>
              <a:buChar char="Ø"/>
            </a:pPr>
            <a:r>
              <a:rPr lang="en-GB" b="1" dirty="0">
                <a:solidFill>
                  <a:schemeClr val="bg1"/>
                </a:solidFill>
                <a:latin typeface="Arial Narrow" panose="020B0606020202030204" pitchFamily="34" charset="0"/>
              </a:rPr>
              <a:t>     Examples: </a:t>
            </a:r>
            <a:r>
              <a:rPr lang="en-GB" dirty="0">
                <a:solidFill>
                  <a:schemeClr val="bg1"/>
                </a:solidFill>
                <a:latin typeface="Arial Narrow" panose="020B0606020202030204" pitchFamily="34" charset="0"/>
              </a:rPr>
              <a:t>Clustering (e.g., customer segmentation, grouping news articles).</a:t>
            </a:r>
          </a:p>
          <a:p>
            <a:r>
              <a:rPr lang="en-GB" dirty="0">
                <a:solidFill>
                  <a:schemeClr val="bg1"/>
                </a:solidFill>
                <a:latin typeface="Arial Narrow" panose="020B0606020202030204" pitchFamily="34" charset="0"/>
              </a:rPr>
              <a:t>     Dimensionality Reduction (e.g., reducing features to improve model performance).</a:t>
            </a:r>
          </a:p>
          <a:p>
            <a:endParaRPr lang="en-GB" dirty="0">
              <a:solidFill>
                <a:schemeClr val="bg1"/>
              </a:solidFill>
              <a:latin typeface="Arial Narrow" panose="020B0606020202030204" pitchFamily="34" charset="0"/>
            </a:endParaRPr>
          </a:p>
          <a:p>
            <a:pPr marL="285750" indent="-285750">
              <a:buFont typeface="Arial" panose="020B0604020202020204" pitchFamily="34" charset="0"/>
              <a:buChar char="•"/>
            </a:pPr>
            <a:r>
              <a:rPr lang="en-GB" b="1" dirty="0">
                <a:solidFill>
                  <a:schemeClr val="bg1"/>
                </a:solidFill>
                <a:latin typeface="Arial Narrow" panose="020B0606020202030204" pitchFamily="34" charset="0"/>
              </a:rPr>
              <a:t>Reinforcement Learning: </a:t>
            </a:r>
            <a:r>
              <a:rPr lang="en-GB" dirty="0">
                <a:solidFill>
                  <a:schemeClr val="bg1"/>
                </a:solidFill>
                <a:latin typeface="Arial Narrow" panose="020B0606020202030204" pitchFamily="34" charset="0"/>
              </a:rPr>
              <a:t>The model learns by interacting with an environment and receiving feedback in the form of rewards or penalties.</a:t>
            </a:r>
          </a:p>
          <a:p>
            <a:r>
              <a:rPr lang="en-GB" dirty="0">
                <a:solidFill>
                  <a:schemeClr val="bg1"/>
                </a:solidFill>
                <a:latin typeface="Arial Narrow" panose="020B0606020202030204" pitchFamily="34" charset="0"/>
              </a:rPr>
              <a:t> </a:t>
            </a:r>
          </a:p>
          <a:p>
            <a:pPr marL="285750" indent="-285750">
              <a:buFont typeface="Wingdings" panose="05000000000000000000" pitchFamily="2" charset="2"/>
              <a:buChar char="Ø"/>
            </a:pPr>
            <a:r>
              <a:rPr lang="en-GB" b="1" dirty="0">
                <a:solidFill>
                  <a:schemeClr val="bg1"/>
                </a:solidFill>
                <a:latin typeface="Arial Narrow" panose="020B0606020202030204" pitchFamily="34" charset="0"/>
              </a:rPr>
              <a:t>     Goal: </a:t>
            </a:r>
            <a:r>
              <a:rPr lang="en-GB" dirty="0">
                <a:solidFill>
                  <a:schemeClr val="bg1"/>
                </a:solidFill>
                <a:latin typeface="Arial Narrow" panose="020B0606020202030204" pitchFamily="34" charset="0"/>
              </a:rPr>
              <a:t>Learn a sequence of actions that maximize cumulative rewards.</a:t>
            </a:r>
          </a:p>
          <a:p>
            <a:pPr marL="285750" indent="-285750">
              <a:buFont typeface="Wingdings" panose="05000000000000000000" pitchFamily="2" charset="2"/>
              <a:buChar char="Ø"/>
            </a:pPr>
            <a:r>
              <a:rPr lang="en-GB" dirty="0">
                <a:solidFill>
                  <a:schemeClr val="bg1"/>
                </a:solidFill>
                <a:latin typeface="Arial Narrow" panose="020B0606020202030204" pitchFamily="34" charset="0"/>
              </a:rPr>
              <a:t>     </a:t>
            </a:r>
            <a:r>
              <a:rPr lang="en-GB" b="1" dirty="0">
                <a:solidFill>
                  <a:schemeClr val="bg1"/>
                </a:solidFill>
                <a:latin typeface="Arial Narrow" panose="020B0606020202030204" pitchFamily="34" charset="0"/>
              </a:rPr>
              <a:t>Examples: </a:t>
            </a:r>
            <a:r>
              <a:rPr lang="en-GB" dirty="0">
                <a:solidFill>
                  <a:schemeClr val="bg1"/>
                </a:solidFill>
                <a:latin typeface="Arial Narrow" panose="020B0606020202030204" pitchFamily="34" charset="0"/>
              </a:rPr>
              <a:t>Game-playing AI (e.g., AlphaGo, Chess engines).Robotics (e.g., self-learning robots).</a:t>
            </a:r>
            <a:endParaRPr lang="en-IN" dirty="0">
              <a:solidFill>
                <a:schemeClr val="bg1"/>
              </a:solidFill>
              <a:latin typeface="Arial Narrow" panose="020B0606020202030204" pitchFamily="34" charset="0"/>
            </a:endParaRPr>
          </a:p>
        </p:txBody>
      </p:sp>
      <p:cxnSp>
        <p:nvCxnSpPr>
          <p:cNvPr id="41" name="Straight Connector 40">
            <a:extLst>
              <a:ext uri="{FF2B5EF4-FFF2-40B4-BE49-F238E27FC236}">
                <a16:creationId xmlns:a16="http://schemas.microsoft.com/office/drawing/2014/main" id="{F050BB05-0D17-962F-1B06-4B7E48EDF8BA}"/>
              </a:ext>
            </a:extLst>
          </p:cNvPr>
          <p:cNvCxnSpPr>
            <a:cxnSpLocks/>
          </p:cNvCxnSpPr>
          <p:nvPr/>
        </p:nvCxnSpPr>
        <p:spPr>
          <a:xfrm>
            <a:off x="11530642" y="115019"/>
            <a:ext cx="0" cy="1098430"/>
          </a:xfrm>
          <a:prstGeom prst="line">
            <a:avLst/>
          </a:prstGeom>
          <a:ln>
            <a:solidFill>
              <a:schemeClr val="bg1">
                <a:alpha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8099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6F120DD-1D35-81D2-0A23-036326055E17}"/>
              </a:ext>
            </a:extLst>
          </p:cNvPr>
          <p:cNvSpPr>
            <a:spLocks noGrp="1"/>
          </p:cNvSpPr>
          <p:nvPr>
            <p:ph type="title"/>
          </p:nvPr>
        </p:nvSpPr>
        <p:spPr>
          <a:xfrm>
            <a:off x="226235" y="519603"/>
            <a:ext cx="4543245" cy="2790213"/>
          </a:xfrm>
        </p:spPr>
        <p:txBody>
          <a:bodyPr/>
          <a:lstStyle/>
          <a:p>
            <a:r>
              <a:rPr lang="en-US" sz="6000" dirty="0"/>
              <a:t>Logistic Regression</a:t>
            </a:r>
            <a:br>
              <a:rPr lang="en-US" sz="6000" dirty="0"/>
            </a:br>
            <a:r>
              <a:rPr lang="en-US" sz="6000" dirty="0"/>
              <a:t> </a:t>
            </a:r>
            <a:br>
              <a:rPr lang="en-US" sz="6000" dirty="0"/>
            </a:br>
            <a:endParaRPr lang="en-US" sz="6000" dirty="0"/>
          </a:p>
        </p:txBody>
      </p:sp>
      <p:sp>
        <p:nvSpPr>
          <p:cNvPr id="6" name="Rectangle 3">
            <a:extLst>
              <a:ext uri="{FF2B5EF4-FFF2-40B4-BE49-F238E27FC236}">
                <a16:creationId xmlns:a16="http://schemas.microsoft.com/office/drawing/2014/main" id="{40C662DA-A484-F04E-20B2-C4460440DAE5}"/>
              </a:ext>
            </a:extLst>
          </p:cNvPr>
          <p:cNvSpPr>
            <a:spLocks noChangeArrowheads="1"/>
          </p:cNvSpPr>
          <p:nvPr/>
        </p:nvSpPr>
        <p:spPr bwMode="auto">
          <a:xfrm>
            <a:off x="93963" y="2727726"/>
            <a:ext cx="467551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Narrow" panose="020B0606020202030204" pitchFamily="34" charset="0"/>
              </a:rPr>
              <a:t>Type</a:t>
            </a:r>
            <a:r>
              <a:rPr kumimoji="0" lang="en-US" altLang="en-US" sz="1600" b="0" i="0" u="none" strike="noStrike" cap="none" normalizeH="0" baseline="0" dirty="0">
                <a:ln>
                  <a:noFill/>
                </a:ln>
                <a:solidFill>
                  <a:schemeClr val="bg1"/>
                </a:solidFill>
                <a:effectLst/>
                <a:latin typeface="Arial Narrow" panose="020B0606020202030204" pitchFamily="34" charset="0"/>
              </a:rPr>
              <a:t>: Supervised (Classification)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bg1"/>
              </a:solidFill>
              <a:effectLst/>
              <a:latin typeface="Arial Narrow" panose="020B0606020202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Narrow" panose="020B0606020202030204" pitchFamily="34" charset="0"/>
              </a:rPr>
              <a:t>Purpose</a:t>
            </a:r>
            <a:r>
              <a:rPr kumimoji="0" lang="en-US" altLang="en-US" sz="1600" b="0" i="0" u="none" strike="noStrike" cap="none" normalizeH="0" baseline="0" dirty="0">
                <a:ln>
                  <a:noFill/>
                </a:ln>
                <a:solidFill>
                  <a:schemeClr val="bg1"/>
                </a:solidFill>
                <a:effectLst/>
                <a:latin typeface="Arial Narrow" panose="020B0606020202030204" pitchFamily="34" charset="0"/>
              </a:rPr>
              <a:t>: Used for binary classification tasks, predicting the probability of a categorical outcome.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bg1"/>
              </a:solidFill>
              <a:effectLst/>
              <a:latin typeface="Arial Narrow" panose="020B0606020202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Narrow" panose="020B0606020202030204" pitchFamily="34" charset="0"/>
              </a:rPr>
              <a:t>Use Case</a:t>
            </a:r>
            <a:r>
              <a:rPr kumimoji="0" lang="en-US" altLang="en-US" sz="1600" b="0" i="0" u="none" strike="noStrike" cap="none" normalizeH="0" baseline="0" dirty="0">
                <a:ln>
                  <a:noFill/>
                </a:ln>
                <a:solidFill>
                  <a:schemeClr val="bg1"/>
                </a:solidFill>
                <a:effectLst/>
                <a:latin typeface="Arial Narrow" panose="020B0606020202030204" pitchFamily="34" charset="0"/>
              </a:rPr>
              <a:t>: Spam email detection (spam or not spam), Medical diagnosis, Customer Churn.</a:t>
            </a:r>
          </a:p>
        </p:txBody>
      </p:sp>
      <p:sp>
        <p:nvSpPr>
          <p:cNvPr id="16" name="Rectangle 4">
            <a:extLst>
              <a:ext uri="{FF2B5EF4-FFF2-40B4-BE49-F238E27FC236}">
                <a16:creationId xmlns:a16="http://schemas.microsoft.com/office/drawing/2014/main" id="{32B5DC92-3C4A-54D2-077C-D52EEE50D19E}"/>
              </a:ext>
            </a:extLst>
          </p:cNvPr>
          <p:cNvSpPr>
            <a:spLocks noGrp="1" noChangeArrowheads="1"/>
          </p:cNvSpPr>
          <p:nvPr>
            <p:ph type="body" sz="quarter" idx="15"/>
          </p:nvPr>
        </p:nvSpPr>
        <p:spPr bwMode="auto">
          <a:xfrm>
            <a:off x="5181601" y="519603"/>
            <a:ext cx="6839818" cy="5585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effectLst/>
                <a:latin typeface="Arial Narrow" panose="020B0606020202030204" pitchFamily="34" charset="0"/>
              </a:rPr>
              <a:t>Model</a:t>
            </a:r>
            <a:r>
              <a:rPr kumimoji="0" lang="en-US" altLang="en-US" sz="1600" b="0" i="0" u="none" strike="noStrike" cap="none" normalizeH="0" baseline="0" dirty="0">
                <a:ln>
                  <a:noFill/>
                </a:ln>
                <a:effectLst/>
                <a:latin typeface="Arial Narrow" panose="020B0606020202030204" pitchFamily="34" charset="0"/>
              </a:rPr>
              <a: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effectLst/>
                <a:latin typeface="Arial Narrow" panose="020B0606020202030204" pitchFamily="34" charset="0"/>
              </a:rPr>
              <a:t>Probabilities</a:t>
            </a:r>
            <a:r>
              <a:rPr kumimoji="0" lang="en-US" altLang="en-US" sz="1600" b="0" i="0" u="none" strike="noStrike" cap="none" normalizeH="0" baseline="0" dirty="0">
                <a:ln>
                  <a:noFill/>
                </a:ln>
                <a:effectLst/>
                <a:latin typeface="Arial Narrow" panose="020B0606020202030204" pitchFamily="34" charset="0"/>
              </a:rPr>
              <a:t>: It calculates a probability score between 0 and 1. For instance, if it predicts 0.8 for an email, it means there's an 80% chance the email is spam.</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effectLst/>
                <a:latin typeface="Arial Narrow" panose="020B0606020202030204" pitchFamily="34" charset="0"/>
              </a:rPr>
              <a:t>Threshold</a:t>
            </a:r>
            <a:r>
              <a:rPr kumimoji="0" lang="en-US" altLang="en-US" sz="1600" b="0" i="0" u="none" strike="noStrike" cap="none" normalizeH="0" baseline="0" dirty="0">
                <a:ln>
                  <a:noFill/>
                </a:ln>
                <a:effectLst/>
                <a:latin typeface="Arial Narrow" panose="020B0606020202030204" pitchFamily="34" charset="0"/>
              </a:rPr>
              <a:t>: Usually, a cutoff point of 0.5 is used. If the probability is above 0.5, the prediction is “yes” (or the positive class). If it’s below, the prediction is “no” (or the negative class).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effectLst/>
                <a:latin typeface="Arial Narrow" panose="020B0606020202030204" pitchFamily="34" charset="0"/>
              </a:rPr>
              <a:t>How It Learns</a:t>
            </a:r>
            <a:r>
              <a:rPr lang="en-US" altLang="en-US" sz="1600" cap="none" dirty="0">
                <a:latin typeface="Arial Narrow" panose="020B0606020202030204" pitchFamily="34" charset="0"/>
              </a:rPr>
              <a:t>?</a:t>
            </a:r>
            <a:endParaRPr kumimoji="0" lang="en-US" altLang="en-US" sz="1600" b="0" i="0" u="none" strike="noStrike" cap="none" normalizeH="0" baseline="0" dirty="0">
              <a:ln>
                <a:noFill/>
              </a:ln>
              <a:effectLst/>
              <a:latin typeface="Arial Narrow" panose="020B060602020203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effectLst/>
                <a:latin typeface="Arial Narrow" panose="020B0606020202030204" pitchFamily="34" charset="0"/>
              </a:rPr>
              <a:t>It uses past data to figure out how different factors (like words in an email or test results) are related to the outcome. For instance, if certain words are more common in spam emails, the model learns this relationship.</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effectLst/>
                <a:latin typeface="Arial Narrow" panose="020B0606020202030204" pitchFamily="34" charset="0"/>
              </a:rPr>
              <a:t>Why Use It?</a:t>
            </a:r>
            <a:r>
              <a:rPr kumimoji="0" lang="en-US" altLang="en-US" sz="1600" b="0" i="0" u="none" strike="noStrike" cap="none" normalizeH="0" baseline="0" dirty="0">
                <a:ln>
                  <a:noFill/>
                </a:ln>
                <a:effectLst/>
                <a:latin typeface="Arial Narrow" panose="020B0606020202030204" pitchFamily="34" charset="0"/>
              </a:rPr>
              <a: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effectLst/>
                <a:latin typeface="Arial Narrow" panose="020B0606020202030204" pitchFamily="34" charset="0"/>
              </a:rPr>
              <a:t>Simplicity</a:t>
            </a:r>
            <a:r>
              <a:rPr kumimoji="0" lang="en-US" altLang="en-US" sz="1600" b="0" i="0" u="none" strike="noStrike" cap="none" normalizeH="0" baseline="0" dirty="0">
                <a:ln>
                  <a:noFill/>
                </a:ln>
                <a:effectLst/>
                <a:latin typeface="Arial Narrow" panose="020B0606020202030204" pitchFamily="34" charset="0"/>
              </a:rPr>
              <a:t>: It’s straightforward to understand and implement.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effectLst/>
                <a:latin typeface="Arial Narrow" panose="020B0606020202030204" pitchFamily="34" charset="0"/>
              </a:rPr>
              <a:t>Probabilities</a:t>
            </a:r>
            <a:r>
              <a:rPr kumimoji="0" lang="en-US" altLang="en-US" sz="1600" b="0" i="0" u="none" strike="noStrike" cap="none" normalizeH="0" baseline="0" dirty="0">
                <a:ln>
                  <a:noFill/>
                </a:ln>
                <a:effectLst/>
                <a:latin typeface="Arial Narrow" panose="020B0606020202030204" pitchFamily="34" charset="0"/>
              </a:rPr>
              <a:t>: It not only predicts a category but also gives a probability score, which can be useful for understanding confidence levels.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effectLst/>
              <a:latin typeface="Arial Narrow" panose="020B0606020202030204" pitchFamily="34" charset="0"/>
            </a:endParaRPr>
          </a:p>
        </p:txBody>
      </p:sp>
    </p:spTree>
    <p:extLst>
      <p:ext uri="{BB962C8B-B14F-4D97-AF65-F5344CB8AC3E}">
        <p14:creationId xmlns:p14="http://schemas.microsoft.com/office/powerpoint/2010/main" val="273775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6C39A-2A2D-F4DF-0E24-97BEA03BC222}"/>
              </a:ext>
            </a:extLst>
          </p:cNvPr>
          <p:cNvSpPr>
            <a:spLocks noGrp="1"/>
          </p:cNvSpPr>
          <p:nvPr>
            <p:ph type="title"/>
          </p:nvPr>
        </p:nvSpPr>
        <p:spPr>
          <a:xfrm>
            <a:off x="197913" y="-38791"/>
            <a:ext cx="2988109" cy="1946607"/>
          </a:xfrm>
        </p:spPr>
        <p:txBody>
          <a:bodyPr/>
          <a:lstStyle/>
          <a:p>
            <a:r>
              <a:rPr lang="en-IN" sz="6000" dirty="0"/>
              <a:t>Syntax</a:t>
            </a:r>
          </a:p>
        </p:txBody>
      </p:sp>
      <p:sp>
        <p:nvSpPr>
          <p:cNvPr id="4" name="Text Placeholder 3">
            <a:extLst>
              <a:ext uri="{FF2B5EF4-FFF2-40B4-BE49-F238E27FC236}">
                <a16:creationId xmlns:a16="http://schemas.microsoft.com/office/drawing/2014/main" id="{84E504F2-124F-9D10-F511-EDC01E0BE536}"/>
              </a:ext>
            </a:extLst>
          </p:cNvPr>
          <p:cNvSpPr>
            <a:spLocks noGrp="1"/>
          </p:cNvSpPr>
          <p:nvPr>
            <p:ph type="body" sz="quarter" idx="16"/>
          </p:nvPr>
        </p:nvSpPr>
        <p:spPr>
          <a:xfrm>
            <a:off x="3990841" y="364790"/>
            <a:ext cx="9501187" cy="1139447"/>
          </a:xfrm>
        </p:spPr>
        <p:txBody>
          <a:bodyPr/>
          <a:lstStyle/>
          <a:p>
            <a:pPr algn="just"/>
            <a:r>
              <a:rPr lang="en-GB" sz="1200" dirty="0">
                <a:latin typeface="Arial Rounded MT Bold" panose="020F0704030504030204" pitchFamily="34" charset="0"/>
                <a:cs typeface="Arial" panose="020B0604020202020204" pitchFamily="34" charset="0"/>
              </a:rPr>
              <a:t>#Import libraries</a:t>
            </a:r>
          </a:p>
          <a:p>
            <a:pPr algn="just"/>
            <a:r>
              <a:rPr lang="en-GB" sz="1200" dirty="0">
                <a:latin typeface="Arial Rounded MT Bold" panose="020F0704030504030204" pitchFamily="34" charset="0"/>
                <a:cs typeface="Arial" panose="020B0604020202020204" pitchFamily="34" charset="0"/>
              </a:rPr>
              <a:t>from </a:t>
            </a:r>
            <a:r>
              <a:rPr lang="en-GB" sz="1200" dirty="0" err="1">
                <a:latin typeface="Arial Rounded MT Bold" panose="020F0704030504030204" pitchFamily="34" charset="0"/>
                <a:cs typeface="Arial" panose="020B0604020202020204" pitchFamily="34" charset="0"/>
              </a:rPr>
              <a:t>sklearn.linear_model</a:t>
            </a:r>
            <a:r>
              <a:rPr lang="en-GB" sz="1200" dirty="0">
                <a:latin typeface="Arial Rounded MT Bold" panose="020F0704030504030204" pitchFamily="34" charset="0"/>
                <a:cs typeface="Arial" panose="020B0604020202020204" pitchFamily="34" charset="0"/>
              </a:rPr>
              <a:t> import </a:t>
            </a:r>
            <a:r>
              <a:rPr lang="en-GB" sz="1200" dirty="0" err="1">
                <a:latin typeface="Arial Rounded MT Bold" panose="020F0704030504030204" pitchFamily="34" charset="0"/>
                <a:cs typeface="Arial" panose="020B0604020202020204" pitchFamily="34" charset="0"/>
              </a:rPr>
              <a:t>LogisticRegression</a:t>
            </a:r>
            <a:endParaRPr lang="en-GB" sz="1200" dirty="0">
              <a:latin typeface="Arial Rounded MT Bold" panose="020F0704030504030204" pitchFamily="34" charset="0"/>
              <a:cs typeface="Arial" panose="020B0604020202020204" pitchFamily="34" charset="0"/>
            </a:endParaRPr>
          </a:p>
          <a:p>
            <a:pPr algn="just"/>
            <a:r>
              <a:rPr lang="en-GB" sz="1200" dirty="0">
                <a:latin typeface="Arial Rounded MT Bold" panose="020F0704030504030204" pitchFamily="34" charset="0"/>
                <a:cs typeface="Arial" panose="020B0604020202020204" pitchFamily="34" charset="0"/>
              </a:rPr>
              <a:t>from </a:t>
            </a:r>
            <a:r>
              <a:rPr lang="en-GB" sz="1200" dirty="0" err="1">
                <a:latin typeface="Arial Rounded MT Bold" panose="020F0704030504030204" pitchFamily="34" charset="0"/>
                <a:cs typeface="Arial" panose="020B0604020202020204" pitchFamily="34" charset="0"/>
              </a:rPr>
              <a:t>sklearn.metrics</a:t>
            </a:r>
            <a:r>
              <a:rPr lang="en-GB" sz="1200" dirty="0">
                <a:latin typeface="Arial Rounded MT Bold" panose="020F0704030504030204" pitchFamily="34" charset="0"/>
                <a:cs typeface="Arial" panose="020B0604020202020204" pitchFamily="34" charset="0"/>
              </a:rPr>
              <a:t> import </a:t>
            </a:r>
            <a:r>
              <a:rPr lang="en-GB" sz="1200" dirty="0" err="1">
                <a:latin typeface="Arial Rounded MT Bold" panose="020F0704030504030204" pitchFamily="34" charset="0"/>
                <a:cs typeface="Arial" panose="020B0604020202020204" pitchFamily="34" charset="0"/>
              </a:rPr>
              <a:t>accuracy_score</a:t>
            </a:r>
            <a:r>
              <a:rPr lang="en-GB" sz="1200" dirty="0">
                <a:latin typeface="Arial Rounded MT Bold" panose="020F0704030504030204" pitchFamily="34" charset="0"/>
                <a:cs typeface="Arial" panose="020B0604020202020204" pitchFamily="34" charset="0"/>
              </a:rPr>
              <a:t>, </a:t>
            </a:r>
            <a:r>
              <a:rPr lang="en-GB" sz="1200" dirty="0" err="1">
                <a:latin typeface="Arial Rounded MT Bold" panose="020F0704030504030204" pitchFamily="34" charset="0"/>
                <a:cs typeface="Arial" panose="020B0604020202020204" pitchFamily="34" charset="0"/>
              </a:rPr>
              <a:t>confusion_matrix</a:t>
            </a:r>
            <a:r>
              <a:rPr lang="en-GB" sz="1200" dirty="0">
                <a:latin typeface="Arial Rounded MT Bold" panose="020F0704030504030204" pitchFamily="34" charset="0"/>
                <a:cs typeface="Arial" panose="020B0604020202020204" pitchFamily="34" charset="0"/>
              </a:rPr>
              <a:t>, </a:t>
            </a:r>
            <a:r>
              <a:rPr lang="en-GB" sz="1200" dirty="0" err="1">
                <a:latin typeface="Arial Rounded MT Bold" panose="020F0704030504030204" pitchFamily="34" charset="0"/>
                <a:cs typeface="Arial" panose="020B0604020202020204" pitchFamily="34" charset="0"/>
              </a:rPr>
              <a:t>classification_report</a:t>
            </a:r>
            <a:endParaRPr lang="en-GB" sz="1200" dirty="0">
              <a:latin typeface="Arial Rounded MT Bold" panose="020F0704030504030204" pitchFamily="34" charset="0"/>
              <a:cs typeface="Arial" panose="020B0604020202020204" pitchFamily="34" charset="0"/>
            </a:endParaRPr>
          </a:p>
          <a:p>
            <a:pPr algn="just"/>
            <a:endParaRPr lang="en-GB" sz="1200" dirty="0">
              <a:latin typeface="Arial Rounded MT Bold" panose="020F0704030504030204" pitchFamily="34" charset="0"/>
              <a:cs typeface="Arial" panose="020B0604020202020204" pitchFamily="34" charset="0"/>
            </a:endParaRPr>
          </a:p>
          <a:p>
            <a:pPr algn="just"/>
            <a:r>
              <a:rPr lang="en-GB" sz="1200" dirty="0">
                <a:latin typeface="Arial Rounded MT Bold" panose="020F0704030504030204" pitchFamily="34" charset="0"/>
                <a:cs typeface="Arial" panose="020B0604020202020204" pitchFamily="34" charset="0"/>
              </a:rPr>
              <a:t># Initialize the logistic regression model</a:t>
            </a:r>
          </a:p>
          <a:p>
            <a:pPr algn="just"/>
            <a:r>
              <a:rPr lang="en-GB" sz="1200" dirty="0" err="1">
                <a:latin typeface="Arial Rounded MT Bold" panose="020F0704030504030204" pitchFamily="34" charset="0"/>
                <a:cs typeface="Arial" panose="020B0604020202020204" pitchFamily="34" charset="0"/>
              </a:rPr>
              <a:t>logreg</a:t>
            </a:r>
            <a:r>
              <a:rPr lang="en-GB" sz="1200" dirty="0">
                <a:latin typeface="Arial Rounded MT Bold" panose="020F0704030504030204" pitchFamily="34" charset="0"/>
                <a:cs typeface="Arial" panose="020B0604020202020204" pitchFamily="34" charset="0"/>
              </a:rPr>
              <a:t> = </a:t>
            </a:r>
            <a:r>
              <a:rPr lang="en-GB" sz="1200" dirty="0" err="1">
                <a:latin typeface="Arial Rounded MT Bold" panose="020F0704030504030204" pitchFamily="34" charset="0"/>
                <a:cs typeface="Arial" panose="020B0604020202020204" pitchFamily="34" charset="0"/>
              </a:rPr>
              <a:t>LogisticRegression</a:t>
            </a:r>
            <a:r>
              <a:rPr lang="en-GB" sz="1200" dirty="0">
                <a:latin typeface="Arial Rounded MT Bold" panose="020F0704030504030204" pitchFamily="34" charset="0"/>
                <a:cs typeface="Arial" panose="020B0604020202020204" pitchFamily="34" charset="0"/>
              </a:rPr>
              <a:t>()</a:t>
            </a:r>
          </a:p>
          <a:p>
            <a:pPr algn="just"/>
            <a:endParaRPr lang="en-GB" sz="1200" dirty="0">
              <a:latin typeface="Arial Rounded MT Bold" panose="020F0704030504030204" pitchFamily="34" charset="0"/>
              <a:cs typeface="Arial" panose="020B0604020202020204" pitchFamily="34" charset="0"/>
            </a:endParaRPr>
          </a:p>
          <a:p>
            <a:pPr algn="just"/>
            <a:r>
              <a:rPr lang="en-GB" sz="1200" dirty="0">
                <a:latin typeface="Arial Rounded MT Bold" panose="020F0704030504030204" pitchFamily="34" charset="0"/>
                <a:cs typeface="Arial" panose="020B0604020202020204" pitchFamily="34" charset="0"/>
              </a:rPr>
              <a:t># Fit (train) the model using the training data</a:t>
            </a:r>
          </a:p>
          <a:p>
            <a:pPr algn="just"/>
            <a:r>
              <a:rPr lang="en-GB" sz="1200" dirty="0" err="1">
                <a:latin typeface="Arial Rounded MT Bold" panose="020F0704030504030204" pitchFamily="34" charset="0"/>
                <a:cs typeface="Arial" panose="020B0604020202020204" pitchFamily="34" charset="0"/>
              </a:rPr>
              <a:t>logreg.fit</a:t>
            </a:r>
            <a:r>
              <a:rPr lang="en-GB" sz="1200" dirty="0">
                <a:latin typeface="Arial Rounded MT Bold" panose="020F0704030504030204" pitchFamily="34" charset="0"/>
                <a:cs typeface="Arial" panose="020B0604020202020204" pitchFamily="34" charset="0"/>
              </a:rPr>
              <a:t>(</a:t>
            </a:r>
            <a:r>
              <a:rPr lang="en-GB" sz="1200" dirty="0" err="1">
                <a:latin typeface="Arial Rounded MT Bold" panose="020F0704030504030204" pitchFamily="34" charset="0"/>
                <a:cs typeface="Arial" panose="020B0604020202020204" pitchFamily="34" charset="0"/>
              </a:rPr>
              <a:t>X_train</a:t>
            </a:r>
            <a:r>
              <a:rPr lang="en-GB" sz="1200" dirty="0">
                <a:latin typeface="Arial Rounded MT Bold" panose="020F0704030504030204" pitchFamily="34" charset="0"/>
                <a:cs typeface="Arial" panose="020B0604020202020204" pitchFamily="34" charset="0"/>
              </a:rPr>
              <a:t>, </a:t>
            </a:r>
            <a:r>
              <a:rPr lang="en-GB" sz="1200" dirty="0" err="1">
                <a:latin typeface="Arial Rounded MT Bold" panose="020F0704030504030204" pitchFamily="34" charset="0"/>
                <a:cs typeface="Arial" panose="020B0604020202020204" pitchFamily="34" charset="0"/>
              </a:rPr>
              <a:t>y_train</a:t>
            </a:r>
            <a:r>
              <a:rPr lang="en-GB" sz="1200" dirty="0">
                <a:latin typeface="Arial Rounded MT Bold" panose="020F0704030504030204" pitchFamily="34" charset="0"/>
                <a:cs typeface="Arial" panose="020B0604020202020204" pitchFamily="34" charset="0"/>
              </a:rPr>
              <a:t>)</a:t>
            </a:r>
          </a:p>
          <a:p>
            <a:pPr algn="just"/>
            <a:endParaRPr lang="en-GB" sz="1200" dirty="0">
              <a:latin typeface="Arial Rounded MT Bold" panose="020F0704030504030204" pitchFamily="34" charset="0"/>
              <a:cs typeface="Arial" panose="020B0604020202020204" pitchFamily="34" charset="0"/>
            </a:endParaRPr>
          </a:p>
          <a:p>
            <a:pPr algn="just"/>
            <a:r>
              <a:rPr lang="en-GB" sz="1200" dirty="0">
                <a:latin typeface="Arial Rounded MT Bold" panose="020F0704030504030204" pitchFamily="34" charset="0"/>
                <a:cs typeface="Arial" panose="020B0604020202020204" pitchFamily="34" charset="0"/>
              </a:rPr>
              <a:t># Predict the target for test data</a:t>
            </a:r>
          </a:p>
          <a:p>
            <a:pPr algn="just"/>
            <a:r>
              <a:rPr lang="en-GB" sz="1200" dirty="0" err="1">
                <a:latin typeface="Arial Rounded MT Bold" panose="020F0704030504030204" pitchFamily="34" charset="0"/>
                <a:cs typeface="Arial" panose="020B0604020202020204" pitchFamily="34" charset="0"/>
              </a:rPr>
              <a:t>y_pred</a:t>
            </a:r>
            <a:r>
              <a:rPr lang="en-GB" sz="1200" dirty="0">
                <a:latin typeface="Arial Rounded MT Bold" panose="020F0704030504030204" pitchFamily="34" charset="0"/>
                <a:cs typeface="Arial" panose="020B0604020202020204" pitchFamily="34" charset="0"/>
              </a:rPr>
              <a:t> = </a:t>
            </a:r>
            <a:r>
              <a:rPr lang="en-GB" sz="1200" dirty="0" err="1">
                <a:latin typeface="Arial Rounded MT Bold" panose="020F0704030504030204" pitchFamily="34" charset="0"/>
                <a:cs typeface="Arial" panose="020B0604020202020204" pitchFamily="34" charset="0"/>
              </a:rPr>
              <a:t>logreg.predict</a:t>
            </a:r>
            <a:r>
              <a:rPr lang="en-GB" sz="1200" dirty="0">
                <a:latin typeface="Arial Rounded MT Bold" panose="020F0704030504030204" pitchFamily="34" charset="0"/>
                <a:cs typeface="Arial" panose="020B0604020202020204" pitchFamily="34" charset="0"/>
              </a:rPr>
              <a:t>(</a:t>
            </a:r>
            <a:r>
              <a:rPr lang="en-GB" sz="1200" dirty="0" err="1">
                <a:latin typeface="Arial Rounded MT Bold" panose="020F0704030504030204" pitchFamily="34" charset="0"/>
                <a:cs typeface="Arial" panose="020B0604020202020204" pitchFamily="34" charset="0"/>
              </a:rPr>
              <a:t>X_test</a:t>
            </a:r>
            <a:r>
              <a:rPr lang="en-GB" sz="1200" dirty="0">
                <a:latin typeface="Arial Rounded MT Bold" panose="020F0704030504030204" pitchFamily="34" charset="0"/>
                <a:cs typeface="Arial" panose="020B0604020202020204" pitchFamily="34" charset="0"/>
              </a:rPr>
              <a:t>)</a:t>
            </a:r>
          </a:p>
          <a:p>
            <a:pPr algn="just"/>
            <a:endParaRPr lang="en-IN" sz="1200" dirty="0">
              <a:latin typeface="Arial Rounded MT Bold" panose="020F0704030504030204" pitchFamily="34" charset="0"/>
              <a:cs typeface="Arial" panose="020B0604020202020204" pitchFamily="34" charset="0"/>
            </a:endParaRPr>
          </a:p>
          <a:p>
            <a:pPr algn="just"/>
            <a:r>
              <a:rPr lang="en-IN" sz="1200" dirty="0">
                <a:latin typeface="Arial Rounded MT Bold" panose="020F0704030504030204" pitchFamily="34" charset="0"/>
                <a:cs typeface="Arial" panose="020B0604020202020204" pitchFamily="34" charset="0"/>
              </a:rPr>
              <a:t># Accuracy score</a:t>
            </a:r>
          </a:p>
          <a:p>
            <a:pPr algn="just"/>
            <a:r>
              <a:rPr lang="en-IN" sz="1200" dirty="0">
                <a:latin typeface="Arial Rounded MT Bold" panose="020F0704030504030204" pitchFamily="34" charset="0"/>
                <a:cs typeface="Arial" panose="020B0604020202020204" pitchFamily="34" charset="0"/>
              </a:rPr>
              <a:t>print("Accuracy:", </a:t>
            </a:r>
            <a:r>
              <a:rPr lang="en-IN" sz="1200" dirty="0" err="1">
                <a:latin typeface="Arial Rounded MT Bold" panose="020F0704030504030204" pitchFamily="34" charset="0"/>
                <a:cs typeface="Arial" panose="020B0604020202020204" pitchFamily="34" charset="0"/>
              </a:rPr>
              <a:t>accuracy_score</a:t>
            </a:r>
            <a:r>
              <a:rPr lang="en-IN" sz="1200" dirty="0">
                <a:latin typeface="Arial Rounded MT Bold" panose="020F0704030504030204" pitchFamily="34" charset="0"/>
                <a:cs typeface="Arial" panose="020B0604020202020204" pitchFamily="34" charset="0"/>
              </a:rPr>
              <a:t>(</a:t>
            </a:r>
            <a:r>
              <a:rPr lang="en-IN" sz="1200" dirty="0" err="1">
                <a:latin typeface="Arial Rounded MT Bold" panose="020F0704030504030204" pitchFamily="34" charset="0"/>
                <a:cs typeface="Arial" panose="020B0604020202020204" pitchFamily="34" charset="0"/>
              </a:rPr>
              <a:t>y_test</a:t>
            </a:r>
            <a:r>
              <a:rPr lang="en-IN" sz="1200" dirty="0">
                <a:latin typeface="Arial Rounded MT Bold" panose="020F0704030504030204" pitchFamily="34" charset="0"/>
                <a:cs typeface="Arial" panose="020B0604020202020204" pitchFamily="34" charset="0"/>
              </a:rPr>
              <a:t>, </a:t>
            </a:r>
            <a:r>
              <a:rPr lang="en-IN" sz="1200" dirty="0" err="1">
                <a:latin typeface="Arial Rounded MT Bold" panose="020F0704030504030204" pitchFamily="34" charset="0"/>
                <a:cs typeface="Arial" panose="020B0604020202020204" pitchFamily="34" charset="0"/>
              </a:rPr>
              <a:t>y_pred</a:t>
            </a:r>
            <a:r>
              <a:rPr lang="en-IN" sz="1200" dirty="0">
                <a:latin typeface="Arial Rounded MT Bold" panose="020F0704030504030204" pitchFamily="34" charset="0"/>
                <a:cs typeface="Arial" panose="020B0604020202020204" pitchFamily="34" charset="0"/>
              </a:rPr>
              <a:t>))</a:t>
            </a:r>
          </a:p>
          <a:p>
            <a:pPr algn="just"/>
            <a:endParaRPr lang="en-IN" sz="1200" dirty="0">
              <a:latin typeface="Arial Rounded MT Bold" panose="020F0704030504030204" pitchFamily="34" charset="0"/>
              <a:cs typeface="Arial" panose="020B0604020202020204" pitchFamily="34" charset="0"/>
            </a:endParaRPr>
          </a:p>
          <a:p>
            <a:pPr algn="just"/>
            <a:r>
              <a:rPr lang="en-IN" sz="1200" dirty="0">
                <a:latin typeface="Arial Rounded MT Bold" panose="020F0704030504030204" pitchFamily="34" charset="0"/>
                <a:cs typeface="Arial" panose="020B0604020202020204" pitchFamily="34" charset="0"/>
              </a:rPr>
              <a:t># Confusion matrix</a:t>
            </a:r>
          </a:p>
          <a:p>
            <a:pPr algn="just"/>
            <a:r>
              <a:rPr lang="en-IN" sz="1200" dirty="0">
                <a:latin typeface="Arial Rounded MT Bold" panose="020F0704030504030204" pitchFamily="34" charset="0"/>
                <a:cs typeface="Arial" panose="020B0604020202020204" pitchFamily="34" charset="0"/>
              </a:rPr>
              <a:t>print("Confusion Matrix:\n", </a:t>
            </a:r>
            <a:r>
              <a:rPr lang="en-IN" sz="1200" dirty="0" err="1">
                <a:latin typeface="Arial Rounded MT Bold" panose="020F0704030504030204" pitchFamily="34" charset="0"/>
                <a:cs typeface="Arial" panose="020B0604020202020204" pitchFamily="34" charset="0"/>
              </a:rPr>
              <a:t>confusion_matrix</a:t>
            </a:r>
            <a:r>
              <a:rPr lang="en-IN" sz="1200" dirty="0">
                <a:latin typeface="Arial Rounded MT Bold" panose="020F0704030504030204" pitchFamily="34" charset="0"/>
                <a:cs typeface="Arial" panose="020B0604020202020204" pitchFamily="34" charset="0"/>
              </a:rPr>
              <a:t>(</a:t>
            </a:r>
            <a:r>
              <a:rPr lang="en-IN" sz="1200" dirty="0" err="1">
                <a:latin typeface="Arial Rounded MT Bold" panose="020F0704030504030204" pitchFamily="34" charset="0"/>
                <a:cs typeface="Arial" panose="020B0604020202020204" pitchFamily="34" charset="0"/>
              </a:rPr>
              <a:t>y_test</a:t>
            </a:r>
            <a:r>
              <a:rPr lang="en-IN" sz="1200" dirty="0">
                <a:latin typeface="Arial Rounded MT Bold" panose="020F0704030504030204" pitchFamily="34" charset="0"/>
                <a:cs typeface="Arial" panose="020B0604020202020204" pitchFamily="34" charset="0"/>
              </a:rPr>
              <a:t>, </a:t>
            </a:r>
            <a:r>
              <a:rPr lang="en-IN" sz="1200" dirty="0" err="1">
                <a:latin typeface="Arial Rounded MT Bold" panose="020F0704030504030204" pitchFamily="34" charset="0"/>
                <a:cs typeface="Arial" panose="020B0604020202020204" pitchFamily="34" charset="0"/>
              </a:rPr>
              <a:t>y_pred</a:t>
            </a:r>
            <a:r>
              <a:rPr lang="en-IN" sz="1200" dirty="0">
                <a:latin typeface="Arial Rounded MT Bold" panose="020F0704030504030204" pitchFamily="34" charset="0"/>
                <a:cs typeface="Arial" panose="020B0604020202020204" pitchFamily="34" charset="0"/>
              </a:rPr>
              <a:t>))</a:t>
            </a:r>
          </a:p>
          <a:p>
            <a:pPr algn="just"/>
            <a:endParaRPr lang="en-IN" sz="1200" dirty="0">
              <a:latin typeface="Arial Rounded MT Bold" panose="020F0704030504030204" pitchFamily="34" charset="0"/>
              <a:cs typeface="Arial" panose="020B0604020202020204" pitchFamily="34" charset="0"/>
            </a:endParaRPr>
          </a:p>
          <a:p>
            <a:pPr algn="just"/>
            <a:r>
              <a:rPr lang="en-IN" sz="1200" dirty="0">
                <a:latin typeface="Arial Rounded MT Bold" panose="020F0704030504030204" pitchFamily="34" charset="0"/>
                <a:cs typeface="Arial" panose="020B0604020202020204" pitchFamily="34" charset="0"/>
              </a:rPr>
              <a:t># Classification report (Precision, Recall, F1-Score)</a:t>
            </a:r>
          </a:p>
          <a:p>
            <a:pPr algn="just"/>
            <a:r>
              <a:rPr lang="en-IN" sz="1200" dirty="0">
                <a:latin typeface="Arial Rounded MT Bold" panose="020F0704030504030204" pitchFamily="34" charset="0"/>
                <a:cs typeface="Arial" panose="020B0604020202020204" pitchFamily="34" charset="0"/>
              </a:rPr>
              <a:t>print("Classification Report:\n", </a:t>
            </a:r>
            <a:r>
              <a:rPr lang="en-IN" sz="1200" dirty="0" err="1">
                <a:latin typeface="Arial Rounded MT Bold" panose="020F0704030504030204" pitchFamily="34" charset="0"/>
                <a:cs typeface="Arial" panose="020B0604020202020204" pitchFamily="34" charset="0"/>
              </a:rPr>
              <a:t>classification_report</a:t>
            </a:r>
            <a:r>
              <a:rPr lang="en-IN" sz="1200" dirty="0">
                <a:latin typeface="Arial Rounded MT Bold" panose="020F0704030504030204" pitchFamily="34" charset="0"/>
                <a:cs typeface="Arial" panose="020B0604020202020204" pitchFamily="34" charset="0"/>
              </a:rPr>
              <a:t>(</a:t>
            </a:r>
            <a:r>
              <a:rPr lang="en-IN" sz="1200" dirty="0" err="1">
                <a:latin typeface="Arial Rounded MT Bold" panose="020F0704030504030204" pitchFamily="34" charset="0"/>
                <a:cs typeface="Arial" panose="020B0604020202020204" pitchFamily="34" charset="0"/>
              </a:rPr>
              <a:t>y_test</a:t>
            </a:r>
            <a:r>
              <a:rPr lang="en-IN" sz="1200" dirty="0">
                <a:latin typeface="Arial Rounded MT Bold" panose="020F0704030504030204" pitchFamily="34" charset="0"/>
                <a:cs typeface="Arial" panose="020B0604020202020204" pitchFamily="34" charset="0"/>
              </a:rPr>
              <a:t>, </a:t>
            </a:r>
            <a:r>
              <a:rPr lang="en-IN" sz="1200" dirty="0" err="1">
                <a:latin typeface="Arial Rounded MT Bold" panose="020F0704030504030204" pitchFamily="34" charset="0"/>
                <a:cs typeface="Arial" panose="020B0604020202020204" pitchFamily="34" charset="0"/>
              </a:rPr>
              <a:t>y_pred</a:t>
            </a:r>
            <a:r>
              <a:rPr lang="en-IN" sz="1200" dirty="0">
                <a:latin typeface="Arial Rounded MT Bold" panose="020F0704030504030204" pitchFamily="34" charset="0"/>
                <a:cs typeface="Arial" panose="020B0604020202020204" pitchFamily="34" charset="0"/>
              </a:rPr>
              <a:t>))</a:t>
            </a:r>
          </a:p>
          <a:p>
            <a:pPr algn="just"/>
            <a:endParaRPr lang="en-IN" sz="1200" dirty="0">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1691157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07B2475-4330-56A8-7DB1-07E5171489AC}"/>
              </a:ext>
            </a:extLst>
          </p:cNvPr>
          <p:cNvSpPr txBox="1"/>
          <p:nvPr/>
        </p:nvSpPr>
        <p:spPr>
          <a:xfrm>
            <a:off x="-1" y="166775"/>
            <a:ext cx="5848709" cy="1846659"/>
          </a:xfrm>
          <a:prstGeom prst="rect">
            <a:avLst/>
          </a:prstGeom>
          <a:noFill/>
        </p:spPr>
        <p:txBody>
          <a:bodyPr wrap="square" rtlCol="0">
            <a:spAutoFit/>
          </a:bodyPr>
          <a:lstStyle/>
          <a:p>
            <a:r>
              <a:rPr lang="en-IN" sz="5700" dirty="0">
                <a:solidFill>
                  <a:schemeClr val="bg1"/>
                </a:solidFill>
              </a:rPr>
              <a:t>LINEAR REGRESSION</a:t>
            </a:r>
          </a:p>
        </p:txBody>
      </p:sp>
      <p:sp>
        <p:nvSpPr>
          <p:cNvPr id="15" name="Rectangle 1">
            <a:extLst>
              <a:ext uri="{FF2B5EF4-FFF2-40B4-BE49-F238E27FC236}">
                <a16:creationId xmlns:a16="http://schemas.microsoft.com/office/drawing/2014/main" id="{4AB8EC7B-430B-9AB9-1DDF-43B8BD77F17B}"/>
              </a:ext>
            </a:extLst>
          </p:cNvPr>
          <p:cNvSpPr>
            <a:spLocks noChangeArrowheads="1"/>
          </p:cNvSpPr>
          <p:nvPr/>
        </p:nvSpPr>
        <p:spPr bwMode="auto">
          <a:xfrm>
            <a:off x="92017" y="2467197"/>
            <a:ext cx="4658262" cy="1923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bg1"/>
                </a:solidFill>
                <a:effectLst/>
                <a:latin typeface="Arial Narrow" panose="020B0606020202030204" pitchFamily="34" charset="0"/>
              </a:rPr>
              <a:t>Type</a:t>
            </a:r>
            <a:r>
              <a:rPr kumimoji="0" lang="en-US" altLang="en-US" sz="1700" b="0" i="0" u="none" strike="noStrike" cap="none" normalizeH="0" baseline="0" dirty="0">
                <a:ln>
                  <a:noFill/>
                </a:ln>
                <a:solidFill>
                  <a:schemeClr val="bg1"/>
                </a:solidFill>
                <a:effectLst/>
                <a:latin typeface="Arial Narrow" panose="020B0606020202030204" pitchFamily="34" charset="0"/>
              </a:rPr>
              <a:t>: Supervised (Regression)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700" b="0" i="0" u="none" strike="noStrike" cap="none" normalizeH="0" baseline="0" dirty="0">
              <a:ln>
                <a:noFill/>
              </a:ln>
              <a:solidFill>
                <a:schemeClr val="bg1"/>
              </a:solidFill>
              <a:effectLst/>
              <a:latin typeface="Arial Narrow" panose="020B0606020202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bg1"/>
                </a:solidFill>
                <a:effectLst/>
                <a:latin typeface="Arial Narrow" panose="020B0606020202030204" pitchFamily="34" charset="0"/>
              </a:rPr>
              <a:t>Purpose</a:t>
            </a:r>
            <a:r>
              <a:rPr kumimoji="0" lang="en-US" altLang="en-US" sz="1700" b="0" i="0" u="none" strike="noStrike" cap="none" normalizeH="0" baseline="0" dirty="0">
                <a:ln>
                  <a:noFill/>
                </a:ln>
                <a:solidFill>
                  <a:schemeClr val="bg1"/>
                </a:solidFill>
                <a:effectLst/>
                <a:latin typeface="Arial Narrow" panose="020B0606020202030204" pitchFamily="34" charset="0"/>
              </a:rPr>
              <a:t>: Predicts a continuous target variable based on linear relationships between input features.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700" b="0" i="0" u="none" strike="noStrike" cap="none" normalizeH="0" baseline="0" dirty="0">
              <a:ln>
                <a:noFill/>
              </a:ln>
              <a:solidFill>
                <a:schemeClr val="bg1"/>
              </a:solidFill>
              <a:effectLst/>
              <a:latin typeface="Arial Narrow" panose="020B0606020202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bg1"/>
                </a:solidFill>
                <a:effectLst/>
                <a:latin typeface="Arial Narrow" panose="020B0606020202030204" pitchFamily="34" charset="0"/>
              </a:rPr>
              <a:t>Use Case</a:t>
            </a:r>
            <a:r>
              <a:rPr kumimoji="0" lang="en-US" altLang="en-US" sz="1700" b="0" i="0" u="none" strike="noStrike" cap="none" normalizeH="0" baseline="0" dirty="0">
                <a:ln>
                  <a:noFill/>
                </a:ln>
                <a:solidFill>
                  <a:schemeClr val="bg1"/>
                </a:solidFill>
                <a:effectLst/>
                <a:latin typeface="Arial Narrow" panose="020B0606020202030204" pitchFamily="34" charset="0"/>
              </a:rPr>
              <a:t>: Predicting house prices based on features like square footage, number of rooms, etc. </a:t>
            </a:r>
          </a:p>
        </p:txBody>
      </p:sp>
      <p:sp>
        <p:nvSpPr>
          <p:cNvPr id="16" name="TextBox 15">
            <a:extLst>
              <a:ext uri="{FF2B5EF4-FFF2-40B4-BE49-F238E27FC236}">
                <a16:creationId xmlns:a16="http://schemas.microsoft.com/office/drawing/2014/main" id="{C1914552-75B7-34D3-8D5B-4F27DF601113}"/>
              </a:ext>
            </a:extLst>
          </p:cNvPr>
          <p:cNvSpPr txBox="1"/>
          <p:nvPr/>
        </p:nvSpPr>
        <p:spPr>
          <a:xfrm>
            <a:off x="5230487" y="487025"/>
            <a:ext cx="6771733" cy="6370975"/>
          </a:xfrm>
          <a:prstGeom prst="rect">
            <a:avLst/>
          </a:prstGeom>
          <a:noFill/>
        </p:spPr>
        <p:txBody>
          <a:bodyPr wrap="square" rtlCol="0">
            <a:spAutoFit/>
          </a:bodyPr>
          <a:lstStyle/>
          <a:p>
            <a:r>
              <a:rPr lang="en-GB" sz="1700" b="1" dirty="0">
                <a:solidFill>
                  <a:schemeClr val="bg1"/>
                </a:solidFill>
                <a:latin typeface="Arial Narrow" panose="020B0606020202030204" pitchFamily="34" charset="0"/>
              </a:rPr>
              <a:t>Linear Regression</a:t>
            </a:r>
            <a:r>
              <a:rPr lang="en-GB" sz="1700" dirty="0">
                <a:solidFill>
                  <a:schemeClr val="bg1"/>
                </a:solidFill>
                <a:latin typeface="Arial Narrow" panose="020B0606020202030204" pitchFamily="34" charset="0"/>
              </a:rPr>
              <a:t> is a method used to predict a numerical value based on one or more input features. It tries to find the best line that fits the data points on a graph, so you can make predictions based on new data.</a:t>
            </a:r>
          </a:p>
          <a:p>
            <a:endParaRPr lang="en-GB" sz="1700" dirty="0">
              <a:solidFill>
                <a:schemeClr val="bg1"/>
              </a:solidFill>
              <a:latin typeface="Arial Narrow" panose="020B0606020202030204" pitchFamily="34" charset="0"/>
            </a:endParaRPr>
          </a:p>
          <a:p>
            <a:pPr marL="285750" indent="-285750">
              <a:buFont typeface="Wingdings" panose="05000000000000000000" pitchFamily="2" charset="2"/>
              <a:buChar char="Ø"/>
            </a:pPr>
            <a:r>
              <a:rPr lang="en-GB" sz="1700" b="1" dirty="0">
                <a:solidFill>
                  <a:schemeClr val="bg1"/>
                </a:solidFill>
                <a:latin typeface="Arial Narrow" panose="020B0606020202030204" pitchFamily="34" charset="0"/>
              </a:rPr>
              <a:t>Training the Model</a:t>
            </a:r>
            <a:r>
              <a:rPr lang="en-GB" sz="1700" dirty="0">
                <a:solidFill>
                  <a:schemeClr val="bg1"/>
                </a:solidFill>
                <a:latin typeface="Arial Narrow" panose="020B0606020202030204" pitchFamily="34" charset="0"/>
              </a:rPr>
              <a:t>:</a:t>
            </a:r>
          </a:p>
          <a:p>
            <a:endParaRPr lang="en-GB" sz="1700" dirty="0">
              <a:solidFill>
                <a:schemeClr val="bg1"/>
              </a:solidFill>
              <a:latin typeface="Arial Narrow" panose="020B0606020202030204" pitchFamily="34" charset="0"/>
            </a:endParaRPr>
          </a:p>
          <a:p>
            <a:pPr marL="285750" indent="-285750">
              <a:buFont typeface="Wingdings" panose="05000000000000000000" pitchFamily="2" charset="2"/>
              <a:buChar char="§"/>
            </a:pPr>
            <a:r>
              <a:rPr lang="en-GB" sz="1700" b="1" dirty="0">
                <a:solidFill>
                  <a:schemeClr val="bg1"/>
                </a:solidFill>
                <a:latin typeface="Arial Narrow" panose="020B0606020202030204" pitchFamily="34" charset="0"/>
              </a:rPr>
              <a:t>Fit the Line</a:t>
            </a:r>
            <a:r>
              <a:rPr lang="en-GB" sz="1700" dirty="0">
                <a:solidFill>
                  <a:schemeClr val="bg1"/>
                </a:solidFill>
                <a:latin typeface="Arial Narrow" panose="020B0606020202030204" pitchFamily="34" charset="0"/>
              </a:rPr>
              <a:t>: The model uses the training data to find the best line that minimizes the difference between the predicted values and the actual values. This process is called "fitting" the line.</a:t>
            </a:r>
          </a:p>
          <a:p>
            <a:pPr marL="285750" indent="-285750">
              <a:buFont typeface="Wingdings" panose="05000000000000000000" pitchFamily="2" charset="2"/>
              <a:buChar char="§"/>
            </a:pPr>
            <a:endParaRPr lang="en-GB" sz="1700" dirty="0">
              <a:solidFill>
                <a:schemeClr val="bg1"/>
              </a:solidFill>
              <a:latin typeface="Arial Narrow" panose="020B0606020202030204" pitchFamily="34" charset="0"/>
            </a:endParaRPr>
          </a:p>
          <a:p>
            <a:pPr marL="285750" indent="-285750">
              <a:buFont typeface="Wingdings" panose="05000000000000000000" pitchFamily="2" charset="2"/>
              <a:buChar char="§"/>
            </a:pPr>
            <a:r>
              <a:rPr lang="en-GB" sz="1700" b="1" dirty="0">
                <a:solidFill>
                  <a:schemeClr val="bg1"/>
                </a:solidFill>
                <a:latin typeface="Arial Narrow" panose="020B0606020202030204" pitchFamily="34" charset="0"/>
              </a:rPr>
              <a:t>Minimize Errors</a:t>
            </a:r>
            <a:r>
              <a:rPr lang="en-GB" sz="1700" dirty="0">
                <a:solidFill>
                  <a:schemeClr val="bg1"/>
                </a:solidFill>
                <a:latin typeface="Arial Narrow" panose="020B0606020202030204" pitchFamily="34" charset="0"/>
              </a:rPr>
              <a:t>: The model tries to minimize the errors (the vertical distance between the data points and the line). This is done using a method called "Least Squares," which finds the line where the sum of these errors is the smallest.</a:t>
            </a:r>
          </a:p>
          <a:p>
            <a:pPr marL="285750" indent="-285750">
              <a:buFont typeface="Wingdings" panose="05000000000000000000" pitchFamily="2" charset="2"/>
              <a:buChar char="§"/>
            </a:pPr>
            <a:endParaRPr lang="en-GB" sz="1700" dirty="0">
              <a:solidFill>
                <a:schemeClr val="bg1"/>
              </a:solidFill>
              <a:latin typeface="Arial Narrow" panose="020B0606020202030204" pitchFamily="34" charset="0"/>
            </a:endParaRPr>
          </a:p>
          <a:p>
            <a:pPr marL="285750" indent="-285750">
              <a:buFont typeface="Wingdings" panose="05000000000000000000" pitchFamily="2" charset="2"/>
              <a:buChar char="Ø"/>
            </a:pPr>
            <a:r>
              <a:rPr lang="en-GB" sz="1700" b="1" dirty="0">
                <a:solidFill>
                  <a:schemeClr val="bg1"/>
                </a:solidFill>
                <a:latin typeface="Arial Narrow" panose="020B0606020202030204" pitchFamily="34" charset="0"/>
              </a:rPr>
              <a:t>Making Predictions</a:t>
            </a:r>
            <a:r>
              <a:rPr lang="en-GB" sz="1700" dirty="0">
                <a:solidFill>
                  <a:schemeClr val="bg1"/>
                </a:solidFill>
                <a:latin typeface="Arial Narrow" panose="020B0606020202030204" pitchFamily="34" charset="0"/>
              </a:rPr>
              <a:t>:</a:t>
            </a:r>
          </a:p>
          <a:p>
            <a:endParaRPr lang="en-GB" sz="1700" dirty="0">
              <a:solidFill>
                <a:schemeClr val="bg1"/>
              </a:solidFill>
              <a:latin typeface="Arial Narrow" panose="020B0606020202030204" pitchFamily="34" charset="0"/>
            </a:endParaRPr>
          </a:p>
          <a:p>
            <a:pPr marL="285750" indent="-285750">
              <a:buFont typeface="Wingdings" panose="05000000000000000000" pitchFamily="2" charset="2"/>
              <a:buChar char="§"/>
            </a:pPr>
            <a:r>
              <a:rPr lang="en-GB" sz="1700" b="1" dirty="0">
                <a:solidFill>
                  <a:schemeClr val="bg1"/>
                </a:solidFill>
                <a:latin typeface="Arial Narrow" panose="020B0606020202030204" pitchFamily="34" charset="0"/>
              </a:rPr>
              <a:t>Use the Line</a:t>
            </a:r>
            <a:r>
              <a:rPr lang="en-GB" sz="1700" dirty="0">
                <a:solidFill>
                  <a:schemeClr val="bg1"/>
                </a:solidFill>
                <a:latin typeface="Arial Narrow" panose="020B0606020202030204" pitchFamily="34" charset="0"/>
              </a:rPr>
              <a:t>: Once the line is fitted, you can use it to make predictions. </a:t>
            </a:r>
          </a:p>
          <a:p>
            <a:endParaRPr lang="en-GB" sz="1700" dirty="0">
              <a:solidFill>
                <a:schemeClr val="bg1"/>
              </a:solidFill>
              <a:latin typeface="Arial Narrow" panose="020B0606020202030204" pitchFamily="34" charset="0"/>
            </a:endParaRPr>
          </a:p>
          <a:p>
            <a:pPr marL="285750" indent="-285750">
              <a:buFont typeface="Wingdings" panose="05000000000000000000" pitchFamily="2" charset="2"/>
              <a:buChar char="Ø"/>
            </a:pPr>
            <a:r>
              <a:rPr lang="en-GB" sz="1700" b="1" dirty="0">
                <a:solidFill>
                  <a:schemeClr val="bg1"/>
                </a:solidFill>
                <a:latin typeface="Arial Narrow" panose="020B0606020202030204" pitchFamily="34" charset="0"/>
              </a:rPr>
              <a:t>Evaluating the Model</a:t>
            </a:r>
            <a:r>
              <a:rPr lang="en-GB" sz="1700" dirty="0">
                <a:solidFill>
                  <a:schemeClr val="bg1"/>
                </a:solidFill>
                <a:latin typeface="Arial Narrow" panose="020B0606020202030204" pitchFamily="34" charset="0"/>
              </a:rPr>
              <a:t>:</a:t>
            </a:r>
          </a:p>
          <a:p>
            <a:endParaRPr lang="en-GB" sz="1700" dirty="0">
              <a:solidFill>
                <a:schemeClr val="bg1"/>
              </a:solidFill>
              <a:latin typeface="Arial Narrow" panose="020B0606020202030204" pitchFamily="34" charset="0"/>
            </a:endParaRPr>
          </a:p>
          <a:p>
            <a:pPr marL="285750" indent="-285750">
              <a:buFont typeface="Wingdings" panose="05000000000000000000" pitchFamily="2" charset="2"/>
              <a:buChar char="§"/>
            </a:pPr>
            <a:r>
              <a:rPr lang="en-GB" sz="1700" b="1" dirty="0">
                <a:solidFill>
                  <a:schemeClr val="bg1"/>
                </a:solidFill>
                <a:latin typeface="Arial Narrow" panose="020B0606020202030204" pitchFamily="34" charset="0"/>
              </a:rPr>
              <a:t>Check Accuracy</a:t>
            </a:r>
            <a:r>
              <a:rPr lang="en-GB" sz="1700" dirty="0">
                <a:solidFill>
                  <a:schemeClr val="bg1"/>
                </a:solidFill>
                <a:latin typeface="Arial Narrow" panose="020B0606020202030204" pitchFamily="34" charset="0"/>
              </a:rPr>
              <a:t>: After fitting the model, you check how well it performs on new data. Metrics like Mean Absolute Error (MAE) or Mean Squared Error (MSE) are used to measure how close the predicted values are to the actual values.</a:t>
            </a:r>
          </a:p>
          <a:p>
            <a:endParaRPr lang="en-IN" sz="17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32533283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ustom">
  <a:themeElements>
    <a:clrScheme name="TM66931312">
      <a:dk1>
        <a:srgbClr val="000000"/>
      </a:dk1>
      <a:lt1>
        <a:srgbClr val="FFFFFF"/>
      </a:lt1>
      <a:dk2>
        <a:srgbClr val="212121"/>
      </a:dk2>
      <a:lt2>
        <a:srgbClr val="DADADA"/>
      </a:lt2>
      <a:accent1>
        <a:srgbClr val="FF0000"/>
      </a:accent1>
      <a:accent2>
        <a:srgbClr val="F5EFE7"/>
      </a:accent2>
      <a:accent3>
        <a:srgbClr val="7B49E1"/>
      </a:accent3>
      <a:accent4>
        <a:srgbClr val="9AD7C7"/>
      </a:accent4>
      <a:accent5>
        <a:srgbClr val="237BFB"/>
      </a:accent5>
      <a:accent6>
        <a:srgbClr val="E9D7E7"/>
      </a:accent6>
      <a:hlink>
        <a:srgbClr val="FFFF00"/>
      </a:hlink>
      <a:folHlink>
        <a:srgbClr val="6BF0CD"/>
      </a:folHlink>
    </a:clrScheme>
    <a:fontScheme name="Custom 60">
      <a:majorFont>
        <a:latin typeface="MS PMincho"/>
        <a:ea typeface=""/>
        <a:cs typeface=""/>
      </a:majorFont>
      <a:minorFont>
        <a:latin typeface="Mangal"/>
        <a:ea typeface=""/>
        <a:cs typeface=""/>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TM66931312_Win32_SL_V3" id="{95AE7881-AB7F-4307-BAFF-D002B22B1082}" vid="{F008C54E-045F-456B-B872-F8E3CAF310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8AA7B-8093-4312-9C92-093E87B9931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E81D4CC6-3580-4AFF-ADAD-40005A217EE9}">
  <ds:schemaRefs>
    <ds:schemaRef ds:uri="http://schemas.microsoft.com/sharepoint/v3/contenttype/forms"/>
  </ds:schemaRefs>
</ds:datastoreItem>
</file>

<file path=customXml/itemProps3.xml><?xml version="1.0" encoding="utf-8"?>
<ds:datastoreItem xmlns:ds="http://schemas.openxmlformats.org/officeDocument/2006/customXml" ds:itemID="{0A8E5EEF-D939-4E9B-B588-5A9B9A07F3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Digital time capsule</Template>
  <TotalTime>568</TotalTime>
  <Words>3441</Words>
  <Application>Microsoft Office PowerPoint</Application>
  <PresentationFormat>Widescreen</PresentationFormat>
  <Paragraphs>328</Paragraphs>
  <Slides>19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MS PMincho</vt:lpstr>
      <vt:lpstr>Agency FB</vt:lpstr>
      <vt:lpstr>Arial</vt:lpstr>
      <vt:lpstr>Arial Narrow</vt:lpstr>
      <vt:lpstr>Arial Rounded MT Bold</vt:lpstr>
      <vt:lpstr>Calibri</vt:lpstr>
      <vt:lpstr>Courier New</vt:lpstr>
      <vt:lpstr>Mangal</vt:lpstr>
      <vt:lpstr>Wingdings</vt:lpstr>
      <vt:lpstr>Custom</vt:lpstr>
      <vt:lpstr>Industrial Training  On  Artificial intelligence </vt:lpstr>
      <vt:lpstr>Artificial Intelligence</vt:lpstr>
      <vt:lpstr>Applications of AI  AI  is transforming  industries  with smarter,  more  efficient solutions. </vt:lpstr>
      <vt:lpstr>Types of AI</vt:lpstr>
      <vt:lpstr>Introduction to Machine Learning</vt:lpstr>
      <vt:lpstr>Types of Machine learning</vt:lpstr>
      <vt:lpstr>Logistic Regression   </vt:lpstr>
      <vt:lpstr>Syntax</vt:lpstr>
      <vt:lpstr>PowerPoint Presentation</vt:lpstr>
      <vt:lpstr>PowerPoint Presentation</vt:lpstr>
      <vt:lpstr>Decision Trees</vt:lpstr>
      <vt:lpstr>PowerPoint Presentation</vt:lpstr>
      <vt:lpstr>Random Forest</vt:lpstr>
      <vt:lpstr>PowerPoint Presentation</vt:lpstr>
      <vt:lpstr>Support Vector Machines (SVM)</vt:lpstr>
      <vt:lpstr>PowerPoint Presentation</vt:lpstr>
      <vt:lpstr>K-Nearest Neighbors (KNN)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Roshni Yadav</dc:creator>
  <cp:lastModifiedBy>Roshni Yadav</cp:lastModifiedBy>
  <cp:revision>1</cp:revision>
  <dcterms:created xsi:type="dcterms:W3CDTF">2024-09-18T10:22:38Z</dcterms:created>
  <dcterms:modified xsi:type="dcterms:W3CDTF">2024-09-18T19:50:53Z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