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Montserrat"/>
      <p:regular r:id="rId35"/>
      <p:bold r:id="rId36"/>
      <p:italic r:id="rId37"/>
      <p:boldItalic r:id="rId38"/>
    </p:embeddedFont>
    <p:embeddedFont>
      <p:font typeface="La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F720AA7-1056-4708-9AF7-6114DEB6752A}">
  <a:tblStyle styleId="{5F720AA7-1056-4708-9AF7-6114DEB6752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20" Type="http://schemas.openxmlformats.org/officeDocument/2006/relationships/slide" Target="slides/slide14.xml"/><Relationship Id="rId42" Type="http://schemas.openxmlformats.org/officeDocument/2006/relationships/font" Target="fonts/Lato-boldItalic.fntdata"/><Relationship Id="rId41" Type="http://schemas.openxmlformats.org/officeDocument/2006/relationships/font" Target="fonts/Lato-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Montserrat-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Montserrat-italic.fntdata"/><Relationship Id="rId14" Type="http://schemas.openxmlformats.org/officeDocument/2006/relationships/slide" Target="slides/slide8.xml"/><Relationship Id="rId36" Type="http://schemas.openxmlformats.org/officeDocument/2006/relationships/font" Target="fonts/Montserrat-bold.fntdata"/><Relationship Id="rId17" Type="http://schemas.openxmlformats.org/officeDocument/2006/relationships/slide" Target="slides/slide11.xml"/><Relationship Id="rId39" Type="http://schemas.openxmlformats.org/officeDocument/2006/relationships/font" Target="fonts/Lato-regular.fntdata"/><Relationship Id="rId16" Type="http://schemas.openxmlformats.org/officeDocument/2006/relationships/slide" Target="slides/slide10.xml"/><Relationship Id="rId38" Type="http://schemas.openxmlformats.org/officeDocument/2006/relationships/font" Target="fonts/Montserrat-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60bba7bcf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60bba7bcf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60c65e1979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60c65e1979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60c65e1979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60c65e1979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61a32bad08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61a32bad08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61a32bad08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61a32bad08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61a32bad08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61a32bad08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653a52d33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653a52d33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61a32bad08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61a32bad08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653a52d33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653a52d3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60c65e1979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60c65e1979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61a32bad08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61a32bad08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9065d0f09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9065d0f09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908f1f294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908f1f29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8e0415fbe6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8e0415fbe6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8e0415fbe6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8e0415fbe6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8e0415fbe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8e0415fbe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8e0415fbe6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8e0415fbe6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908f1f294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908f1f294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61a32bad08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61a32bad08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8e0415fbe6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8e0415fbe6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61a32bad08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61a32bad08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61a32bad08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61a32bad08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61a32bad08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61a32bad08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61a32bad08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61a32bad08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61a32bad08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61a32bad08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60bba7bcf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60bba7bcf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9065d0f0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9065d0f0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analyticsindiamag.com/how-to-build-a-recommendation-system-using-tensorflow-rank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1.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9.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6.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github.com/sowmyashreem/Hybrid-Movies-Recommendation-System" TargetMode="External"/><Relationship Id="rId4" Type="http://schemas.openxmlformats.org/officeDocument/2006/relationships/hyperlink" Target="https://www.kaggle.com/roshnishivu20/movietweetings-eda-for-da/edit" TargetMode="External"/><Relationship Id="rId10" Type="http://schemas.openxmlformats.org/officeDocument/2006/relationships/hyperlink" Target="https://www.ijert.org/recommendation-of-movies-based-on-collaborative-filtering-using-apache-spark" TargetMode="External"/><Relationship Id="rId9" Type="http://schemas.openxmlformats.org/officeDocument/2006/relationships/hyperlink" Target="https://www.ijtsrd.com/engineering/information-technology/30737/an-efficient-content-collaborative-%E2%80%93-based-and-hybrid-approach-for-movie-recommendation-engine/rajeev-kumar" TargetMode="External"/><Relationship Id="rId5" Type="http://schemas.openxmlformats.org/officeDocument/2006/relationships/hyperlink" Target="https://www.researchgate.net/publication/344633593_Movie_Recommendation_System?enrichId=rgreq-49bfb3fca6cededfbbb94afe0d355017-XXX&amp;enrichSource=Y292ZXJQYWdlOzM0NDYzMzU5MztBUzo5NDYyMDM4MDE5NTIyNTZAMTYwMjYwMzk3NDA0Nw%3D%3D&amp;el=1_x_2&amp;_esc=publicationCoverPdf" TargetMode="External"/><Relationship Id="rId6" Type="http://schemas.openxmlformats.org/officeDocument/2006/relationships/hyperlink" Target="https://www.jetir.org/view?paper=JETIR2204215" TargetMode="External"/><Relationship Id="rId7" Type="http://schemas.openxmlformats.org/officeDocument/2006/relationships/hyperlink" Target="https://www.researchgate.net/publication/320251868_An_improved_approach_for_movie_recommendation_system" TargetMode="External"/><Relationship Id="rId8" Type="http://schemas.openxmlformats.org/officeDocument/2006/relationships/hyperlink" Target="https://colab.research.google.com/drive/10tsgdhwcbr_U-StHvVe6yjCjV5i6Dh5O#scrollTo=D752DWP_x-Dl"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788975"/>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ANALYTICS </a:t>
            </a:r>
            <a:endParaRPr/>
          </a:p>
        </p:txBody>
      </p:sp>
      <p:sp>
        <p:nvSpPr>
          <p:cNvPr id="135" name="Google Shape;135;p13"/>
          <p:cNvSpPr txBox="1"/>
          <p:nvPr>
            <p:ph idx="1" type="subTitle"/>
          </p:nvPr>
        </p:nvSpPr>
        <p:spPr>
          <a:xfrm>
            <a:off x="5043475" y="2589500"/>
            <a:ext cx="3470700" cy="5061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SzPts val="523"/>
              <a:buNone/>
            </a:pPr>
            <a:r>
              <a:rPr lang="en" sz="1417"/>
              <a:t>MOVIE RECOMMENDATION SYSTEM</a:t>
            </a:r>
            <a:endParaRPr sz="1417"/>
          </a:p>
          <a:p>
            <a:pPr indent="0" lvl="0" marL="0" rtl="0" algn="l">
              <a:lnSpc>
                <a:spcPct val="80000"/>
              </a:lnSpc>
              <a:spcBef>
                <a:spcPts val="1200"/>
              </a:spcBef>
              <a:spcAft>
                <a:spcPts val="0"/>
              </a:spcAft>
              <a:buSzPts val="523"/>
              <a:buNone/>
            </a:pPr>
            <a:r>
              <a:t/>
            </a:r>
            <a:endParaRPr sz="1417"/>
          </a:p>
        </p:txBody>
      </p:sp>
      <p:graphicFrame>
        <p:nvGraphicFramePr>
          <p:cNvPr id="136" name="Google Shape;136;p13"/>
          <p:cNvGraphicFramePr/>
          <p:nvPr/>
        </p:nvGraphicFramePr>
        <p:xfrm>
          <a:off x="4799725" y="3317225"/>
          <a:ext cx="3000000" cy="3000000"/>
        </p:xfrm>
        <a:graphic>
          <a:graphicData uri="http://schemas.openxmlformats.org/drawingml/2006/table">
            <a:tbl>
              <a:tblPr>
                <a:noFill/>
                <a:tableStyleId>{5F720AA7-1056-4708-9AF7-6114DEB6752A}</a:tableStyleId>
              </a:tblPr>
              <a:tblGrid>
                <a:gridCol w="1735350"/>
                <a:gridCol w="1735350"/>
              </a:tblGrid>
              <a:tr h="396200">
                <a:tc>
                  <a:txBody>
                    <a:bodyPr/>
                    <a:lstStyle/>
                    <a:p>
                      <a:pPr indent="0" lvl="0" marL="0" rtl="0" algn="l">
                        <a:spcBef>
                          <a:spcPts val="0"/>
                        </a:spcBef>
                        <a:spcAft>
                          <a:spcPts val="0"/>
                        </a:spcAft>
                        <a:buNone/>
                      </a:pPr>
                      <a:r>
                        <a:rPr b="1" lang="en">
                          <a:solidFill>
                            <a:schemeClr val="lt1"/>
                          </a:solidFill>
                        </a:rPr>
                        <a:t>NAME</a:t>
                      </a:r>
                      <a:endParaRPr b="1">
                        <a:solidFill>
                          <a:schemeClr val="lt1"/>
                        </a:solidFill>
                      </a:endParaRPr>
                    </a:p>
                  </a:txBody>
                  <a:tcPr marT="91425" marB="91425" marR="91425" marL="91425"/>
                </a:tc>
                <a:tc>
                  <a:txBody>
                    <a:bodyPr/>
                    <a:lstStyle/>
                    <a:p>
                      <a:pPr indent="0" lvl="0" marL="0" rtl="0" algn="l">
                        <a:spcBef>
                          <a:spcPts val="0"/>
                        </a:spcBef>
                        <a:spcAft>
                          <a:spcPts val="0"/>
                        </a:spcAft>
                        <a:buNone/>
                      </a:pPr>
                      <a:r>
                        <a:rPr b="1" lang="en">
                          <a:solidFill>
                            <a:schemeClr val="lt1"/>
                          </a:solidFill>
                        </a:rPr>
                        <a:t>SRN</a:t>
                      </a:r>
                      <a:endParaRPr b="1">
                        <a:solidFill>
                          <a:schemeClr val="lt1"/>
                        </a:solidFill>
                      </a:endParaRPr>
                    </a:p>
                  </a:txBody>
                  <a:tcPr marT="91425" marB="91425" marR="91425" marL="91425"/>
                </a:tc>
              </a:tr>
              <a:tr h="237925">
                <a:tc>
                  <a:txBody>
                    <a:bodyPr/>
                    <a:lstStyle/>
                    <a:p>
                      <a:pPr indent="0" lvl="0" marL="0" rtl="0" algn="l">
                        <a:spcBef>
                          <a:spcPts val="0"/>
                        </a:spcBef>
                        <a:spcAft>
                          <a:spcPts val="0"/>
                        </a:spcAft>
                        <a:buNone/>
                      </a:pPr>
                      <a:r>
                        <a:rPr lang="en">
                          <a:solidFill>
                            <a:schemeClr val="lt1"/>
                          </a:solidFill>
                        </a:rPr>
                        <a:t>ROSHNI S</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PES1UG20CS360</a:t>
                      </a:r>
                      <a:endParaRPr>
                        <a:solidFill>
                          <a:schemeClr val="lt1"/>
                        </a:solidFill>
                      </a:endParaRPr>
                    </a:p>
                  </a:txBody>
                  <a:tcPr marT="91425" marB="91425" marR="91425" marL="91425"/>
                </a:tc>
              </a:tr>
              <a:tr h="237925">
                <a:tc>
                  <a:txBody>
                    <a:bodyPr/>
                    <a:lstStyle/>
                    <a:p>
                      <a:pPr indent="0" lvl="0" marL="0" rtl="0" algn="l">
                        <a:spcBef>
                          <a:spcPts val="0"/>
                        </a:spcBef>
                        <a:spcAft>
                          <a:spcPts val="0"/>
                        </a:spcAft>
                        <a:buNone/>
                      </a:pPr>
                      <a:r>
                        <a:rPr lang="en">
                          <a:solidFill>
                            <a:schemeClr val="lt1"/>
                          </a:solidFill>
                        </a:rPr>
                        <a:t>AKASH S</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PES1UG20CS534</a:t>
                      </a:r>
                      <a:endParaRPr>
                        <a:solidFill>
                          <a:schemeClr val="lt1"/>
                        </a:solidFill>
                      </a:endParaRPr>
                    </a:p>
                  </a:txBody>
                  <a:tcPr marT="91425" marB="91425" marR="91425" marL="91425"/>
                </a:tc>
              </a:tr>
              <a:tr h="237925">
                <a:tc>
                  <a:txBody>
                    <a:bodyPr/>
                    <a:lstStyle/>
                    <a:p>
                      <a:pPr indent="0" lvl="0" marL="0" rtl="0" algn="l">
                        <a:spcBef>
                          <a:spcPts val="0"/>
                        </a:spcBef>
                        <a:spcAft>
                          <a:spcPts val="0"/>
                        </a:spcAft>
                        <a:buNone/>
                      </a:pPr>
                      <a:r>
                        <a:rPr lang="en">
                          <a:solidFill>
                            <a:schemeClr val="lt1"/>
                          </a:solidFill>
                        </a:rPr>
                        <a:t>SAI MEGHANA</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PES1UG20CS191</a:t>
                      </a:r>
                      <a:endParaRPr>
                        <a:solidFill>
                          <a:schemeClr val="lt1"/>
                        </a:solidFill>
                      </a:endParaRPr>
                    </a:p>
                  </a:txBody>
                  <a:tcPr marT="91425" marB="91425" marR="91425" marL="91425"/>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600" u="sng">
                <a:latin typeface="Georgia"/>
                <a:ea typeface="Georgia"/>
                <a:cs typeface="Georgia"/>
                <a:sym typeface="Georgia"/>
              </a:rPr>
              <a:t>EXPLORATORY DATA ANALYSIS</a:t>
            </a:r>
            <a:endParaRPr sz="2600"/>
          </a:p>
        </p:txBody>
      </p:sp>
      <p:pic>
        <p:nvPicPr>
          <p:cNvPr id="192" name="Google Shape;192;p22"/>
          <p:cNvPicPr preferRelativeResize="0"/>
          <p:nvPr/>
        </p:nvPicPr>
        <p:blipFill>
          <a:blip r:embed="rId3">
            <a:alphaModFix/>
          </a:blip>
          <a:stretch>
            <a:fillRect/>
          </a:stretch>
        </p:blipFill>
        <p:spPr>
          <a:xfrm>
            <a:off x="152400" y="1140250"/>
            <a:ext cx="8696901" cy="3850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600" u="sng">
                <a:latin typeface="Georgia"/>
                <a:ea typeface="Georgia"/>
                <a:cs typeface="Georgia"/>
                <a:sym typeface="Georgia"/>
              </a:rPr>
              <a:t>EXPLORATORY DATA ANALYSIS</a:t>
            </a:r>
            <a:endParaRPr sz="2600"/>
          </a:p>
        </p:txBody>
      </p:sp>
      <p:pic>
        <p:nvPicPr>
          <p:cNvPr id="198" name="Google Shape;198;p23"/>
          <p:cNvPicPr preferRelativeResize="0"/>
          <p:nvPr/>
        </p:nvPicPr>
        <p:blipFill>
          <a:blip r:embed="rId3">
            <a:alphaModFix/>
          </a:blip>
          <a:stretch>
            <a:fillRect/>
          </a:stretch>
        </p:blipFill>
        <p:spPr>
          <a:xfrm>
            <a:off x="122209" y="1307850"/>
            <a:ext cx="3994191" cy="3172875"/>
          </a:xfrm>
          <a:prstGeom prst="rect">
            <a:avLst/>
          </a:prstGeom>
          <a:noFill/>
          <a:ln>
            <a:noFill/>
          </a:ln>
        </p:spPr>
      </p:pic>
      <p:pic>
        <p:nvPicPr>
          <p:cNvPr id="199" name="Google Shape;199;p23"/>
          <p:cNvPicPr preferRelativeResize="0"/>
          <p:nvPr/>
        </p:nvPicPr>
        <p:blipFill>
          <a:blip r:embed="rId4">
            <a:alphaModFix/>
          </a:blip>
          <a:stretch>
            <a:fillRect/>
          </a:stretch>
        </p:blipFill>
        <p:spPr>
          <a:xfrm>
            <a:off x="4450025" y="1363350"/>
            <a:ext cx="4508075" cy="3117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600" u="sng">
                <a:latin typeface="Georgia"/>
                <a:ea typeface="Georgia"/>
                <a:cs typeface="Georgia"/>
                <a:sym typeface="Georgia"/>
              </a:rPr>
              <a:t>EXPLORATORY DATA ANALYSIS</a:t>
            </a:r>
            <a:endParaRPr sz="2600"/>
          </a:p>
        </p:txBody>
      </p:sp>
      <p:pic>
        <p:nvPicPr>
          <p:cNvPr id="205" name="Google Shape;205;p24"/>
          <p:cNvPicPr preferRelativeResize="0"/>
          <p:nvPr/>
        </p:nvPicPr>
        <p:blipFill>
          <a:blip r:embed="rId3">
            <a:alphaModFix/>
          </a:blip>
          <a:stretch>
            <a:fillRect/>
          </a:stretch>
        </p:blipFill>
        <p:spPr>
          <a:xfrm>
            <a:off x="4572000" y="1638075"/>
            <a:ext cx="4438475" cy="2414750"/>
          </a:xfrm>
          <a:prstGeom prst="rect">
            <a:avLst/>
          </a:prstGeom>
          <a:noFill/>
          <a:ln>
            <a:noFill/>
          </a:ln>
        </p:spPr>
      </p:pic>
      <p:pic>
        <p:nvPicPr>
          <p:cNvPr id="206" name="Google Shape;206;p24"/>
          <p:cNvPicPr preferRelativeResize="0"/>
          <p:nvPr/>
        </p:nvPicPr>
        <p:blipFill>
          <a:blip r:embed="rId4">
            <a:alphaModFix/>
          </a:blip>
          <a:stretch>
            <a:fillRect/>
          </a:stretch>
        </p:blipFill>
        <p:spPr>
          <a:xfrm>
            <a:off x="117650" y="1638075"/>
            <a:ext cx="4257425" cy="2513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5"/>
          <p:cNvSpPr txBox="1"/>
          <p:nvPr>
            <p:ph type="title"/>
          </p:nvPr>
        </p:nvSpPr>
        <p:spPr>
          <a:xfrm>
            <a:off x="1297500" y="0"/>
            <a:ext cx="7038900" cy="70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600"/>
              <a:t>LITERATURE SURVEY : (by Roshni S)</a:t>
            </a:r>
            <a:endParaRPr b="1" sz="2600"/>
          </a:p>
        </p:txBody>
      </p:sp>
      <p:graphicFrame>
        <p:nvGraphicFramePr>
          <p:cNvPr id="212" name="Google Shape;212;p25"/>
          <p:cNvGraphicFramePr/>
          <p:nvPr/>
        </p:nvGraphicFramePr>
        <p:xfrm>
          <a:off x="254075" y="570120"/>
          <a:ext cx="3000000" cy="3000000"/>
        </p:xfrm>
        <a:graphic>
          <a:graphicData uri="http://schemas.openxmlformats.org/drawingml/2006/table">
            <a:tbl>
              <a:tblPr>
                <a:noFill/>
                <a:tableStyleId>{5F720AA7-1056-4708-9AF7-6114DEB6752A}</a:tableStyleId>
              </a:tblPr>
              <a:tblGrid>
                <a:gridCol w="1766150"/>
                <a:gridCol w="2124275"/>
                <a:gridCol w="2600450"/>
                <a:gridCol w="2163600"/>
              </a:tblGrid>
              <a:tr h="404275">
                <a:tc>
                  <a:txBody>
                    <a:bodyPr/>
                    <a:lstStyle/>
                    <a:p>
                      <a:pPr indent="0" lvl="0" marL="0" rtl="0" algn="l">
                        <a:spcBef>
                          <a:spcPts val="0"/>
                        </a:spcBef>
                        <a:spcAft>
                          <a:spcPts val="0"/>
                        </a:spcAft>
                        <a:buNone/>
                      </a:pPr>
                      <a:r>
                        <a:t/>
                      </a:r>
                      <a:endParaRPr b="1">
                        <a:solidFill>
                          <a:schemeClr val="lt1"/>
                        </a:solidFill>
                      </a:endParaRPr>
                    </a:p>
                  </a:txBody>
                  <a:tcPr marT="91425" marB="91425" marR="91425" marL="91425"/>
                </a:tc>
                <a:tc>
                  <a:txBody>
                    <a:bodyPr/>
                    <a:lstStyle/>
                    <a:p>
                      <a:pPr indent="0" lvl="0" marL="0" rtl="0" algn="l">
                        <a:spcBef>
                          <a:spcPts val="0"/>
                        </a:spcBef>
                        <a:spcAft>
                          <a:spcPts val="0"/>
                        </a:spcAft>
                        <a:buNone/>
                      </a:pPr>
                      <a:r>
                        <a:rPr b="1" lang="en">
                          <a:solidFill>
                            <a:schemeClr val="lt1"/>
                          </a:solidFill>
                        </a:rPr>
                        <a:t>PAPER 1(CONTENT)</a:t>
                      </a:r>
                      <a:endParaRPr b="1">
                        <a:solidFill>
                          <a:schemeClr val="lt1"/>
                        </a:solidFill>
                      </a:endParaRPr>
                    </a:p>
                  </a:txBody>
                  <a:tcPr marT="91425" marB="91425" marR="91425" marL="91425"/>
                </a:tc>
                <a:tc>
                  <a:txBody>
                    <a:bodyPr/>
                    <a:lstStyle/>
                    <a:p>
                      <a:pPr indent="0" lvl="0" marL="0" rtl="0" algn="l">
                        <a:spcBef>
                          <a:spcPts val="0"/>
                        </a:spcBef>
                        <a:spcAft>
                          <a:spcPts val="0"/>
                        </a:spcAft>
                        <a:buNone/>
                      </a:pPr>
                      <a:r>
                        <a:rPr b="1" lang="en">
                          <a:solidFill>
                            <a:schemeClr val="lt1"/>
                          </a:solidFill>
                        </a:rPr>
                        <a:t>PAPER 2(</a:t>
                      </a:r>
                      <a:r>
                        <a:rPr b="1" lang="en">
                          <a:solidFill>
                            <a:schemeClr val="lt1"/>
                          </a:solidFill>
                        </a:rPr>
                        <a:t>COLLABORATIVE)</a:t>
                      </a:r>
                      <a:endParaRPr b="1">
                        <a:solidFill>
                          <a:schemeClr val="lt1"/>
                        </a:solidFill>
                      </a:endParaRPr>
                    </a:p>
                  </a:txBody>
                  <a:tcPr marT="91425" marB="91425" marR="91425" marL="91425"/>
                </a:tc>
                <a:tc>
                  <a:txBody>
                    <a:bodyPr/>
                    <a:lstStyle/>
                    <a:p>
                      <a:pPr indent="0" lvl="0" marL="0" rtl="0" algn="l">
                        <a:spcBef>
                          <a:spcPts val="0"/>
                        </a:spcBef>
                        <a:spcAft>
                          <a:spcPts val="0"/>
                        </a:spcAft>
                        <a:buNone/>
                      </a:pPr>
                      <a:r>
                        <a:rPr b="1" lang="en">
                          <a:solidFill>
                            <a:schemeClr val="lt1"/>
                          </a:solidFill>
                        </a:rPr>
                        <a:t>PAPER 3(HYBRID)</a:t>
                      </a:r>
                      <a:endParaRPr b="1">
                        <a:solidFill>
                          <a:schemeClr val="lt1"/>
                        </a:solidFill>
                      </a:endParaRPr>
                    </a:p>
                  </a:txBody>
                  <a:tcPr marT="91425" marB="91425" marR="91425" marL="91425"/>
                </a:tc>
              </a:tr>
              <a:tr h="536000">
                <a:tc>
                  <a:txBody>
                    <a:bodyPr/>
                    <a:lstStyle/>
                    <a:p>
                      <a:pPr indent="0" lvl="0" marL="0" rtl="0" algn="l">
                        <a:spcBef>
                          <a:spcPts val="0"/>
                        </a:spcBef>
                        <a:spcAft>
                          <a:spcPts val="0"/>
                        </a:spcAft>
                        <a:buNone/>
                      </a:pPr>
                      <a:r>
                        <a:rPr b="1" lang="en" sz="1100">
                          <a:solidFill>
                            <a:schemeClr val="lt1"/>
                          </a:solidFill>
                        </a:rPr>
                        <a:t>YEAR OF PUBLICATION</a:t>
                      </a:r>
                      <a:endParaRPr b="1" sz="1100">
                        <a:solidFill>
                          <a:schemeClr val="lt1"/>
                        </a:solidFill>
                      </a:endParaRPr>
                    </a:p>
                  </a:txBody>
                  <a:tcPr marT="91425" marB="91425" marR="91425" marL="91425"/>
                </a:tc>
                <a:tc>
                  <a:txBody>
                    <a:bodyPr/>
                    <a:lstStyle/>
                    <a:p>
                      <a:pPr indent="0" lvl="0" marL="0" rtl="0" algn="l">
                        <a:spcBef>
                          <a:spcPts val="0"/>
                        </a:spcBef>
                        <a:spcAft>
                          <a:spcPts val="0"/>
                        </a:spcAft>
                        <a:buNone/>
                      </a:pPr>
                      <a:r>
                        <a:rPr b="1" lang="en" sz="1100">
                          <a:solidFill>
                            <a:schemeClr val="lt1"/>
                          </a:solidFill>
                        </a:rPr>
                        <a:t>2022</a:t>
                      </a:r>
                      <a:endParaRPr b="1" sz="1100">
                        <a:solidFill>
                          <a:schemeClr val="lt1"/>
                        </a:solidFill>
                      </a:endParaRPr>
                    </a:p>
                  </a:txBody>
                  <a:tcPr marT="91425" marB="91425" marR="91425" marL="91425"/>
                </a:tc>
                <a:tc>
                  <a:txBody>
                    <a:bodyPr/>
                    <a:lstStyle/>
                    <a:p>
                      <a:pPr indent="0" lvl="0" marL="0" rtl="0" algn="l">
                        <a:spcBef>
                          <a:spcPts val="0"/>
                        </a:spcBef>
                        <a:spcAft>
                          <a:spcPts val="0"/>
                        </a:spcAft>
                        <a:buNone/>
                      </a:pPr>
                      <a:r>
                        <a:rPr b="1" lang="en" sz="1100">
                          <a:solidFill>
                            <a:schemeClr val="lt1"/>
                          </a:solidFill>
                        </a:rPr>
                        <a:t>2020</a:t>
                      </a:r>
                      <a:endParaRPr b="1" sz="1100">
                        <a:solidFill>
                          <a:schemeClr val="lt1"/>
                        </a:solidFill>
                      </a:endParaRPr>
                    </a:p>
                  </a:txBody>
                  <a:tcPr marT="91425" marB="91425" marR="91425" marL="91425"/>
                </a:tc>
                <a:tc>
                  <a:txBody>
                    <a:bodyPr/>
                    <a:lstStyle/>
                    <a:p>
                      <a:pPr indent="0" lvl="0" marL="0" rtl="0" algn="l">
                        <a:spcBef>
                          <a:spcPts val="0"/>
                        </a:spcBef>
                        <a:spcAft>
                          <a:spcPts val="0"/>
                        </a:spcAft>
                        <a:buNone/>
                      </a:pPr>
                      <a:r>
                        <a:rPr b="1" lang="en" sz="1100">
                          <a:solidFill>
                            <a:schemeClr val="lt1"/>
                          </a:solidFill>
                        </a:rPr>
                        <a:t>2017</a:t>
                      </a:r>
                      <a:endParaRPr b="1" sz="1100">
                        <a:solidFill>
                          <a:schemeClr val="lt1"/>
                        </a:solidFill>
                      </a:endParaRPr>
                    </a:p>
                  </a:txBody>
                  <a:tcPr marT="91425" marB="91425" marR="91425" marL="91425"/>
                </a:tc>
              </a:tr>
              <a:tr h="759975">
                <a:tc>
                  <a:txBody>
                    <a:bodyPr/>
                    <a:lstStyle/>
                    <a:p>
                      <a:pPr indent="0" lvl="0" marL="0" rtl="0" algn="l">
                        <a:spcBef>
                          <a:spcPts val="0"/>
                        </a:spcBef>
                        <a:spcAft>
                          <a:spcPts val="0"/>
                        </a:spcAft>
                        <a:buNone/>
                      </a:pPr>
                      <a:r>
                        <a:rPr b="1" lang="en" sz="1100">
                          <a:solidFill>
                            <a:schemeClr val="lt1"/>
                          </a:solidFill>
                        </a:rPr>
                        <a:t>AUTHORS</a:t>
                      </a:r>
                      <a:endParaRPr b="1" sz="1100">
                        <a:solidFill>
                          <a:schemeClr val="lt1"/>
                        </a:solidFill>
                      </a:endParaRPr>
                    </a:p>
                  </a:txBody>
                  <a:tcPr marT="91425" marB="91425" marR="91425" marL="91425"/>
                </a:tc>
                <a:tc>
                  <a:txBody>
                    <a:bodyPr/>
                    <a:lstStyle/>
                    <a:p>
                      <a:pPr indent="0" lvl="0" marL="0" rtl="0" algn="l">
                        <a:spcBef>
                          <a:spcPts val="0"/>
                        </a:spcBef>
                        <a:spcAft>
                          <a:spcPts val="0"/>
                        </a:spcAft>
                        <a:buNone/>
                      </a:pPr>
                      <a:r>
                        <a:rPr b="1" lang="en" sz="1100">
                          <a:solidFill>
                            <a:schemeClr val="lt1"/>
                          </a:solidFill>
                        </a:rPr>
                        <a:t>Kiran Kumar,Gourab Pal Chowdhury, Sruti Bihani ,Rimpi Datta</a:t>
                      </a:r>
                      <a:endParaRPr b="1" sz="1100">
                        <a:solidFill>
                          <a:schemeClr val="lt1"/>
                        </a:solidFill>
                      </a:endParaRPr>
                    </a:p>
                  </a:txBody>
                  <a:tcPr marT="91425" marB="91425" marR="91425" marL="91425"/>
                </a:tc>
                <a:tc>
                  <a:txBody>
                    <a:bodyPr/>
                    <a:lstStyle/>
                    <a:p>
                      <a:pPr indent="0" lvl="0" marL="0" rtl="0" algn="l">
                        <a:spcBef>
                          <a:spcPts val="0"/>
                        </a:spcBef>
                        <a:spcAft>
                          <a:spcPts val="0"/>
                        </a:spcAft>
                        <a:buNone/>
                      </a:pPr>
                      <a:r>
                        <a:rPr b="1" lang="en" sz="1100">
                          <a:solidFill>
                            <a:schemeClr val="lt1"/>
                          </a:solidFill>
                        </a:rPr>
                        <a:t>Yogesh Kumar, Ms. Naveen Kumari</a:t>
                      </a:r>
                      <a:endParaRPr b="1" sz="1100">
                        <a:solidFill>
                          <a:schemeClr val="lt1"/>
                        </a:solidFill>
                      </a:endParaRPr>
                    </a:p>
                  </a:txBody>
                  <a:tcPr marT="91425" marB="91425" marR="91425" marL="91425"/>
                </a:tc>
                <a:tc>
                  <a:txBody>
                    <a:bodyPr/>
                    <a:lstStyle/>
                    <a:p>
                      <a:pPr indent="0" lvl="0" marL="0" rtl="0" algn="l">
                        <a:spcBef>
                          <a:spcPts val="0"/>
                        </a:spcBef>
                        <a:spcAft>
                          <a:spcPts val="0"/>
                        </a:spcAft>
                        <a:buNone/>
                      </a:pPr>
                      <a:r>
                        <a:rPr b="1" lang="en" sz="1100">
                          <a:solidFill>
                            <a:schemeClr val="lt1"/>
                          </a:solidFill>
                        </a:rPr>
                        <a:t>Shreya Agrawal,Pooja Jain </a:t>
                      </a:r>
                      <a:endParaRPr b="1" sz="1100">
                        <a:solidFill>
                          <a:schemeClr val="lt1"/>
                        </a:solidFill>
                      </a:endParaRPr>
                    </a:p>
                  </a:txBody>
                  <a:tcPr marT="91425" marB="91425" marR="91425" marL="91425"/>
                </a:tc>
              </a:tr>
              <a:tr h="536000">
                <a:tc>
                  <a:txBody>
                    <a:bodyPr/>
                    <a:lstStyle/>
                    <a:p>
                      <a:pPr indent="0" lvl="0" marL="0" rtl="0" algn="l">
                        <a:spcBef>
                          <a:spcPts val="0"/>
                        </a:spcBef>
                        <a:spcAft>
                          <a:spcPts val="0"/>
                        </a:spcAft>
                        <a:buNone/>
                      </a:pPr>
                      <a:r>
                        <a:rPr b="1" lang="en" sz="1100">
                          <a:solidFill>
                            <a:schemeClr val="lt1"/>
                          </a:solidFill>
                        </a:rPr>
                        <a:t>DATASETS</a:t>
                      </a:r>
                      <a:endParaRPr b="1" sz="1100">
                        <a:solidFill>
                          <a:schemeClr val="lt1"/>
                        </a:solidFill>
                      </a:endParaRPr>
                    </a:p>
                  </a:txBody>
                  <a:tcPr marT="91425" marB="91425" marR="91425" marL="91425"/>
                </a:tc>
                <a:tc>
                  <a:txBody>
                    <a:bodyPr/>
                    <a:lstStyle/>
                    <a:p>
                      <a:pPr indent="0" lvl="0" marL="0" rtl="0" algn="l">
                        <a:spcBef>
                          <a:spcPts val="0"/>
                        </a:spcBef>
                        <a:spcAft>
                          <a:spcPts val="0"/>
                        </a:spcAft>
                        <a:buNone/>
                      </a:pPr>
                      <a:r>
                        <a:rPr b="1" lang="en" sz="1100">
                          <a:solidFill>
                            <a:schemeClr val="lt1"/>
                          </a:solidFill>
                        </a:rPr>
                        <a:t>tmbd dataset </a:t>
                      </a:r>
                      <a:endParaRPr b="1" sz="1100">
                        <a:solidFill>
                          <a:schemeClr val="lt1"/>
                        </a:solidFill>
                      </a:endParaRPr>
                    </a:p>
                  </a:txBody>
                  <a:tcPr marT="91425" marB="91425" marR="91425" marL="91425"/>
                </a:tc>
                <a:tc>
                  <a:txBody>
                    <a:bodyPr/>
                    <a:lstStyle/>
                    <a:p>
                      <a:pPr indent="0" lvl="0" marL="0" rtl="0" algn="l">
                        <a:spcBef>
                          <a:spcPts val="0"/>
                        </a:spcBef>
                        <a:spcAft>
                          <a:spcPts val="0"/>
                        </a:spcAft>
                        <a:buNone/>
                      </a:pPr>
                      <a:r>
                        <a:rPr b="1" lang="en" sz="1100">
                          <a:solidFill>
                            <a:schemeClr val="lt1"/>
                          </a:solidFill>
                        </a:rPr>
                        <a:t>Movie Lens</a:t>
                      </a:r>
                      <a:endParaRPr b="1" sz="1100">
                        <a:solidFill>
                          <a:schemeClr val="lt1"/>
                        </a:solidFill>
                      </a:endParaRPr>
                    </a:p>
                  </a:txBody>
                  <a:tcPr marT="91425" marB="91425" marR="91425" marL="91425"/>
                </a:tc>
                <a:tc>
                  <a:txBody>
                    <a:bodyPr/>
                    <a:lstStyle/>
                    <a:p>
                      <a:pPr indent="0" lvl="0" marL="0" rtl="0" algn="l">
                        <a:spcBef>
                          <a:spcPts val="0"/>
                        </a:spcBef>
                        <a:spcAft>
                          <a:spcPts val="0"/>
                        </a:spcAft>
                        <a:buNone/>
                      </a:pPr>
                      <a:r>
                        <a:rPr b="1" lang="en" sz="1100">
                          <a:solidFill>
                            <a:schemeClr val="lt1"/>
                          </a:solidFill>
                        </a:rPr>
                        <a:t>Movie Lens (1M,Latest Small,10M dataset) </a:t>
                      </a:r>
                      <a:endParaRPr b="1" sz="1100">
                        <a:solidFill>
                          <a:schemeClr val="lt1"/>
                        </a:solidFill>
                      </a:endParaRPr>
                    </a:p>
                  </a:txBody>
                  <a:tcPr marT="91425" marB="91425" marR="91425" marL="91425"/>
                </a:tc>
              </a:tr>
              <a:tr h="1072775">
                <a:tc>
                  <a:txBody>
                    <a:bodyPr/>
                    <a:lstStyle/>
                    <a:p>
                      <a:pPr indent="0" lvl="0" marL="0" rtl="0" algn="l">
                        <a:spcBef>
                          <a:spcPts val="0"/>
                        </a:spcBef>
                        <a:spcAft>
                          <a:spcPts val="0"/>
                        </a:spcAft>
                        <a:buNone/>
                      </a:pPr>
                      <a:r>
                        <a:rPr b="1" lang="en" sz="1100">
                          <a:solidFill>
                            <a:schemeClr val="lt1"/>
                          </a:solidFill>
                        </a:rPr>
                        <a:t>METHODOLOGY</a:t>
                      </a:r>
                      <a:endParaRPr b="1" sz="1100">
                        <a:solidFill>
                          <a:schemeClr val="lt1"/>
                        </a:solidFill>
                      </a:endParaRPr>
                    </a:p>
                  </a:txBody>
                  <a:tcPr marT="91425" marB="91425" marR="91425" marL="91425"/>
                </a:tc>
                <a:tc>
                  <a:txBody>
                    <a:bodyPr/>
                    <a:lstStyle/>
                    <a:p>
                      <a:pPr indent="0" lvl="0" marL="0" rtl="0" algn="l">
                        <a:spcBef>
                          <a:spcPts val="0"/>
                        </a:spcBef>
                        <a:spcAft>
                          <a:spcPts val="0"/>
                        </a:spcAft>
                        <a:buNone/>
                      </a:pPr>
                      <a:r>
                        <a:rPr b="1" lang="en" sz="1100">
                          <a:solidFill>
                            <a:schemeClr val="lt1"/>
                          </a:solidFill>
                        </a:rPr>
                        <a:t>Modelling-GridSearchCV and RandomisedCV,Cosinesimilarity,Python, Streamlit.</a:t>
                      </a:r>
                      <a:endParaRPr b="1" sz="1100">
                        <a:solidFill>
                          <a:schemeClr val="lt1"/>
                        </a:solidFill>
                      </a:endParaRPr>
                    </a:p>
                  </a:txBody>
                  <a:tcPr marT="91425" marB="91425" marR="91425" marL="91425"/>
                </a:tc>
                <a:tc>
                  <a:txBody>
                    <a:bodyPr/>
                    <a:lstStyle/>
                    <a:p>
                      <a:pPr indent="0" lvl="0" marL="0" rtl="0" algn="l">
                        <a:spcBef>
                          <a:spcPts val="0"/>
                        </a:spcBef>
                        <a:spcAft>
                          <a:spcPts val="0"/>
                        </a:spcAft>
                        <a:buNone/>
                      </a:pPr>
                      <a:r>
                        <a:rPr b="1" lang="en" sz="1100">
                          <a:solidFill>
                            <a:schemeClr val="lt1"/>
                          </a:solidFill>
                        </a:rPr>
                        <a:t>Improvised KNN classification and proposed classification. Combination of opinion mining and user similarity analysis.</a:t>
                      </a:r>
                      <a:endParaRPr b="1" sz="1100">
                        <a:solidFill>
                          <a:schemeClr val="lt1"/>
                        </a:solidFill>
                      </a:endParaRPr>
                    </a:p>
                  </a:txBody>
                  <a:tcPr marT="91425" marB="91425" marR="91425" marL="91425"/>
                </a:tc>
                <a:tc>
                  <a:txBody>
                    <a:bodyPr/>
                    <a:lstStyle/>
                    <a:p>
                      <a:pPr indent="0" lvl="0" marL="0" rtl="0" algn="l">
                        <a:spcBef>
                          <a:spcPts val="0"/>
                        </a:spcBef>
                        <a:spcAft>
                          <a:spcPts val="0"/>
                        </a:spcAft>
                        <a:buNone/>
                      </a:pPr>
                      <a:r>
                        <a:rPr b="1" lang="en" sz="1100">
                          <a:solidFill>
                            <a:schemeClr val="lt1"/>
                          </a:solidFill>
                        </a:rPr>
                        <a:t>Support Vector Machine as a classifier and genetic algorithm </a:t>
                      </a:r>
                      <a:r>
                        <a:rPr b="1" lang="en" sz="1100">
                          <a:solidFill>
                            <a:schemeClr val="lt1"/>
                          </a:solidFill>
                        </a:rPr>
                        <a:t>along</a:t>
                      </a:r>
                      <a:r>
                        <a:rPr b="1" lang="en" sz="1100">
                          <a:solidFill>
                            <a:schemeClr val="lt1"/>
                          </a:solidFill>
                        </a:rPr>
                        <a:t> with cosine similarity measure.</a:t>
                      </a:r>
                      <a:endParaRPr b="1" sz="1100">
                        <a:solidFill>
                          <a:schemeClr val="lt1"/>
                        </a:solidFill>
                      </a:endParaRPr>
                    </a:p>
                  </a:txBody>
                  <a:tcPr marT="91425" marB="91425" marR="91425" marL="91425"/>
                </a:tc>
              </a:tr>
            </a:tbl>
          </a:graphicData>
        </a:graphic>
      </p:graphicFrame>
      <p:graphicFrame>
        <p:nvGraphicFramePr>
          <p:cNvPr id="213" name="Google Shape;213;p25"/>
          <p:cNvGraphicFramePr/>
          <p:nvPr/>
        </p:nvGraphicFramePr>
        <p:xfrm>
          <a:off x="254075" y="3879180"/>
          <a:ext cx="3000000" cy="3000000"/>
        </p:xfrm>
        <a:graphic>
          <a:graphicData uri="http://schemas.openxmlformats.org/drawingml/2006/table">
            <a:tbl>
              <a:tblPr>
                <a:noFill/>
                <a:tableStyleId>{5F720AA7-1056-4708-9AF7-6114DEB6752A}</a:tableStyleId>
              </a:tblPr>
              <a:tblGrid>
                <a:gridCol w="1751950"/>
                <a:gridCol w="2138475"/>
                <a:gridCol w="2600450"/>
                <a:gridCol w="2163600"/>
              </a:tblGrid>
              <a:tr h="1104700">
                <a:tc>
                  <a:txBody>
                    <a:bodyPr/>
                    <a:lstStyle/>
                    <a:p>
                      <a:pPr indent="0" lvl="0" marL="0" rtl="0" algn="l">
                        <a:spcBef>
                          <a:spcPts val="0"/>
                        </a:spcBef>
                        <a:spcAft>
                          <a:spcPts val="0"/>
                        </a:spcAft>
                        <a:buNone/>
                      </a:pPr>
                      <a:r>
                        <a:rPr b="1" lang="en" sz="1100">
                          <a:solidFill>
                            <a:schemeClr val="lt1"/>
                          </a:solidFill>
                        </a:rPr>
                        <a:t>MERITS</a:t>
                      </a:r>
                      <a:endParaRPr b="1" sz="1100">
                        <a:solidFill>
                          <a:schemeClr val="lt1"/>
                        </a:solidFill>
                      </a:endParaRPr>
                    </a:p>
                  </a:txBody>
                  <a:tcPr marT="91425" marB="91425" marR="91425" marL="91425"/>
                </a:tc>
                <a:tc>
                  <a:txBody>
                    <a:bodyPr/>
                    <a:lstStyle/>
                    <a:p>
                      <a:pPr indent="0" lvl="0" marL="0" rtl="0" algn="l">
                        <a:lnSpc>
                          <a:spcPct val="115000"/>
                        </a:lnSpc>
                        <a:spcBef>
                          <a:spcPts val="1200"/>
                        </a:spcBef>
                        <a:spcAft>
                          <a:spcPts val="1200"/>
                        </a:spcAft>
                        <a:buNone/>
                      </a:pPr>
                      <a:r>
                        <a:rPr b="1" lang="en" sz="1100">
                          <a:solidFill>
                            <a:schemeClr val="lt1"/>
                          </a:solidFill>
                        </a:rPr>
                        <a:t>Suffer far less from the cold start problem than collaborative approaches</a:t>
                      </a:r>
                      <a:endParaRPr b="1" sz="1100">
                        <a:solidFill>
                          <a:schemeClr val="lt1"/>
                        </a:solidFill>
                      </a:endParaRPr>
                    </a:p>
                  </a:txBody>
                  <a:tcPr marT="91425" marB="91425" marR="91425" marL="91425"/>
                </a:tc>
                <a:tc>
                  <a:txBody>
                    <a:bodyPr/>
                    <a:lstStyle/>
                    <a:p>
                      <a:pPr indent="0" lvl="0" marL="0" rtl="0" algn="l">
                        <a:spcBef>
                          <a:spcPts val="0"/>
                        </a:spcBef>
                        <a:spcAft>
                          <a:spcPts val="0"/>
                        </a:spcAft>
                        <a:buNone/>
                      </a:pPr>
                      <a:r>
                        <a:rPr b="1" lang="en" sz="1100">
                          <a:solidFill>
                            <a:schemeClr val="lt1"/>
                          </a:solidFill>
                        </a:rPr>
                        <a:t> The accuracy of classification is improved using NbSVM classifier and also meet the requirement of the users</a:t>
                      </a:r>
                      <a:endParaRPr b="1" sz="1100">
                        <a:solidFill>
                          <a:schemeClr val="lt1"/>
                        </a:solidFill>
                      </a:endParaRPr>
                    </a:p>
                  </a:txBody>
                  <a:tcPr marT="91425" marB="91425" marR="91425" marL="91425"/>
                </a:tc>
                <a:tc>
                  <a:txBody>
                    <a:bodyPr/>
                    <a:lstStyle/>
                    <a:p>
                      <a:pPr indent="0" lvl="0" marL="0" rtl="0" algn="l">
                        <a:spcBef>
                          <a:spcPts val="0"/>
                        </a:spcBef>
                        <a:spcAft>
                          <a:spcPts val="0"/>
                        </a:spcAft>
                        <a:buNone/>
                      </a:pPr>
                      <a:r>
                        <a:rPr b="1" lang="en" sz="1100">
                          <a:solidFill>
                            <a:schemeClr val="lt1"/>
                          </a:solidFill>
                        </a:rPr>
                        <a:t>It increases accuracy, scalability and quality of the movie recommendation system. Computing time of the proposed approach is lesser than the other two pure approaches. </a:t>
                      </a:r>
                      <a:endParaRPr b="1" sz="1100">
                        <a:solidFill>
                          <a:schemeClr val="lt1"/>
                        </a:solidFill>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6"/>
          <p:cNvSpPr txBox="1"/>
          <p:nvPr>
            <p:ph type="title"/>
          </p:nvPr>
        </p:nvSpPr>
        <p:spPr>
          <a:xfrm>
            <a:off x="1170263" y="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600"/>
              <a:t>LITERATURE SURVEY : (by Roshni S)</a:t>
            </a:r>
            <a:endParaRPr b="1" sz="2600"/>
          </a:p>
        </p:txBody>
      </p:sp>
      <p:graphicFrame>
        <p:nvGraphicFramePr>
          <p:cNvPr id="219" name="Google Shape;219;p26"/>
          <p:cNvGraphicFramePr/>
          <p:nvPr/>
        </p:nvGraphicFramePr>
        <p:xfrm>
          <a:off x="169475" y="733080"/>
          <a:ext cx="3000000" cy="3000000"/>
        </p:xfrm>
        <a:graphic>
          <a:graphicData uri="http://schemas.openxmlformats.org/drawingml/2006/table">
            <a:tbl>
              <a:tblPr>
                <a:noFill/>
                <a:tableStyleId>{5F720AA7-1056-4708-9AF7-6114DEB6752A}</a:tableStyleId>
              </a:tblPr>
              <a:tblGrid>
                <a:gridCol w="1685425"/>
                <a:gridCol w="2320700"/>
                <a:gridCol w="2560450"/>
                <a:gridCol w="2188875"/>
              </a:tblGrid>
              <a:tr h="359175">
                <a:tc>
                  <a:txBody>
                    <a:bodyPr/>
                    <a:lstStyle/>
                    <a:p>
                      <a:pPr indent="0" lvl="0" marL="0" rtl="0" algn="l">
                        <a:spcBef>
                          <a:spcPts val="0"/>
                        </a:spcBef>
                        <a:spcAft>
                          <a:spcPts val="0"/>
                        </a:spcAft>
                        <a:buNone/>
                      </a:pPr>
                      <a:r>
                        <a:t/>
                      </a:r>
                      <a:endParaRPr b="1" sz="1200">
                        <a:solidFill>
                          <a:schemeClr val="lt1"/>
                        </a:solidFill>
                      </a:endParaRPr>
                    </a:p>
                  </a:txBody>
                  <a:tcPr marT="91425" marB="91425" marR="91425" marL="91425"/>
                </a:tc>
                <a:tc>
                  <a:txBody>
                    <a:bodyPr/>
                    <a:lstStyle/>
                    <a:p>
                      <a:pPr indent="0" lvl="0" marL="0" rtl="0" algn="l">
                        <a:spcBef>
                          <a:spcPts val="0"/>
                        </a:spcBef>
                        <a:spcAft>
                          <a:spcPts val="0"/>
                        </a:spcAft>
                        <a:buNone/>
                      </a:pPr>
                      <a:r>
                        <a:rPr b="1" lang="en" sz="1200">
                          <a:solidFill>
                            <a:schemeClr val="lt1"/>
                          </a:solidFill>
                        </a:rPr>
                        <a:t>PAPER 1(CONTENT)</a:t>
                      </a:r>
                      <a:endParaRPr b="1" sz="1200">
                        <a:solidFill>
                          <a:schemeClr val="lt1"/>
                        </a:solidFill>
                      </a:endParaRPr>
                    </a:p>
                  </a:txBody>
                  <a:tcPr marT="91425" marB="91425" marR="91425" marL="91425"/>
                </a:tc>
                <a:tc>
                  <a:txBody>
                    <a:bodyPr/>
                    <a:lstStyle/>
                    <a:p>
                      <a:pPr indent="0" lvl="0" marL="0" rtl="0" algn="l">
                        <a:spcBef>
                          <a:spcPts val="0"/>
                        </a:spcBef>
                        <a:spcAft>
                          <a:spcPts val="0"/>
                        </a:spcAft>
                        <a:buNone/>
                      </a:pPr>
                      <a:r>
                        <a:rPr b="1" lang="en" sz="1200">
                          <a:solidFill>
                            <a:schemeClr val="lt1"/>
                          </a:solidFill>
                        </a:rPr>
                        <a:t>PAPER 2(COLLABORATIVE)</a:t>
                      </a:r>
                      <a:endParaRPr b="1" sz="1200">
                        <a:solidFill>
                          <a:schemeClr val="lt1"/>
                        </a:solidFill>
                      </a:endParaRPr>
                    </a:p>
                  </a:txBody>
                  <a:tcPr marT="91425" marB="91425" marR="91425" marL="91425"/>
                </a:tc>
                <a:tc>
                  <a:txBody>
                    <a:bodyPr/>
                    <a:lstStyle/>
                    <a:p>
                      <a:pPr indent="0" lvl="0" marL="0" rtl="0" algn="l">
                        <a:spcBef>
                          <a:spcPts val="0"/>
                        </a:spcBef>
                        <a:spcAft>
                          <a:spcPts val="0"/>
                        </a:spcAft>
                        <a:buNone/>
                      </a:pPr>
                      <a:r>
                        <a:rPr b="1" lang="en" sz="1200">
                          <a:solidFill>
                            <a:schemeClr val="lt1"/>
                          </a:solidFill>
                        </a:rPr>
                        <a:t>PAPER 3(HYBRID)</a:t>
                      </a:r>
                      <a:endParaRPr b="1" sz="1200">
                        <a:solidFill>
                          <a:schemeClr val="lt1"/>
                        </a:solidFill>
                      </a:endParaRPr>
                    </a:p>
                  </a:txBody>
                  <a:tcPr marT="91425" marB="91425" marR="91425" marL="91425"/>
                </a:tc>
              </a:tr>
              <a:tr h="1045625">
                <a:tc>
                  <a:txBody>
                    <a:bodyPr/>
                    <a:lstStyle/>
                    <a:p>
                      <a:pPr indent="0" lvl="0" marL="0" rtl="0" algn="l">
                        <a:spcBef>
                          <a:spcPts val="0"/>
                        </a:spcBef>
                        <a:spcAft>
                          <a:spcPts val="0"/>
                        </a:spcAft>
                        <a:buNone/>
                      </a:pPr>
                      <a:r>
                        <a:rPr b="1" lang="en" sz="1200">
                          <a:solidFill>
                            <a:schemeClr val="lt1"/>
                          </a:solidFill>
                        </a:rPr>
                        <a:t>DEMERITS</a:t>
                      </a:r>
                      <a:endParaRPr b="1" sz="1200">
                        <a:solidFill>
                          <a:schemeClr val="lt1"/>
                        </a:solidFill>
                      </a:endParaRPr>
                    </a:p>
                  </a:txBody>
                  <a:tcPr marT="91425" marB="91425" marR="91425" marL="91425"/>
                </a:tc>
                <a:tc>
                  <a:txBody>
                    <a:bodyPr/>
                    <a:lstStyle/>
                    <a:p>
                      <a:pPr indent="0" lvl="0" marL="0" rtl="0" algn="l">
                        <a:spcBef>
                          <a:spcPts val="0"/>
                        </a:spcBef>
                        <a:spcAft>
                          <a:spcPts val="0"/>
                        </a:spcAft>
                        <a:buNone/>
                      </a:pPr>
                      <a:r>
                        <a:rPr b="1" lang="en" sz="1200">
                          <a:solidFill>
                            <a:schemeClr val="lt1"/>
                          </a:solidFill>
                        </a:rPr>
                        <a:t>New users or items with previously unseen features will logically suffer from cold start problem. </a:t>
                      </a:r>
                      <a:endParaRPr b="1" sz="1200">
                        <a:solidFill>
                          <a:schemeClr val="lt1"/>
                        </a:solidFill>
                      </a:endParaRPr>
                    </a:p>
                  </a:txBody>
                  <a:tcPr marT="91425" marB="91425" marR="91425" marL="91425"/>
                </a:tc>
                <a:tc>
                  <a:txBody>
                    <a:bodyPr/>
                    <a:lstStyle/>
                    <a:p>
                      <a:pPr indent="0" lvl="0" marL="0" rtl="0" algn="l">
                        <a:spcBef>
                          <a:spcPts val="0"/>
                        </a:spcBef>
                        <a:spcAft>
                          <a:spcPts val="0"/>
                        </a:spcAft>
                        <a:buNone/>
                      </a:pPr>
                      <a:r>
                        <a:rPr b="1" lang="en" sz="1200">
                          <a:solidFill>
                            <a:schemeClr val="lt1"/>
                          </a:solidFill>
                        </a:rPr>
                        <a:t>The prediction of the model for a given user, item pair is the dot product of the corresponding embeddings.</a:t>
                      </a:r>
                      <a:endParaRPr b="1" sz="1200">
                        <a:solidFill>
                          <a:schemeClr val="lt1"/>
                        </a:solidFill>
                      </a:endParaRPr>
                    </a:p>
                  </a:txBody>
                  <a:tcPr marT="91425" marB="91425" marR="91425" marL="91425"/>
                </a:tc>
                <a:tc>
                  <a:txBody>
                    <a:bodyPr/>
                    <a:lstStyle/>
                    <a:p>
                      <a:pPr indent="0" lvl="0" marL="0" rtl="0" algn="l">
                        <a:spcBef>
                          <a:spcPts val="0"/>
                        </a:spcBef>
                        <a:spcAft>
                          <a:spcPts val="0"/>
                        </a:spcAft>
                        <a:buNone/>
                      </a:pPr>
                      <a:r>
                        <a:rPr b="1" lang="en" sz="1200">
                          <a:solidFill>
                            <a:schemeClr val="lt1"/>
                          </a:solidFill>
                        </a:rPr>
                        <a:t>In the proposed method,memory consumed is high.</a:t>
                      </a:r>
                      <a:endParaRPr b="1" sz="1200">
                        <a:solidFill>
                          <a:schemeClr val="lt1"/>
                        </a:solidFill>
                      </a:endParaRPr>
                    </a:p>
                  </a:txBody>
                  <a:tcPr marT="91425" marB="91425" marR="91425" marL="91425"/>
                </a:tc>
              </a:tr>
              <a:tr h="1415250">
                <a:tc>
                  <a:txBody>
                    <a:bodyPr/>
                    <a:lstStyle/>
                    <a:p>
                      <a:pPr indent="0" lvl="0" marL="0" rtl="0" algn="l">
                        <a:spcBef>
                          <a:spcPts val="0"/>
                        </a:spcBef>
                        <a:spcAft>
                          <a:spcPts val="0"/>
                        </a:spcAft>
                        <a:buNone/>
                      </a:pPr>
                      <a:r>
                        <a:rPr b="1" lang="en" sz="1200">
                          <a:solidFill>
                            <a:schemeClr val="lt1"/>
                          </a:solidFill>
                        </a:rPr>
                        <a:t>CONCLUSION</a:t>
                      </a:r>
                      <a:endParaRPr b="1" sz="1200">
                        <a:solidFill>
                          <a:schemeClr val="lt1"/>
                        </a:solidFill>
                      </a:endParaRPr>
                    </a:p>
                  </a:txBody>
                  <a:tcPr marT="91425" marB="91425" marR="91425" marL="91425"/>
                </a:tc>
                <a:tc>
                  <a:txBody>
                    <a:bodyPr/>
                    <a:lstStyle/>
                    <a:p>
                      <a:pPr indent="0" lvl="0" marL="0" rtl="0" algn="l">
                        <a:spcBef>
                          <a:spcPts val="0"/>
                        </a:spcBef>
                        <a:spcAft>
                          <a:spcPts val="0"/>
                        </a:spcAft>
                        <a:buNone/>
                      </a:pPr>
                      <a:r>
                        <a:rPr b="1" lang="en" sz="1200">
                          <a:solidFill>
                            <a:schemeClr val="lt1"/>
                          </a:solidFill>
                        </a:rPr>
                        <a:t>Five similar related movies will be displayed based on the choice of the movie you have given in the input.</a:t>
                      </a:r>
                      <a:endParaRPr b="1" sz="1200">
                        <a:solidFill>
                          <a:schemeClr val="lt1"/>
                        </a:solidFill>
                      </a:endParaRPr>
                    </a:p>
                  </a:txBody>
                  <a:tcPr marT="91425" marB="91425" marR="91425" marL="91425"/>
                </a:tc>
                <a:tc>
                  <a:txBody>
                    <a:bodyPr/>
                    <a:lstStyle/>
                    <a:p>
                      <a:pPr indent="0" lvl="0" marL="0" rtl="0" algn="l">
                        <a:spcBef>
                          <a:spcPts val="0"/>
                        </a:spcBef>
                        <a:spcAft>
                          <a:spcPts val="0"/>
                        </a:spcAft>
                        <a:buNone/>
                      </a:pPr>
                      <a:r>
                        <a:rPr b="1" lang="en" sz="1200">
                          <a:solidFill>
                            <a:schemeClr val="lt1"/>
                          </a:solidFill>
                        </a:rPr>
                        <a:t>Top-k movies are recommended for target user. The results suggested by this proposed system are leading and block buster movies and the system is helpful for millions and billions of users around the globe.</a:t>
                      </a:r>
                      <a:endParaRPr b="1" sz="1200">
                        <a:solidFill>
                          <a:schemeClr val="lt1"/>
                        </a:solidFill>
                      </a:endParaRPr>
                    </a:p>
                  </a:txBody>
                  <a:tcPr marT="91425" marB="91425" marR="91425" marL="91425"/>
                </a:tc>
                <a:tc>
                  <a:txBody>
                    <a:bodyPr/>
                    <a:lstStyle/>
                    <a:p>
                      <a:pPr indent="0" lvl="0" marL="0" rtl="0" algn="l">
                        <a:spcBef>
                          <a:spcPts val="0"/>
                        </a:spcBef>
                        <a:spcAft>
                          <a:spcPts val="0"/>
                        </a:spcAft>
                        <a:buNone/>
                      </a:pPr>
                      <a:r>
                        <a:rPr b="1" lang="en" sz="1200">
                          <a:solidFill>
                            <a:schemeClr val="lt1"/>
                          </a:solidFill>
                        </a:rPr>
                        <a:t> Hybrid approach helps to get the advantages from both the approaches as well as eliminates the drawbacks of both methods.  </a:t>
                      </a:r>
                      <a:endParaRPr b="1" sz="1200">
                        <a:solidFill>
                          <a:schemeClr val="lt1"/>
                        </a:solidFill>
                      </a:endParaRPr>
                    </a:p>
                  </a:txBody>
                  <a:tcPr marT="91425" marB="91425" marR="91425" marL="91425"/>
                </a:tc>
              </a:tr>
              <a:tr h="1402700">
                <a:tc>
                  <a:txBody>
                    <a:bodyPr/>
                    <a:lstStyle/>
                    <a:p>
                      <a:pPr indent="0" lvl="0" marL="0" rtl="0" algn="l">
                        <a:spcBef>
                          <a:spcPts val="0"/>
                        </a:spcBef>
                        <a:spcAft>
                          <a:spcPts val="0"/>
                        </a:spcAft>
                        <a:buNone/>
                      </a:pPr>
                      <a:r>
                        <a:rPr b="1" lang="en" sz="1200">
                          <a:solidFill>
                            <a:schemeClr val="lt1"/>
                          </a:solidFill>
                        </a:rPr>
                        <a:t>MOTIVATION</a:t>
                      </a:r>
                      <a:endParaRPr b="1" sz="1200">
                        <a:solidFill>
                          <a:schemeClr val="lt1"/>
                        </a:solidFill>
                      </a:endParaRPr>
                    </a:p>
                  </a:txBody>
                  <a:tcPr marT="91425" marB="91425" marR="91425" marL="91425"/>
                </a:tc>
                <a:tc>
                  <a:txBody>
                    <a:bodyPr/>
                    <a:lstStyle/>
                    <a:p>
                      <a:pPr indent="0" lvl="0" marL="0" rtl="0" algn="l">
                        <a:spcBef>
                          <a:spcPts val="0"/>
                        </a:spcBef>
                        <a:spcAft>
                          <a:spcPts val="0"/>
                        </a:spcAft>
                        <a:buNone/>
                      </a:pPr>
                      <a:r>
                        <a:rPr b="1" lang="en" sz="1200">
                          <a:solidFill>
                            <a:schemeClr val="lt1"/>
                          </a:solidFill>
                        </a:rPr>
                        <a:t>In the future it will continue to be researched and developed more to bring a good experience to the users.</a:t>
                      </a:r>
                      <a:endParaRPr b="1" sz="1200">
                        <a:solidFill>
                          <a:schemeClr val="lt1"/>
                        </a:solidFill>
                      </a:endParaRPr>
                    </a:p>
                    <a:p>
                      <a:pPr indent="0" lvl="0" marL="0" rtl="0" algn="l">
                        <a:spcBef>
                          <a:spcPts val="0"/>
                        </a:spcBef>
                        <a:spcAft>
                          <a:spcPts val="0"/>
                        </a:spcAft>
                        <a:buNone/>
                      </a:pPr>
                      <a:r>
                        <a:t/>
                      </a:r>
                      <a:endParaRPr b="1" sz="1200">
                        <a:solidFill>
                          <a:schemeClr val="lt1"/>
                        </a:solidFill>
                      </a:endParaRPr>
                    </a:p>
                  </a:txBody>
                  <a:tcPr marT="91425" marB="91425" marR="91425" marL="91425"/>
                </a:tc>
                <a:tc>
                  <a:txBody>
                    <a:bodyPr/>
                    <a:lstStyle/>
                    <a:p>
                      <a:pPr indent="0" lvl="0" marL="0" rtl="0" algn="l">
                        <a:spcBef>
                          <a:spcPts val="0"/>
                        </a:spcBef>
                        <a:spcAft>
                          <a:spcPts val="0"/>
                        </a:spcAft>
                        <a:buNone/>
                      </a:pPr>
                      <a:r>
                        <a:rPr b="1" lang="en" sz="1200">
                          <a:solidFill>
                            <a:schemeClr val="lt1"/>
                          </a:solidFill>
                        </a:rPr>
                        <a:t>In the future a more diverse dataset can be used to increase its accuracy.</a:t>
                      </a:r>
                      <a:endParaRPr b="1" sz="1200">
                        <a:solidFill>
                          <a:schemeClr val="lt1"/>
                        </a:solidFill>
                      </a:endParaRPr>
                    </a:p>
                  </a:txBody>
                  <a:tcPr marT="91425" marB="91425" marR="91425" marL="91425"/>
                </a:tc>
                <a:tc>
                  <a:txBody>
                    <a:bodyPr/>
                    <a:lstStyle/>
                    <a:p>
                      <a:pPr indent="0" lvl="0" marL="0" rtl="0" algn="l">
                        <a:spcBef>
                          <a:spcPts val="0"/>
                        </a:spcBef>
                        <a:spcAft>
                          <a:spcPts val="0"/>
                        </a:spcAft>
                        <a:buNone/>
                      </a:pPr>
                      <a:r>
                        <a:rPr b="1" lang="en" sz="1200">
                          <a:solidFill>
                            <a:schemeClr val="lt1"/>
                          </a:solidFill>
                        </a:rPr>
                        <a:t>In future we can also consider age of user as according to the age movie preferences also changes.And a way to reduce memory usage.</a:t>
                      </a:r>
                      <a:endParaRPr b="1" sz="1200">
                        <a:solidFill>
                          <a:schemeClr val="lt1"/>
                        </a:solidFill>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7"/>
          <p:cNvSpPr txBox="1"/>
          <p:nvPr>
            <p:ph type="title"/>
          </p:nvPr>
        </p:nvSpPr>
        <p:spPr>
          <a:xfrm>
            <a:off x="1297500" y="0"/>
            <a:ext cx="7038900" cy="70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600"/>
              <a:t>LITERATURE SURVEY : (by AKASH S)</a:t>
            </a:r>
            <a:endParaRPr b="1" sz="2600"/>
          </a:p>
        </p:txBody>
      </p:sp>
      <p:graphicFrame>
        <p:nvGraphicFramePr>
          <p:cNvPr id="225" name="Google Shape;225;p27"/>
          <p:cNvGraphicFramePr/>
          <p:nvPr/>
        </p:nvGraphicFramePr>
        <p:xfrm>
          <a:off x="82025" y="617345"/>
          <a:ext cx="3000000" cy="3000000"/>
        </p:xfrm>
        <a:graphic>
          <a:graphicData uri="http://schemas.openxmlformats.org/drawingml/2006/table">
            <a:tbl>
              <a:tblPr>
                <a:noFill/>
                <a:tableStyleId>{5F720AA7-1056-4708-9AF7-6114DEB6752A}</a:tableStyleId>
              </a:tblPr>
              <a:tblGrid>
                <a:gridCol w="2265500"/>
                <a:gridCol w="2081225"/>
                <a:gridCol w="2449750"/>
                <a:gridCol w="2265500"/>
              </a:tblGrid>
              <a:tr h="560750">
                <a:tc>
                  <a:txBody>
                    <a:bodyPr/>
                    <a:lstStyle/>
                    <a:p>
                      <a:pPr indent="0" lvl="0" marL="0" rtl="0" algn="l">
                        <a:spcBef>
                          <a:spcPts val="0"/>
                        </a:spcBef>
                        <a:spcAft>
                          <a:spcPts val="0"/>
                        </a:spcAft>
                        <a:buNone/>
                      </a:pPr>
                      <a:r>
                        <a:t/>
                      </a:r>
                      <a:endParaRPr b="1">
                        <a:solidFill>
                          <a:schemeClr val="lt1"/>
                        </a:solidFill>
                      </a:endParaRPr>
                    </a:p>
                  </a:txBody>
                  <a:tcPr marT="91425" marB="91425" marR="91425" marL="91425"/>
                </a:tc>
                <a:tc>
                  <a:txBody>
                    <a:bodyPr/>
                    <a:lstStyle/>
                    <a:p>
                      <a:pPr indent="0" lvl="0" marL="0" rtl="0" algn="l">
                        <a:spcBef>
                          <a:spcPts val="0"/>
                        </a:spcBef>
                        <a:spcAft>
                          <a:spcPts val="0"/>
                        </a:spcAft>
                        <a:buNone/>
                      </a:pPr>
                      <a:r>
                        <a:rPr b="1" lang="en">
                          <a:solidFill>
                            <a:schemeClr val="lt1"/>
                          </a:solidFill>
                        </a:rPr>
                        <a:t>PAPER 1(CONTENT)</a:t>
                      </a:r>
                      <a:endParaRPr b="1">
                        <a:solidFill>
                          <a:schemeClr val="lt1"/>
                        </a:solidFill>
                      </a:endParaRPr>
                    </a:p>
                  </a:txBody>
                  <a:tcPr marT="91425" marB="91425" marR="91425" marL="91425"/>
                </a:tc>
                <a:tc>
                  <a:txBody>
                    <a:bodyPr/>
                    <a:lstStyle/>
                    <a:p>
                      <a:pPr indent="0" lvl="0" marL="0" rtl="0" algn="l">
                        <a:spcBef>
                          <a:spcPts val="0"/>
                        </a:spcBef>
                        <a:spcAft>
                          <a:spcPts val="0"/>
                        </a:spcAft>
                        <a:buNone/>
                      </a:pPr>
                      <a:r>
                        <a:rPr b="1" lang="en">
                          <a:solidFill>
                            <a:schemeClr val="lt1"/>
                          </a:solidFill>
                        </a:rPr>
                        <a:t>PAPER 2 (</a:t>
                      </a:r>
                      <a:r>
                        <a:rPr b="1" i="1" lang="en">
                          <a:solidFill>
                            <a:schemeClr val="lt1"/>
                          </a:solidFill>
                          <a:latin typeface="Georgia"/>
                          <a:ea typeface="Georgia"/>
                          <a:cs typeface="Georgia"/>
                          <a:sym typeface="Georgia"/>
                        </a:rPr>
                        <a:t>collaborative)</a:t>
                      </a:r>
                      <a:endParaRPr b="1">
                        <a:solidFill>
                          <a:schemeClr val="lt1"/>
                        </a:solidFill>
                      </a:endParaRPr>
                    </a:p>
                  </a:txBody>
                  <a:tcPr marT="91425" marB="91425" marR="91425" marL="91425"/>
                </a:tc>
                <a:tc>
                  <a:txBody>
                    <a:bodyPr/>
                    <a:lstStyle/>
                    <a:p>
                      <a:pPr indent="0" lvl="0" marL="0" rtl="0" algn="l">
                        <a:spcBef>
                          <a:spcPts val="0"/>
                        </a:spcBef>
                        <a:spcAft>
                          <a:spcPts val="0"/>
                        </a:spcAft>
                        <a:buNone/>
                      </a:pPr>
                      <a:r>
                        <a:rPr b="1" lang="en">
                          <a:solidFill>
                            <a:schemeClr val="lt1"/>
                          </a:solidFill>
                        </a:rPr>
                        <a:t>PAPER 3(HYBRID)</a:t>
                      </a:r>
                      <a:endParaRPr b="1">
                        <a:solidFill>
                          <a:schemeClr val="lt1"/>
                        </a:solidFill>
                      </a:endParaRPr>
                    </a:p>
                  </a:txBody>
                  <a:tcPr marT="91425" marB="91425" marR="91425" marL="91425"/>
                </a:tc>
              </a:tr>
              <a:tr h="560750">
                <a:tc>
                  <a:txBody>
                    <a:bodyPr/>
                    <a:lstStyle/>
                    <a:p>
                      <a:pPr indent="0" lvl="0" marL="0" rtl="0" algn="l">
                        <a:spcBef>
                          <a:spcPts val="0"/>
                        </a:spcBef>
                        <a:spcAft>
                          <a:spcPts val="0"/>
                        </a:spcAft>
                        <a:buNone/>
                      </a:pPr>
                      <a:r>
                        <a:rPr b="1" lang="en">
                          <a:solidFill>
                            <a:schemeClr val="lt1"/>
                          </a:solidFill>
                        </a:rPr>
                        <a:t>YEAR OF PUBLICATION</a:t>
                      </a:r>
                      <a:endParaRPr b="1">
                        <a:solidFill>
                          <a:schemeClr val="lt1"/>
                        </a:solidFill>
                      </a:endParaRPr>
                    </a:p>
                  </a:txBody>
                  <a:tcPr marT="91425" marB="91425" marR="91425" marL="91425"/>
                </a:tc>
                <a:tc>
                  <a:txBody>
                    <a:bodyPr/>
                    <a:lstStyle/>
                    <a:p>
                      <a:pPr indent="0" lvl="0" marL="0" rtl="0" algn="l">
                        <a:spcBef>
                          <a:spcPts val="0"/>
                        </a:spcBef>
                        <a:spcAft>
                          <a:spcPts val="0"/>
                        </a:spcAft>
                        <a:buNone/>
                      </a:pPr>
                      <a:r>
                        <a:rPr b="1" lang="en">
                          <a:solidFill>
                            <a:schemeClr val="lt1"/>
                          </a:solidFill>
                        </a:rPr>
                        <a:t>2018</a:t>
                      </a:r>
                      <a:endParaRPr b="1">
                        <a:solidFill>
                          <a:schemeClr val="lt1"/>
                        </a:solidFill>
                      </a:endParaRPr>
                    </a:p>
                  </a:txBody>
                  <a:tcPr marT="91425" marB="91425" marR="91425" marL="91425"/>
                </a:tc>
                <a:tc>
                  <a:txBody>
                    <a:bodyPr/>
                    <a:lstStyle/>
                    <a:p>
                      <a:pPr indent="0" lvl="0" marL="0" rtl="0" algn="l">
                        <a:spcBef>
                          <a:spcPts val="0"/>
                        </a:spcBef>
                        <a:spcAft>
                          <a:spcPts val="0"/>
                        </a:spcAft>
                        <a:buNone/>
                      </a:pPr>
                      <a:r>
                        <a:rPr b="1" lang="en">
                          <a:solidFill>
                            <a:schemeClr val="lt1"/>
                          </a:solidFill>
                        </a:rPr>
                        <a:t>2020</a:t>
                      </a:r>
                      <a:endParaRPr b="1">
                        <a:solidFill>
                          <a:schemeClr val="lt1"/>
                        </a:solidFill>
                      </a:endParaRPr>
                    </a:p>
                  </a:txBody>
                  <a:tcPr marT="91425" marB="91425" marR="91425" marL="91425"/>
                </a:tc>
                <a:tc>
                  <a:txBody>
                    <a:bodyPr/>
                    <a:lstStyle/>
                    <a:p>
                      <a:pPr indent="0" lvl="0" marL="0" rtl="0" algn="l">
                        <a:spcBef>
                          <a:spcPts val="0"/>
                        </a:spcBef>
                        <a:spcAft>
                          <a:spcPts val="0"/>
                        </a:spcAft>
                        <a:buNone/>
                      </a:pPr>
                      <a:r>
                        <a:rPr b="1" lang="en">
                          <a:solidFill>
                            <a:schemeClr val="lt1"/>
                          </a:solidFill>
                        </a:rPr>
                        <a:t>2020</a:t>
                      </a:r>
                      <a:endParaRPr b="1">
                        <a:solidFill>
                          <a:schemeClr val="lt1"/>
                        </a:solidFill>
                      </a:endParaRPr>
                    </a:p>
                  </a:txBody>
                  <a:tcPr marT="91425" marB="91425" marR="91425" marL="91425"/>
                </a:tc>
              </a:tr>
              <a:tr h="1149575">
                <a:tc>
                  <a:txBody>
                    <a:bodyPr/>
                    <a:lstStyle/>
                    <a:p>
                      <a:pPr indent="0" lvl="0" marL="0" rtl="0" algn="l">
                        <a:spcBef>
                          <a:spcPts val="0"/>
                        </a:spcBef>
                        <a:spcAft>
                          <a:spcPts val="0"/>
                        </a:spcAft>
                        <a:buNone/>
                      </a:pPr>
                      <a:r>
                        <a:rPr b="1" lang="en">
                          <a:solidFill>
                            <a:schemeClr val="lt1"/>
                          </a:solidFill>
                        </a:rPr>
                        <a:t>AUTHORS</a:t>
                      </a:r>
                      <a:endParaRPr b="1">
                        <a:solidFill>
                          <a:schemeClr val="lt1"/>
                        </a:solidFill>
                      </a:endParaRPr>
                    </a:p>
                  </a:txBody>
                  <a:tcPr marT="91425" marB="91425" marR="91425" marL="91425"/>
                </a:tc>
                <a:tc>
                  <a:txBody>
                    <a:bodyPr/>
                    <a:lstStyle/>
                    <a:p>
                      <a:pPr indent="0" lvl="0" marL="0" rtl="0" algn="l">
                        <a:spcBef>
                          <a:spcPts val="0"/>
                        </a:spcBef>
                        <a:spcAft>
                          <a:spcPts val="0"/>
                        </a:spcAft>
                        <a:buNone/>
                      </a:pPr>
                      <a:r>
                        <a:rPr b="1" lang="en">
                          <a:solidFill>
                            <a:schemeClr val="lt1"/>
                          </a:solidFill>
                        </a:rPr>
                        <a:t>SRS Reddy, Sravani Nalluri, Subramanyam Kunisetti, S. Ashok and B. Venkatesh</a:t>
                      </a:r>
                      <a:endParaRPr b="1">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None/>
                      </a:pPr>
                      <a:r>
                        <a:rPr b="1" lang="en">
                          <a:solidFill>
                            <a:schemeClr val="lt1"/>
                          </a:solidFill>
                        </a:rPr>
                        <a:t>Rakshitha. P,Varsha. R,	Dr. Ashok Kumar</a:t>
                      </a:r>
                      <a:endParaRPr b="1">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None/>
                      </a:pPr>
                      <a:r>
                        <a:rPr b="1" lang="en">
                          <a:solidFill>
                            <a:schemeClr val="lt1"/>
                          </a:solidFill>
                        </a:rPr>
                        <a:t>Rajeev Kumar1, Guru Basava2, Felicita Furtado</a:t>
                      </a:r>
                      <a:endParaRPr b="1">
                        <a:solidFill>
                          <a:schemeClr val="lt1"/>
                        </a:solidFill>
                      </a:endParaRPr>
                    </a:p>
                  </a:txBody>
                  <a:tcPr marT="91425" marB="91425" marR="91425" marL="91425"/>
                </a:tc>
              </a:tr>
              <a:tr h="364475">
                <a:tc>
                  <a:txBody>
                    <a:bodyPr/>
                    <a:lstStyle/>
                    <a:p>
                      <a:pPr indent="0" lvl="0" marL="0" marR="0" rtl="0" algn="l">
                        <a:lnSpc>
                          <a:spcPct val="100000"/>
                        </a:lnSpc>
                        <a:spcBef>
                          <a:spcPts val="0"/>
                        </a:spcBef>
                        <a:spcAft>
                          <a:spcPts val="0"/>
                        </a:spcAft>
                        <a:buNone/>
                      </a:pPr>
                      <a:r>
                        <a:rPr b="1" lang="en">
                          <a:solidFill>
                            <a:schemeClr val="lt1"/>
                          </a:solidFill>
                        </a:rPr>
                        <a:t>DATASETS</a:t>
                      </a:r>
                      <a:endParaRPr b="1">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None/>
                      </a:pPr>
                      <a:r>
                        <a:rPr b="1" lang="en">
                          <a:solidFill>
                            <a:schemeClr val="lt1"/>
                          </a:solidFill>
                        </a:rPr>
                        <a:t>Movie Lens dataset </a:t>
                      </a:r>
                      <a:endParaRPr b="1">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None/>
                      </a:pPr>
                      <a:r>
                        <a:rPr b="1" lang="en">
                          <a:solidFill>
                            <a:schemeClr val="lt1"/>
                          </a:solidFill>
                        </a:rPr>
                        <a:t>Movie Lens dataset</a:t>
                      </a:r>
                      <a:endParaRPr b="1">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None/>
                      </a:pPr>
                      <a:r>
                        <a:rPr b="1" lang="en">
                          <a:solidFill>
                            <a:schemeClr val="lt1"/>
                          </a:solidFill>
                        </a:rPr>
                        <a:t>Movie Lens dataset</a:t>
                      </a:r>
                      <a:endParaRPr b="1">
                        <a:solidFill>
                          <a:schemeClr val="lt1"/>
                        </a:solidFill>
                      </a:endParaRPr>
                    </a:p>
                  </a:txBody>
                  <a:tcPr marT="91425" marB="91425" marR="91425" marL="91425"/>
                </a:tc>
              </a:tr>
              <a:tr h="1738400">
                <a:tc>
                  <a:txBody>
                    <a:bodyPr/>
                    <a:lstStyle/>
                    <a:p>
                      <a:pPr indent="0" lvl="0" marL="0" marR="0" rtl="0" algn="l">
                        <a:lnSpc>
                          <a:spcPct val="100000"/>
                        </a:lnSpc>
                        <a:spcBef>
                          <a:spcPts val="0"/>
                        </a:spcBef>
                        <a:spcAft>
                          <a:spcPts val="0"/>
                        </a:spcAft>
                        <a:buNone/>
                      </a:pPr>
                      <a:r>
                        <a:rPr b="1" lang="en">
                          <a:solidFill>
                            <a:schemeClr val="lt1"/>
                          </a:solidFill>
                        </a:rPr>
                        <a:t>METHODOLOGY</a:t>
                      </a:r>
                      <a:endParaRPr b="1">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None/>
                      </a:pPr>
                      <a:r>
                        <a:rPr b="1" lang="en">
                          <a:solidFill>
                            <a:schemeClr val="lt1"/>
                          </a:solidFill>
                        </a:rPr>
                        <a:t>User </a:t>
                      </a:r>
                      <a:r>
                        <a:rPr b="1" lang="en">
                          <a:solidFill>
                            <a:schemeClr val="lt1"/>
                          </a:solidFill>
                        </a:rPr>
                        <a:t>defined</a:t>
                      </a:r>
                      <a:r>
                        <a:rPr b="1" lang="en">
                          <a:solidFill>
                            <a:schemeClr val="lt1"/>
                          </a:solidFill>
                        </a:rPr>
                        <a:t> algorithm by calculating Euclidian distance.</a:t>
                      </a:r>
                      <a:endParaRPr b="1">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None/>
                      </a:pPr>
                      <a:r>
                        <a:rPr b="1" lang="en">
                          <a:solidFill>
                            <a:schemeClr val="lt1"/>
                          </a:solidFill>
                        </a:rPr>
                        <a:t>Apache Spark </a:t>
                      </a:r>
                      <a:endParaRPr b="1">
                        <a:solidFill>
                          <a:schemeClr val="lt1"/>
                        </a:solidFill>
                      </a:endParaRPr>
                    </a:p>
                    <a:p>
                      <a:pPr indent="0" lvl="0" marL="0" marR="0" rtl="0" algn="l">
                        <a:lnSpc>
                          <a:spcPct val="100000"/>
                        </a:lnSpc>
                        <a:spcBef>
                          <a:spcPts val="0"/>
                        </a:spcBef>
                        <a:spcAft>
                          <a:spcPts val="0"/>
                        </a:spcAft>
                        <a:buNone/>
                      </a:pPr>
                      <a:r>
                        <a:rPr b="1" lang="en">
                          <a:solidFill>
                            <a:schemeClr val="lt1"/>
                          </a:solidFill>
                        </a:rPr>
                        <a:t>				</a:t>
                      </a:r>
                      <a:endParaRPr b="1">
                        <a:solidFill>
                          <a:schemeClr val="lt1"/>
                        </a:solidFill>
                      </a:endParaRPr>
                    </a:p>
                    <a:p>
                      <a:pPr indent="0" lvl="0" marL="0" marR="0" rtl="0" algn="l">
                        <a:lnSpc>
                          <a:spcPct val="100000"/>
                        </a:lnSpc>
                        <a:spcBef>
                          <a:spcPts val="0"/>
                        </a:spcBef>
                        <a:spcAft>
                          <a:spcPts val="0"/>
                        </a:spcAft>
                        <a:buNone/>
                      </a:pPr>
                      <a:r>
                        <a:rPr b="1" lang="en">
                          <a:solidFill>
                            <a:schemeClr val="lt1"/>
                          </a:solidFill>
                        </a:rPr>
                        <a:t>			</a:t>
                      </a:r>
                      <a:endParaRPr b="1">
                        <a:solidFill>
                          <a:schemeClr val="lt1"/>
                        </a:solidFill>
                      </a:endParaRPr>
                    </a:p>
                    <a:p>
                      <a:pPr indent="0" lvl="0" marL="0" marR="0" rtl="0" algn="l">
                        <a:lnSpc>
                          <a:spcPct val="100000"/>
                        </a:lnSpc>
                        <a:spcBef>
                          <a:spcPts val="0"/>
                        </a:spcBef>
                        <a:spcAft>
                          <a:spcPts val="0"/>
                        </a:spcAft>
                        <a:buNone/>
                      </a:pPr>
                      <a:r>
                        <a:rPr b="1" lang="en">
                          <a:solidFill>
                            <a:schemeClr val="lt1"/>
                          </a:solidFill>
                        </a:rPr>
                        <a:t>		</a:t>
                      </a:r>
                      <a:endParaRPr b="1">
                        <a:solidFill>
                          <a:schemeClr val="lt1"/>
                        </a:solidFill>
                      </a:endParaRPr>
                    </a:p>
                    <a:p>
                      <a:pPr indent="0" lvl="0" marL="0" marR="0" rtl="0" algn="l">
                        <a:lnSpc>
                          <a:spcPct val="100000"/>
                        </a:lnSpc>
                        <a:spcBef>
                          <a:spcPts val="0"/>
                        </a:spcBef>
                        <a:spcAft>
                          <a:spcPts val="0"/>
                        </a:spcAft>
                        <a:buNone/>
                      </a:pPr>
                      <a:r>
                        <a:t/>
                      </a:r>
                      <a:endParaRPr b="1">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None/>
                      </a:pPr>
                      <a:r>
                        <a:rPr b="1" lang="en">
                          <a:solidFill>
                            <a:schemeClr val="lt1"/>
                          </a:solidFill>
                        </a:rPr>
                        <a:t>WCSS method , K-means clustering algorithm , RMSE (Roots stands for Mean Squared Error) is applied to calculate to rate the accuracy of the model. </a:t>
                      </a:r>
                      <a:endParaRPr b="1">
                        <a:solidFill>
                          <a:schemeClr val="lt1"/>
                        </a:solidFill>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600"/>
              <a:t>LITERATURE SURVEY : (by AKASH S)</a:t>
            </a:r>
            <a:endParaRPr b="1" sz="2600"/>
          </a:p>
          <a:p>
            <a:pPr indent="0" lvl="0" marL="0" rtl="0" algn="l">
              <a:spcBef>
                <a:spcPts val="0"/>
              </a:spcBef>
              <a:spcAft>
                <a:spcPts val="0"/>
              </a:spcAft>
              <a:buNone/>
            </a:pPr>
            <a:r>
              <a:t/>
            </a:r>
            <a:endParaRPr/>
          </a:p>
        </p:txBody>
      </p:sp>
      <p:graphicFrame>
        <p:nvGraphicFramePr>
          <p:cNvPr id="231" name="Google Shape;231;p28"/>
          <p:cNvGraphicFramePr/>
          <p:nvPr/>
        </p:nvGraphicFramePr>
        <p:xfrm>
          <a:off x="310500" y="815490"/>
          <a:ext cx="3000000" cy="3000000"/>
        </p:xfrm>
        <a:graphic>
          <a:graphicData uri="http://schemas.openxmlformats.org/drawingml/2006/table">
            <a:tbl>
              <a:tblPr>
                <a:noFill/>
                <a:tableStyleId>{5F720AA7-1056-4708-9AF7-6114DEB6752A}</a:tableStyleId>
              </a:tblPr>
              <a:tblGrid>
                <a:gridCol w="2154200"/>
                <a:gridCol w="1978975"/>
                <a:gridCol w="2329375"/>
                <a:gridCol w="2154200"/>
              </a:tblGrid>
              <a:tr h="1570925">
                <a:tc>
                  <a:txBody>
                    <a:bodyPr/>
                    <a:lstStyle/>
                    <a:p>
                      <a:pPr indent="0" lvl="0" marL="0" marR="0" rtl="0" algn="l">
                        <a:lnSpc>
                          <a:spcPct val="100000"/>
                        </a:lnSpc>
                        <a:spcBef>
                          <a:spcPts val="0"/>
                        </a:spcBef>
                        <a:spcAft>
                          <a:spcPts val="0"/>
                        </a:spcAft>
                        <a:buNone/>
                      </a:pPr>
                      <a:r>
                        <a:rPr b="1" lang="en" sz="1100">
                          <a:solidFill>
                            <a:schemeClr val="lt1"/>
                          </a:solidFill>
                        </a:rPr>
                        <a:t>CONCLUSION</a:t>
                      </a:r>
                      <a:endParaRPr b="1" sz="1100">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None/>
                      </a:pPr>
                      <a:r>
                        <a:rPr b="1" lang="en" sz="1100">
                          <a:solidFill>
                            <a:schemeClr val="lt1"/>
                          </a:solidFill>
                        </a:rPr>
                        <a:t>After computing the result matrix, the Euclidean distances with respect to the other users are obtained and the ones having the minimum value is recommended </a:t>
                      </a:r>
                      <a:endParaRPr b="1" sz="1100">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None/>
                      </a:pPr>
                      <a:r>
                        <a:rPr b="1" lang="en" sz="1100">
                          <a:solidFill>
                            <a:schemeClr val="lt1"/>
                          </a:solidFill>
                        </a:rPr>
                        <a:t>RMSE value of the lowest will have an accurate RS from the movie lens dataset. </a:t>
                      </a:r>
                      <a:endParaRPr b="1" sz="1100">
                        <a:solidFill>
                          <a:schemeClr val="lt1"/>
                        </a:solidFill>
                      </a:endParaRPr>
                    </a:p>
                    <a:p>
                      <a:pPr indent="0" lvl="0" marL="0" marR="0" rtl="0" algn="l">
                        <a:lnSpc>
                          <a:spcPct val="100000"/>
                        </a:lnSpc>
                        <a:spcBef>
                          <a:spcPts val="0"/>
                        </a:spcBef>
                        <a:spcAft>
                          <a:spcPts val="0"/>
                        </a:spcAft>
                        <a:buNone/>
                      </a:pPr>
                      <a:r>
                        <a:rPr b="1" lang="en" sz="1100">
                          <a:solidFill>
                            <a:schemeClr val="lt1"/>
                          </a:solidFill>
                        </a:rPr>
                        <a:t>				</a:t>
                      </a:r>
                      <a:endParaRPr b="1" sz="1100">
                        <a:solidFill>
                          <a:schemeClr val="lt1"/>
                        </a:solidFill>
                      </a:endParaRPr>
                    </a:p>
                    <a:p>
                      <a:pPr indent="0" lvl="0" marL="0" marR="0" rtl="0" algn="l">
                        <a:lnSpc>
                          <a:spcPct val="100000"/>
                        </a:lnSpc>
                        <a:spcBef>
                          <a:spcPts val="0"/>
                        </a:spcBef>
                        <a:spcAft>
                          <a:spcPts val="0"/>
                        </a:spcAft>
                        <a:buNone/>
                      </a:pPr>
                      <a:r>
                        <a:rPr b="1" lang="en" sz="1100">
                          <a:solidFill>
                            <a:schemeClr val="lt1"/>
                          </a:solidFill>
                        </a:rPr>
                        <a:t>			</a:t>
                      </a:r>
                      <a:endParaRPr b="1" sz="1100">
                        <a:solidFill>
                          <a:schemeClr val="lt1"/>
                        </a:solidFill>
                      </a:endParaRPr>
                    </a:p>
                    <a:p>
                      <a:pPr indent="0" lvl="0" marL="0" marR="0" rtl="0" algn="l">
                        <a:lnSpc>
                          <a:spcPct val="100000"/>
                        </a:lnSpc>
                        <a:spcBef>
                          <a:spcPts val="0"/>
                        </a:spcBef>
                        <a:spcAft>
                          <a:spcPts val="0"/>
                        </a:spcAft>
                        <a:buNone/>
                      </a:pPr>
                      <a:r>
                        <a:rPr b="1" lang="en" sz="1100">
                          <a:solidFill>
                            <a:schemeClr val="lt1"/>
                          </a:solidFill>
                        </a:rPr>
                        <a:t>		</a:t>
                      </a:r>
                      <a:endParaRPr b="1" sz="1100">
                        <a:solidFill>
                          <a:schemeClr val="lt1"/>
                        </a:solidFill>
                      </a:endParaRPr>
                    </a:p>
                    <a:p>
                      <a:pPr indent="0" lvl="0" marL="0" marR="0" rtl="0" algn="l">
                        <a:lnSpc>
                          <a:spcPct val="100000"/>
                        </a:lnSpc>
                        <a:spcBef>
                          <a:spcPts val="0"/>
                        </a:spcBef>
                        <a:spcAft>
                          <a:spcPts val="0"/>
                        </a:spcAft>
                        <a:buNone/>
                      </a:pPr>
                      <a:r>
                        <a:t/>
                      </a:r>
                      <a:endParaRPr b="1" sz="1100">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None/>
                      </a:pPr>
                      <a:r>
                        <a:rPr b="1" lang="en" sz="1100">
                          <a:solidFill>
                            <a:schemeClr val="lt1"/>
                          </a:solidFill>
                        </a:rPr>
                        <a:t>We have observed that the RMSE value of the proposed technique is healthier than the current technology after implementing the system with the help of python programming language.	</a:t>
                      </a:r>
                      <a:endParaRPr b="1" sz="1100">
                        <a:solidFill>
                          <a:schemeClr val="lt1"/>
                        </a:solidFill>
                      </a:endParaRPr>
                    </a:p>
                  </a:txBody>
                  <a:tcPr marT="91425" marB="91425" marR="91425" marL="91425"/>
                </a:tc>
              </a:tr>
              <a:tr h="2735900">
                <a:tc>
                  <a:txBody>
                    <a:bodyPr/>
                    <a:lstStyle/>
                    <a:p>
                      <a:pPr indent="0" lvl="0" marL="0" marR="0" rtl="0" algn="l">
                        <a:lnSpc>
                          <a:spcPct val="100000"/>
                        </a:lnSpc>
                        <a:spcBef>
                          <a:spcPts val="0"/>
                        </a:spcBef>
                        <a:spcAft>
                          <a:spcPts val="0"/>
                        </a:spcAft>
                        <a:buNone/>
                      </a:pPr>
                      <a:r>
                        <a:rPr b="1" lang="en" sz="1100">
                          <a:solidFill>
                            <a:schemeClr val="lt1"/>
                          </a:solidFill>
                        </a:rPr>
                        <a:t>MOTIVATION</a:t>
                      </a:r>
                      <a:endParaRPr b="1" sz="1100">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None/>
                      </a:pPr>
                      <a:r>
                        <a:rPr b="1" lang="en" sz="1100">
                          <a:solidFill>
                            <a:schemeClr val="lt1"/>
                          </a:solidFill>
                        </a:rPr>
                        <a:t>All frameworks have their own benefits and issues but still not up to level to address all issues related to security, energy and user experience. Security issues are key problem in mcc, they need to be focused more compare to other issues. </a:t>
                      </a:r>
                      <a:endParaRPr b="1" sz="1100">
                        <a:solidFill>
                          <a:schemeClr val="lt1"/>
                        </a:solidFill>
                      </a:endParaRPr>
                    </a:p>
                    <a:p>
                      <a:pPr indent="0" lvl="0" marL="0" marR="0" rtl="0" algn="l">
                        <a:lnSpc>
                          <a:spcPct val="100000"/>
                        </a:lnSpc>
                        <a:spcBef>
                          <a:spcPts val="0"/>
                        </a:spcBef>
                        <a:spcAft>
                          <a:spcPts val="0"/>
                        </a:spcAft>
                        <a:buNone/>
                      </a:pPr>
                      <a:r>
                        <a:rPr b="1" lang="en" sz="1100">
                          <a:solidFill>
                            <a:schemeClr val="lt1"/>
                          </a:solidFill>
                        </a:rPr>
                        <a:t>				</a:t>
                      </a:r>
                      <a:endParaRPr b="1" sz="1100">
                        <a:solidFill>
                          <a:schemeClr val="lt1"/>
                        </a:solidFill>
                      </a:endParaRPr>
                    </a:p>
                    <a:p>
                      <a:pPr indent="0" lvl="0" marL="0" marR="0" rtl="0" algn="l">
                        <a:lnSpc>
                          <a:spcPct val="100000"/>
                        </a:lnSpc>
                        <a:spcBef>
                          <a:spcPts val="0"/>
                        </a:spcBef>
                        <a:spcAft>
                          <a:spcPts val="0"/>
                        </a:spcAft>
                        <a:buNone/>
                      </a:pPr>
                      <a:r>
                        <a:rPr b="1" lang="en" sz="1100">
                          <a:solidFill>
                            <a:schemeClr val="lt1"/>
                          </a:solidFill>
                        </a:rPr>
                        <a:t>				</a:t>
                      </a:r>
                      <a:endParaRPr b="1" sz="1100">
                        <a:solidFill>
                          <a:schemeClr val="lt1"/>
                        </a:solidFill>
                      </a:endParaRPr>
                    </a:p>
                    <a:p>
                      <a:pPr indent="0" lvl="0" marL="0" marR="0" rtl="0" algn="l">
                        <a:lnSpc>
                          <a:spcPct val="100000"/>
                        </a:lnSpc>
                        <a:spcBef>
                          <a:spcPts val="0"/>
                        </a:spcBef>
                        <a:spcAft>
                          <a:spcPts val="0"/>
                        </a:spcAft>
                        <a:buNone/>
                      </a:pPr>
                      <a:r>
                        <a:t/>
                      </a:r>
                      <a:endParaRPr b="1" sz="1100">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None/>
                      </a:pPr>
                      <a:r>
                        <a:rPr b="1" lang="en" sz="1100">
                          <a:solidFill>
                            <a:schemeClr val="lt1"/>
                          </a:solidFill>
                        </a:rPr>
                        <a:t>ALS model, chosen with the following parameters of lambda and iteration of different values to check the performance of matrix factorization and the better performance of the RS. </a:t>
                      </a:r>
                      <a:endParaRPr b="1" sz="1100">
                        <a:solidFill>
                          <a:schemeClr val="lt1"/>
                        </a:solidFill>
                      </a:endParaRPr>
                    </a:p>
                    <a:p>
                      <a:pPr indent="0" lvl="0" marL="0" marR="0" rtl="0" algn="l">
                        <a:lnSpc>
                          <a:spcPct val="100000"/>
                        </a:lnSpc>
                        <a:spcBef>
                          <a:spcPts val="0"/>
                        </a:spcBef>
                        <a:spcAft>
                          <a:spcPts val="0"/>
                        </a:spcAft>
                        <a:buNone/>
                      </a:pPr>
                      <a:r>
                        <a:rPr b="1" lang="en" sz="1100">
                          <a:solidFill>
                            <a:schemeClr val="lt1"/>
                          </a:solidFill>
                        </a:rPr>
                        <a:t>				</a:t>
                      </a:r>
                      <a:endParaRPr b="1" sz="1100">
                        <a:solidFill>
                          <a:schemeClr val="lt1"/>
                        </a:solidFill>
                      </a:endParaRPr>
                    </a:p>
                    <a:p>
                      <a:pPr indent="0" lvl="0" marL="0" marR="0" rtl="0" algn="l">
                        <a:lnSpc>
                          <a:spcPct val="100000"/>
                        </a:lnSpc>
                        <a:spcBef>
                          <a:spcPts val="0"/>
                        </a:spcBef>
                        <a:spcAft>
                          <a:spcPts val="0"/>
                        </a:spcAft>
                        <a:buNone/>
                      </a:pPr>
                      <a:r>
                        <a:rPr b="1" lang="en" sz="1100">
                          <a:solidFill>
                            <a:schemeClr val="lt1"/>
                          </a:solidFill>
                        </a:rPr>
                        <a:t>			</a:t>
                      </a:r>
                      <a:endParaRPr b="1" sz="1100">
                        <a:solidFill>
                          <a:schemeClr val="lt1"/>
                        </a:solidFill>
                      </a:endParaRPr>
                    </a:p>
                    <a:p>
                      <a:pPr indent="0" lvl="0" marL="0" marR="0" rtl="0" algn="l">
                        <a:lnSpc>
                          <a:spcPct val="100000"/>
                        </a:lnSpc>
                        <a:spcBef>
                          <a:spcPts val="0"/>
                        </a:spcBef>
                        <a:spcAft>
                          <a:spcPts val="0"/>
                        </a:spcAft>
                        <a:buNone/>
                      </a:pPr>
                      <a:r>
                        <a:rPr b="1" lang="en" sz="1100">
                          <a:solidFill>
                            <a:schemeClr val="lt1"/>
                          </a:solidFill>
                        </a:rPr>
                        <a:t>		</a:t>
                      </a:r>
                      <a:endParaRPr b="1" sz="1100">
                        <a:solidFill>
                          <a:schemeClr val="lt1"/>
                        </a:solidFill>
                      </a:endParaRPr>
                    </a:p>
                    <a:p>
                      <a:pPr indent="0" lvl="0" marL="0" marR="0" rtl="0" algn="l">
                        <a:lnSpc>
                          <a:spcPct val="100000"/>
                        </a:lnSpc>
                        <a:spcBef>
                          <a:spcPts val="0"/>
                        </a:spcBef>
                        <a:spcAft>
                          <a:spcPts val="0"/>
                        </a:spcAft>
                        <a:buNone/>
                      </a:pPr>
                      <a:r>
                        <a:t/>
                      </a:r>
                      <a:endParaRPr b="1" sz="1100">
                        <a:solidFill>
                          <a:schemeClr val="lt1"/>
                        </a:solidFill>
                      </a:endParaRPr>
                    </a:p>
                  </a:txBody>
                  <a:tcPr marT="91425" marB="91425" marR="91425" marL="91425"/>
                </a:tc>
                <a:tc>
                  <a:txBody>
                    <a:bodyPr/>
                    <a:lstStyle/>
                    <a:p>
                      <a:pPr indent="0" lvl="0" marL="0" rtl="0" algn="l">
                        <a:spcBef>
                          <a:spcPts val="0"/>
                        </a:spcBef>
                        <a:spcAft>
                          <a:spcPts val="0"/>
                        </a:spcAft>
                        <a:buNone/>
                      </a:pPr>
                      <a:r>
                        <a:rPr b="1" lang="en" sz="1100">
                          <a:solidFill>
                            <a:schemeClr val="lt1"/>
                          </a:solidFill>
                        </a:rPr>
                        <a:t>In future, we can try and test the system using more data and improve the accuracy of the system. In addition, we can try</a:t>
                      </a:r>
                      <a:endParaRPr b="1" sz="1100">
                        <a:solidFill>
                          <a:schemeClr val="lt1"/>
                        </a:solidFill>
                      </a:endParaRPr>
                    </a:p>
                    <a:p>
                      <a:pPr indent="0" lvl="0" marL="0" rtl="0" algn="l">
                        <a:spcBef>
                          <a:spcPts val="0"/>
                        </a:spcBef>
                        <a:spcAft>
                          <a:spcPts val="0"/>
                        </a:spcAft>
                        <a:buNone/>
                      </a:pPr>
                      <a:r>
                        <a:rPr b="1" lang="en" sz="1100">
                          <a:solidFill>
                            <a:schemeClr val="lt1"/>
                          </a:solidFill>
                        </a:rPr>
                        <a:t>users better to increase the accuracy of the recommendation</a:t>
                      </a:r>
                      <a:endParaRPr b="1" sz="1100">
                        <a:solidFill>
                          <a:schemeClr val="lt1"/>
                        </a:solidFill>
                      </a:endParaRPr>
                    </a:p>
                    <a:p>
                      <a:pPr indent="0" lvl="0" marL="0" rtl="0" algn="l">
                        <a:spcBef>
                          <a:spcPts val="0"/>
                        </a:spcBef>
                        <a:spcAft>
                          <a:spcPts val="0"/>
                        </a:spcAft>
                        <a:buNone/>
                      </a:pPr>
                      <a:r>
                        <a:rPr b="1" lang="en" sz="1100">
                          <a:solidFill>
                            <a:schemeClr val="lt1"/>
                          </a:solidFill>
                        </a:rPr>
                        <a:t>system.</a:t>
                      </a:r>
                      <a:endParaRPr b="1" sz="1100">
                        <a:solidFill>
                          <a:schemeClr val="lt1"/>
                        </a:solidFill>
                      </a:endParaRPr>
                    </a:p>
                    <a:p>
                      <a:pPr indent="0" lvl="0" marL="0" rtl="0" algn="l">
                        <a:spcBef>
                          <a:spcPts val="0"/>
                        </a:spcBef>
                        <a:spcAft>
                          <a:spcPts val="0"/>
                        </a:spcAft>
                        <a:buNone/>
                      </a:pPr>
                      <a:r>
                        <a:t/>
                      </a:r>
                      <a:endParaRPr b="1" sz="1100">
                        <a:solidFill>
                          <a:schemeClr val="lt1"/>
                        </a:solidFill>
                      </a:endParaRPr>
                    </a:p>
                    <a:p>
                      <a:pPr indent="0" lvl="0" marL="0" rtl="0" algn="l">
                        <a:spcBef>
                          <a:spcPts val="0"/>
                        </a:spcBef>
                        <a:spcAft>
                          <a:spcPts val="0"/>
                        </a:spcAft>
                        <a:buNone/>
                      </a:pPr>
                      <a:r>
                        <a:t/>
                      </a:r>
                      <a:endParaRPr b="1" sz="1100">
                        <a:solidFill>
                          <a:schemeClr val="lt1"/>
                        </a:solidFill>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9"/>
          <p:cNvSpPr txBox="1"/>
          <p:nvPr>
            <p:ph type="title"/>
          </p:nvPr>
        </p:nvSpPr>
        <p:spPr>
          <a:xfrm>
            <a:off x="1297500" y="0"/>
            <a:ext cx="7038900" cy="706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600"/>
              <a:t>LITERATURE SURVEY : (by SAI MEGHANA)</a:t>
            </a:r>
            <a:endParaRPr b="1" sz="2600"/>
          </a:p>
        </p:txBody>
      </p:sp>
      <p:graphicFrame>
        <p:nvGraphicFramePr>
          <p:cNvPr id="237" name="Google Shape;237;p29"/>
          <p:cNvGraphicFramePr/>
          <p:nvPr/>
        </p:nvGraphicFramePr>
        <p:xfrm>
          <a:off x="205025" y="706510"/>
          <a:ext cx="3000000" cy="3000000"/>
        </p:xfrm>
        <a:graphic>
          <a:graphicData uri="http://schemas.openxmlformats.org/drawingml/2006/table">
            <a:tbl>
              <a:tblPr>
                <a:noFill/>
                <a:tableStyleId>{5F720AA7-1056-4708-9AF7-6114DEB6752A}</a:tableStyleId>
              </a:tblPr>
              <a:tblGrid>
                <a:gridCol w="2160050"/>
                <a:gridCol w="1984350"/>
                <a:gridCol w="2335725"/>
                <a:gridCol w="2160050"/>
              </a:tblGrid>
              <a:tr h="615350">
                <a:tc>
                  <a:txBody>
                    <a:bodyPr/>
                    <a:lstStyle/>
                    <a:p>
                      <a:pPr indent="0" lvl="0" marL="0" rtl="0" algn="l">
                        <a:spcBef>
                          <a:spcPts val="0"/>
                        </a:spcBef>
                        <a:spcAft>
                          <a:spcPts val="0"/>
                        </a:spcAft>
                        <a:buNone/>
                      </a:pPr>
                      <a:r>
                        <a:t/>
                      </a:r>
                      <a:endParaRPr b="1">
                        <a:solidFill>
                          <a:schemeClr val="lt1"/>
                        </a:solidFill>
                      </a:endParaRPr>
                    </a:p>
                  </a:txBody>
                  <a:tcPr marT="91425" marB="91425" marR="91425" marL="91425"/>
                </a:tc>
                <a:tc>
                  <a:txBody>
                    <a:bodyPr/>
                    <a:lstStyle/>
                    <a:p>
                      <a:pPr indent="0" lvl="0" marL="0" rtl="0" algn="l">
                        <a:spcBef>
                          <a:spcPts val="0"/>
                        </a:spcBef>
                        <a:spcAft>
                          <a:spcPts val="0"/>
                        </a:spcAft>
                        <a:buNone/>
                      </a:pPr>
                      <a:r>
                        <a:rPr b="1" lang="en">
                          <a:solidFill>
                            <a:schemeClr val="lt1"/>
                          </a:solidFill>
                        </a:rPr>
                        <a:t>PAPER 1(CONTENT)</a:t>
                      </a:r>
                      <a:endParaRPr b="1">
                        <a:solidFill>
                          <a:schemeClr val="lt1"/>
                        </a:solidFill>
                      </a:endParaRPr>
                    </a:p>
                  </a:txBody>
                  <a:tcPr marT="91425" marB="91425" marR="91425" marL="91425"/>
                </a:tc>
                <a:tc>
                  <a:txBody>
                    <a:bodyPr/>
                    <a:lstStyle/>
                    <a:p>
                      <a:pPr indent="0" lvl="0" marL="0" rtl="0" algn="l">
                        <a:spcBef>
                          <a:spcPts val="0"/>
                        </a:spcBef>
                        <a:spcAft>
                          <a:spcPts val="0"/>
                        </a:spcAft>
                        <a:buNone/>
                      </a:pPr>
                      <a:r>
                        <a:rPr b="1" lang="en">
                          <a:solidFill>
                            <a:schemeClr val="lt1"/>
                          </a:solidFill>
                        </a:rPr>
                        <a:t>PAPER 2 (</a:t>
                      </a:r>
                      <a:r>
                        <a:rPr b="1" i="1" lang="en">
                          <a:solidFill>
                            <a:schemeClr val="lt1"/>
                          </a:solidFill>
                          <a:latin typeface="Georgia"/>
                          <a:ea typeface="Georgia"/>
                          <a:cs typeface="Georgia"/>
                          <a:sym typeface="Georgia"/>
                        </a:rPr>
                        <a:t>collaborative)</a:t>
                      </a:r>
                      <a:endParaRPr b="1">
                        <a:solidFill>
                          <a:schemeClr val="lt1"/>
                        </a:solidFill>
                      </a:endParaRPr>
                    </a:p>
                  </a:txBody>
                  <a:tcPr marT="91425" marB="91425" marR="91425" marL="91425"/>
                </a:tc>
                <a:tc>
                  <a:txBody>
                    <a:bodyPr/>
                    <a:lstStyle/>
                    <a:p>
                      <a:pPr indent="0" lvl="0" marL="0" rtl="0" algn="l">
                        <a:spcBef>
                          <a:spcPts val="0"/>
                        </a:spcBef>
                        <a:spcAft>
                          <a:spcPts val="0"/>
                        </a:spcAft>
                        <a:buNone/>
                      </a:pPr>
                      <a:r>
                        <a:rPr b="1" lang="en">
                          <a:solidFill>
                            <a:schemeClr val="lt1"/>
                          </a:solidFill>
                        </a:rPr>
                        <a:t>PAPER 3(HYBRID)</a:t>
                      </a:r>
                      <a:endParaRPr b="1">
                        <a:solidFill>
                          <a:schemeClr val="lt1"/>
                        </a:solidFill>
                      </a:endParaRPr>
                    </a:p>
                  </a:txBody>
                  <a:tcPr marT="91425" marB="91425" marR="91425" marL="91425"/>
                </a:tc>
              </a:tr>
              <a:tr h="484150">
                <a:tc>
                  <a:txBody>
                    <a:bodyPr/>
                    <a:lstStyle/>
                    <a:p>
                      <a:pPr indent="0" lvl="0" marL="0" rtl="0" algn="l">
                        <a:spcBef>
                          <a:spcPts val="0"/>
                        </a:spcBef>
                        <a:spcAft>
                          <a:spcPts val="0"/>
                        </a:spcAft>
                        <a:buNone/>
                      </a:pPr>
                      <a:r>
                        <a:rPr b="1" lang="en">
                          <a:solidFill>
                            <a:schemeClr val="lt1"/>
                          </a:solidFill>
                        </a:rPr>
                        <a:t>YEAR OF PUBLICATION</a:t>
                      </a:r>
                      <a:endParaRPr b="1">
                        <a:solidFill>
                          <a:schemeClr val="lt1"/>
                        </a:solidFill>
                      </a:endParaRPr>
                    </a:p>
                  </a:txBody>
                  <a:tcPr marT="91425" marB="91425" marR="91425" marL="91425"/>
                </a:tc>
                <a:tc>
                  <a:txBody>
                    <a:bodyPr/>
                    <a:lstStyle/>
                    <a:p>
                      <a:pPr indent="0" lvl="0" marL="0" rtl="0" algn="l">
                        <a:spcBef>
                          <a:spcPts val="0"/>
                        </a:spcBef>
                        <a:spcAft>
                          <a:spcPts val="0"/>
                        </a:spcAft>
                        <a:buNone/>
                      </a:pPr>
                      <a:r>
                        <a:rPr b="1" lang="en">
                          <a:solidFill>
                            <a:schemeClr val="lt1"/>
                          </a:solidFill>
                        </a:rPr>
                        <a:t>2008</a:t>
                      </a:r>
                      <a:endParaRPr b="1">
                        <a:solidFill>
                          <a:schemeClr val="lt1"/>
                        </a:solidFill>
                      </a:endParaRPr>
                    </a:p>
                  </a:txBody>
                  <a:tcPr marT="91425" marB="91425" marR="91425" marL="91425"/>
                </a:tc>
                <a:tc>
                  <a:txBody>
                    <a:bodyPr/>
                    <a:lstStyle/>
                    <a:p>
                      <a:pPr indent="0" lvl="0" marL="0" rtl="0" algn="l">
                        <a:spcBef>
                          <a:spcPts val="0"/>
                        </a:spcBef>
                        <a:spcAft>
                          <a:spcPts val="0"/>
                        </a:spcAft>
                        <a:buNone/>
                      </a:pPr>
                      <a:r>
                        <a:rPr b="1" lang="en">
                          <a:solidFill>
                            <a:schemeClr val="lt1"/>
                          </a:solidFill>
                        </a:rPr>
                        <a:t>2020</a:t>
                      </a:r>
                      <a:endParaRPr b="1">
                        <a:solidFill>
                          <a:schemeClr val="lt1"/>
                        </a:solidFill>
                      </a:endParaRPr>
                    </a:p>
                  </a:txBody>
                  <a:tcPr marT="91425" marB="91425" marR="91425" marL="91425"/>
                </a:tc>
                <a:tc>
                  <a:txBody>
                    <a:bodyPr/>
                    <a:lstStyle/>
                    <a:p>
                      <a:pPr indent="0" lvl="0" marL="0" rtl="0" algn="l">
                        <a:spcBef>
                          <a:spcPts val="0"/>
                        </a:spcBef>
                        <a:spcAft>
                          <a:spcPts val="0"/>
                        </a:spcAft>
                        <a:buNone/>
                      </a:pPr>
                      <a:r>
                        <a:rPr b="1" lang="en">
                          <a:solidFill>
                            <a:schemeClr val="lt1"/>
                          </a:solidFill>
                        </a:rPr>
                        <a:t>2021</a:t>
                      </a:r>
                      <a:endParaRPr b="1">
                        <a:solidFill>
                          <a:schemeClr val="lt1"/>
                        </a:solidFill>
                      </a:endParaRPr>
                    </a:p>
                  </a:txBody>
                  <a:tcPr marT="91425" marB="91425" marR="91425" marL="91425"/>
                </a:tc>
              </a:tr>
              <a:tr h="1266300">
                <a:tc>
                  <a:txBody>
                    <a:bodyPr/>
                    <a:lstStyle/>
                    <a:p>
                      <a:pPr indent="0" lvl="0" marL="0" rtl="0" algn="l">
                        <a:spcBef>
                          <a:spcPts val="0"/>
                        </a:spcBef>
                        <a:spcAft>
                          <a:spcPts val="0"/>
                        </a:spcAft>
                        <a:buNone/>
                      </a:pPr>
                      <a:r>
                        <a:rPr b="1" lang="en">
                          <a:solidFill>
                            <a:schemeClr val="lt1"/>
                          </a:solidFill>
                        </a:rPr>
                        <a:t>AUTHORS</a:t>
                      </a:r>
                      <a:endParaRPr b="1">
                        <a:solidFill>
                          <a:schemeClr val="lt1"/>
                        </a:solidFill>
                      </a:endParaRPr>
                    </a:p>
                  </a:txBody>
                  <a:tcPr marT="91425" marB="91425" marR="91425" marL="91425"/>
                </a:tc>
                <a:tc>
                  <a:txBody>
                    <a:bodyPr/>
                    <a:lstStyle/>
                    <a:p>
                      <a:pPr indent="0" lvl="0" marL="0" rtl="0" algn="l">
                        <a:spcBef>
                          <a:spcPts val="0"/>
                        </a:spcBef>
                        <a:spcAft>
                          <a:spcPts val="0"/>
                        </a:spcAft>
                        <a:buNone/>
                      </a:pPr>
                      <a:r>
                        <a:rPr b="1" lang="en">
                          <a:solidFill>
                            <a:schemeClr val="lt1"/>
                          </a:solidFill>
                        </a:rPr>
                        <a:t>Charilaos Zisopoulos,</a:t>
                      </a:r>
                      <a:endParaRPr b="1">
                        <a:solidFill>
                          <a:schemeClr val="lt1"/>
                        </a:solidFill>
                      </a:endParaRPr>
                    </a:p>
                    <a:p>
                      <a:pPr indent="0" lvl="0" marL="0" rtl="0" algn="l">
                        <a:spcBef>
                          <a:spcPts val="0"/>
                        </a:spcBef>
                        <a:spcAft>
                          <a:spcPts val="0"/>
                        </a:spcAft>
                        <a:buNone/>
                      </a:pPr>
                      <a:r>
                        <a:rPr b="1" lang="en">
                          <a:solidFill>
                            <a:schemeClr val="lt1"/>
                          </a:solidFill>
                        </a:rPr>
                        <a:t>SAvvas Karagiannidis,</a:t>
                      </a:r>
                      <a:endParaRPr b="1">
                        <a:solidFill>
                          <a:schemeClr val="lt1"/>
                        </a:solidFill>
                      </a:endParaRPr>
                    </a:p>
                    <a:p>
                      <a:pPr indent="0" lvl="0" marL="0" rtl="0" algn="l">
                        <a:spcBef>
                          <a:spcPts val="0"/>
                        </a:spcBef>
                        <a:spcAft>
                          <a:spcPts val="0"/>
                        </a:spcAft>
                        <a:buNone/>
                      </a:pPr>
                      <a:r>
                        <a:rPr b="1" lang="en">
                          <a:solidFill>
                            <a:schemeClr val="lt1"/>
                          </a:solidFill>
                        </a:rPr>
                        <a:t>Stefanos Antaris</a:t>
                      </a:r>
                      <a:endParaRPr b="1">
                        <a:solidFill>
                          <a:schemeClr val="lt1"/>
                        </a:solidFill>
                      </a:endParaRPr>
                    </a:p>
                  </a:txBody>
                  <a:tcPr marT="91425" marB="91425" marR="91425" marL="91425"/>
                </a:tc>
                <a:tc>
                  <a:txBody>
                    <a:bodyPr/>
                    <a:lstStyle/>
                    <a:p>
                      <a:pPr indent="0" lvl="0" marL="0" rtl="0" algn="l">
                        <a:spcBef>
                          <a:spcPts val="0"/>
                        </a:spcBef>
                        <a:spcAft>
                          <a:spcPts val="0"/>
                        </a:spcAft>
                        <a:buNone/>
                      </a:pPr>
                      <a:r>
                        <a:rPr b="1" lang="en">
                          <a:solidFill>
                            <a:schemeClr val="lt1"/>
                          </a:solidFill>
                        </a:rPr>
                        <a:t>Meenu Gupta, Aditya THakkar, Aashish,Vishal Gupta, Dhruv Pratap Singh Rathore</a:t>
                      </a:r>
                      <a:endParaRPr b="1">
                        <a:solidFill>
                          <a:schemeClr val="lt1"/>
                        </a:solidFill>
                      </a:endParaRPr>
                    </a:p>
                  </a:txBody>
                  <a:tcPr marT="91425" marB="91425" marR="91425" marL="91425"/>
                </a:tc>
                <a:tc>
                  <a:txBody>
                    <a:bodyPr/>
                    <a:lstStyle/>
                    <a:p>
                      <a:pPr indent="0" lvl="0" marL="0" rtl="0" algn="l">
                        <a:spcBef>
                          <a:spcPts val="0"/>
                        </a:spcBef>
                        <a:spcAft>
                          <a:spcPts val="0"/>
                        </a:spcAft>
                        <a:buNone/>
                      </a:pPr>
                      <a:r>
                        <a:rPr b="1" lang="en">
                          <a:solidFill>
                            <a:schemeClr val="lt1"/>
                          </a:solidFill>
                        </a:rPr>
                        <a:t>Rajeev Kumar, Guru Basava, Felicita Furtado</a:t>
                      </a:r>
                      <a:endParaRPr b="1">
                        <a:solidFill>
                          <a:schemeClr val="lt1"/>
                        </a:solidFill>
                      </a:endParaRPr>
                    </a:p>
                  </a:txBody>
                  <a:tcPr marT="91425" marB="91425" marR="91425" marL="91425"/>
                </a:tc>
              </a:tr>
              <a:tr h="484150">
                <a:tc>
                  <a:txBody>
                    <a:bodyPr/>
                    <a:lstStyle/>
                    <a:p>
                      <a:pPr indent="0" lvl="0" marL="0" rtl="0" algn="l">
                        <a:spcBef>
                          <a:spcPts val="0"/>
                        </a:spcBef>
                        <a:spcAft>
                          <a:spcPts val="0"/>
                        </a:spcAft>
                        <a:buNone/>
                      </a:pPr>
                      <a:r>
                        <a:rPr b="1" lang="en">
                          <a:solidFill>
                            <a:schemeClr val="lt1"/>
                          </a:solidFill>
                        </a:rPr>
                        <a:t>DATASETS</a:t>
                      </a:r>
                      <a:endParaRPr b="1">
                        <a:solidFill>
                          <a:schemeClr val="lt1"/>
                        </a:solidFill>
                      </a:endParaRPr>
                    </a:p>
                  </a:txBody>
                  <a:tcPr marT="91425" marB="91425" marR="91425" marL="91425"/>
                </a:tc>
                <a:tc>
                  <a:txBody>
                    <a:bodyPr/>
                    <a:lstStyle/>
                    <a:p>
                      <a:pPr indent="0" lvl="0" marL="0" rtl="0" algn="l">
                        <a:spcBef>
                          <a:spcPts val="0"/>
                        </a:spcBef>
                        <a:spcAft>
                          <a:spcPts val="0"/>
                        </a:spcAft>
                        <a:buNone/>
                      </a:pPr>
                      <a:r>
                        <a:rPr b="1" lang="en">
                          <a:solidFill>
                            <a:schemeClr val="lt1"/>
                          </a:solidFill>
                        </a:rPr>
                        <a:t>Movie lens</a:t>
                      </a:r>
                      <a:endParaRPr b="1">
                        <a:solidFill>
                          <a:schemeClr val="lt1"/>
                        </a:solidFill>
                      </a:endParaRPr>
                    </a:p>
                  </a:txBody>
                  <a:tcPr marT="91425" marB="91425" marR="91425" marL="91425"/>
                </a:tc>
                <a:tc>
                  <a:txBody>
                    <a:bodyPr/>
                    <a:lstStyle/>
                    <a:p>
                      <a:pPr indent="0" lvl="0" marL="0" rtl="0" algn="l">
                        <a:spcBef>
                          <a:spcPts val="0"/>
                        </a:spcBef>
                        <a:spcAft>
                          <a:spcPts val="0"/>
                        </a:spcAft>
                        <a:buNone/>
                      </a:pPr>
                      <a:r>
                        <a:rPr b="1" lang="en">
                          <a:solidFill>
                            <a:schemeClr val="lt1"/>
                          </a:solidFill>
                        </a:rPr>
                        <a:t>Movie Lens</a:t>
                      </a:r>
                      <a:endParaRPr b="1">
                        <a:solidFill>
                          <a:schemeClr val="lt1"/>
                        </a:solidFill>
                      </a:endParaRPr>
                    </a:p>
                  </a:txBody>
                  <a:tcPr marT="91425" marB="91425" marR="91425" marL="91425"/>
                </a:tc>
                <a:tc>
                  <a:txBody>
                    <a:bodyPr/>
                    <a:lstStyle/>
                    <a:p>
                      <a:pPr indent="0" lvl="0" marL="0" rtl="0" algn="l">
                        <a:spcBef>
                          <a:spcPts val="0"/>
                        </a:spcBef>
                        <a:spcAft>
                          <a:spcPts val="0"/>
                        </a:spcAft>
                        <a:buNone/>
                      </a:pPr>
                      <a:r>
                        <a:rPr b="1" lang="en">
                          <a:solidFill>
                            <a:schemeClr val="lt1"/>
                          </a:solidFill>
                        </a:rPr>
                        <a:t>Movie Lens</a:t>
                      </a:r>
                      <a:endParaRPr b="1">
                        <a:solidFill>
                          <a:schemeClr val="lt1"/>
                        </a:solidFill>
                      </a:endParaRPr>
                    </a:p>
                  </a:txBody>
                  <a:tcPr marT="91425" marB="91425" marR="91425" marL="91425"/>
                </a:tc>
              </a:tr>
            </a:tbl>
          </a:graphicData>
        </a:graphic>
      </p:graphicFrame>
      <p:graphicFrame>
        <p:nvGraphicFramePr>
          <p:cNvPr id="238" name="Google Shape;238;p29"/>
          <p:cNvGraphicFramePr/>
          <p:nvPr/>
        </p:nvGraphicFramePr>
        <p:xfrm>
          <a:off x="205000" y="3672890"/>
          <a:ext cx="3000000" cy="3000000"/>
        </p:xfrm>
        <a:graphic>
          <a:graphicData uri="http://schemas.openxmlformats.org/drawingml/2006/table">
            <a:tbl>
              <a:tblPr>
                <a:noFill/>
                <a:tableStyleId>{5F720AA7-1056-4708-9AF7-6114DEB6752A}</a:tableStyleId>
              </a:tblPr>
              <a:tblGrid>
                <a:gridCol w="2160050"/>
                <a:gridCol w="1984375"/>
                <a:gridCol w="2335725"/>
                <a:gridCol w="2160050"/>
              </a:tblGrid>
              <a:tr h="706500">
                <a:tc>
                  <a:txBody>
                    <a:bodyPr/>
                    <a:lstStyle/>
                    <a:p>
                      <a:pPr indent="0" lvl="0" marL="0" rtl="0" algn="l">
                        <a:spcBef>
                          <a:spcPts val="0"/>
                        </a:spcBef>
                        <a:spcAft>
                          <a:spcPts val="0"/>
                        </a:spcAft>
                        <a:buNone/>
                      </a:pPr>
                      <a:r>
                        <a:rPr b="1" lang="en">
                          <a:solidFill>
                            <a:schemeClr val="lt1"/>
                          </a:solidFill>
                        </a:rPr>
                        <a:t>METHODOLOGY</a:t>
                      </a:r>
                      <a:endParaRPr b="1">
                        <a:solidFill>
                          <a:schemeClr val="lt1"/>
                        </a:solidFill>
                      </a:endParaRPr>
                    </a:p>
                  </a:txBody>
                  <a:tcPr marT="91425" marB="91425" marR="91425" marL="91425"/>
                </a:tc>
                <a:tc>
                  <a:txBody>
                    <a:bodyPr/>
                    <a:lstStyle/>
                    <a:p>
                      <a:pPr indent="0" lvl="0" marL="0" rtl="0" algn="l">
                        <a:spcBef>
                          <a:spcPts val="0"/>
                        </a:spcBef>
                        <a:spcAft>
                          <a:spcPts val="0"/>
                        </a:spcAft>
                        <a:buNone/>
                      </a:pPr>
                      <a:r>
                        <a:rPr b="1" lang="en">
                          <a:solidFill>
                            <a:schemeClr val="lt1"/>
                          </a:solidFill>
                        </a:rPr>
                        <a:t>Cosine similarity and tfid vectorisation</a:t>
                      </a:r>
                      <a:endParaRPr b="1">
                        <a:solidFill>
                          <a:schemeClr val="lt1"/>
                        </a:solidFill>
                      </a:endParaRPr>
                    </a:p>
                  </a:txBody>
                  <a:tcPr marT="91425" marB="91425" marR="91425" marL="91425"/>
                </a:tc>
                <a:tc>
                  <a:txBody>
                    <a:bodyPr/>
                    <a:lstStyle/>
                    <a:p>
                      <a:pPr indent="0" lvl="0" marL="0" rtl="0" algn="l">
                        <a:spcBef>
                          <a:spcPts val="0"/>
                        </a:spcBef>
                        <a:spcAft>
                          <a:spcPts val="0"/>
                        </a:spcAft>
                        <a:buNone/>
                      </a:pPr>
                      <a:r>
                        <a:rPr b="1" lang="en">
                          <a:solidFill>
                            <a:schemeClr val="lt1"/>
                          </a:solidFill>
                        </a:rPr>
                        <a:t>Item based collaborative filtering using KNN and cosine similarity</a:t>
                      </a:r>
                      <a:endParaRPr b="1">
                        <a:solidFill>
                          <a:schemeClr val="lt1"/>
                        </a:solidFill>
                      </a:endParaRPr>
                    </a:p>
                  </a:txBody>
                  <a:tcPr marT="91425" marB="91425" marR="91425" marL="91425"/>
                </a:tc>
                <a:tc>
                  <a:txBody>
                    <a:bodyPr/>
                    <a:lstStyle/>
                    <a:p>
                      <a:pPr indent="0" lvl="0" marL="0" rtl="0" algn="l">
                        <a:spcBef>
                          <a:spcPts val="0"/>
                        </a:spcBef>
                        <a:spcAft>
                          <a:spcPts val="0"/>
                        </a:spcAft>
                        <a:buNone/>
                      </a:pPr>
                      <a:r>
                        <a:rPr b="1" lang="en">
                          <a:solidFill>
                            <a:schemeClr val="lt1"/>
                          </a:solidFill>
                        </a:rPr>
                        <a:t>Its a survey</a:t>
                      </a:r>
                      <a:endParaRPr b="1">
                        <a:solidFill>
                          <a:schemeClr val="lt1"/>
                        </a:solidFill>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0"/>
          <p:cNvSpPr txBox="1"/>
          <p:nvPr>
            <p:ph type="title"/>
          </p:nvPr>
        </p:nvSpPr>
        <p:spPr>
          <a:xfrm>
            <a:off x="1320900" y="89125"/>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600"/>
              <a:t>LITERATURE SURVEY : (by SAI MEGHANA)</a:t>
            </a:r>
            <a:endParaRPr/>
          </a:p>
        </p:txBody>
      </p:sp>
      <p:graphicFrame>
        <p:nvGraphicFramePr>
          <p:cNvPr id="244" name="Google Shape;244;p30"/>
          <p:cNvGraphicFramePr/>
          <p:nvPr/>
        </p:nvGraphicFramePr>
        <p:xfrm>
          <a:off x="79063" y="585575"/>
          <a:ext cx="3000000" cy="3000000"/>
        </p:xfrm>
        <a:graphic>
          <a:graphicData uri="http://schemas.openxmlformats.org/drawingml/2006/table">
            <a:tbl>
              <a:tblPr>
                <a:noFill/>
                <a:tableStyleId>{5F720AA7-1056-4708-9AF7-6114DEB6752A}</a:tableStyleId>
              </a:tblPr>
              <a:tblGrid>
                <a:gridCol w="1672350"/>
                <a:gridCol w="2636900"/>
                <a:gridCol w="2441875"/>
                <a:gridCol w="2258175"/>
              </a:tblGrid>
              <a:tr h="728725">
                <a:tc>
                  <a:txBody>
                    <a:bodyPr/>
                    <a:lstStyle/>
                    <a:p>
                      <a:pPr indent="0" lvl="0" marL="0" rtl="0" algn="l">
                        <a:spcBef>
                          <a:spcPts val="0"/>
                        </a:spcBef>
                        <a:spcAft>
                          <a:spcPts val="0"/>
                        </a:spcAft>
                        <a:buNone/>
                      </a:pPr>
                      <a:r>
                        <a:rPr b="1" lang="en" sz="1200">
                          <a:solidFill>
                            <a:schemeClr val="lt1"/>
                          </a:solidFill>
                        </a:rPr>
                        <a:t>MERITS</a:t>
                      </a:r>
                      <a:endParaRPr b="1" sz="1200">
                        <a:solidFill>
                          <a:schemeClr val="lt1"/>
                        </a:solidFill>
                      </a:endParaRPr>
                    </a:p>
                  </a:txBody>
                  <a:tcPr marT="91425" marB="91425" marR="91425" marL="91425"/>
                </a:tc>
                <a:tc>
                  <a:txBody>
                    <a:bodyPr/>
                    <a:lstStyle/>
                    <a:p>
                      <a:pPr indent="0" lvl="0" marL="0" rtl="0" algn="l">
                        <a:spcBef>
                          <a:spcPts val="0"/>
                        </a:spcBef>
                        <a:spcAft>
                          <a:spcPts val="0"/>
                        </a:spcAft>
                        <a:buNone/>
                      </a:pPr>
                      <a:r>
                        <a:rPr b="1" lang="en" sz="1200">
                          <a:solidFill>
                            <a:schemeClr val="lt1"/>
                          </a:solidFill>
                        </a:rPr>
                        <a:t>Due to usage of cosine similarity results are better.</a:t>
                      </a:r>
                      <a:endParaRPr b="1" sz="1200">
                        <a:solidFill>
                          <a:schemeClr val="lt1"/>
                        </a:solidFill>
                      </a:endParaRPr>
                    </a:p>
                  </a:txBody>
                  <a:tcPr marT="91425" marB="91425" marR="91425" marL="91425"/>
                </a:tc>
                <a:tc>
                  <a:txBody>
                    <a:bodyPr/>
                    <a:lstStyle/>
                    <a:p>
                      <a:pPr indent="0" lvl="0" marL="0" rtl="0" algn="l">
                        <a:spcBef>
                          <a:spcPts val="0"/>
                        </a:spcBef>
                        <a:spcAft>
                          <a:spcPts val="0"/>
                        </a:spcAft>
                        <a:buNone/>
                      </a:pPr>
                      <a:r>
                        <a:rPr b="1" lang="en" sz="1200">
                          <a:solidFill>
                            <a:schemeClr val="lt1"/>
                          </a:solidFill>
                        </a:rPr>
                        <a:t>The MAE value of our proposed system is 0.248 which is lesser than other recommendation system</a:t>
                      </a:r>
                      <a:endParaRPr b="1" sz="1200">
                        <a:solidFill>
                          <a:schemeClr val="lt1"/>
                        </a:solidFill>
                      </a:endParaRPr>
                    </a:p>
                  </a:txBody>
                  <a:tcPr marT="91425" marB="91425" marR="91425" marL="91425"/>
                </a:tc>
                <a:tc>
                  <a:txBody>
                    <a:bodyPr/>
                    <a:lstStyle/>
                    <a:p>
                      <a:pPr indent="0" lvl="0" marL="0" rtl="0" algn="l">
                        <a:spcBef>
                          <a:spcPts val="0"/>
                        </a:spcBef>
                        <a:spcAft>
                          <a:spcPts val="0"/>
                        </a:spcAft>
                        <a:buNone/>
                      </a:pPr>
                      <a:r>
                        <a:rPr b="1" lang="en" sz="1200">
                          <a:solidFill>
                            <a:schemeClr val="lt1"/>
                          </a:solidFill>
                        </a:rPr>
                        <a:t>We get to know that using hybrid method gives better results.</a:t>
                      </a:r>
                      <a:endParaRPr b="1" sz="1200">
                        <a:solidFill>
                          <a:schemeClr val="lt1"/>
                        </a:solidFill>
                      </a:endParaRPr>
                    </a:p>
                  </a:txBody>
                  <a:tcPr marT="91425" marB="91425" marR="91425" marL="91425"/>
                </a:tc>
              </a:tr>
              <a:tr h="728725">
                <a:tc>
                  <a:txBody>
                    <a:bodyPr/>
                    <a:lstStyle/>
                    <a:p>
                      <a:pPr indent="0" lvl="0" marL="0" rtl="0" algn="l">
                        <a:spcBef>
                          <a:spcPts val="0"/>
                        </a:spcBef>
                        <a:spcAft>
                          <a:spcPts val="0"/>
                        </a:spcAft>
                        <a:buNone/>
                      </a:pPr>
                      <a:r>
                        <a:rPr b="1" lang="en" sz="1200">
                          <a:solidFill>
                            <a:schemeClr val="lt1"/>
                          </a:solidFill>
                        </a:rPr>
                        <a:t>DEMERITS</a:t>
                      </a:r>
                      <a:endParaRPr b="1" sz="1200">
                        <a:solidFill>
                          <a:schemeClr val="lt1"/>
                        </a:solidFill>
                      </a:endParaRPr>
                    </a:p>
                  </a:txBody>
                  <a:tcPr marT="91425" marB="91425" marR="91425" marL="91425"/>
                </a:tc>
                <a:tc>
                  <a:txBody>
                    <a:bodyPr/>
                    <a:lstStyle/>
                    <a:p>
                      <a:pPr indent="0" lvl="0" marL="0" rtl="0" algn="l">
                        <a:spcBef>
                          <a:spcPts val="0"/>
                        </a:spcBef>
                        <a:spcAft>
                          <a:spcPts val="0"/>
                        </a:spcAft>
                        <a:buNone/>
                      </a:pPr>
                      <a:r>
                        <a:rPr b="1" lang="en" sz="1200">
                          <a:solidFill>
                            <a:schemeClr val="lt1"/>
                          </a:solidFill>
                        </a:rPr>
                        <a:t>Scalability,Data sparity,cold start problem</a:t>
                      </a:r>
                      <a:endParaRPr b="1" sz="1200">
                        <a:solidFill>
                          <a:schemeClr val="lt1"/>
                        </a:solidFill>
                      </a:endParaRPr>
                    </a:p>
                  </a:txBody>
                  <a:tcPr marT="91425" marB="91425" marR="91425" marL="91425"/>
                </a:tc>
                <a:tc>
                  <a:txBody>
                    <a:bodyPr/>
                    <a:lstStyle/>
                    <a:p>
                      <a:pPr indent="0" lvl="0" marL="0" rtl="0" algn="l">
                        <a:spcBef>
                          <a:spcPts val="0"/>
                        </a:spcBef>
                        <a:spcAft>
                          <a:spcPts val="0"/>
                        </a:spcAft>
                        <a:buNone/>
                      </a:pPr>
                      <a:r>
                        <a:rPr b="1" lang="en" sz="1200">
                          <a:solidFill>
                            <a:schemeClr val="lt1"/>
                          </a:solidFill>
                        </a:rPr>
                        <a:t>Cold start problem</a:t>
                      </a:r>
                      <a:endParaRPr b="1" sz="1200">
                        <a:solidFill>
                          <a:schemeClr val="lt1"/>
                        </a:solidFill>
                      </a:endParaRPr>
                    </a:p>
                  </a:txBody>
                  <a:tcPr marT="91425" marB="91425" marR="91425" marL="91425"/>
                </a:tc>
                <a:tc>
                  <a:txBody>
                    <a:bodyPr/>
                    <a:lstStyle/>
                    <a:p>
                      <a:pPr indent="0" lvl="0" marL="0" rtl="0" algn="l">
                        <a:spcBef>
                          <a:spcPts val="0"/>
                        </a:spcBef>
                        <a:spcAft>
                          <a:spcPts val="0"/>
                        </a:spcAft>
                        <a:buNone/>
                      </a:pPr>
                      <a:r>
                        <a:rPr b="1" lang="en" sz="1200">
                          <a:solidFill>
                            <a:schemeClr val="lt1"/>
                          </a:solidFill>
                        </a:rPr>
                        <a:t>Each method has its own demerits.</a:t>
                      </a:r>
                      <a:endParaRPr b="1" sz="1200">
                        <a:solidFill>
                          <a:schemeClr val="lt1"/>
                        </a:solidFill>
                      </a:endParaRPr>
                    </a:p>
                  </a:txBody>
                  <a:tcPr marT="91425" marB="91425" marR="91425" marL="91425"/>
                </a:tc>
              </a:tr>
              <a:tr h="1655400">
                <a:tc>
                  <a:txBody>
                    <a:bodyPr/>
                    <a:lstStyle/>
                    <a:p>
                      <a:pPr indent="0" lvl="0" marL="0" rtl="0" algn="l">
                        <a:spcBef>
                          <a:spcPts val="0"/>
                        </a:spcBef>
                        <a:spcAft>
                          <a:spcPts val="0"/>
                        </a:spcAft>
                        <a:buNone/>
                      </a:pPr>
                      <a:r>
                        <a:rPr b="1" lang="en" sz="1200">
                          <a:solidFill>
                            <a:schemeClr val="lt1"/>
                          </a:solidFill>
                        </a:rPr>
                        <a:t>CONCLUSION</a:t>
                      </a:r>
                      <a:endParaRPr b="1" sz="1200">
                        <a:solidFill>
                          <a:schemeClr val="lt1"/>
                        </a:solidFill>
                      </a:endParaRPr>
                    </a:p>
                  </a:txBody>
                  <a:tcPr marT="91425" marB="91425" marR="91425" marL="91425"/>
                </a:tc>
                <a:tc>
                  <a:txBody>
                    <a:bodyPr/>
                    <a:lstStyle/>
                    <a:p>
                      <a:pPr indent="0" lvl="0" marL="0" rtl="0" algn="l">
                        <a:spcBef>
                          <a:spcPts val="0"/>
                        </a:spcBef>
                        <a:spcAft>
                          <a:spcPts val="0"/>
                        </a:spcAft>
                        <a:buNone/>
                      </a:pPr>
                      <a:r>
                        <a:rPr b="1" lang="en" sz="1200">
                          <a:solidFill>
                            <a:schemeClr val="lt1"/>
                          </a:solidFill>
                        </a:rPr>
                        <a:t>Proposal frameworks uses continuous data from wearable devices and snap stream to generate more advanced results are more successful. </a:t>
                      </a:r>
                      <a:endParaRPr b="1" sz="1200">
                        <a:solidFill>
                          <a:schemeClr val="lt1"/>
                        </a:solidFill>
                      </a:endParaRPr>
                    </a:p>
                  </a:txBody>
                  <a:tcPr marT="91425" marB="91425" marR="91425" marL="91425"/>
                </a:tc>
                <a:tc>
                  <a:txBody>
                    <a:bodyPr/>
                    <a:lstStyle/>
                    <a:p>
                      <a:pPr indent="0" lvl="0" marL="0" rtl="0" algn="l">
                        <a:spcBef>
                          <a:spcPts val="0"/>
                        </a:spcBef>
                        <a:spcAft>
                          <a:spcPts val="0"/>
                        </a:spcAft>
                        <a:buNone/>
                      </a:pPr>
                      <a:r>
                        <a:rPr b="1" lang="en" sz="1200">
                          <a:solidFill>
                            <a:schemeClr val="lt1"/>
                          </a:solidFill>
                        </a:rPr>
                        <a:t>to avoid the use of content-based filtering, the Item-based CF filtering approach is used for obtaining better results. KNN collaborative recommendation system is proposed using cosine similarity </a:t>
                      </a:r>
                      <a:endParaRPr b="1" sz="1200">
                        <a:solidFill>
                          <a:schemeClr val="lt1"/>
                        </a:solidFill>
                      </a:endParaRPr>
                    </a:p>
                  </a:txBody>
                  <a:tcPr marT="91425" marB="91425" marR="91425" marL="91425"/>
                </a:tc>
                <a:tc>
                  <a:txBody>
                    <a:bodyPr/>
                    <a:lstStyle/>
                    <a:p>
                      <a:pPr indent="0" lvl="0" marL="0" rtl="0" algn="l">
                        <a:spcBef>
                          <a:spcPts val="0"/>
                        </a:spcBef>
                        <a:spcAft>
                          <a:spcPts val="0"/>
                        </a:spcAft>
                        <a:buNone/>
                      </a:pPr>
                      <a:r>
                        <a:rPr b="1" lang="en" sz="1200">
                          <a:solidFill>
                            <a:schemeClr val="lt1"/>
                          </a:solidFill>
                        </a:rPr>
                        <a:t>A survey on all methods gives us knowledge of all varieties and tells us what method to use for what purpose.</a:t>
                      </a:r>
                      <a:endParaRPr b="1" sz="1200">
                        <a:solidFill>
                          <a:schemeClr val="lt1"/>
                        </a:solidFill>
                      </a:endParaRPr>
                    </a:p>
                  </a:txBody>
                  <a:tcPr marT="91425" marB="91425" marR="91425" marL="91425"/>
                </a:tc>
              </a:tr>
              <a:tr h="1158375">
                <a:tc>
                  <a:txBody>
                    <a:bodyPr/>
                    <a:lstStyle/>
                    <a:p>
                      <a:pPr indent="0" lvl="0" marL="0" rtl="0" algn="l">
                        <a:spcBef>
                          <a:spcPts val="0"/>
                        </a:spcBef>
                        <a:spcAft>
                          <a:spcPts val="0"/>
                        </a:spcAft>
                        <a:buNone/>
                      </a:pPr>
                      <a:r>
                        <a:rPr b="1" lang="en" sz="1200">
                          <a:solidFill>
                            <a:schemeClr val="lt1"/>
                          </a:solidFill>
                        </a:rPr>
                        <a:t>MOTIVATION</a:t>
                      </a:r>
                      <a:endParaRPr b="1" sz="1200">
                        <a:solidFill>
                          <a:schemeClr val="lt1"/>
                        </a:solidFill>
                      </a:endParaRPr>
                    </a:p>
                  </a:txBody>
                  <a:tcPr marT="91425" marB="91425" marR="91425" marL="91425"/>
                </a:tc>
                <a:tc>
                  <a:txBody>
                    <a:bodyPr/>
                    <a:lstStyle/>
                    <a:p>
                      <a:pPr indent="0" lvl="0" marL="0" rtl="0" algn="l">
                        <a:spcBef>
                          <a:spcPts val="0"/>
                        </a:spcBef>
                        <a:spcAft>
                          <a:spcPts val="0"/>
                        </a:spcAft>
                        <a:buNone/>
                      </a:pPr>
                      <a:r>
                        <a:rPr b="1" lang="en" sz="1200">
                          <a:solidFill>
                            <a:schemeClr val="lt1"/>
                          </a:solidFill>
                        </a:rPr>
                        <a:t>the suggested results from a health care field suggestion framework</a:t>
                      </a:r>
                      <a:endParaRPr b="1" sz="1200">
                        <a:solidFill>
                          <a:schemeClr val="lt1"/>
                        </a:solidFill>
                      </a:endParaRPr>
                    </a:p>
                  </a:txBody>
                  <a:tcPr marT="91425" marB="91425" marR="91425" marL="91425"/>
                </a:tc>
                <a:tc>
                  <a:txBody>
                    <a:bodyPr/>
                    <a:lstStyle/>
                    <a:p>
                      <a:pPr indent="0" lvl="0" marL="0" rtl="0" algn="l">
                        <a:spcBef>
                          <a:spcPts val="0"/>
                        </a:spcBef>
                        <a:spcAft>
                          <a:spcPts val="0"/>
                        </a:spcAft>
                        <a:buNone/>
                      </a:pPr>
                      <a:r>
                        <a:rPr b="1" lang="en" sz="1200">
                          <a:solidFill>
                            <a:schemeClr val="lt1"/>
                          </a:solidFill>
                        </a:rPr>
                        <a:t>The contentbased filtering and collaborative filtering can be combined to minimize the errors and improve the performance as a hybrid approach. </a:t>
                      </a:r>
                      <a:endParaRPr b="1" sz="1200">
                        <a:solidFill>
                          <a:schemeClr val="lt1"/>
                        </a:solidFill>
                      </a:endParaRPr>
                    </a:p>
                  </a:txBody>
                  <a:tcPr marT="91425" marB="91425" marR="91425" marL="91425"/>
                </a:tc>
                <a:tc>
                  <a:txBody>
                    <a:bodyPr/>
                    <a:lstStyle/>
                    <a:p>
                      <a:pPr indent="0" lvl="0" marL="0" rtl="0" algn="l">
                        <a:spcBef>
                          <a:spcPts val="0"/>
                        </a:spcBef>
                        <a:spcAft>
                          <a:spcPts val="0"/>
                        </a:spcAft>
                        <a:buNone/>
                      </a:pPr>
                      <a:r>
                        <a:rPr b="1" lang="en" sz="1200">
                          <a:solidFill>
                            <a:schemeClr val="lt1"/>
                          </a:solidFill>
                        </a:rPr>
                        <a:t>By combining methods the problems related to the two methods are tried to resolve.</a:t>
                      </a:r>
                      <a:endParaRPr b="1" sz="1200">
                        <a:solidFill>
                          <a:schemeClr val="lt1"/>
                        </a:solidFill>
                      </a:endParaRP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1"/>
          <p:cNvSpPr txBox="1"/>
          <p:nvPr>
            <p:ph idx="1" type="body"/>
          </p:nvPr>
        </p:nvSpPr>
        <p:spPr>
          <a:xfrm>
            <a:off x="1297500" y="1239400"/>
            <a:ext cx="7038900" cy="3239700"/>
          </a:xfrm>
          <a:prstGeom prst="rect">
            <a:avLst/>
          </a:prstGeom>
        </p:spPr>
        <p:txBody>
          <a:bodyPr anchorCtr="0" anchor="t" bIns="91425" lIns="91425" spcFirstLastPara="1" rIns="91425" wrap="square" tIns="91425">
            <a:normAutofit fontScale="92500" lnSpcReduction="20000"/>
          </a:bodyPr>
          <a:lstStyle/>
          <a:p>
            <a:pPr indent="0" lvl="0" marL="0" rtl="0" algn="just">
              <a:spcBef>
                <a:spcPts val="1200"/>
              </a:spcBef>
              <a:spcAft>
                <a:spcPts val="0"/>
              </a:spcAft>
              <a:buNone/>
            </a:pPr>
            <a:r>
              <a:rPr b="1" lang="en" sz="1800" u="sng">
                <a:latin typeface="Georgia"/>
                <a:ea typeface="Georgia"/>
                <a:cs typeface="Georgia"/>
                <a:sym typeface="Georgia"/>
              </a:rPr>
              <a:t>1. </a:t>
            </a:r>
            <a:r>
              <a:rPr b="1" lang="en" sz="1800" u="sng">
                <a:latin typeface="Georgia"/>
                <a:ea typeface="Georgia"/>
                <a:cs typeface="Georgia"/>
                <a:sym typeface="Georgia"/>
              </a:rPr>
              <a:t>Cosine Similarity matrix :</a:t>
            </a:r>
            <a:r>
              <a:rPr lang="en" sz="1800">
                <a:latin typeface="Georgia"/>
                <a:ea typeface="Georgia"/>
                <a:cs typeface="Georgia"/>
                <a:sym typeface="Georgia"/>
              </a:rPr>
              <a:t> </a:t>
            </a:r>
            <a:endParaRPr sz="1800">
              <a:latin typeface="Georgia"/>
              <a:ea typeface="Georgia"/>
              <a:cs typeface="Georgia"/>
              <a:sym typeface="Georgia"/>
            </a:endParaRPr>
          </a:p>
          <a:p>
            <a:pPr indent="0" lvl="0" marL="0" rtl="0" algn="just">
              <a:spcBef>
                <a:spcPts val="1700"/>
              </a:spcBef>
              <a:spcAft>
                <a:spcPts val="0"/>
              </a:spcAft>
              <a:buNone/>
            </a:pPr>
            <a:r>
              <a:rPr lang="en" sz="1800">
                <a:latin typeface="Georgia"/>
                <a:ea typeface="Georgia"/>
                <a:cs typeface="Georgia"/>
                <a:sym typeface="Georgia"/>
              </a:rPr>
              <a:t>Cosine similarity is the cosine of the angle between two vectors and it is used as a distance evaluation metric between two points in the plane. The cosine similarity measure operates entirely on the cosine principles where with the increase in distance the similarity of data points reduces. Cosine similarity in the </a:t>
            </a:r>
            <a:r>
              <a:rPr lang="en" sz="1800" u="sng">
                <a:latin typeface="Georgia"/>
                <a:ea typeface="Georgia"/>
                <a:cs typeface="Georgia"/>
                <a:sym typeface="Georgia"/>
                <a:hlinkClick r:id="rId3"/>
              </a:rPr>
              <a:t>recommendation system</a:t>
            </a:r>
            <a:r>
              <a:rPr lang="en" sz="1800">
                <a:latin typeface="Georgia"/>
                <a:ea typeface="Georgia"/>
                <a:cs typeface="Georgia"/>
                <a:sym typeface="Georgia"/>
              </a:rPr>
              <a:t> is used with the same principle of cosine angles, where even if the similarity of the content is less similar it would be considered as the least recommended content, and for higher similarity of contents, the recommendations generated would be at the top.</a:t>
            </a:r>
            <a:endParaRPr sz="1800">
              <a:latin typeface="Georgia"/>
              <a:ea typeface="Georgia"/>
              <a:cs typeface="Georgia"/>
              <a:sym typeface="Georgia"/>
            </a:endParaRPr>
          </a:p>
          <a:p>
            <a:pPr indent="0" lvl="0" marL="457200" rtl="0" algn="l">
              <a:spcBef>
                <a:spcPts val="1700"/>
              </a:spcBef>
              <a:spcAft>
                <a:spcPts val="1200"/>
              </a:spcAft>
              <a:buNone/>
            </a:pPr>
            <a:r>
              <a:t/>
            </a:r>
            <a:endParaRPr sz="1400"/>
          </a:p>
        </p:txBody>
      </p:sp>
      <p:sp>
        <p:nvSpPr>
          <p:cNvPr id="250" name="Google Shape;250;p31"/>
          <p:cNvSpPr txBox="1"/>
          <p:nvPr>
            <p:ph type="title"/>
          </p:nvPr>
        </p:nvSpPr>
        <p:spPr>
          <a:xfrm>
            <a:off x="1297500" y="418525"/>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605" u="sng">
                <a:latin typeface="Georgia"/>
                <a:ea typeface="Georgia"/>
                <a:cs typeface="Georgia"/>
                <a:sym typeface="Georgia"/>
              </a:rPr>
              <a:t>TECHNIQUES USED IN PROPOSED METHODOLOGY :</a:t>
            </a:r>
            <a:endParaRPr b="1" sz="2600" u="sng">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600"/>
              <a:t>INTRODUCTION :</a:t>
            </a:r>
            <a:endParaRPr b="1" sz="2600"/>
          </a:p>
        </p:txBody>
      </p:sp>
      <p:sp>
        <p:nvSpPr>
          <p:cNvPr id="142" name="Google Shape;142;p14"/>
          <p:cNvSpPr txBox="1"/>
          <p:nvPr>
            <p:ph idx="1" type="body"/>
          </p:nvPr>
        </p:nvSpPr>
        <p:spPr>
          <a:xfrm>
            <a:off x="1297500" y="1140250"/>
            <a:ext cx="7038900" cy="333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a:latin typeface="Georgia"/>
                <a:ea typeface="Georgia"/>
                <a:cs typeface="Georgia"/>
                <a:sym typeface="Georgia"/>
              </a:rPr>
              <a:t>A recommendation system is a system that, depending on some data, makes suggestions to users for specific resources like books, movies, songs, etc.Recommendation engines have become more popular as e-commerce has expanded. A movie recommendation system is an approach to filter or predict the users’ film preferences based on their past choices and behavior or content. There are generally three ways of movie recommendation-content based, collaborative filtering and a hybrid of both.When creating a movie recommendation system, many variables can be taken into account, including the movie's genre, cast, and even director. The algorithms can suggest movies based on a single attribute or a combination of two or more.To improve the quality of a movie recommendation system, a Hybrid approach by combining content based filtering and collaborative filtering.Hybrid approach helps to get the advantages from both the approaches as well as tries to eliminate the drawbacks of both methods.</a:t>
            </a:r>
            <a:endParaRPr b="1" i="1">
              <a:latin typeface="Georgia"/>
              <a:ea typeface="Georgia"/>
              <a:cs typeface="Georgia"/>
              <a:sym typeface="Georgia"/>
            </a:endParaRPr>
          </a:p>
          <a:p>
            <a:pPr indent="0" lvl="0" marL="0" rtl="0" algn="l">
              <a:spcBef>
                <a:spcPts val="1200"/>
              </a:spcBef>
              <a:spcAft>
                <a:spcPts val="1200"/>
              </a:spcAft>
              <a:buNone/>
            </a:pPr>
            <a:r>
              <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2"/>
          <p:cNvSpPr txBox="1"/>
          <p:nvPr>
            <p:ph idx="1" type="body"/>
          </p:nvPr>
        </p:nvSpPr>
        <p:spPr>
          <a:xfrm>
            <a:off x="1297500" y="347925"/>
            <a:ext cx="7597800" cy="43629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b="1" lang="en" sz="1400" u="sng">
                <a:latin typeface="Georgia"/>
                <a:ea typeface="Georgia"/>
                <a:cs typeface="Georgia"/>
                <a:sym typeface="Georgia"/>
              </a:rPr>
              <a:t>2. SVD (Singular Value Decomposition) :</a:t>
            </a:r>
            <a:endParaRPr b="1" sz="1400" u="sng">
              <a:latin typeface="Georgia"/>
              <a:ea typeface="Georgia"/>
              <a:cs typeface="Georgia"/>
              <a:sym typeface="Georgia"/>
            </a:endParaRPr>
          </a:p>
          <a:p>
            <a:pPr indent="0" lvl="0" marL="0" rtl="0" algn="just">
              <a:spcBef>
                <a:spcPts val="1700"/>
              </a:spcBef>
              <a:spcAft>
                <a:spcPts val="0"/>
              </a:spcAft>
              <a:buNone/>
            </a:pPr>
            <a:r>
              <a:rPr lang="en" sz="1400">
                <a:latin typeface="Georgia"/>
                <a:ea typeface="Georgia"/>
                <a:cs typeface="Georgia"/>
                <a:sym typeface="Georgia"/>
              </a:rPr>
              <a:t>SVD is used as a collaborative filtering technique. It uses a matrix structure where each row represents a user, and each column represents an item. The elements of this matrix are the ratings that are given to items by users.</a:t>
            </a:r>
            <a:endParaRPr sz="1400">
              <a:latin typeface="Georgia"/>
              <a:ea typeface="Georgia"/>
              <a:cs typeface="Georgia"/>
              <a:sym typeface="Georgia"/>
            </a:endParaRPr>
          </a:p>
          <a:p>
            <a:pPr indent="0" lvl="0" marL="0" rtl="0" algn="just">
              <a:spcBef>
                <a:spcPts val="500"/>
              </a:spcBef>
              <a:spcAft>
                <a:spcPts val="0"/>
              </a:spcAft>
              <a:buNone/>
            </a:pPr>
            <a:r>
              <a:t/>
            </a:r>
            <a:endParaRPr sz="1400">
              <a:latin typeface="Georgia"/>
              <a:ea typeface="Georgia"/>
              <a:cs typeface="Georgia"/>
              <a:sym typeface="Georgia"/>
            </a:endParaRPr>
          </a:p>
          <a:p>
            <a:pPr indent="0" lvl="0" marL="0" rtl="0" algn="l">
              <a:spcBef>
                <a:spcPts val="500"/>
              </a:spcBef>
              <a:spcAft>
                <a:spcPts val="0"/>
              </a:spcAft>
              <a:buNone/>
            </a:pPr>
            <a:r>
              <a:rPr lang="en" sz="1400">
                <a:latin typeface="Georgia"/>
                <a:ea typeface="Georgia"/>
                <a:cs typeface="Georgia"/>
                <a:sym typeface="Georgia"/>
              </a:rPr>
              <a:t>Where </a:t>
            </a:r>
            <a:r>
              <a:rPr i="1" lang="en" sz="1400">
                <a:latin typeface="Georgia"/>
                <a:ea typeface="Georgia"/>
                <a:cs typeface="Georgia"/>
                <a:sym typeface="Georgia"/>
              </a:rPr>
              <a:t>A </a:t>
            </a:r>
            <a:r>
              <a:rPr lang="en" sz="1400">
                <a:latin typeface="Georgia"/>
                <a:ea typeface="Georgia"/>
                <a:cs typeface="Georgia"/>
                <a:sym typeface="Georgia"/>
              </a:rPr>
              <a:t>is a </a:t>
            </a:r>
            <a:r>
              <a:rPr i="1" lang="en" sz="1400">
                <a:latin typeface="Georgia"/>
                <a:ea typeface="Georgia"/>
                <a:cs typeface="Georgia"/>
                <a:sym typeface="Georgia"/>
              </a:rPr>
              <a:t>m x n </a:t>
            </a:r>
            <a:r>
              <a:rPr lang="en" sz="1400">
                <a:latin typeface="Georgia"/>
                <a:ea typeface="Georgia"/>
                <a:cs typeface="Georgia"/>
                <a:sym typeface="Georgia"/>
              </a:rPr>
              <a:t>utility matrix, </a:t>
            </a:r>
            <a:r>
              <a:rPr i="1" lang="en" sz="1400">
                <a:latin typeface="Georgia"/>
                <a:ea typeface="Georgia"/>
                <a:cs typeface="Georgia"/>
                <a:sym typeface="Georgia"/>
              </a:rPr>
              <a:t>U </a:t>
            </a:r>
            <a:r>
              <a:rPr lang="en" sz="1400">
                <a:latin typeface="Georgia"/>
                <a:ea typeface="Georgia"/>
                <a:cs typeface="Georgia"/>
                <a:sym typeface="Georgia"/>
              </a:rPr>
              <a:t>is a </a:t>
            </a:r>
            <a:r>
              <a:rPr i="1" lang="en" sz="1400">
                <a:latin typeface="Georgia"/>
                <a:ea typeface="Georgia"/>
                <a:cs typeface="Georgia"/>
                <a:sym typeface="Georgia"/>
              </a:rPr>
              <a:t>m x r</a:t>
            </a:r>
            <a:r>
              <a:rPr lang="en" sz="1400">
                <a:latin typeface="Georgia"/>
                <a:ea typeface="Georgia"/>
                <a:cs typeface="Georgia"/>
                <a:sym typeface="Georgia"/>
              </a:rPr>
              <a:t> orthogonal left singular matrix, which represents the relationship between users and latent factors, </a:t>
            </a:r>
            <a:r>
              <a:rPr i="1" lang="en" sz="1400">
                <a:latin typeface="Georgia"/>
                <a:ea typeface="Georgia"/>
                <a:cs typeface="Georgia"/>
                <a:sym typeface="Georgia"/>
              </a:rPr>
              <a:t>S </a:t>
            </a:r>
            <a:r>
              <a:rPr lang="en" sz="1400">
                <a:latin typeface="Georgia"/>
                <a:ea typeface="Georgia"/>
                <a:cs typeface="Georgia"/>
                <a:sym typeface="Georgia"/>
              </a:rPr>
              <a:t>is a “</a:t>
            </a:r>
            <a:r>
              <a:rPr i="1" lang="en" sz="1400">
                <a:latin typeface="Georgia"/>
                <a:ea typeface="Georgia"/>
                <a:cs typeface="Georgia"/>
                <a:sym typeface="Georgia"/>
              </a:rPr>
              <a:t>r x r” </a:t>
            </a:r>
            <a:r>
              <a:rPr lang="en" sz="1400">
                <a:latin typeface="Georgia"/>
                <a:ea typeface="Georgia"/>
                <a:cs typeface="Georgia"/>
                <a:sym typeface="Georgia"/>
              </a:rPr>
              <a:t>diagonal matrix, which describes the strength of each latent factor and </a:t>
            </a:r>
            <a:r>
              <a:rPr i="1" lang="en" sz="1400">
                <a:latin typeface="Georgia"/>
                <a:ea typeface="Georgia"/>
                <a:cs typeface="Georgia"/>
                <a:sym typeface="Georgia"/>
              </a:rPr>
              <a:t>V </a:t>
            </a:r>
            <a:r>
              <a:rPr lang="en" sz="1400">
                <a:latin typeface="Georgia"/>
                <a:ea typeface="Georgia"/>
                <a:cs typeface="Georgia"/>
                <a:sym typeface="Georgia"/>
              </a:rPr>
              <a:t>is a “</a:t>
            </a:r>
            <a:r>
              <a:rPr i="1" lang="en" sz="1400">
                <a:latin typeface="Georgia"/>
                <a:ea typeface="Georgia"/>
                <a:cs typeface="Georgia"/>
                <a:sym typeface="Georgia"/>
              </a:rPr>
              <a:t>r x n” </a:t>
            </a:r>
            <a:r>
              <a:rPr lang="en" sz="1400">
                <a:latin typeface="Georgia"/>
                <a:ea typeface="Georgia"/>
                <a:cs typeface="Georgia"/>
                <a:sym typeface="Georgia"/>
              </a:rPr>
              <a:t>diagonal right singular matrix, which indicates the similarity between items and latent factors. The SVD decreases the dimension of the utility matrix </a:t>
            </a:r>
            <a:r>
              <a:rPr i="1" lang="en" sz="1400">
                <a:latin typeface="Georgia"/>
                <a:ea typeface="Georgia"/>
                <a:cs typeface="Georgia"/>
                <a:sym typeface="Georgia"/>
              </a:rPr>
              <a:t>A </a:t>
            </a:r>
            <a:r>
              <a:rPr lang="en" sz="1400">
                <a:latin typeface="Georgia"/>
                <a:ea typeface="Georgia"/>
                <a:cs typeface="Georgia"/>
                <a:sym typeface="Georgia"/>
              </a:rPr>
              <a:t>by extracting its latent factors. It maps each user and each item into a </a:t>
            </a:r>
            <a:r>
              <a:rPr i="1" lang="en" sz="1400">
                <a:latin typeface="Georgia"/>
                <a:ea typeface="Georgia"/>
                <a:cs typeface="Georgia"/>
                <a:sym typeface="Georgia"/>
              </a:rPr>
              <a:t>r</a:t>
            </a:r>
            <a:r>
              <a:rPr lang="en" sz="1400">
                <a:latin typeface="Georgia"/>
                <a:ea typeface="Georgia"/>
                <a:cs typeface="Georgia"/>
                <a:sym typeface="Georgia"/>
              </a:rPr>
              <a:t>-dimensional latent space. This mapping facilitates a clear representation of relationships between users and items.</a:t>
            </a:r>
            <a:endParaRPr sz="1400">
              <a:latin typeface="Georgia"/>
              <a:ea typeface="Georgia"/>
              <a:cs typeface="Georgia"/>
              <a:sym typeface="Georgia"/>
            </a:endParaRPr>
          </a:p>
          <a:p>
            <a:pPr indent="0" lvl="0" marL="457200" rtl="0" algn="l">
              <a:spcBef>
                <a:spcPts val="1200"/>
              </a:spcBef>
              <a:spcAft>
                <a:spcPts val="1200"/>
              </a:spcAft>
              <a:buNone/>
            </a:pPr>
            <a:r>
              <a:t/>
            </a:r>
            <a:endParaRPr sz="1400"/>
          </a:p>
        </p:txBody>
      </p:sp>
      <p:pic>
        <p:nvPicPr>
          <p:cNvPr id="256" name="Google Shape;256;p32"/>
          <p:cNvPicPr preferRelativeResize="0"/>
          <p:nvPr/>
        </p:nvPicPr>
        <p:blipFill>
          <a:blip r:embed="rId3">
            <a:alphaModFix/>
          </a:blip>
          <a:stretch>
            <a:fillRect/>
          </a:stretch>
        </p:blipFill>
        <p:spPr>
          <a:xfrm>
            <a:off x="3969925" y="1675725"/>
            <a:ext cx="1204150" cy="284600"/>
          </a:xfrm>
          <a:prstGeom prst="rect">
            <a:avLst/>
          </a:prstGeom>
          <a:noFill/>
          <a:ln>
            <a:noFill/>
          </a:ln>
        </p:spPr>
      </p:pic>
      <p:pic>
        <p:nvPicPr>
          <p:cNvPr id="257" name="Google Shape;257;p32"/>
          <p:cNvPicPr preferRelativeResize="0"/>
          <p:nvPr/>
        </p:nvPicPr>
        <p:blipFill>
          <a:blip r:embed="rId4">
            <a:alphaModFix/>
          </a:blip>
          <a:stretch>
            <a:fillRect/>
          </a:stretch>
        </p:blipFill>
        <p:spPr>
          <a:xfrm>
            <a:off x="3516300" y="3824850"/>
            <a:ext cx="2695309" cy="10004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3"/>
          <p:cNvSpPr txBox="1"/>
          <p:nvPr>
            <p:ph idx="1" type="body"/>
          </p:nvPr>
        </p:nvSpPr>
        <p:spPr>
          <a:xfrm>
            <a:off x="691950" y="563100"/>
            <a:ext cx="4536000" cy="1705800"/>
          </a:xfrm>
          <a:prstGeom prst="rect">
            <a:avLst/>
          </a:prstGeom>
        </p:spPr>
        <p:txBody>
          <a:bodyPr anchorCtr="0" anchor="t" bIns="91425" lIns="91425" spcFirstLastPara="1" rIns="91425" wrap="square" tIns="91425">
            <a:normAutofit fontScale="85000" lnSpcReduction="20000"/>
          </a:bodyPr>
          <a:lstStyle/>
          <a:p>
            <a:pPr indent="-305908" lvl="0" marL="457200" rtl="0" algn="just">
              <a:spcBef>
                <a:spcPts val="0"/>
              </a:spcBef>
              <a:spcAft>
                <a:spcPts val="0"/>
              </a:spcAft>
              <a:buSzPct val="100000"/>
              <a:buFont typeface="Georgia"/>
              <a:buAutoNum type="arabicPeriod"/>
            </a:pPr>
            <a:r>
              <a:rPr b="1" i="1" lang="en" sz="1432" u="sng">
                <a:latin typeface="Georgia"/>
                <a:ea typeface="Georgia"/>
                <a:cs typeface="Georgia"/>
                <a:sym typeface="Georgia"/>
              </a:rPr>
              <a:t>CONTENT BASED RECOMMENDATION MODEL :</a:t>
            </a:r>
            <a:endParaRPr b="1" i="1" sz="1432" u="sng">
              <a:latin typeface="Georgia"/>
              <a:ea typeface="Georgia"/>
              <a:cs typeface="Georgia"/>
              <a:sym typeface="Georgia"/>
            </a:endParaRPr>
          </a:p>
          <a:p>
            <a:pPr indent="0" lvl="0" marL="0" rtl="0" algn="l">
              <a:spcBef>
                <a:spcPts val="1200"/>
              </a:spcBef>
              <a:spcAft>
                <a:spcPts val="1200"/>
              </a:spcAft>
              <a:buNone/>
            </a:pPr>
            <a:r>
              <a:rPr b="1" i="1" lang="en" sz="1200">
                <a:latin typeface="Georgia"/>
                <a:ea typeface="Georgia"/>
                <a:cs typeface="Georgia"/>
                <a:sym typeface="Georgia"/>
              </a:rPr>
              <a:t>We have used text vectorization and then implemented cosine similarity to perform content based recommendation. We have used overview and tagline of the movies for getter better recommendation results. We have used details of the movie from links-small.csv file. So the movies are suggested based on the content and description of movies.</a:t>
            </a:r>
            <a:endParaRPr sz="1400"/>
          </a:p>
        </p:txBody>
      </p:sp>
      <p:sp>
        <p:nvSpPr>
          <p:cNvPr id="263" name="Google Shape;263;p33"/>
          <p:cNvSpPr txBox="1"/>
          <p:nvPr>
            <p:ph type="title"/>
          </p:nvPr>
        </p:nvSpPr>
        <p:spPr>
          <a:xfrm>
            <a:off x="1171050" y="368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605" u="sng">
                <a:latin typeface="Georgia"/>
                <a:ea typeface="Georgia"/>
                <a:cs typeface="Georgia"/>
                <a:sym typeface="Georgia"/>
              </a:rPr>
              <a:t>METHODOLOGY :</a:t>
            </a:r>
            <a:endParaRPr b="1" sz="2600" u="sng">
              <a:latin typeface="Georgia"/>
              <a:ea typeface="Georgia"/>
              <a:cs typeface="Georgia"/>
              <a:sym typeface="Georgia"/>
            </a:endParaRPr>
          </a:p>
        </p:txBody>
      </p:sp>
      <p:pic>
        <p:nvPicPr>
          <p:cNvPr id="264" name="Google Shape;264;p33"/>
          <p:cNvPicPr preferRelativeResize="0"/>
          <p:nvPr/>
        </p:nvPicPr>
        <p:blipFill>
          <a:blip r:embed="rId3">
            <a:alphaModFix/>
          </a:blip>
          <a:stretch>
            <a:fillRect/>
          </a:stretch>
        </p:blipFill>
        <p:spPr>
          <a:xfrm>
            <a:off x="768125" y="2066800"/>
            <a:ext cx="3906274" cy="2941286"/>
          </a:xfrm>
          <a:prstGeom prst="rect">
            <a:avLst/>
          </a:prstGeom>
          <a:noFill/>
          <a:ln>
            <a:noFill/>
          </a:ln>
        </p:spPr>
      </p:pic>
      <p:pic>
        <p:nvPicPr>
          <p:cNvPr id="265" name="Google Shape;265;p33"/>
          <p:cNvPicPr preferRelativeResize="0"/>
          <p:nvPr/>
        </p:nvPicPr>
        <p:blipFill>
          <a:blip r:embed="rId4">
            <a:alphaModFix/>
          </a:blip>
          <a:stretch>
            <a:fillRect/>
          </a:stretch>
        </p:blipFill>
        <p:spPr>
          <a:xfrm>
            <a:off x="5262400" y="490075"/>
            <a:ext cx="3413309" cy="381804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4"/>
          <p:cNvSpPr txBox="1"/>
          <p:nvPr>
            <p:ph type="title"/>
          </p:nvPr>
        </p:nvSpPr>
        <p:spPr>
          <a:xfrm>
            <a:off x="1297500" y="393750"/>
            <a:ext cx="7038900" cy="702900"/>
          </a:xfrm>
          <a:prstGeom prst="rect">
            <a:avLst/>
          </a:prstGeom>
        </p:spPr>
        <p:txBody>
          <a:bodyPr anchorCtr="0" anchor="t" bIns="91425" lIns="91425" spcFirstLastPara="1" rIns="91425" wrap="square" tIns="91425">
            <a:normAutofit fontScale="90000"/>
          </a:bodyPr>
          <a:lstStyle/>
          <a:p>
            <a:pPr indent="0" lvl="0" marL="0" rtl="0" algn="just">
              <a:lnSpc>
                <a:spcPct val="115000"/>
              </a:lnSpc>
              <a:spcBef>
                <a:spcPts val="0"/>
              </a:spcBef>
              <a:spcAft>
                <a:spcPts val="500"/>
              </a:spcAft>
              <a:buNone/>
            </a:pPr>
            <a:r>
              <a:rPr b="1" i="1" lang="en" sz="2248">
                <a:latin typeface="Georgia"/>
                <a:ea typeface="Georgia"/>
                <a:cs typeface="Georgia"/>
                <a:sym typeface="Georgia"/>
              </a:rPr>
              <a:t>2. </a:t>
            </a:r>
            <a:r>
              <a:rPr b="1" i="1" lang="en" sz="2248" u="sng">
                <a:latin typeface="Georgia"/>
                <a:ea typeface="Georgia"/>
                <a:cs typeface="Georgia"/>
                <a:sym typeface="Georgia"/>
              </a:rPr>
              <a:t>METADATA BASED RECOMMENDATION MODEL</a:t>
            </a:r>
            <a:endParaRPr u="sng"/>
          </a:p>
        </p:txBody>
      </p:sp>
      <p:sp>
        <p:nvSpPr>
          <p:cNvPr id="271" name="Google Shape;271;p34"/>
          <p:cNvSpPr txBox="1"/>
          <p:nvPr>
            <p:ph idx="1" type="body"/>
          </p:nvPr>
        </p:nvSpPr>
        <p:spPr>
          <a:xfrm>
            <a:off x="1297500" y="1230275"/>
            <a:ext cx="7193700" cy="9372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1200"/>
              </a:spcBef>
              <a:spcAft>
                <a:spcPts val="1200"/>
              </a:spcAft>
              <a:buNone/>
            </a:pPr>
            <a:r>
              <a:rPr b="1" i="1" lang="en" sz="1200">
                <a:latin typeface="Georgia"/>
                <a:ea typeface="Georgia"/>
                <a:cs typeface="Georgia"/>
                <a:sym typeface="Georgia"/>
              </a:rPr>
              <a:t>First we create a dataframe with required information to the movie dataframe from credits.csv and keywords.csv and then we create a improved recommendation model using details such as vote_count and vote_average to get better results.</a:t>
            </a:r>
            <a:endParaRPr b="1" i="1" sz="1200">
              <a:latin typeface="Georgia"/>
              <a:ea typeface="Georgia"/>
              <a:cs typeface="Georgia"/>
              <a:sym typeface="Georgia"/>
            </a:endParaRPr>
          </a:p>
        </p:txBody>
      </p:sp>
      <p:pic>
        <p:nvPicPr>
          <p:cNvPr id="272" name="Google Shape;272;p34"/>
          <p:cNvPicPr preferRelativeResize="0"/>
          <p:nvPr/>
        </p:nvPicPr>
        <p:blipFill>
          <a:blip r:embed="rId3">
            <a:alphaModFix/>
          </a:blip>
          <a:stretch>
            <a:fillRect/>
          </a:stretch>
        </p:blipFill>
        <p:spPr>
          <a:xfrm>
            <a:off x="425150" y="2301100"/>
            <a:ext cx="3276625" cy="2495550"/>
          </a:xfrm>
          <a:prstGeom prst="rect">
            <a:avLst/>
          </a:prstGeom>
          <a:noFill/>
          <a:ln>
            <a:noFill/>
          </a:ln>
        </p:spPr>
      </p:pic>
      <p:pic>
        <p:nvPicPr>
          <p:cNvPr id="273" name="Google Shape;273;p34"/>
          <p:cNvPicPr preferRelativeResize="0"/>
          <p:nvPr/>
        </p:nvPicPr>
        <p:blipFill>
          <a:blip r:embed="rId4">
            <a:alphaModFix/>
          </a:blip>
          <a:stretch>
            <a:fillRect/>
          </a:stretch>
        </p:blipFill>
        <p:spPr>
          <a:xfrm>
            <a:off x="4039100" y="1988325"/>
            <a:ext cx="4714076" cy="30371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5"/>
          <p:cNvSpPr txBox="1"/>
          <p:nvPr>
            <p:ph type="title"/>
          </p:nvPr>
        </p:nvSpPr>
        <p:spPr>
          <a:xfrm>
            <a:off x="1297500" y="393750"/>
            <a:ext cx="7038900" cy="5934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500"/>
              </a:spcAft>
              <a:buNone/>
            </a:pPr>
            <a:r>
              <a:rPr b="1" i="1" lang="en" sz="2248">
                <a:latin typeface="Georgia"/>
                <a:ea typeface="Georgia"/>
                <a:cs typeface="Georgia"/>
                <a:sym typeface="Georgia"/>
              </a:rPr>
              <a:t>3. </a:t>
            </a:r>
            <a:r>
              <a:rPr b="1" i="1" lang="en" sz="2248">
                <a:latin typeface="Georgia"/>
                <a:ea typeface="Georgia"/>
                <a:cs typeface="Georgia"/>
                <a:sym typeface="Georgia"/>
              </a:rPr>
              <a:t>COLLABORATIVE FILTERING MODEL :</a:t>
            </a:r>
            <a:endParaRPr/>
          </a:p>
        </p:txBody>
      </p:sp>
      <p:sp>
        <p:nvSpPr>
          <p:cNvPr id="279" name="Google Shape;279;p35"/>
          <p:cNvSpPr txBox="1"/>
          <p:nvPr>
            <p:ph idx="1" type="body"/>
          </p:nvPr>
        </p:nvSpPr>
        <p:spPr>
          <a:xfrm>
            <a:off x="1297500" y="869100"/>
            <a:ext cx="3576300" cy="2175300"/>
          </a:xfrm>
          <a:prstGeom prst="rect">
            <a:avLst/>
          </a:prstGeom>
        </p:spPr>
        <p:txBody>
          <a:bodyPr anchorCtr="0" anchor="t" bIns="91425" lIns="91425" spcFirstLastPara="1" rIns="91425" wrap="square" tIns="91425">
            <a:normAutofit/>
          </a:bodyPr>
          <a:lstStyle/>
          <a:p>
            <a:pPr indent="0" lvl="0" marL="0" rtl="0" algn="l">
              <a:spcBef>
                <a:spcPts val="1200"/>
              </a:spcBef>
              <a:spcAft>
                <a:spcPts val="1200"/>
              </a:spcAft>
              <a:buNone/>
            </a:pPr>
            <a:r>
              <a:rPr b="1" i="1" lang="en" sz="1200">
                <a:latin typeface="Georgia"/>
                <a:ea typeface="Georgia"/>
                <a:cs typeface="Georgia"/>
                <a:sym typeface="Georgia"/>
              </a:rPr>
              <a:t>In this we consider that the user rates movies according to his liking and when another user watches the movie watched by the previous user then the movies are suggested to this user according to the prior user’s liking represented as rating. We have used SVD technique to implement this. We have used data from raitings_small.csv and links_small.csv.</a:t>
            </a:r>
            <a:endParaRPr/>
          </a:p>
        </p:txBody>
      </p:sp>
      <p:pic>
        <p:nvPicPr>
          <p:cNvPr id="280" name="Google Shape;280;p35"/>
          <p:cNvPicPr preferRelativeResize="0"/>
          <p:nvPr/>
        </p:nvPicPr>
        <p:blipFill>
          <a:blip r:embed="rId3">
            <a:alphaModFix/>
          </a:blip>
          <a:stretch>
            <a:fillRect/>
          </a:stretch>
        </p:blipFill>
        <p:spPr>
          <a:xfrm>
            <a:off x="5464100" y="823550"/>
            <a:ext cx="3321275" cy="4061924"/>
          </a:xfrm>
          <a:prstGeom prst="rect">
            <a:avLst/>
          </a:prstGeom>
          <a:noFill/>
          <a:ln>
            <a:noFill/>
          </a:ln>
        </p:spPr>
      </p:pic>
      <p:pic>
        <p:nvPicPr>
          <p:cNvPr id="281" name="Google Shape;281;p35"/>
          <p:cNvPicPr preferRelativeResize="0"/>
          <p:nvPr/>
        </p:nvPicPr>
        <p:blipFill>
          <a:blip r:embed="rId4">
            <a:alphaModFix/>
          </a:blip>
          <a:stretch>
            <a:fillRect/>
          </a:stretch>
        </p:blipFill>
        <p:spPr>
          <a:xfrm>
            <a:off x="1345362" y="2910100"/>
            <a:ext cx="3226636" cy="205632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500"/>
              </a:spcAft>
              <a:buNone/>
            </a:pPr>
            <a:r>
              <a:rPr b="1" i="1" lang="en" sz="2248">
                <a:latin typeface="Georgia"/>
                <a:ea typeface="Georgia"/>
                <a:cs typeface="Georgia"/>
                <a:sym typeface="Georgia"/>
              </a:rPr>
              <a:t>4. </a:t>
            </a:r>
            <a:r>
              <a:rPr b="1" i="1" lang="en" sz="2248">
                <a:latin typeface="Georgia"/>
                <a:ea typeface="Georgia"/>
                <a:cs typeface="Georgia"/>
                <a:sym typeface="Georgia"/>
              </a:rPr>
              <a:t>HYBRID RECOMMENDATION SYSTEM </a:t>
            </a:r>
            <a:endParaRPr/>
          </a:p>
        </p:txBody>
      </p:sp>
      <p:sp>
        <p:nvSpPr>
          <p:cNvPr id="287" name="Google Shape;287;p36"/>
          <p:cNvSpPr txBox="1"/>
          <p:nvPr>
            <p:ph idx="1" type="body"/>
          </p:nvPr>
        </p:nvSpPr>
        <p:spPr>
          <a:xfrm>
            <a:off x="875900" y="1061625"/>
            <a:ext cx="3492000" cy="25395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1200"/>
              </a:spcAft>
              <a:buNone/>
            </a:pPr>
            <a:r>
              <a:rPr b="1" i="1" lang="en">
                <a:latin typeface="Georgia"/>
                <a:ea typeface="Georgia"/>
                <a:cs typeface="Georgia"/>
                <a:sym typeface="Georgia"/>
              </a:rPr>
              <a:t>In this we combined both content and collaborative techniques which results in an effective model which has advantages of both content based and collaborative filtering but cancels out the drawbacks of the respective methods. Therefore this method can be considered one of the effective method for recommendation systems. We consider userid and movie name for further recommendations.</a:t>
            </a:r>
            <a:endParaRPr sz="1000">
              <a:solidFill>
                <a:srgbClr val="000000"/>
              </a:solidFill>
              <a:latin typeface="Georgia"/>
              <a:ea typeface="Georgia"/>
              <a:cs typeface="Georgia"/>
              <a:sym typeface="Georgia"/>
            </a:endParaRPr>
          </a:p>
        </p:txBody>
      </p:sp>
      <p:pic>
        <p:nvPicPr>
          <p:cNvPr id="288" name="Google Shape;288;p36"/>
          <p:cNvPicPr preferRelativeResize="0"/>
          <p:nvPr/>
        </p:nvPicPr>
        <p:blipFill>
          <a:blip r:embed="rId3">
            <a:alphaModFix/>
          </a:blip>
          <a:stretch>
            <a:fillRect/>
          </a:stretch>
        </p:blipFill>
        <p:spPr>
          <a:xfrm>
            <a:off x="4502850" y="1061625"/>
            <a:ext cx="4539350" cy="24358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pic>
        <p:nvPicPr>
          <p:cNvPr id="293" name="Google Shape;293;p37"/>
          <p:cNvPicPr preferRelativeResize="0"/>
          <p:nvPr/>
        </p:nvPicPr>
        <p:blipFill>
          <a:blip r:embed="rId3">
            <a:alphaModFix/>
          </a:blip>
          <a:stretch>
            <a:fillRect/>
          </a:stretch>
        </p:blipFill>
        <p:spPr>
          <a:xfrm>
            <a:off x="4300475" y="949700"/>
            <a:ext cx="4519500" cy="3358375"/>
          </a:xfrm>
          <a:prstGeom prst="rect">
            <a:avLst/>
          </a:prstGeom>
          <a:noFill/>
          <a:ln>
            <a:noFill/>
          </a:ln>
        </p:spPr>
      </p:pic>
      <p:pic>
        <p:nvPicPr>
          <p:cNvPr id="294" name="Google Shape;294;p37"/>
          <p:cNvPicPr preferRelativeResize="0"/>
          <p:nvPr/>
        </p:nvPicPr>
        <p:blipFill>
          <a:blip r:embed="rId4">
            <a:alphaModFix/>
          </a:blip>
          <a:stretch>
            <a:fillRect/>
          </a:stretch>
        </p:blipFill>
        <p:spPr>
          <a:xfrm>
            <a:off x="228275" y="949700"/>
            <a:ext cx="3945725" cy="33583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8"/>
          <p:cNvSpPr txBox="1"/>
          <p:nvPr>
            <p:ph idx="1" type="body"/>
          </p:nvPr>
        </p:nvSpPr>
        <p:spPr>
          <a:xfrm>
            <a:off x="1109575" y="1024950"/>
            <a:ext cx="7226700" cy="38364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None/>
            </a:pPr>
            <a:r>
              <a:rPr lang="en" sz="1400">
                <a:latin typeface="Georgia"/>
                <a:ea typeface="Georgia"/>
                <a:cs typeface="Georgia"/>
                <a:sym typeface="Georgia"/>
              </a:rPr>
              <a:t>The Hybrid”s Model is a combination of </a:t>
            </a:r>
            <a:r>
              <a:rPr lang="en" sz="1400">
                <a:latin typeface="Georgia"/>
                <a:ea typeface="Georgia"/>
                <a:cs typeface="Georgia"/>
                <a:sym typeface="Georgia"/>
              </a:rPr>
              <a:t>both content and collaborative techniques which results in an effective model which has advantages of both content based and collaborative filtering but cancels out the drawbacks of the respective methods. Therefore this method can be considered one of the effective method for recommendation systems. </a:t>
            </a:r>
            <a:endParaRPr sz="1400">
              <a:latin typeface="Georgia"/>
              <a:ea typeface="Georgia"/>
              <a:cs typeface="Georgia"/>
              <a:sym typeface="Georgia"/>
            </a:endParaRPr>
          </a:p>
          <a:p>
            <a:pPr indent="0" lvl="0" marL="0" rtl="0" algn="l">
              <a:lnSpc>
                <a:spcPct val="100000"/>
              </a:lnSpc>
              <a:spcBef>
                <a:spcPts val="1200"/>
              </a:spcBef>
              <a:spcAft>
                <a:spcPts val="0"/>
              </a:spcAft>
              <a:buNone/>
            </a:pPr>
            <a:r>
              <a:rPr b="1" lang="en" sz="2600" u="sng">
                <a:latin typeface="Georgia"/>
                <a:ea typeface="Georgia"/>
                <a:cs typeface="Georgia"/>
                <a:sym typeface="Georgia"/>
              </a:rPr>
              <a:t>FUTURE WORK :</a:t>
            </a:r>
            <a:endParaRPr b="1" sz="2600" u="sng">
              <a:latin typeface="Georgia"/>
              <a:ea typeface="Georgia"/>
              <a:cs typeface="Georgia"/>
              <a:sym typeface="Georgia"/>
            </a:endParaRPr>
          </a:p>
          <a:p>
            <a:pPr indent="0" lvl="0" marL="0" rtl="0" algn="l">
              <a:lnSpc>
                <a:spcPct val="100000"/>
              </a:lnSpc>
              <a:spcBef>
                <a:spcPts val="0"/>
              </a:spcBef>
              <a:spcAft>
                <a:spcPts val="0"/>
              </a:spcAft>
              <a:buNone/>
            </a:pPr>
            <a:r>
              <a:t/>
            </a:r>
            <a:endParaRPr b="1" sz="2600" u="sng">
              <a:latin typeface="Georgia"/>
              <a:ea typeface="Georgia"/>
              <a:cs typeface="Georgia"/>
              <a:sym typeface="Georgia"/>
            </a:endParaRPr>
          </a:p>
          <a:p>
            <a:pPr indent="0" lvl="0" marL="0" rtl="0" algn="just">
              <a:spcBef>
                <a:spcPts val="0"/>
              </a:spcBef>
              <a:spcAft>
                <a:spcPts val="0"/>
              </a:spcAft>
              <a:buNone/>
            </a:pPr>
            <a:r>
              <a:rPr lang="en" sz="1400">
                <a:latin typeface="Georgia"/>
                <a:ea typeface="Georgia"/>
                <a:cs typeface="Georgia"/>
                <a:sym typeface="Georgia"/>
              </a:rPr>
              <a:t>We can expand the recommendation system by using  a larger dataset and see how it works . By a larger dataset we mean to use a larger user ratings and opinions for a better recommendation system. We can further improve by creating a GUI or an app or even a website which can be user friendly. In future, we plan to make this system more accurate and platform for listing out movies with their metadata, where users can rate movie and get more accurate recommendation. This will help us to maintain user profiles more precisely. Currently our models support only English movies, in future we will add dataset of regional movies.</a:t>
            </a:r>
            <a:endParaRPr sz="1400">
              <a:latin typeface="Georgia"/>
              <a:ea typeface="Georgia"/>
              <a:cs typeface="Georgia"/>
              <a:sym typeface="Georgia"/>
            </a:endParaRPr>
          </a:p>
          <a:p>
            <a:pPr indent="0" lvl="0" marL="0" rtl="0" algn="l">
              <a:spcBef>
                <a:spcPts val="1200"/>
              </a:spcBef>
              <a:spcAft>
                <a:spcPts val="1200"/>
              </a:spcAft>
              <a:buNone/>
            </a:pPr>
            <a:r>
              <a:t/>
            </a:r>
            <a:endParaRPr sz="1400"/>
          </a:p>
        </p:txBody>
      </p:sp>
      <p:sp>
        <p:nvSpPr>
          <p:cNvPr id="300" name="Google Shape;300;p38"/>
          <p:cNvSpPr txBox="1"/>
          <p:nvPr>
            <p:ph type="title"/>
          </p:nvPr>
        </p:nvSpPr>
        <p:spPr>
          <a:xfrm>
            <a:off x="1071950" y="418525"/>
            <a:ext cx="72645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600" u="sng">
                <a:latin typeface="Georgia"/>
                <a:ea typeface="Georgia"/>
                <a:cs typeface="Georgia"/>
                <a:sym typeface="Georgia"/>
              </a:rPr>
              <a:t>CONCLUSION : </a:t>
            </a:r>
            <a:endParaRPr sz="26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600"/>
              <a:t>REFERENCES :</a:t>
            </a:r>
            <a:endParaRPr b="1" sz="2600"/>
          </a:p>
        </p:txBody>
      </p:sp>
      <p:sp>
        <p:nvSpPr>
          <p:cNvPr id="306" name="Google Shape;306;p39"/>
          <p:cNvSpPr txBox="1"/>
          <p:nvPr>
            <p:ph idx="1" type="body"/>
          </p:nvPr>
        </p:nvSpPr>
        <p:spPr>
          <a:xfrm>
            <a:off x="1297500" y="1096700"/>
            <a:ext cx="7038900" cy="3382200"/>
          </a:xfrm>
          <a:prstGeom prst="rect">
            <a:avLst/>
          </a:prstGeom>
        </p:spPr>
        <p:txBody>
          <a:bodyPr anchorCtr="0" anchor="t" bIns="91425" lIns="91425" spcFirstLastPara="1" rIns="91425" wrap="square" tIns="91425">
            <a:normAutofit fontScale="70000" lnSpcReduction="20000"/>
          </a:bodyPr>
          <a:lstStyle/>
          <a:p>
            <a:pPr indent="-296059" lvl="0" marL="457200" marR="0" rtl="0" algn="l">
              <a:lnSpc>
                <a:spcPct val="115000"/>
              </a:lnSpc>
              <a:spcBef>
                <a:spcPts val="0"/>
              </a:spcBef>
              <a:spcAft>
                <a:spcPts val="0"/>
              </a:spcAft>
              <a:buClr>
                <a:schemeClr val="lt1"/>
              </a:buClr>
              <a:buSzPct val="100000"/>
              <a:buFont typeface="Arial"/>
              <a:buChar char="●"/>
            </a:pPr>
            <a:r>
              <a:rPr lang="en" sz="1517">
                <a:uFill>
                  <a:noFill/>
                </a:uFill>
                <a:latin typeface="Arial"/>
                <a:ea typeface="Arial"/>
                <a:cs typeface="Arial"/>
                <a:sym typeface="Arial"/>
                <a:hlinkClick r:id="rId3"/>
              </a:rPr>
              <a:t>sowmyashreem/Hybrid-Movies-Recommendation-System: Hybrid Movie Recommender system that uses concepts of 2 of the most popular recommender techniques: Collaborative and Content-based Filtering. (github.com)</a:t>
            </a:r>
            <a:endParaRPr sz="1517">
              <a:latin typeface="Arial"/>
              <a:ea typeface="Arial"/>
              <a:cs typeface="Arial"/>
              <a:sym typeface="Arial"/>
            </a:endParaRPr>
          </a:p>
          <a:p>
            <a:pPr indent="-296059" lvl="0" marL="457200" marR="0" rtl="0" algn="l">
              <a:lnSpc>
                <a:spcPct val="115000"/>
              </a:lnSpc>
              <a:spcBef>
                <a:spcPts val="0"/>
              </a:spcBef>
              <a:spcAft>
                <a:spcPts val="0"/>
              </a:spcAft>
              <a:buClr>
                <a:schemeClr val="lt1"/>
              </a:buClr>
              <a:buSzPct val="100000"/>
              <a:buFont typeface="Arial"/>
              <a:buChar char="●"/>
            </a:pPr>
            <a:r>
              <a:rPr lang="en" sz="1517">
                <a:uFill>
                  <a:noFill/>
                </a:uFill>
                <a:latin typeface="Arial"/>
                <a:ea typeface="Arial"/>
                <a:cs typeface="Arial"/>
                <a:sym typeface="Arial"/>
                <a:hlinkClick r:id="rId4"/>
              </a:rPr>
              <a:t>MovieTweetings EDA for DA | Kaggle</a:t>
            </a:r>
            <a:endParaRPr sz="1517">
              <a:latin typeface="Arial"/>
              <a:ea typeface="Arial"/>
              <a:cs typeface="Arial"/>
              <a:sym typeface="Arial"/>
            </a:endParaRPr>
          </a:p>
          <a:p>
            <a:pPr indent="-296059" lvl="0" marL="457200" marR="0" rtl="0" algn="l">
              <a:lnSpc>
                <a:spcPct val="115000"/>
              </a:lnSpc>
              <a:spcBef>
                <a:spcPts val="0"/>
              </a:spcBef>
              <a:spcAft>
                <a:spcPts val="0"/>
              </a:spcAft>
              <a:buClr>
                <a:schemeClr val="lt1"/>
              </a:buClr>
              <a:buSzPct val="100000"/>
              <a:buFont typeface="Arial"/>
              <a:buChar char="●"/>
            </a:pPr>
            <a:r>
              <a:rPr lang="en" sz="1517">
                <a:uFill>
                  <a:noFill/>
                </a:uFill>
                <a:latin typeface="Arial"/>
                <a:ea typeface="Arial"/>
                <a:cs typeface="Arial"/>
                <a:sym typeface="Arial"/>
                <a:hlinkClick r:id="rId5"/>
              </a:rPr>
              <a:t>(PDF) Movie Recommendation System (researchgate.net)</a:t>
            </a:r>
            <a:endParaRPr sz="1517">
              <a:latin typeface="Arial"/>
              <a:ea typeface="Arial"/>
              <a:cs typeface="Arial"/>
              <a:sym typeface="Arial"/>
            </a:endParaRPr>
          </a:p>
          <a:p>
            <a:pPr indent="-296059" lvl="0" marL="457200" marR="0" rtl="0" algn="l">
              <a:lnSpc>
                <a:spcPct val="115000"/>
              </a:lnSpc>
              <a:spcBef>
                <a:spcPts val="0"/>
              </a:spcBef>
              <a:spcAft>
                <a:spcPts val="0"/>
              </a:spcAft>
              <a:buClr>
                <a:schemeClr val="lt1"/>
              </a:buClr>
              <a:buSzPct val="100000"/>
              <a:buFont typeface="Arial"/>
              <a:buChar char="●"/>
            </a:pPr>
            <a:r>
              <a:rPr lang="en" sz="1517">
                <a:uFill>
                  <a:noFill/>
                </a:uFill>
                <a:latin typeface="Arial"/>
                <a:ea typeface="Arial"/>
                <a:cs typeface="Arial"/>
                <a:sym typeface="Arial"/>
                <a:hlinkClick r:id="rId6"/>
              </a:rPr>
              <a:t>Movie Recommendation System using content based filtering (jetir.org)</a:t>
            </a:r>
            <a:endParaRPr sz="1517">
              <a:latin typeface="Arial"/>
              <a:ea typeface="Arial"/>
              <a:cs typeface="Arial"/>
              <a:sym typeface="Arial"/>
            </a:endParaRPr>
          </a:p>
          <a:p>
            <a:pPr indent="-296059" lvl="0" marL="457200" marR="0" rtl="0" algn="l">
              <a:lnSpc>
                <a:spcPct val="115000"/>
              </a:lnSpc>
              <a:spcBef>
                <a:spcPts val="0"/>
              </a:spcBef>
              <a:spcAft>
                <a:spcPts val="0"/>
              </a:spcAft>
              <a:buClr>
                <a:schemeClr val="lt1"/>
              </a:buClr>
              <a:buSzPct val="100000"/>
              <a:buFont typeface="Arial"/>
              <a:buChar char="●"/>
            </a:pPr>
            <a:r>
              <a:rPr lang="en" sz="1517">
                <a:uFill>
                  <a:noFill/>
                </a:uFill>
                <a:latin typeface="Arial"/>
                <a:ea typeface="Arial"/>
                <a:cs typeface="Arial"/>
                <a:sym typeface="Arial"/>
                <a:hlinkClick r:id="rId7"/>
              </a:rPr>
              <a:t>An improved approach for movie recommendation system (researchgate.net)</a:t>
            </a:r>
            <a:endParaRPr sz="1517">
              <a:latin typeface="Arial"/>
              <a:ea typeface="Arial"/>
              <a:cs typeface="Arial"/>
              <a:sym typeface="Arial"/>
            </a:endParaRPr>
          </a:p>
          <a:p>
            <a:pPr indent="-296059" lvl="0" marL="457200" marR="0" rtl="0" algn="l">
              <a:lnSpc>
                <a:spcPct val="115000"/>
              </a:lnSpc>
              <a:spcBef>
                <a:spcPts val="0"/>
              </a:spcBef>
              <a:spcAft>
                <a:spcPts val="0"/>
              </a:spcAft>
              <a:buClr>
                <a:schemeClr val="lt1"/>
              </a:buClr>
              <a:buSzPct val="100000"/>
              <a:buFont typeface="Arial"/>
              <a:buChar char="●"/>
            </a:pPr>
            <a:r>
              <a:rPr lang="en" sz="1517">
                <a:uFill>
                  <a:noFill/>
                </a:uFill>
                <a:latin typeface="Arial"/>
                <a:ea typeface="Arial"/>
                <a:cs typeface="Arial"/>
                <a:sym typeface="Arial"/>
                <a:hlinkClick r:id="rId8"/>
              </a:rPr>
              <a:t>DA.ipynb - Colaboratory (google.com)</a:t>
            </a:r>
            <a:endParaRPr sz="1517">
              <a:latin typeface="Arial"/>
              <a:ea typeface="Arial"/>
              <a:cs typeface="Arial"/>
              <a:sym typeface="Arial"/>
            </a:endParaRPr>
          </a:p>
          <a:p>
            <a:pPr indent="-296059" lvl="0" marL="457200" marR="0" rtl="0" algn="l">
              <a:lnSpc>
                <a:spcPct val="115000"/>
              </a:lnSpc>
              <a:spcBef>
                <a:spcPts val="0"/>
              </a:spcBef>
              <a:spcAft>
                <a:spcPts val="0"/>
              </a:spcAft>
              <a:buClr>
                <a:schemeClr val="lt1"/>
              </a:buClr>
              <a:buSzPct val="100000"/>
              <a:buFont typeface="Arial"/>
              <a:buChar char="●"/>
            </a:pPr>
            <a:r>
              <a:rPr lang="en" sz="1517">
                <a:latin typeface="Arial"/>
                <a:ea typeface="Arial"/>
                <a:cs typeface="Arial"/>
                <a:sym typeface="Arial"/>
              </a:rPr>
              <a:t>https://www.researchgate.net/publication/331966843_Content-Based_Movie_Recommendation_System_Using_Genre_Correlation</a:t>
            </a:r>
            <a:endParaRPr sz="1517">
              <a:latin typeface="Arial"/>
              <a:ea typeface="Arial"/>
              <a:cs typeface="Arial"/>
              <a:sym typeface="Arial"/>
            </a:endParaRPr>
          </a:p>
          <a:p>
            <a:pPr indent="-296059" lvl="0" marL="457200" marR="0" rtl="0" algn="l">
              <a:lnSpc>
                <a:spcPct val="115000"/>
              </a:lnSpc>
              <a:spcBef>
                <a:spcPts val="0"/>
              </a:spcBef>
              <a:spcAft>
                <a:spcPts val="0"/>
              </a:spcAft>
              <a:buClr>
                <a:schemeClr val="lt1"/>
              </a:buClr>
              <a:buSzPct val="100000"/>
              <a:buFont typeface="Arial"/>
              <a:buChar char="●"/>
            </a:pPr>
            <a:r>
              <a:rPr lang="en" sz="1517">
                <a:uFill>
                  <a:noFill/>
                </a:uFill>
                <a:latin typeface="Arial"/>
                <a:ea typeface="Arial"/>
                <a:cs typeface="Arial"/>
                <a:sym typeface="Arial"/>
                <a:hlinkClick r:id="rId9"/>
              </a:rPr>
              <a:t>https://www.ijtsrd.com/engineering/information-technology/30737/an-efficient-content-collaborative-%E2%80%93-based-and-hybrid-approach-for-movie-recommendation-engine/rajeev-kumar</a:t>
            </a:r>
            <a:endParaRPr sz="1517">
              <a:latin typeface="Arial"/>
              <a:ea typeface="Arial"/>
              <a:cs typeface="Arial"/>
              <a:sym typeface="Arial"/>
            </a:endParaRPr>
          </a:p>
          <a:p>
            <a:pPr indent="-296059" lvl="0" marL="457200" marR="0" rtl="0" algn="l">
              <a:lnSpc>
                <a:spcPct val="115000"/>
              </a:lnSpc>
              <a:spcBef>
                <a:spcPts val="0"/>
              </a:spcBef>
              <a:spcAft>
                <a:spcPts val="0"/>
              </a:spcAft>
              <a:buClr>
                <a:schemeClr val="lt1"/>
              </a:buClr>
              <a:buSzPct val="100000"/>
              <a:buFont typeface="Arial"/>
              <a:buChar char="●"/>
            </a:pPr>
            <a:r>
              <a:rPr lang="en" sz="1517">
                <a:uFill>
                  <a:noFill/>
                </a:uFill>
                <a:latin typeface="Arial"/>
                <a:ea typeface="Arial"/>
                <a:cs typeface="Arial"/>
                <a:sym typeface="Arial"/>
                <a:hlinkClick r:id="rId10"/>
              </a:rPr>
              <a:t>https://www.ijert.org/recommendation-of-movies-based-on-collaborative-filtering-using-apache-spark</a:t>
            </a:r>
            <a:endParaRPr sz="1517">
              <a:latin typeface="Arial"/>
              <a:ea typeface="Arial"/>
              <a:cs typeface="Arial"/>
              <a:sym typeface="Arial"/>
            </a:endParaRPr>
          </a:p>
          <a:p>
            <a:pPr indent="-296059" lvl="0" marL="457200" marR="0" rtl="0" algn="l">
              <a:lnSpc>
                <a:spcPct val="115000"/>
              </a:lnSpc>
              <a:spcBef>
                <a:spcPts val="0"/>
              </a:spcBef>
              <a:spcAft>
                <a:spcPts val="0"/>
              </a:spcAft>
              <a:buClr>
                <a:schemeClr val="lt1"/>
              </a:buClr>
              <a:buSzPct val="100000"/>
              <a:buFont typeface="Arial"/>
              <a:buChar char="●"/>
            </a:pPr>
            <a:r>
              <a:rPr lang="en" sz="1517">
                <a:latin typeface="Arial"/>
                <a:ea typeface="Arial"/>
                <a:cs typeface="Arial"/>
                <a:sym typeface="Arial"/>
              </a:rPr>
              <a:t>2017, IEEE. 4. P. Phorasim and L. Yu, “Movies recommendation system using collaborative filtering and k-means,” International Journal of Advanced Computer Research, vol. 7, no. 29, p.52, 2017</a:t>
            </a:r>
            <a:endParaRPr sz="1517">
              <a:latin typeface="Arial"/>
              <a:ea typeface="Arial"/>
              <a:cs typeface="Arial"/>
              <a:sym typeface="Arial"/>
            </a:endParaRPr>
          </a:p>
          <a:p>
            <a:pPr indent="-296059" lvl="0" marL="457200" marR="0" rtl="0" algn="l">
              <a:lnSpc>
                <a:spcPct val="115000"/>
              </a:lnSpc>
              <a:spcBef>
                <a:spcPts val="0"/>
              </a:spcBef>
              <a:spcAft>
                <a:spcPts val="0"/>
              </a:spcAft>
              <a:buClr>
                <a:schemeClr val="lt1"/>
              </a:buClr>
              <a:buSzPct val="100000"/>
              <a:buFont typeface="Arial"/>
              <a:buChar char="●"/>
            </a:pPr>
            <a:r>
              <a:rPr lang="en" sz="1517">
                <a:latin typeface="Arial"/>
                <a:ea typeface="Arial"/>
                <a:cs typeface="Arial"/>
                <a:sym typeface="Arial"/>
              </a:rPr>
              <a:t>C. S. M. Wu, D. Garg, and U. Bhandary, “Movie Recommendation System Using Collaborative Filtering,” In 2018 IEEE 9th International Conference on Software Engineering and Service Science (ICSESS), pp. 11-15, IEEE, 2018 Nov.</a:t>
            </a:r>
            <a:endParaRPr sz="1517">
              <a:latin typeface="Arial"/>
              <a:ea typeface="Arial"/>
              <a:cs typeface="Arial"/>
              <a:sym typeface="Arial"/>
            </a:endParaRPr>
          </a:p>
          <a:p>
            <a:pPr indent="-296059" lvl="0" marL="457200" marR="0" rtl="0" algn="l">
              <a:lnSpc>
                <a:spcPct val="115000"/>
              </a:lnSpc>
              <a:spcBef>
                <a:spcPts val="0"/>
              </a:spcBef>
              <a:spcAft>
                <a:spcPts val="0"/>
              </a:spcAft>
              <a:buClr>
                <a:schemeClr val="lt1"/>
              </a:buClr>
              <a:buSzPct val="100000"/>
              <a:buFont typeface="Arial"/>
              <a:buChar char="●"/>
            </a:pPr>
            <a:r>
              <a:rPr lang="en" sz="1517">
                <a:latin typeface="Arial"/>
                <a:ea typeface="Arial"/>
                <a:cs typeface="Arial"/>
                <a:sym typeface="Arial"/>
              </a:rPr>
              <a:t>https://www.iteratorshq.com/blog/an-introduction-recommender-systems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0"/>
          <p:cNvSpPr txBox="1"/>
          <p:nvPr>
            <p:ph idx="1" type="body"/>
          </p:nvPr>
        </p:nvSpPr>
        <p:spPr>
          <a:xfrm>
            <a:off x="1145725" y="2108550"/>
            <a:ext cx="7038900" cy="23703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sz="3400">
                <a:latin typeface="Comic Sans MS"/>
                <a:ea typeface="Comic Sans MS"/>
                <a:cs typeface="Comic Sans MS"/>
                <a:sym typeface="Comic Sans MS"/>
              </a:rPr>
              <a:t>THANK YOU</a:t>
            </a:r>
            <a:endParaRPr b="1" sz="3400">
              <a:latin typeface="Comic Sans MS"/>
              <a:ea typeface="Comic Sans MS"/>
              <a:cs typeface="Comic Sans MS"/>
              <a:sym typeface="Comic Sans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359425" y="77400"/>
            <a:ext cx="85395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990"/>
              <a:buFont typeface="Arial"/>
              <a:buNone/>
            </a:pPr>
            <a:r>
              <a:rPr b="1" lang="en" sz="2600"/>
              <a:t>TYPES OF MOVIE RECOMMENDATION SYSTEMS :</a:t>
            </a:r>
            <a:endParaRPr b="1" sz="2600"/>
          </a:p>
          <a:p>
            <a:pPr indent="0" lvl="0" marL="0" rtl="0" algn="l">
              <a:spcBef>
                <a:spcPts val="0"/>
              </a:spcBef>
              <a:spcAft>
                <a:spcPts val="0"/>
              </a:spcAft>
              <a:buSzPts val="990"/>
              <a:buNone/>
            </a:pPr>
            <a:r>
              <a:t/>
            </a:r>
            <a:endParaRPr b="1" sz="2600"/>
          </a:p>
        </p:txBody>
      </p:sp>
      <p:sp>
        <p:nvSpPr>
          <p:cNvPr id="148" name="Google Shape;148;p15"/>
          <p:cNvSpPr txBox="1"/>
          <p:nvPr>
            <p:ph idx="1" type="body"/>
          </p:nvPr>
        </p:nvSpPr>
        <p:spPr>
          <a:xfrm>
            <a:off x="359425" y="494475"/>
            <a:ext cx="5393400" cy="32313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u="sng">
                <a:latin typeface="Georgia"/>
                <a:ea typeface="Georgia"/>
                <a:cs typeface="Georgia"/>
                <a:sym typeface="Georgia"/>
              </a:rPr>
              <a:t>1. SIMPLE RECOMMENDERS :</a:t>
            </a:r>
            <a:endParaRPr b="1" u="sng">
              <a:latin typeface="Georgia"/>
              <a:ea typeface="Georgia"/>
              <a:cs typeface="Georgia"/>
              <a:sym typeface="Georgia"/>
            </a:endParaRPr>
          </a:p>
          <a:p>
            <a:pPr indent="0" lvl="0" marL="0" rtl="0" algn="l">
              <a:spcBef>
                <a:spcPts val="1200"/>
              </a:spcBef>
              <a:spcAft>
                <a:spcPts val="0"/>
              </a:spcAft>
              <a:buNone/>
            </a:pPr>
            <a:r>
              <a:rPr lang="en">
                <a:latin typeface="Georgia"/>
                <a:ea typeface="Georgia"/>
                <a:cs typeface="Georgia"/>
                <a:sym typeface="Georgia"/>
              </a:rPr>
              <a:t>The simple recommendation system process provides generalized recommendations to each user, supporting movie popularity and / or genre. The basic approach behind this technique is that more popular and critically acclaimed movies will be likely to be liked by the general audience. For example, IMDB Top 250 is an example of this technique. </a:t>
            </a:r>
            <a:endParaRPr>
              <a:latin typeface="Georgia"/>
              <a:ea typeface="Georgia"/>
              <a:cs typeface="Georgia"/>
              <a:sym typeface="Georgia"/>
            </a:endParaRPr>
          </a:p>
          <a:p>
            <a:pPr indent="0" lvl="0" marL="0" rtl="0" algn="l">
              <a:spcBef>
                <a:spcPts val="1200"/>
              </a:spcBef>
              <a:spcAft>
                <a:spcPts val="0"/>
              </a:spcAft>
              <a:buNone/>
            </a:pPr>
            <a:r>
              <a:rPr b="1" lang="en" u="sng">
                <a:latin typeface="Georgia"/>
                <a:ea typeface="Georgia"/>
                <a:cs typeface="Georgia"/>
                <a:sym typeface="Georgia"/>
              </a:rPr>
              <a:t>2. CONTENT BASED FILTERING :</a:t>
            </a:r>
            <a:endParaRPr b="1" u="sng">
              <a:latin typeface="Georgia"/>
              <a:ea typeface="Georgia"/>
              <a:cs typeface="Georgia"/>
              <a:sym typeface="Georgia"/>
            </a:endParaRPr>
          </a:p>
          <a:p>
            <a:pPr indent="0" lvl="0" marL="0" rtl="0" algn="l">
              <a:spcBef>
                <a:spcPts val="1200"/>
              </a:spcBef>
              <a:spcAft>
                <a:spcPts val="0"/>
              </a:spcAft>
              <a:buNone/>
            </a:pPr>
            <a:r>
              <a:rPr lang="en">
                <a:latin typeface="Georgia"/>
                <a:ea typeface="Georgia"/>
                <a:cs typeface="Georgia"/>
                <a:sym typeface="Georgia"/>
              </a:rPr>
              <a:t>Content-based filtering systems examine documents or user preferences to create a model based on this information. They employ the user's specific interests and make an effort to match the properties that the various content items to be recommended have to the user's profile. They additionally suffer from the drawback of needing a sufficient amount of data to create a solid classifier.-The point of content-based filtering system is to know the content of both user and item. Usually it constructs and then compare user-profile and item-profile using the content of shared attribute space.</a:t>
            </a:r>
            <a:endParaRPr>
              <a:latin typeface="Georgia"/>
              <a:ea typeface="Georgia"/>
              <a:cs typeface="Georgia"/>
              <a:sym typeface="Georgia"/>
            </a:endParaRPr>
          </a:p>
          <a:p>
            <a:pPr indent="0" lvl="0" marL="0" rtl="0" algn="l">
              <a:spcBef>
                <a:spcPts val="1200"/>
              </a:spcBef>
              <a:spcAft>
                <a:spcPts val="1200"/>
              </a:spcAft>
              <a:buNone/>
            </a:pPr>
            <a:r>
              <a:t/>
            </a:r>
            <a:endParaRPr/>
          </a:p>
        </p:txBody>
      </p:sp>
      <p:pic>
        <p:nvPicPr>
          <p:cNvPr id="149" name="Google Shape;149;p15"/>
          <p:cNvPicPr preferRelativeResize="0"/>
          <p:nvPr/>
        </p:nvPicPr>
        <p:blipFill>
          <a:blip r:embed="rId3">
            <a:alphaModFix/>
          </a:blip>
          <a:stretch>
            <a:fillRect/>
          </a:stretch>
        </p:blipFill>
        <p:spPr>
          <a:xfrm>
            <a:off x="5752825" y="1766959"/>
            <a:ext cx="3146101" cy="197899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48725" y="393750"/>
            <a:ext cx="8787300" cy="7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600"/>
              <a:t>TYPES OF MOVIE RECOMMENDATION SYSTEMS :</a:t>
            </a:r>
            <a:endParaRPr b="1" sz="2600"/>
          </a:p>
        </p:txBody>
      </p:sp>
      <p:sp>
        <p:nvSpPr>
          <p:cNvPr id="155" name="Google Shape;155;p16"/>
          <p:cNvSpPr txBox="1"/>
          <p:nvPr>
            <p:ph idx="1" type="body"/>
          </p:nvPr>
        </p:nvSpPr>
        <p:spPr>
          <a:xfrm>
            <a:off x="925600" y="1152750"/>
            <a:ext cx="5202000" cy="3557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200" u="sng">
                <a:latin typeface="Georgia"/>
                <a:ea typeface="Georgia"/>
                <a:cs typeface="Georgia"/>
                <a:sym typeface="Georgia"/>
              </a:rPr>
              <a:t>3. COLLABORATIVE FILTERING :</a:t>
            </a:r>
            <a:endParaRPr b="1" sz="1200" u="sng">
              <a:latin typeface="Georgia"/>
              <a:ea typeface="Georgia"/>
              <a:cs typeface="Georgia"/>
              <a:sym typeface="Georgia"/>
            </a:endParaRPr>
          </a:p>
          <a:p>
            <a:pPr indent="0" lvl="0" marL="0" rtl="0" algn="l">
              <a:spcBef>
                <a:spcPts val="1200"/>
              </a:spcBef>
              <a:spcAft>
                <a:spcPts val="0"/>
              </a:spcAft>
              <a:buNone/>
            </a:pPr>
            <a:r>
              <a:rPr lang="en" sz="1200">
                <a:latin typeface="Georgia"/>
                <a:ea typeface="Georgia"/>
                <a:cs typeface="Georgia"/>
                <a:sym typeface="Georgia"/>
              </a:rPr>
              <a:t>Collaborative systems take inputs from many users and compare these inputs in various ways. They construct models based on users prior behavior. Systems for recommending movies, for instance, make use of user ratings for various films in an effort to connect with other users who share their opinions and suggest films they have enjoyed. Collaborative filtering systems have two approaches—memory-based approaches and model-based approaches .  Both memory-based and model-based techniques are used in collaborative filtering. Memory-based methods continually examine user data before making recommendations. They gradually get more accurate as they use the user ratings. They don't need content analysis and are independent of domains. By creating a model of a user's past behavior, model-based techniques can then predict that user's future behavior using a set of parameters. Additionally, the employment of partitioning-based techniques improves accuracy and scalability.</a:t>
            </a:r>
            <a:endParaRPr sz="1200">
              <a:latin typeface="Georgia"/>
              <a:ea typeface="Georgia"/>
              <a:cs typeface="Georgia"/>
              <a:sym typeface="Georgia"/>
            </a:endParaRPr>
          </a:p>
          <a:p>
            <a:pPr indent="0" lvl="0" marL="0" rtl="0" algn="l">
              <a:spcBef>
                <a:spcPts val="1200"/>
              </a:spcBef>
              <a:spcAft>
                <a:spcPts val="1200"/>
              </a:spcAft>
              <a:buNone/>
            </a:pPr>
            <a:r>
              <a:t/>
            </a:r>
            <a:endParaRPr sz="1200"/>
          </a:p>
        </p:txBody>
      </p:sp>
      <p:pic>
        <p:nvPicPr>
          <p:cNvPr id="156" name="Google Shape;156;p16"/>
          <p:cNvPicPr preferRelativeResize="0"/>
          <p:nvPr/>
        </p:nvPicPr>
        <p:blipFill>
          <a:blip r:embed="rId3">
            <a:alphaModFix/>
          </a:blip>
          <a:stretch>
            <a:fillRect/>
          </a:stretch>
        </p:blipFill>
        <p:spPr>
          <a:xfrm>
            <a:off x="6061750" y="1605150"/>
            <a:ext cx="2930749" cy="1845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idx="1" type="body"/>
          </p:nvPr>
        </p:nvSpPr>
        <p:spPr>
          <a:xfrm>
            <a:off x="1285125" y="1307850"/>
            <a:ext cx="7038900" cy="2911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400" u="sng">
                <a:latin typeface="Georgia"/>
                <a:ea typeface="Georgia"/>
                <a:cs typeface="Georgia"/>
                <a:sym typeface="Georgia"/>
              </a:rPr>
              <a:t>4. HYBRID SYSTEMS :</a:t>
            </a:r>
            <a:endParaRPr b="1" sz="1400" u="sng">
              <a:latin typeface="Georgia"/>
              <a:ea typeface="Georgia"/>
              <a:cs typeface="Georgia"/>
              <a:sym typeface="Georgia"/>
            </a:endParaRPr>
          </a:p>
          <a:p>
            <a:pPr indent="0" lvl="0" marL="0" rtl="0" algn="l">
              <a:spcBef>
                <a:spcPts val="1200"/>
              </a:spcBef>
              <a:spcAft>
                <a:spcPts val="1200"/>
              </a:spcAft>
              <a:buNone/>
            </a:pPr>
            <a:r>
              <a:rPr lang="en" sz="1400">
                <a:latin typeface="Georgia"/>
                <a:ea typeface="Georgia"/>
                <a:cs typeface="Georgia"/>
                <a:sym typeface="Georgia"/>
              </a:rPr>
              <a:t>Hybrid systems combine collaborative and content- based filtering systems, in order to optimize the recommender systems, and reduce the drawbacks present in each of the two methods . Thus, it aims to maximize the advantages of one method while minimizing the drawbacks of the other. Weighted hybrid, mixed hybrid, and cross-source hybrid are the three different forms of hybrid systems. For each object in weighted hybrid systems, a score is kept, and the weighted aggregate is determined in relation to the numerous context sources. Depending on the user's settings, these are given varying weights. In mixed hybrid techniques, the top few items are chosen from each rank list after each source has been used to rank the various items. Hybrid cross-source approaches suggest things that show up in various context sources. These techniques operate under the premise that an item's importance increases with the number of sources it appears in.</a:t>
            </a:r>
            <a:endParaRPr sz="1400"/>
          </a:p>
        </p:txBody>
      </p:sp>
      <p:sp>
        <p:nvSpPr>
          <p:cNvPr id="162" name="Google Shape;162;p17"/>
          <p:cNvSpPr txBox="1"/>
          <p:nvPr>
            <p:ph type="title"/>
          </p:nvPr>
        </p:nvSpPr>
        <p:spPr>
          <a:xfrm>
            <a:off x="359425" y="393750"/>
            <a:ext cx="85395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600"/>
              <a:t>TYPES OF MOVIE RECOMMENDATION SYSTEMS :</a:t>
            </a:r>
            <a:endParaRPr b="1" sz="2600"/>
          </a:p>
          <a:p>
            <a:pPr indent="0" lvl="0" marL="0" rtl="0" algn="l">
              <a:spcBef>
                <a:spcPts val="0"/>
              </a:spcBef>
              <a:spcAft>
                <a:spcPts val="0"/>
              </a:spcAft>
              <a:buSzPts val="990"/>
              <a:buNone/>
            </a:pPr>
            <a:r>
              <a:t/>
            </a:r>
            <a:endParaRPr b="1" sz="2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18"/>
          <p:cNvPicPr preferRelativeResize="0"/>
          <p:nvPr/>
        </p:nvPicPr>
        <p:blipFill>
          <a:blip r:embed="rId3">
            <a:alphaModFix/>
          </a:blip>
          <a:stretch>
            <a:fillRect/>
          </a:stretch>
        </p:blipFill>
        <p:spPr>
          <a:xfrm>
            <a:off x="152400" y="152400"/>
            <a:ext cx="8457826" cy="4838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600"/>
              <a:t>PROBLEM STATEMENT :</a:t>
            </a:r>
            <a:endParaRPr b="1" sz="2600"/>
          </a:p>
        </p:txBody>
      </p:sp>
      <p:sp>
        <p:nvSpPr>
          <p:cNvPr id="173" name="Google Shape;173;p19"/>
          <p:cNvSpPr txBox="1"/>
          <p:nvPr>
            <p:ph idx="1" type="body"/>
          </p:nvPr>
        </p:nvSpPr>
        <p:spPr>
          <a:xfrm>
            <a:off x="1127850" y="1412925"/>
            <a:ext cx="6878700" cy="3296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200"/>
              </a:spcAft>
              <a:buNone/>
            </a:pPr>
            <a:r>
              <a:rPr b="1" i="1" lang="en" sz="1400">
                <a:latin typeface="Georgia"/>
                <a:ea typeface="Georgia"/>
                <a:cs typeface="Georgia"/>
                <a:sym typeface="Georgia"/>
              </a:rPr>
              <a:t>Recommendation systems are becoming increasingly important in today’s extremely busy world. People are always short on time with all the tasks they need to accomplish in the limited 24 hours. Therefore, the recommendation systems are important as they help them make the right choices, without having to expend their cognitive resources. We have decided to use hybrid approach as it gives better and accurate results than content based and collaborative filtering individually .It required less computational time and it meets all the advantages of content based and collaborative but the disadvantages are easily overcome. </a:t>
            </a:r>
            <a:endParaRPr b="1" i="1" sz="1400">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600" u="sng">
                <a:latin typeface="Georgia"/>
                <a:ea typeface="Georgia"/>
                <a:cs typeface="Georgia"/>
                <a:sym typeface="Georgia"/>
              </a:rPr>
              <a:t>EXPLORATORY DATA ANALYSIS</a:t>
            </a:r>
            <a:endParaRPr sz="2600"/>
          </a:p>
        </p:txBody>
      </p:sp>
      <p:sp>
        <p:nvSpPr>
          <p:cNvPr id="179" name="Google Shape;179;p20"/>
          <p:cNvSpPr txBox="1"/>
          <p:nvPr>
            <p:ph idx="1" type="body"/>
          </p:nvPr>
        </p:nvSpPr>
        <p:spPr>
          <a:xfrm>
            <a:off x="401400" y="929500"/>
            <a:ext cx="8341200" cy="780900"/>
          </a:xfrm>
          <a:prstGeom prst="rect">
            <a:avLst/>
          </a:prstGeom>
        </p:spPr>
        <p:txBody>
          <a:bodyPr anchorCtr="0" anchor="t" bIns="91425" lIns="91425" spcFirstLastPara="1" rIns="91425" wrap="square" tIns="91425">
            <a:noAutofit/>
          </a:bodyPr>
          <a:lstStyle/>
          <a:p>
            <a:pPr indent="-311150" lvl="0" marL="457200" rtl="0" algn="l">
              <a:spcBef>
                <a:spcPts val="1200"/>
              </a:spcBef>
              <a:spcAft>
                <a:spcPts val="0"/>
              </a:spcAft>
              <a:buSzPts val="1300"/>
              <a:buFont typeface="Georgia"/>
              <a:buChar char="●"/>
            </a:pPr>
            <a:r>
              <a:rPr lang="en">
                <a:latin typeface="Georgia"/>
                <a:ea typeface="Georgia"/>
                <a:cs typeface="Georgia"/>
                <a:sym typeface="Georgia"/>
              </a:rPr>
              <a:t>First we read the dataset movies_metadata.csv from our drive and view all its columns.Then we view the shape of the data and its total size.We also plot a histogram of runtime to see various movies’ duration.</a:t>
            </a:r>
            <a:endParaRPr>
              <a:latin typeface="Georgia"/>
              <a:ea typeface="Georgia"/>
              <a:cs typeface="Georgia"/>
              <a:sym typeface="Georgia"/>
            </a:endParaRPr>
          </a:p>
          <a:p>
            <a:pPr indent="-311150" lvl="0" marL="457200" rtl="0" algn="l">
              <a:lnSpc>
                <a:spcPct val="100000"/>
              </a:lnSpc>
              <a:spcBef>
                <a:spcPts val="0"/>
              </a:spcBef>
              <a:spcAft>
                <a:spcPts val="0"/>
              </a:spcAft>
              <a:buSzPts val="1300"/>
              <a:buFont typeface="Georgia"/>
              <a:buChar char="●"/>
            </a:pPr>
            <a:r>
              <a:rPr lang="en">
                <a:latin typeface="Georgia"/>
                <a:ea typeface="Georgia"/>
                <a:cs typeface="Georgia"/>
                <a:sym typeface="Georgia"/>
              </a:rPr>
              <a:t>We perform certain data cleaning factors on revenue,vote_average and vote_count. </a:t>
            </a:r>
            <a:endParaRPr>
              <a:latin typeface="Arial"/>
              <a:ea typeface="Arial"/>
              <a:cs typeface="Arial"/>
              <a:sym typeface="Arial"/>
            </a:endParaRPr>
          </a:p>
          <a:p>
            <a:pPr indent="0" lvl="0" marL="0" rtl="0" algn="l">
              <a:spcBef>
                <a:spcPts val="0"/>
              </a:spcBef>
              <a:spcAft>
                <a:spcPts val="1200"/>
              </a:spcAft>
              <a:buNone/>
            </a:pPr>
            <a:r>
              <a:t/>
            </a:r>
            <a:endParaRPr/>
          </a:p>
        </p:txBody>
      </p:sp>
      <p:pic>
        <p:nvPicPr>
          <p:cNvPr id="180" name="Google Shape;180;p20"/>
          <p:cNvPicPr preferRelativeResize="0"/>
          <p:nvPr/>
        </p:nvPicPr>
        <p:blipFill>
          <a:blip r:embed="rId3">
            <a:alphaModFix/>
          </a:blip>
          <a:stretch>
            <a:fillRect/>
          </a:stretch>
        </p:blipFill>
        <p:spPr>
          <a:xfrm>
            <a:off x="1208350" y="1846700"/>
            <a:ext cx="6376776" cy="2986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idx="1" type="body"/>
          </p:nvPr>
        </p:nvSpPr>
        <p:spPr>
          <a:xfrm>
            <a:off x="1297500" y="1239400"/>
            <a:ext cx="7038900" cy="3239700"/>
          </a:xfrm>
          <a:prstGeom prst="rect">
            <a:avLst/>
          </a:prstGeom>
        </p:spPr>
        <p:txBody>
          <a:bodyPr anchorCtr="0" anchor="t" bIns="91425" lIns="91425" spcFirstLastPara="1" rIns="91425" wrap="square" tIns="91425">
            <a:normAutofit/>
          </a:bodyPr>
          <a:lstStyle/>
          <a:p>
            <a:pPr indent="-317500" lvl="0" marL="457200" rtl="0" algn="l">
              <a:spcBef>
                <a:spcPts val="1200"/>
              </a:spcBef>
              <a:spcAft>
                <a:spcPts val="0"/>
              </a:spcAft>
              <a:buSzPts val="1400"/>
              <a:buFont typeface="Georgia"/>
              <a:buChar char="●"/>
            </a:pPr>
            <a:r>
              <a:rPr lang="en" sz="1400">
                <a:latin typeface="Georgia"/>
                <a:ea typeface="Georgia"/>
                <a:cs typeface="Georgia"/>
                <a:sym typeface="Georgia"/>
              </a:rPr>
              <a:t>Then we create a plotPerColumnDistribution function to plot the following histograms.</a:t>
            </a:r>
            <a:endParaRPr sz="1400">
              <a:latin typeface="Georgia"/>
              <a:ea typeface="Georgia"/>
              <a:cs typeface="Georgia"/>
              <a:sym typeface="Georgia"/>
            </a:endParaRPr>
          </a:p>
          <a:p>
            <a:pPr indent="-317500" lvl="0" marL="457200" rtl="0" algn="l">
              <a:lnSpc>
                <a:spcPct val="100000"/>
              </a:lnSpc>
              <a:spcBef>
                <a:spcPts val="0"/>
              </a:spcBef>
              <a:spcAft>
                <a:spcPts val="0"/>
              </a:spcAft>
              <a:buSzPts val="1400"/>
              <a:buFont typeface="Georgia"/>
              <a:buChar char="●"/>
            </a:pPr>
            <a:r>
              <a:rPr lang="en" sz="1400">
                <a:latin typeface="Georgia"/>
                <a:ea typeface="Georgia"/>
                <a:cs typeface="Georgia"/>
                <a:sym typeface="Georgia"/>
              </a:rPr>
              <a:t>We plot a heatmap representing the correlation matrix which represents the relation between each columns with one another,i.e, interdependencies among each other.</a:t>
            </a:r>
            <a:endParaRPr sz="1400">
              <a:latin typeface="Arial"/>
              <a:ea typeface="Arial"/>
              <a:cs typeface="Arial"/>
              <a:sym typeface="Arial"/>
            </a:endParaRPr>
          </a:p>
          <a:p>
            <a:pPr indent="-317500" lvl="0" marL="457200" rtl="0" algn="l">
              <a:spcBef>
                <a:spcPts val="0"/>
              </a:spcBef>
              <a:spcAft>
                <a:spcPts val="0"/>
              </a:spcAft>
              <a:buSzPts val="1400"/>
              <a:buChar char="●"/>
            </a:pPr>
            <a:r>
              <a:rPr lang="en" sz="1400">
                <a:latin typeface="Georgia"/>
                <a:ea typeface="Georgia"/>
                <a:cs typeface="Georgia"/>
                <a:sym typeface="Georgia"/>
              </a:rPr>
              <a:t>Finally we plot a scatter plot which represents bi-variate or pairwise relationship between different combinations of variables while laying them in grid form.</a:t>
            </a:r>
            <a:endParaRPr sz="1400">
              <a:latin typeface="Georgia"/>
              <a:ea typeface="Georgia"/>
              <a:cs typeface="Georgia"/>
              <a:sym typeface="Georgia"/>
            </a:endParaRPr>
          </a:p>
          <a:p>
            <a:pPr indent="-317500" lvl="0" marL="457200" rtl="0" algn="l">
              <a:spcBef>
                <a:spcPts val="0"/>
              </a:spcBef>
              <a:spcAft>
                <a:spcPts val="0"/>
              </a:spcAft>
              <a:buSzPts val="1400"/>
              <a:buFont typeface="Georgia"/>
              <a:buChar char="●"/>
            </a:pPr>
            <a:r>
              <a:rPr lang="en" sz="1400">
                <a:latin typeface="Georgia"/>
                <a:ea typeface="Georgia"/>
                <a:cs typeface="Georgia"/>
                <a:sym typeface="Georgia"/>
              </a:rPr>
              <a:t> Then we calculate c and m which represent the average of the votes by the people on those movies and their mean respectively. Then we extract the release year from release_date.</a:t>
            </a:r>
            <a:endParaRPr sz="1400">
              <a:latin typeface="Georgia"/>
              <a:ea typeface="Georgia"/>
              <a:cs typeface="Georgia"/>
              <a:sym typeface="Georgia"/>
            </a:endParaRPr>
          </a:p>
          <a:p>
            <a:pPr indent="-317500" lvl="0" marL="457200" rtl="0" algn="l">
              <a:spcBef>
                <a:spcPts val="0"/>
              </a:spcBef>
              <a:spcAft>
                <a:spcPts val="0"/>
              </a:spcAft>
              <a:buSzPts val="1400"/>
              <a:buFont typeface="Georgia"/>
              <a:buChar char="●"/>
            </a:pPr>
            <a:r>
              <a:rPr lang="en" sz="1400">
                <a:latin typeface="Georgia"/>
                <a:ea typeface="Georgia"/>
                <a:cs typeface="Georgia"/>
                <a:sym typeface="Georgia"/>
              </a:rPr>
              <a:t>Then the qualifies movies are segregated by using  95% as cutoff.</a:t>
            </a:r>
            <a:endParaRPr sz="1400"/>
          </a:p>
        </p:txBody>
      </p:sp>
      <p:sp>
        <p:nvSpPr>
          <p:cNvPr id="186" name="Google Shape;186;p21"/>
          <p:cNvSpPr txBox="1"/>
          <p:nvPr>
            <p:ph type="title"/>
          </p:nvPr>
        </p:nvSpPr>
        <p:spPr>
          <a:xfrm>
            <a:off x="1297500" y="4185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600" u="sng">
                <a:latin typeface="Georgia"/>
                <a:ea typeface="Georgia"/>
                <a:cs typeface="Georgia"/>
                <a:sym typeface="Georgia"/>
              </a:rPr>
              <a:t>EXPLORATORY DATA ANALYSIS</a:t>
            </a:r>
            <a:endParaRPr sz="26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