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2" r:id="rId2"/>
    <p:sldId id="258" r:id="rId3"/>
    <p:sldId id="265" r:id="rId4"/>
    <p:sldId id="264" r:id="rId5"/>
    <p:sldId id="259" r:id="rId6"/>
    <p:sldId id="260" r:id="rId7"/>
    <p:sldId id="266" r:id="rId8"/>
    <p:sldId id="261" r:id="rId9"/>
    <p:sldId id="263" r:id="rId10"/>
    <p:sldId id="270" r:id="rId11"/>
    <p:sldId id="267"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11/5/2023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11/5/2023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11/5/2023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11/5/2023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83782" y="5029200"/>
            <a:ext cx="3131127" cy="369332"/>
          </a:xfrm>
          <a:prstGeom prst="rect">
            <a:avLst/>
          </a:prstGeom>
          <a:noFill/>
        </p:spPr>
        <p:txBody>
          <a:bodyPr wrap="square" rtlCol="0">
            <a:spAutoFit/>
          </a:bodyPr>
          <a:lstStyle/>
          <a:p>
            <a:r>
              <a:rPr lang="en-US"/>
              <a:t>Guide by: Ms.Arpita Roy</a:t>
            </a:r>
            <a:endParaRPr lang="en-US" dirty="0"/>
          </a:p>
        </p:txBody>
      </p:sp>
      <p:sp>
        <p:nvSpPr>
          <p:cNvPr id="5" name="TextBox 4"/>
          <p:cNvSpPr txBox="1"/>
          <p:nvPr/>
        </p:nvSpPr>
        <p:spPr>
          <a:xfrm>
            <a:off x="332509" y="5805055"/>
            <a:ext cx="4613564" cy="369332"/>
          </a:xfrm>
          <a:prstGeom prst="rect">
            <a:avLst/>
          </a:prstGeom>
          <a:noFill/>
        </p:spPr>
        <p:txBody>
          <a:bodyPr wrap="square" rtlCol="0">
            <a:spAutoFit/>
          </a:bodyPr>
          <a:lstStyle/>
          <a:p>
            <a:r>
              <a:rPr lang="en-US" dirty="0"/>
              <a:t>Project by</a:t>
            </a:r>
            <a:r>
              <a:rPr lang="en-US" dirty="0" smtClean="0"/>
              <a:t>: </a:t>
            </a:r>
            <a:r>
              <a:rPr lang="en-US" dirty="0" err="1" smtClean="0"/>
              <a:t>Roshni</a:t>
            </a:r>
            <a:r>
              <a:rPr lang="en-US" dirty="0" smtClean="0"/>
              <a:t> </a:t>
            </a:r>
            <a:r>
              <a:rPr lang="en-US" dirty="0" err="1" smtClean="0"/>
              <a:t>Verma</a:t>
            </a:r>
            <a:r>
              <a:rPr lang="en-US" dirty="0" smtClean="0"/>
              <a:t>.</a:t>
            </a:r>
            <a:endParaRPr lang="en-US" dirty="0"/>
          </a:p>
        </p:txBody>
      </p:sp>
      <p:sp>
        <p:nvSpPr>
          <p:cNvPr id="7" name="TextBox 6"/>
          <p:cNvSpPr txBox="1"/>
          <p:nvPr/>
        </p:nvSpPr>
        <p:spPr>
          <a:xfrm>
            <a:off x="1122218" y="623455"/>
            <a:ext cx="9019309" cy="2862322"/>
          </a:xfrm>
          <a:prstGeom prst="rect">
            <a:avLst/>
          </a:prstGeom>
          <a:noFill/>
        </p:spPr>
        <p:txBody>
          <a:bodyPr wrap="square" rtlCol="0">
            <a:spAutoFit/>
          </a:bodyPr>
          <a:lstStyle/>
          <a:p>
            <a:r>
              <a:rPr lang="en-US" sz="6000" dirty="0"/>
              <a:t>AMAZON ALEXA REVIEWS SENTIMENT </a:t>
            </a:r>
            <a:r>
              <a:rPr lang="en-US" sz="6000"/>
              <a:t>ANALYSIS </a:t>
            </a:r>
            <a:r>
              <a:rPr lang="en-US" sz="6000" smtClean="0"/>
              <a:t> </a:t>
            </a:r>
            <a:endParaRPr lang="en-US" sz="6000" dirty="0"/>
          </a:p>
        </p:txBody>
      </p:sp>
    </p:spTree>
    <p:extLst>
      <p:ext uri="{BB962C8B-B14F-4D97-AF65-F5344CB8AC3E}">
        <p14:creationId xmlns:p14="http://schemas.microsoft.com/office/powerpoint/2010/main" val="35947929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17272" y="3923252"/>
            <a:ext cx="8021781" cy="400110"/>
          </a:xfrm>
          <a:prstGeom prst="rect">
            <a:avLst/>
          </a:prstGeom>
        </p:spPr>
        <p:txBody>
          <a:bodyPr wrap="square">
            <a:spAutoFit/>
          </a:bodyPr>
          <a:lstStyle/>
          <a:p>
            <a:r>
              <a:rPr lang="en-US" sz="2000" dirty="0"/>
              <a:t>https</a:t>
            </a:r>
            <a:r>
              <a:rPr lang="en-US" dirty="0"/>
              <a:t>://github.com/roshni-verma/-Amazonian-Mermaids.git</a:t>
            </a:r>
          </a:p>
        </p:txBody>
      </p:sp>
      <p:sp>
        <p:nvSpPr>
          <p:cNvPr id="4" name="TextBox 3"/>
          <p:cNvSpPr txBox="1"/>
          <p:nvPr/>
        </p:nvSpPr>
        <p:spPr>
          <a:xfrm>
            <a:off x="2050473" y="568036"/>
            <a:ext cx="7536872" cy="1446550"/>
          </a:xfrm>
          <a:prstGeom prst="rect">
            <a:avLst/>
          </a:prstGeom>
          <a:noFill/>
        </p:spPr>
        <p:txBody>
          <a:bodyPr wrap="square" rtlCol="0">
            <a:spAutoFit/>
          </a:bodyPr>
          <a:lstStyle/>
          <a:p>
            <a:r>
              <a:rPr lang="en-US" sz="4400" dirty="0"/>
              <a:t>Live demo- analysis dashboard</a:t>
            </a:r>
          </a:p>
        </p:txBody>
      </p:sp>
    </p:spTree>
    <p:extLst>
      <p:ext uri="{BB962C8B-B14F-4D97-AF65-F5344CB8AC3E}">
        <p14:creationId xmlns:p14="http://schemas.microsoft.com/office/powerpoint/2010/main" val="1280368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ln w="6600">
                  <a:solidFill>
                    <a:schemeClr val="accent2"/>
                  </a:solidFill>
                  <a:prstDash val="solid"/>
                </a:ln>
                <a:solidFill>
                  <a:srgbClr val="61D6FF"/>
                </a:solidFill>
                <a:effectLst>
                  <a:outerShdw dist="38100" dir="2700000" algn="tl" rotWithShape="0">
                    <a:schemeClr val="accent2"/>
                  </a:outerShdw>
                </a:effectLst>
              </a:rPr>
              <a:t>RESULT(PREDICTION MODEL)</a:t>
            </a:r>
            <a:endParaRPr lang="en-US" dirty="0"/>
          </a:p>
        </p:txBody>
      </p:sp>
      <p:sp>
        <p:nvSpPr>
          <p:cNvPr id="4" name="TextBox 3"/>
          <p:cNvSpPr txBox="1"/>
          <p:nvPr/>
        </p:nvSpPr>
        <p:spPr>
          <a:xfrm>
            <a:off x="983673" y="1981200"/>
            <a:ext cx="5237018"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Rating</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Variance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Feedback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reviews</a:t>
            </a:r>
          </a:p>
          <a:p>
            <a:pPr marL="285750" indent="-285750">
              <a:buFont typeface="Arial" panose="020B0604020202020204" pitchFamily="34" charset="0"/>
              <a:buChar char="•"/>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6662" y="1690255"/>
            <a:ext cx="7055010" cy="3966506"/>
          </a:xfrm>
          <a:prstGeom prst="rect">
            <a:avLst/>
          </a:prstGeom>
        </p:spPr>
      </p:pic>
    </p:spTree>
    <p:extLst>
      <p:ext uri="{BB962C8B-B14F-4D97-AF65-F5344CB8AC3E}">
        <p14:creationId xmlns:p14="http://schemas.microsoft.com/office/powerpoint/2010/main" val="3888839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37" y="154073"/>
            <a:ext cx="5738688" cy="32264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34583"/>
            <a:ext cx="5911183" cy="332341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7565" y="2418455"/>
            <a:ext cx="5832762" cy="3414309"/>
          </a:xfrm>
          <a:prstGeom prst="rect">
            <a:avLst/>
          </a:prstGeom>
        </p:spPr>
      </p:pic>
    </p:spTree>
    <p:extLst>
      <p:ext uri="{BB962C8B-B14F-4D97-AF65-F5344CB8AC3E}">
        <p14:creationId xmlns:p14="http://schemas.microsoft.com/office/powerpoint/2010/main" val="561894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88873" y="2341418"/>
            <a:ext cx="3879273" cy="830997"/>
          </a:xfrm>
          <a:prstGeom prst="rect">
            <a:avLst/>
          </a:prstGeom>
          <a:noFill/>
        </p:spPr>
        <p:txBody>
          <a:bodyPr wrap="square" rtlCol="0">
            <a:spAutoFit/>
          </a:bodyPr>
          <a:lstStyle/>
          <a:p>
            <a:r>
              <a:rPr lang="en-US" sz="4800" dirty="0"/>
              <a:t>Thank You</a:t>
            </a:r>
          </a:p>
        </p:txBody>
      </p:sp>
      <p:sp>
        <p:nvSpPr>
          <p:cNvPr id="3" name="TextBox 2"/>
          <p:cNvSpPr txBox="1"/>
          <p:nvPr/>
        </p:nvSpPr>
        <p:spPr>
          <a:xfrm>
            <a:off x="900545" y="4073236"/>
            <a:ext cx="3449782" cy="584775"/>
          </a:xfrm>
          <a:prstGeom prst="rect">
            <a:avLst/>
          </a:prstGeom>
          <a:noFill/>
        </p:spPr>
        <p:txBody>
          <a:bodyPr wrap="square" rtlCol="0">
            <a:spAutoFit/>
          </a:bodyPr>
          <a:lstStyle/>
          <a:p>
            <a:r>
              <a:rPr lang="en-US" sz="3200" dirty="0"/>
              <a:t>Credit Goes to:</a:t>
            </a:r>
          </a:p>
        </p:txBody>
      </p:sp>
      <p:sp>
        <p:nvSpPr>
          <p:cNvPr id="5" name="TextBox 4"/>
          <p:cNvSpPr txBox="1"/>
          <p:nvPr/>
        </p:nvSpPr>
        <p:spPr>
          <a:xfrm>
            <a:off x="4350327" y="4658011"/>
            <a:ext cx="6179127" cy="1477328"/>
          </a:xfrm>
          <a:prstGeom prst="rect">
            <a:avLst/>
          </a:prstGeom>
          <a:noFill/>
        </p:spPr>
        <p:txBody>
          <a:bodyPr wrap="square" rtlCol="0">
            <a:spAutoFit/>
          </a:bodyPr>
          <a:lstStyle/>
          <a:p>
            <a:r>
              <a:rPr lang="en-US" dirty="0"/>
              <a:t>• Mentor : </a:t>
            </a:r>
            <a:r>
              <a:rPr lang="en-US" dirty="0" err="1"/>
              <a:t>Ms.Arpita</a:t>
            </a:r>
            <a:r>
              <a:rPr lang="en-US" dirty="0"/>
              <a:t> </a:t>
            </a:r>
            <a:r>
              <a:rPr lang="en-US" dirty="0" smtClean="0"/>
              <a:t>Roy</a:t>
            </a:r>
          </a:p>
          <a:p>
            <a:r>
              <a:rPr lang="en-US" dirty="0" smtClean="0"/>
              <a:t> </a:t>
            </a:r>
          </a:p>
          <a:p>
            <a:r>
              <a:rPr lang="en-US" dirty="0" smtClean="0"/>
              <a:t>•  </a:t>
            </a:r>
            <a:r>
              <a:rPr lang="en-US" dirty="0" err="1"/>
              <a:t>Youtube</a:t>
            </a:r>
            <a:r>
              <a:rPr lang="en-US" dirty="0"/>
              <a:t> </a:t>
            </a:r>
            <a:r>
              <a:rPr lang="en-US" dirty="0" smtClean="0"/>
              <a:t>channel</a:t>
            </a:r>
          </a:p>
          <a:p>
            <a:endParaRPr lang="en-US" dirty="0" smtClean="0"/>
          </a:p>
          <a:p>
            <a:r>
              <a:rPr lang="en-US" dirty="0" smtClean="0"/>
              <a:t> </a:t>
            </a:r>
            <a:r>
              <a:rPr lang="en-US" dirty="0"/>
              <a:t>• Google</a:t>
            </a:r>
          </a:p>
        </p:txBody>
      </p:sp>
    </p:spTree>
    <p:extLst>
      <p:ext uri="{BB962C8B-B14F-4D97-AF65-F5344CB8AC3E}">
        <p14:creationId xmlns:p14="http://schemas.microsoft.com/office/powerpoint/2010/main" val="29902524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36654534"/>
              </p:ext>
            </p:extLst>
          </p:nvPr>
        </p:nvGraphicFramePr>
        <p:xfrm>
          <a:off x="1413163" y="568036"/>
          <a:ext cx="8719127" cy="5809280"/>
        </p:xfrm>
        <a:graphic>
          <a:graphicData uri="http://schemas.openxmlformats.org/drawingml/2006/table">
            <a:tbl>
              <a:tblPr firstRow="1" bandRow="1">
                <a:tableStyleId>{073A0DAA-6AF3-43AB-8588-CEC1D06C72B9}</a:tableStyleId>
              </a:tblPr>
              <a:tblGrid>
                <a:gridCol w="8719127">
                  <a:extLst>
                    <a:ext uri="{9D8B030D-6E8A-4147-A177-3AD203B41FA5}">
                      <a16:colId xmlns:a16="http://schemas.microsoft.com/office/drawing/2014/main" val="1066212017"/>
                    </a:ext>
                  </a:extLst>
                </a:gridCol>
              </a:tblGrid>
              <a:tr h="367075">
                <a:tc>
                  <a:txBody>
                    <a:bodyPr/>
                    <a:lstStyle/>
                    <a:p>
                      <a:r>
                        <a:rPr lang="en-US" sz="2000" smtClean="0"/>
                        <a:t>                                           </a:t>
                      </a:r>
                      <a:r>
                        <a:rPr lang="en-US" sz="3200" smtClean="0"/>
                        <a:t>TITLE</a:t>
                      </a:r>
                      <a:endParaRPr lang="en-US" sz="3200" dirty="0" smtClean="0"/>
                    </a:p>
                    <a:p>
                      <a:r>
                        <a:rPr lang="en-US" sz="2000" dirty="0" smtClean="0"/>
                        <a:t>          </a:t>
                      </a:r>
                    </a:p>
                  </a:txBody>
                  <a:tcPr/>
                </a:tc>
                <a:extLst>
                  <a:ext uri="{0D108BD9-81ED-4DB2-BD59-A6C34878D82A}">
                    <a16:rowId xmlns:a16="http://schemas.microsoft.com/office/drawing/2014/main" val="1559783783"/>
                  </a:ext>
                </a:extLst>
              </a:tr>
              <a:tr h="492536">
                <a:tc>
                  <a:txBody>
                    <a:bodyPr/>
                    <a:lstStyle/>
                    <a:p>
                      <a:r>
                        <a:rPr lang="en-US" baseline="0" dirty="0" smtClean="0">
                          <a:solidFill>
                            <a:sysClr val="windowText" lastClr="000000"/>
                          </a:solidFill>
                        </a:rPr>
                        <a:t>                                       Problem Statement</a:t>
                      </a:r>
                    </a:p>
                  </a:txBody>
                  <a:tcPr/>
                </a:tc>
                <a:extLst>
                  <a:ext uri="{0D108BD9-81ED-4DB2-BD59-A6C34878D82A}">
                    <a16:rowId xmlns:a16="http://schemas.microsoft.com/office/drawing/2014/main" val="3786299099"/>
                  </a:ext>
                </a:extLst>
              </a:tr>
              <a:tr h="492536">
                <a:tc>
                  <a:txBody>
                    <a:bodyPr/>
                    <a:lstStyle/>
                    <a:p>
                      <a:r>
                        <a:rPr lang="en-US" baseline="0" dirty="0" smtClean="0"/>
                        <a:t>                                       Project Overview  </a:t>
                      </a:r>
                      <a:endParaRPr lang="en-US" dirty="0"/>
                    </a:p>
                  </a:txBody>
                  <a:tcPr/>
                </a:tc>
                <a:extLst>
                  <a:ext uri="{0D108BD9-81ED-4DB2-BD59-A6C34878D82A}">
                    <a16:rowId xmlns:a16="http://schemas.microsoft.com/office/drawing/2014/main" val="3420541311"/>
                  </a:ext>
                </a:extLst>
              </a:tr>
              <a:tr h="492536">
                <a:tc>
                  <a:txBody>
                    <a:bodyPr/>
                    <a:lstStyle/>
                    <a:p>
                      <a:r>
                        <a:rPr lang="en-US" dirty="0" smtClean="0"/>
                        <a:t>                                     Why we need this?</a:t>
                      </a:r>
                      <a:endParaRPr lang="en-US" dirty="0"/>
                    </a:p>
                  </a:txBody>
                  <a:tcPr/>
                </a:tc>
                <a:extLst>
                  <a:ext uri="{0D108BD9-81ED-4DB2-BD59-A6C34878D82A}">
                    <a16:rowId xmlns:a16="http://schemas.microsoft.com/office/drawing/2014/main" val="1301922332"/>
                  </a:ext>
                </a:extLst>
              </a:tr>
              <a:tr h="492536">
                <a:tc>
                  <a:txBody>
                    <a:bodyPr/>
                    <a:lstStyle/>
                    <a:p>
                      <a:r>
                        <a:rPr lang="en-US" dirty="0" smtClean="0"/>
                        <a:t>                                  How it will help people?</a:t>
                      </a:r>
                      <a:endParaRPr lang="en-US" dirty="0"/>
                    </a:p>
                  </a:txBody>
                  <a:tcPr/>
                </a:tc>
                <a:extLst>
                  <a:ext uri="{0D108BD9-81ED-4DB2-BD59-A6C34878D82A}">
                    <a16:rowId xmlns:a16="http://schemas.microsoft.com/office/drawing/2014/main" val="1654156391"/>
                  </a:ext>
                </a:extLst>
              </a:tr>
              <a:tr h="492536">
                <a:tc>
                  <a:txBody>
                    <a:bodyPr/>
                    <a:lstStyle/>
                    <a:p>
                      <a:r>
                        <a:rPr lang="en-US" dirty="0" smtClean="0"/>
                        <a:t>                                              Solution   </a:t>
                      </a:r>
                      <a:endParaRPr lang="en-US" dirty="0"/>
                    </a:p>
                  </a:txBody>
                  <a:tcPr/>
                </a:tc>
                <a:extLst>
                  <a:ext uri="{0D108BD9-81ED-4DB2-BD59-A6C34878D82A}">
                    <a16:rowId xmlns:a16="http://schemas.microsoft.com/office/drawing/2014/main" val="565661250"/>
                  </a:ext>
                </a:extLst>
              </a:tr>
              <a:tr h="492536">
                <a:tc>
                  <a:txBody>
                    <a:bodyPr/>
                    <a:lstStyle/>
                    <a:p>
                      <a:r>
                        <a:rPr lang="en-US" dirty="0" smtClean="0"/>
                        <a:t>                                   How its unique</a:t>
                      </a:r>
                      <a:endParaRPr lang="en-US" dirty="0"/>
                    </a:p>
                  </a:txBody>
                  <a:tcPr/>
                </a:tc>
                <a:extLst>
                  <a:ext uri="{0D108BD9-81ED-4DB2-BD59-A6C34878D82A}">
                    <a16:rowId xmlns:a16="http://schemas.microsoft.com/office/drawing/2014/main" val="1633778672"/>
                  </a:ext>
                </a:extLst>
              </a:tr>
              <a:tr h="492536">
                <a:tc>
                  <a:txBody>
                    <a:bodyPr/>
                    <a:lstStyle/>
                    <a:p>
                      <a:r>
                        <a:rPr lang="en-US" dirty="0" smtClean="0"/>
                        <a:t>                                Modelling (Analysis Model)and Visualization</a:t>
                      </a:r>
                      <a:endParaRPr lang="en-US" dirty="0"/>
                    </a:p>
                  </a:txBody>
                  <a:tcPr/>
                </a:tc>
                <a:extLst>
                  <a:ext uri="{0D108BD9-81ED-4DB2-BD59-A6C34878D82A}">
                    <a16:rowId xmlns:a16="http://schemas.microsoft.com/office/drawing/2014/main" val="2926032998"/>
                  </a:ext>
                </a:extLst>
              </a:tr>
              <a:tr h="492536">
                <a:tc>
                  <a:txBody>
                    <a:bodyPr/>
                    <a:lstStyle/>
                    <a:p>
                      <a:r>
                        <a:rPr lang="en-US" dirty="0" smtClean="0"/>
                        <a:t>                                   Live Demo- Analysis Dashboard</a:t>
                      </a:r>
                      <a:endParaRPr lang="en-US" dirty="0"/>
                    </a:p>
                  </a:txBody>
                  <a:tcPr/>
                </a:tc>
                <a:extLst>
                  <a:ext uri="{0D108BD9-81ED-4DB2-BD59-A6C34878D82A}">
                    <a16:rowId xmlns:a16="http://schemas.microsoft.com/office/drawing/2014/main" val="1775603348"/>
                  </a:ext>
                </a:extLst>
              </a:tr>
              <a:tr h="492536">
                <a:tc>
                  <a:txBody>
                    <a:bodyPr/>
                    <a:lstStyle/>
                    <a:p>
                      <a:r>
                        <a:rPr lang="en-US" dirty="0" smtClean="0"/>
                        <a:t>                                         Result(</a:t>
                      </a:r>
                      <a:r>
                        <a:rPr lang="en-US" dirty="0" err="1" smtClean="0"/>
                        <a:t>prediticion</a:t>
                      </a:r>
                      <a:r>
                        <a:rPr lang="en-US" baseline="0" dirty="0" smtClean="0"/>
                        <a:t> Model)</a:t>
                      </a:r>
                      <a:r>
                        <a:rPr lang="en-US" dirty="0" smtClean="0"/>
                        <a:t>     </a:t>
                      </a:r>
                      <a:endParaRPr lang="en-US" dirty="0"/>
                    </a:p>
                  </a:txBody>
                  <a:tcPr/>
                </a:tc>
                <a:extLst>
                  <a:ext uri="{0D108BD9-81ED-4DB2-BD59-A6C34878D82A}">
                    <a16:rowId xmlns:a16="http://schemas.microsoft.com/office/drawing/2014/main" val="3501599673"/>
                  </a:ext>
                </a:extLst>
              </a:tr>
              <a:tr h="492536">
                <a:tc>
                  <a:txBody>
                    <a:bodyPr/>
                    <a:lstStyle/>
                    <a:p>
                      <a:endParaRPr lang="en-US" dirty="0"/>
                    </a:p>
                  </a:txBody>
                  <a:tcPr/>
                </a:tc>
                <a:extLst>
                  <a:ext uri="{0D108BD9-81ED-4DB2-BD59-A6C34878D82A}">
                    <a16:rowId xmlns:a16="http://schemas.microsoft.com/office/drawing/2014/main" val="2017819459"/>
                  </a:ext>
                </a:extLst>
              </a:tr>
            </a:tbl>
          </a:graphicData>
        </a:graphic>
      </p:graphicFrame>
    </p:spTree>
    <p:extLst>
      <p:ext uri="{BB962C8B-B14F-4D97-AF65-F5344CB8AC3E}">
        <p14:creationId xmlns:p14="http://schemas.microsoft.com/office/powerpoint/2010/main" val="2455730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272" y="1814945"/>
            <a:ext cx="9094869" cy="4599710"/>
          </a:xfrm>
        </p:spPr>
        <p:txBody>
          <a:bodyPr/>
          <a:lstStyle/>
          <a:p>
            <a:r>
              <a:rPr lang="en-US" sz="2400" dirty="0" smtClean="0"/>
              <a:t>Amazon Alexa is a cloud-based voice service developed by Amazon that allows customers to interact with technology. </a:t>
            </a:r>
            <a:br>
              <a:rPr lang="en-US" sz="2400" dirty="0" smtClean="0"/>
            </a:br>
            <a:r>
              <a:rPr lang="en-US" sz="2400" dirty="0" smtClean="0"/>
              <a:t/>
            </a:r>
            <a:br>
              <a:rPr lang="en-US" sz="2400" dirty="0" smtClean="0"/>
            </a:br>
            <a:r>
              <a:rPr lang="en-US" sz="2400" dirty="0" smtClean="0"/>
              <a:t>There </a:t>
            </a:r>
            <a:r>
              <a:rPr lang="en-US" sz="2400" dirty="0"/>
              <a:t>are currently over 40 million Alexa users around the world, so analyzing user sentiments about Alexa will be a good data science project</a:t>
            </a:r>
            <a:r>
              <a:rPr lang="en-US" sz="2400" dirty="0" smtClean="0"/>
              <a:t>.</a:t>
            </a:r>
            <a:br>
              <a:rPr lang="en-US" sz="2400" dirty="0" smtClean="0"/>
            </a:br>
            <a:r>
              <a:rPr lang="en-US" sz="2400" dirty="0" smtClean="0"/>
              <a:t/>
            </a:r>
            <a:br>
              <a:rPr lang="en-US" sz="2400" dirty="0" smtClean="0"/>
            </a:br>
            <a:r>
              <a:rPr lang="en-US" sz="2400" dirty="0" smtClean="0"/>
              <a:t> So</a:t>
            </a:r>
            <a:r>
              <a:rPr lang="en-US" sz="2400" dirty="0"/>
              <a:t>, if you want to learn how to analyze the sentiments of users using Amazon Alexa, this article is for you. In this article, I’ll walk you through the task of Amazon Alexa Reviews Sentiment Analysis Using Python.</a:t>
            </a:r>
          </a:p>
        </p:txBody>
      </p:sp>
      <p:pic>
        <p:nvPicPr>
          <p:cNvPr id="3" name="Picture 2"/>
          <p:cNvPicPr>
            <a:picLocks noChangeAspect="1"/>
          </p:cNvPicPr>
          <p:nvPr/>
        </p:nvPicPr>
        <p:blipFill>
          <a:blip r:embed="rId2"/>
          <a:stretch>
            <a:fillRect/>
          </a:stretch>
        </p:blipFill>
        <p:spPr>
          <a:xfrm>
            <a:off x="2783100" y="298669"/>
            <a:ext cx="6431837" cy="774259"/>
          </a:xfrm>
          <a:prstGeom prst="rect">
            <a:avLst/>
          </a:prstGeom>
        </p:spPr>
      </p:pic>
    </p:spTree>
    <p:extLst>
      <p:ext uri="{BB962C8B-B14F-4D97-AF65-F5344CB8AC3E}">
        <p14:creationId xmlns:p14="http://schemas.microsoft.com/office/powerpoint/2010/main" val="41602156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2145" y="554182"/>
            <a:ext cx="6431531" cy="769441"/>
          </a:xfrm>
          <a:prstGeom prst="rect">
            <a:avLst/>
          </a:prstGeom>
        </p:spPr>
        <p:txBody>
          <a:bodyPr wrap="square">
            <a:spAutoFit/>
          </a:bodyPr>
          <a:lstStyle/>
          <a:p>
            <a:r>
              <a:rPr lang="en-US" sz="4400" b="1" dirty="0">
                <a:ln w="6600">
                  <a:solidFill>
                    <a:schemeClr val="accent2"/>
                  </a:solidFill>
                  <a:prstDash val="solid"/>
                </a:ln>
                <a:solidFill>
                  <a:srgbClr val="61D6FF"/>
                </a:solidFill>
                <a:effectLst>
                  <a:outerShdw dist="38100" dir="2700000" algn="tl" rotWithShape="0">
                    <a:schemeClr val="accent2"/>
                  </a:outerShdw>
                </a:effectLst>
              </a:rPr>
              <a:t>PROJECT OVERVIEW</a:t>
            </a:r>
            <a:endParaRPr lang="en-US" sz="4400" dirty="0"/>
          </a:p>
        </p:txBody>
      </p:sp>
      <p:sp>
        <p:nvSpPr>
          <p:cNvPr id="3" name="Rectangle 2"/>
          <p:cNvSpPr/>
          <p:nvPr/>
        </p:nvSpPr>
        <p:spPr>
          <a:xfrm>
            <a:off x="1236075" y="2053120"/>
            <a:ext cx="9293379" cy="2308324"/>
          </a:xfrm>
          <a:prstGeom prst="rect">
            <a:avLst/>
          </a:prstGeom>
        </p:spPr>
        <p:txBody>
          <a:bodyPr wrap="square">
            <a:spAutoFit/>
          </a:bodyPr>
          <a:lstStyle/>
          <a:p>
            <a:pPr marL="285750" indent="-285750" algn="just">
              <a:buFont typeface="Wingdings" panose="05000000000000000000" pitchFamily="2" charset="2"/>
              <a:buChar char="Ø"/>
            </a:pPr>
            <a:r>
              <a:rPr lang="en-US" sz="2400" dirty="0">
                <a:latin typeface="Arial" panose="020B0604020202020204" pitchFamily="34" charset="0"/>
                <a:cs typeface="Arial" panose="020B0604020202020204" pitchFamily="34" charset="0"/>
              </a:rPr>
              <a:t>Our goal is to check the </a:t>
            </a:r>
            <a:r>
              <a:rPr lang="en-US" sz="2400" dirty="0" smtClean="0">
                <a:latin typeface="Arial" panose="020B0604020202020204" pitchFamily="34" charset="0"/>
                <a:cs typeface="Arial" panose="020B0604020202020204" pitchFamily="34" charset="0"/>
              </a:rPr>
              <a:t>Amazon Alexa Reviews Statement. </a:t>
            </a:r>
            <a:r>
              <a:rPr lang="en-US" sz="2400" dirty="0">
                <a:latin typeface="Arial" panose="020B0604020202020204" pitchFamily="34" charset="0"/>
                <a:cs typeface="Arial" panose="020B0604020202020204" pitchFamily="34" charset="0"/>
              </a:rPr>
              <a:t>As per </a:t>
            </a:r>
            <a:r>
              <a:rPr lang="en-US" sz="2400" dirty="0" smtClean="0">
                <a:latin typeface="Arial" panose="020B0604020202020204" pitchFamily="34" charset="0"/>
                <a:cs typeface="Arial" panose="020B0604020202020204" pitchFamily="34" charset="0"/>
              </a:rPr>
              <a:t>my csv file I have to take the feedback ,verified reviews of people that is good or not. </a:t>
            </a:r>
            <a:endParaRPr lang="en-US" sz="24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sz="2400" dirty="0">
                <a:latin typeface="Arial" panose="020B0604020202020204" pitchFamily="34" charset="0"/>
                <a:cs typeface="Arial" panose="020B0604020202020204" pitchFamily="34" charset="0"/>
              </a:rPr>
              <a:t>so we started with </a:t>
            </a:r>
            <a:r>
              <a:rPr lang="en-US" sz="2400" dirty="0" err="1">
                <a:latin typeface="Arial" panose="020B0604020202020204" pitchFamily="34" charset="0"/>
                <a:cs typeface="Arial" panose="020B0604020202020204" pitchFamily="34" charset="0"/>
              </a:rPr>
              <a:t>jupyter</a:t>
            </a:r>
            <a:r>
              <a:rPr lang="en-US" sz="2400" dirty="0">
                <a:latin typeface="Arial" panose="020B0604020202020204" pitchFamily="34" charset="0"/>
                <a:cs typeface="Arial" panose="020B0604020202020204" pitchFamily="34" charset="0"/>
              </a:rPr>
              <a:t> notebook </a:t>
            </a:r>
            <a:r>
              <a:rPr lang="en-US" sz="2400" dirty="0" smtClean="0">
                <a:latin typeface="Arial" panose="020B0604020202020204" pitchFamily="34" charset="0"/>
                <a:cs typeface="Arial" panose="020B0604020202020204" pitchFamily="34" charset="0"/>
              </a:rPr>
              <a:t>and </a:t>
            </a:r>
            <a:r>
              <a:rPr lang="en-US" sz="2400" dirty="0">
                <a:latin typeface="Arial" panose="020B0604020202020204" pitchFamily="34" charset="0"/>
                <a:cs typeface="Arial" panose="020B0604020202020204" pitchFamily="34" charset="0"/>
              </a:rPr>
              <a:t>gathered data, filtered it, then moved on to visualization, and eventually created a prediction model for this data set.</a:t>
            </a:r>
          </a:p>
        </p:txBody>
      </p:sp>
    </p:spTree>
    <p:extLst>
      <p:ext uri="{BB962C8B-B14F-4D97-AF65-F5344CB8AC3E}">
        <p14:creationId xmlns:p14="http://schemas.microsoft.com/office/powerpoint/2010/main" val="1038136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6582" y="2202874"/>
            <a:ext cx="9947563" cy="1938992"/>
          </a:xfrm>
          <a:prstGeom prst="rect">
            <a:avLst/>
          </a:prstGeom>
        </p:spPr>
        <p:txBody>
          <a:bodyPr wrap="square">
            <a:spAutoFit/>
          </a:bodyPr>
          <a:lstStyle/>
          <a:p>
            <a:r>
              <a:rPr lang="en-US" sz="2000" dirty="0">
                <a:latin typeface="Arial" panose="020B0604020202020204" pitchFamily="34" charset="0"/>
              </a:rPr>
              <a:t>Amazon Alexa is a cloud-based voice service developed by Amazon that allows customers to interact with technology. There are currently over 40 million Alexa users around the world, so analyzing user sentiments about Alexa will be a good data science project. So, if you want to learn how to analyze the sentiments of users using Amazon Alexa, this article is for you. In this article, I’ll walk you through the task of Amazon Alexa Reviews Sentiment Analysis Using Python.</a:t>
            </a:r>
            <a:endParaRPr lang="en-US" sz="2000" dirty="0"/>
          </a:p>
        </p:txBody>
      </p:sp>
      <p:sp>
        <p:nvSpPr>
          <p:cNvPr id="5" name="TextBox 4"/>
          <p:cNvSpPr txBox="1"/>
          <p:nvPr/>
        </p:nvSpPr>
        <p:spPr>
          <a:xfrm>
            <a:off x="2286000" y="609600"/>
            <a:ext cx="7287491" cy="769441"/>
          </a:xfrm>
          <a:prstGeom prst="rect">
            <a:avLst/>
          </a:prstGeom>
          <a:noFill/>
        </p:spPr>
        <p:txBody>
          <a:bodyPr wrap="square" rtlCol="0">
            <a:spAutoFit/>
          </a:bodyPr>
          <a:lstStyle/>
          <a:p>
            <a:r>
              <a:rPr lang="en-US" sz="4400" dirty="0"/>
              <a:t>Why we need this?</a:t>
            </a:r>
          </a:p>
        </p:txBody>
      </p:sp>
    </p:spTree>
    <p:extLst>
      <p:ext uri="{BB962C8B-B14F-4D97-AF65-F5344CB8AC3E}">
        <p14:creationId xmlns:p14="http://schemas.microsoft.com/office/powerpoint/2010/main" val="3143614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9818" y="2452254"/>
            <a:ext cx="9850581" cy="2677656"/>
          </a:xfrm>
          <a:prstGeom prst="rect">
            <a:avLst/>
          </a:prstGeom>
        </p:spPr>
        <p:txBody>
          <a:bodyPr wrap="square">
            <a:spAutoFit/>
          </a:bodyPr>
          <a:lstStyle/>
          <a:p>
            <a:r>
              <a:rPr lang="en-US" sz="2400" dirty="0">
                <a:latin typeface="Google Sans"/>
              </a:rPr>
              <a:t>Alexa lives in the cloud and is happy to help anywhere there's internet access and a device that can connect to Alexa</a:t>
            </a:r>
            <a:r>
              <a:rPr lang="en-US" sz="2400" dirty="0" smtClean="0">
                <a:latin typeface="Google Sans"/>
              </a:rPr>
              <a:t>.</a:t>
            </a:r>
          </a:p>
          <a:p>
            <a:endParaRPr lang="en-US" sz="2400" dirty="0" smtClean="0">
              <a:latin typeface="Google Sans"/>
            </a:endParaRPr>
          </a:p>
          <a:p>
            <a:r>
              <a:rPr lang="en-US" sz="2400" dirty="0" smtClean="0">
                <a:latin typeface="Google Sans"/>
              </a:rPr>
              <a:t> </a:t>
            </a:r>
            <a:r>
              <a:rPr lang="en-US" sz="2400" dirty="0">
                <a:latin typeface="Google Sans"/>
              </a:rPr>
              <a:t>Making Alexa part of your day is as simple as asking a question</a:t>
            </a:r>
            <a:r>
              <a:rPr lang="en-US" sz="2400" dirty="0" smtClean="0">
                <a:latin typeface="Google Sans"/>
              </a:rPr>
              <a:t>.</a:t>
            </a:r>
          </a:p>
          <a:p>
            <a:endParaRPr lang="en-US" sz="2400" dirty="0" smtClean="0">
              <a:latin typeface="Google Sans"/>
            </a:endParaRPr>
          </a:p>
          <a:p>
            <a:r>
              <a:rPr lang="en-US" sz="2400" dirty="0" smtClean="0">
                <a:latin typeface="Google Sans"/>
              </a:rPr>
              <a:t> </a:t>
            </a:r>
            <a:r>
              <a:rPr lang="en-US" sz="2400" dirty="0">
                <a:latin typeface="Google Sans"/>
              </a:rPr>
              <a:t>Alexa can play your favorite song, read the latest headlines, dim the lights in your living room, and more.</a:t>
            </a:r>
            <a:endParaRPr lang="en-US" sz="2400" dirty="0"/>
          </a:p>
        </p:txBody>
      </p:sp>
      <p:sp>
        <p:nvSpPr>
          <p:cNvPr id="4" name="TextBox 3"/>
          <p:cNvSpPr txBox="1"/>
          <p:nvPr/>
        </p:nvSpPr>
        <p:spPr>
          <a:xfrm>
            <a:off x="2327564" y="595745"/>
            <a:ext cx="7245927" cy="830997"/>
          </a:xfrm>
          <a:prstGeom prst="rect">
            <a:avLst/>
          </a:prstGeom>
          <a:noFill/>
        </p:spPr>
        <p:txBody>
          <a:bodyPr wrap="square" rtlCol="0">
            <a:spAutoFit/>
          </a:bodyPr>
          <a:lstStyle/>
          <a:p>
            <a:r>
              <a:rPr lang="en-US" sz="4800" dirty="0"/>
              <a:t>How it will help people?</a:t>
            </a:r>
          </a:p>
        </p:txBody>
      </p:sp>
    </p:spTree>
    <p:extLst>
      <p:ext uri="{BB962C8B-B14F-4D97-AF65-F5344CB8AC3E}">
        <p14:creationId xmlns:p14="http://schemas.microsoft.com/office/powerpoint/2010/main" val="81711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947" y="1802764"/>
            <a:ext cx="9404723" cy="3472557"/>
          </a:xfrm>
        </p:spPr>
        <p:txBody>
          <a:bodyPr/>
          <a:lstStyle/>
          <a:p>
            <a:r>
              <a:rPr lang="en-US" sz="2000" dirty="0" smtClean="0"/>
              <a:t>People see this and buy it . Because people saw the ratings ,feedback of others and then to decide to buy or its uses </a:t>
            </a:r>
            <a:r>
              <a:rPr lang="en-US" sz="2000" smtClean="0"/>
              <a:t>also understand. </a:t>
            </a:r>
            <a:endParaRPr lang="en-US" sz="2000" dirty="0"/>
          </a:p>
        </p:txBody>
      </p:sp>
      <p:sp>
        <p:nvSpPr>
          <p:cNvPr id="3" name="Rectangle 2"/>
          <p:cNvSpPr/>
          <p:nvPr/>
        </p:nvSpPr>
        <p:spPr>
          <a:xfrm>
            <a:off x="1537855" y="598162"/>
            <a:ext cx="6096000" cy="1046440"/>
          </a:xfrm>
          <a:prstGeom prst="rect">
            <a:avLst/>
          </a:prstGeom>
        </p:spPr>
        <p:txBody>
          <a:bodyPr>
            <a:spAutoFit/>
          </a:bodyPr>
          <a:lstStyle/>
          <a:p>
            <a:r>
              <a:rPr lang="en-US" sz="4400" b="1" dirty="0">
                <a:ln w="6600">
                  <a:solidFill>
                    <a:schemeClr val="accent2"/>
                  </a:solidFill>
                  <a:prstDash val="solid"/>
                </a:ln>
                <a:solidFill>
                  <a:srgbClr val="61D6FF"/>
                </a:solidFill>
                <a:effectLst>
                  <a:outerShdw dist="38100" dir="2700000" algn="tl" rotWithShape="0">
                    <a:schemeClr val="accent2"/>
                  </a:outerShdw>
                </a:effectLst>
              </a:rPr>
              <a:t>SOLUTION</a:t>
            </a:r>
            <a:r>
              <a:rPr lang="en-US" b="1" dirty="0">
                <a:ln w="6600">
                  <a:solidFill>
                    <a:schemeClr val="accent2"/>
                  </a:solidFill>
                  <a:prstDash val="solid"/>
                </a:ln>
                <a:solidFill>
                  <a:srgbClr val="00B0F0"/>
                </a:solidFill>
                <a:effectLst>
                  <a:outerShdw dist="38100" dir="2700000" algn="tl" rotWithShape="0">
                    <a:schemeClr val="accent2"/>
                  </a:outerShdw>
                </a:effectLst>
              </a:rPr>
              <a:t/>
            </a:r>
            <a:br>
              <a:rPr lang="en-US" b="1" dirty="0">
                <a:ln w="6600">
                  <a:solidFill>
                    <a:schemeClr val="accent2"/>
                  </a:solidFill>
                  <a:prstDash val="solid"/>
                </a:ln>
                <a:solidFill>
                  <a:srgbClr val="00B0F0"/>
                </a:solidFill>
                <a:effectLst>
                  <a:outerShdw dist="38100" dir="2700000" algn="tl" rotWithShape="0">
                    <a:schemeClr val="accent2"/>
                  </a:outerShdw>
                </a:effectLst>
              </a:rPr>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9308" y="2874593"/>
            <a:ext cx="6303818" cy="3544167"/>
          </a:xfrm>
          <a:prstGeom prst="rect">
            <a:avLst/>
          </a:prstGeom>
        </p:spPr>
      </p:pic>
    </p:spTree>
    <p:extLst>
      <p:ext uri="{BB962C8B-B14F-4D97-AF65-F5344CB8AC3E}">
        <p14:creationId xmlns:p14="http://schemas.microsoft.com/office/powerpoint/2010/main" val="10517383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25781" y="3964862"/>
            <a:ext cx="7024255" cy="2246769"/>
          </a:xfrm>
          <a:prstGeom prst="rect">
            <a:avLst/>
          </a:prstGeom>
        </p:spPr>
        <p:txBody>
          <a:bodyPr wrap="square">
            <a:spAutoFit/>
          </a:bodyPr>
          <a:lstStyle/>
          <a:p>
            <a:pPr marL="457200" indent="-457200">
              <a:buFont typeface="Courier New" panose="02070309020205020404" pitchFamily="49" charset="0"/>
              <a:buChar char="o"/>
            </a:pPr>
            <a:r>
              <a:rPr lang="en-US" sz="2800" dirty="0" smtClean="0">
                <a:latin typeface="Google Sans"/>
              </a:rPr>
              <a:t>Alexa is approachable, efficient, trustworthy, and natural.</a:t>
            </a:r>
          </a:p>
          <a:p>
            <a:pPr marL="457200" indent="-457200">
              <a:buFont typeface="Courier New" panose="02070309020205020404" pitchFamily="49" charset="0"/>
              <a:buChar char="o"/>
            </a:pPr>
            <a:endParaRPr lang="en-US" sz="2800" dirty="0" smtClean="0">
              <a:latin typeface="Google Sans"/>
            </a:endParaRPr>
          </a:p>
          <a:p>
            <a:pPr marL="457200" indent="-457200">
              <a:buFont typeface="Courier New" panose="02070309020205020404" pitchFamily="49" charset="0"/>
              <a:buChar char="o"/>
            </a:pPr>
            <a:r>
              <a:rPr lang="en-US" sz="2800" dirty="0" smtClean="0">
                <a:latin typeface="Google Sans"/>
              </a:rPr>
              <a:t> These unique personality characteristics make Alexa, Alexa</a:t>
            </a:r>
            <a:r>
              <a:rPr lang="en-US" sz="2800" dirty="0" smtClean="0">
                <a:solidFill>
                  <a:srgbClr val="4D5156"/>
                </a:solidFill>
                <a:latin typeface="Google Sans"/>
              </a:rPr>
              <a:t>.</a:t>
            </a:r>
            <a:endParaRPr lang="en-US" sz="2800" dirty="0"/>
          </a:p>
        </p:txBody>
      </p:sp>
      <p:sp>
        <p:nvSpPr>
          <p:cNvPr id="4" name="TextBox 3"/>
          <p:cNvSpPr txBox="1"/>
          <p:nvPr/>
        </p:nvSpPr>
        <p:spPr>
          <a:xfrm>
            <a:off x="2881746" y="568036"/>
            <a:ext cx="7813964" cy="1846659"/>
          </a:xfrm>
          <a:prstGeom prst="rect">
            <a:avLst/>
          </a:prstGeom>
          <a:noFill/>
        </p:spPr>
        <p:txBody>
          <a:bodyPr wrap="square" rtlCol="0">
            <a:spAutoFit/>
          </a:bodyPr>
          <a:lstStyle/>
          <a:p>
            <a:r>
              <a:rPr lang="en-US" sz="4800" dirty="0"/>
              <a:t>What makes your concept unique?</a:t>
            </a:r>
          </a:p>
          <a:p>
            <a:endParaRPr lang="en-US" dirty="0"/>
          </a:p>
        </p:txBody>
      </p:sp>
    </p:spTree>
    <p:extLst>
      <p:ext uri="{BB962C8B-B14F-4D97-AF65-F5344CB8AC3E}">
        <p14:creationId xmlns:p14="http://schemas.microsoft.com/office/powerpoint/2010/main" val="39061508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255" y="263236"/>
            <a:ext cx="9240981" cy="1569660"/>
          </a:xfrm>
          <a:prstGeom prst="rect">
            <a:avLst/>
          </a:prstGeom>
          <a:noFill/>
        </p:spPr>
        <p:txBody>
          <a:bodyPr wrap="square" rtlCol="0">
            <a:spAutoFit/>
          </a:bodyPr>
          <a:lstStyle/>
          <a:p>
            <a:r>
              <a:rPr lang="en-US" sz="4800"/>
              <a:t>Modelling (Analysis Model) And Visualization</a:t>
            </a:r>
            <a:endParaRPr lang="en-US" sz="4800" dirty="0"/>
          </a:p>
        </p:txBody>
      </p:sp>
      <p:pic>
        <p:nvPicPr>
          <p:cNvPr id="3" name="Picture 2"/>
          <p:cNvPicPr>
            <a:picLocks noChangeAspect="1"/>
          </p:cNvPicPr>
          <p:nvPr/>
        </p:nvPicPr>
        <p:blipFill>
          <a:blip r:embed="rId2"/>
          <a:stretch>
            <a:fillRect/>
          </a:stretch>
        </p:blipFill>
        <p:spPr>
          <a:xfrm>
            <a:off x="5427380" y="1269739"/>
            <a:ext cx="6352583" cy="5450296"/>
          </a:xfrm>
          <a:prstGeom prst="rect">
            <a:avLst/>
          </a:prstGeom>
        </p:spPr>
      </p:pic>
    </p:spTree>
    <p:extLst>
      <p:ext uri="{BB962C8B-B14F-4D97-AF65-F5344CB8AC3E}">
        <p14:creationId xmlns:p14="http://schemas.microsoft.com/office/powerpoint/2010/main" val="11379510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324</TotalTime>
  <Words>476</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Century Gothic</vt:lpstr>
      <vt:lpstr>Courier New</vt:lpstr>
      <vt:lpstr>Google Sans</vt:lpstr>
      <vt:lpstr>Wingdings</vt:lpstr>
      <vt:lpstr>Wingdings 3</vt:lpstr>
      <vt:lpstr>Ion</vt:lpstr>
      <vt:lpstr>PowerPoint Presentation</vt:lpstr>
      <vt:lpstr>PowerPoint Presentation</vt:lpstr>
      <vt:lpstr>Amazon Alexa is a cloud-based voice service developed by Amazon that allows customers to interact with technology.   There are currently over 40 million Alexa users around the world, so analyzing user sentiments about Alexa will be a good data science project.   So, if you want to learn how to analyze the sentiments of users using Amazon Alexa, this article is for you. In this article, I’ll walk you through the task of Amazon Alexa Reviews Sentiment Analysis Using Python.</vt:lpstr>
      <vt:lpstr>PowerPoint Presentation</vt:lpstr>
      <vt:lpstr>PowerPoint Presentation</vt:lpstr>
      <vt:lpstr>PowerPoint Presentation</vt:lpstr>
      <vt:lpstr>People see this and buy it . Because people saw the ratings ,feedback of others and then to decide to buy or its uses also understand. </vt:lpstr>
      <vt:lpstr>PowerPoint Presentation</vt:lpstr>
      <vt:lpstr>PowerPoint Presentation</vt:lpstr>
      <vt:lpstr>PowerPoint Presentation</vt:lpstr>
      <vt:lpstr>RESULT(PREDICTION MODEL)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29</cp:revision>
  <dcterms:created xsi:type="dcterms:W3CDTF">2023-11-01T10:57:41Z</dcterms:created>
  <dcterms:modified xsi:type="dcterms:W3CDTF">2023-11-05T07:10:28Z</dcterms:modified>
</cp:coreProperties>
</file>